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jpg&amp;ehk=KOCl9nyLInXQh4ItMbBY"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theme/theme10.xml" ContentType="application/vnd.openxmlformats-officedocument.theme+xml"/>
  <Override PartName="/ppt/slideLayouts/slideLayout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xml" ContentType="application/inkml+xml"/>
  <Override PartName="/ppt/ink/ink2.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4920" r:id="rId2"/>
    <p:sldMasterId id="2147484927" r:id="rId3"/>
    <p:sldMasterId id="2147485097" r:id="rId4"/>
    <p:sldMasterId id="2147485109" r:id="rId5"/>
    <p:sldMasterId id="2147485111" r:id="rId6"/>
    <p:sldMasterId id="2147485113" r:id="rId7"/>
    <p:sldMasterId id="2147484869" r:id="rId8"/>
    <p:sldMasterId id="2147485065" r:id="rId9"/>
    <p:sldMasterId id="2147485114" r:id="rId10"/>
    <p:sldMasterId id="2147483660" r:id="rId11"/>
  </p:sldMasterIdLst>
  <p:notesMasterIdLst>
    <p:notesMasterId r:id="rId55"/>
  </p:notesMasterIdLst>
  <p:handoutMasterIdLst>
    <p:handoutMasterId r:id="rId56"/>
  </p:handoutMasterIdLst>
  <p:sldIdLst>
    <p:sldId id="598" r:id="rId12"/>
    <p:sldId id="703" r:id="rId13"/>
    <p:sldId id="666" r:id="rId14"/>
    <p:sldId id="655" r:id="rId15"/>
    <p:sldId id="659" r:id="rId16"/>
    <p:sldId id="653" r:id="rId17"/>
    <p:sldId id="658" r:id="rId18"/>
    <p:sldId id="678" r:id="rId19"/>
    <p:sldId id="680" r:id="rId20"/>
    <p:sldId id="671" r:id="rId21"/>
    <p:sldId id="683" r:id="rId22"/>
    <p:sldId id="687" r:id="rId23"/>
    <p:sldId id="628" r:id="rId24"/>
    <p:sldId id="700" r:id="rId25"/>
    <p:sldId id="631" r:id="rId26"/>
    <p:sldId id="701" r:id="rId27"/>
    <p:sldId id="629" r:id="rId28"/>
    <p:sldId id="702" r:id="rId29"/>
    <p:sldId id="603" r:id="rId30"/>
    <p:sldId id="656" r:id="rId31"/>
    <p:sldId id="630" r:id="rId32"/>
    <p:sldId id="704" r:id="rId33"/>
    <p:sldId id="639" r:id="rId34"/>
    <p:sldId id="619" r:id="rId35"/>
    <p:sldId id="632" r:id="rId36"/>
    <p:sldId id="622" r:id="rId37"/>
    <p:sldId id="618" r:id="rId38"/>
    <p:sldId id="705" r:id="rId39"/>
    <p:sldId id="663" r:id="rId40"/>
    <p:sldId id="662" r:id="rId41"/>
    <p:sldId id="654" r:id="rId42"/>
    <p:sldId id="698" r:id="rId43"/>
    <p:sldId id="699" r:id="rId44"/>
    <p:sldId id="669" r:id="rId45"/>
    <p:sldId id="627" r:id="rId46"/>
    <p:sldId id="636" r:id="rId47"/>
    <p:sldId id="670" r:id="rId48"/>
    <p:sldId id="672" r:id="rId49"/>
    <p:sldId id="673" r:id="rId50"/>
    <p:sldId id="706" r:id="rId51"/>
    <p:sldId id="707" r:id="rId52"/>
    <p:sldId id="675" r:id="rId53"/>
    <p:sldId id="601" r:id="rId54"/>
  </p:sldIdLst>
  <p:sldSz cx="12192000" cy="6858000"/>
  <p:notesSz cx="7102475" cy="93884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87835" autoAdjust="0"/>
  </p:normalViewPr>
  <p:slideViewPr>
    <p:cSldViewPr snapToObjects="1">
      <p:cViewPr varScale="1">
        <p:scale>
          <a:sx n="74" d="100"/>
          <a:sy n="74" d="100"/>
        </p:scale>
        <p:origin x="108" y="36"/>
      </p:cViewPr>
      <p:guideLst>
        <p:guide orient="horz" pos="2160"/>
        <p:guide pos="3840"/>
      </p:guideLst>
    </p:cSldViewPr>
  </p:slideViewPr>
  <p:outlineViewPr>
    <p:cViewPr>
      <p:scale>
        <a:sx n="33" d="100"/>
        <a:sy n="33" d="100"/>
      </p:scale>
      <p:origin x="0" y="-49808"/>
    </p:cViewPr>
  </p:outlineViewPr>
  <p:notesTextViewPr>
    <p:cViewPr>
      <p:scale>
        <a:sx n="3" d="2"/>
        <a:sy n="3" d="2"/>
      </p:scale>
      <p:origin x="0" y="0"/>
    </p:cViewPr>
  </p:notesTextViewPr>
  <p:sorterViewPr>
    <p:cViewPr varScale="1">
      <p:scale>
        <a:sx n="1" d="1"/>
        <a:sy n="1" d="1"/>
      </p:scale>
      <p:origin x="0" y="-11196"/>
    </p:cViewPr>
  </p:sorterViewPr>
  <p:notesViewPr>
    <p:cSldViewPr snapToObjects="1">
      <p:cViewPr>
        <p:scale>
          <a:sx n="100" d="100"/>
          <a:sy n="100" d="100"/>
        </p:scale>
        <p:origin x="1552" y="-265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2"/>
            <a:ext cx="3078058" cy="469583"/>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24417" y="2"/>
            <a:ext cx="3078058" cy="469583"/>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918893"/>
            <a:ext cx="3078058" cy="469582"/>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24417" y="8918893"/>
            <a:ext cx="3078058" cy="469582"/>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3T23:29:39.9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1107 75,'-16'-1,"-1"-1,1 0,-1-1,1-1,-22-8,-10-3,17 9,-41-4,7 1,7 3,-1 1,-86 6,47 1,78-2,12-1,0 1,0 0,1 0,-1 0,0 1,0 1,0-1,1 1,-1 0,1 1,-13 6,-16 12,-19 13,50-30,1 0,-1 0,1 0,0 0,0 1,1-1,0 1,-6 10,-5 16,-1-1,-1-1,-2 0,-35 43,48-66,1 1,0-1,0 1,1 0,-1 0,2 1,-1-1,1 1,0-1,0 1,1 0,0 13,0 1,1 0,2 0,4 29,-4-42,1 0,0 0,0 0,1-1,0 1,0-1,1 0,8 12,7 5,27 26,-30-34,-3-4,1-1,0 0,26 14,10 9,-30-20,0-1,0-1,1-1,1 0,0-2,39 12,-24-10,-17-5,1-1,-1 0,1-1,0-2,24 2,385-7,-403 0,0 0,30-8,-4 1,-43 7,-1 0,1-1,-1 0,1 0,-1-1,0-1,11-6,-5 0,0 0,-2-1,19-17,-23 19,8-7,26-32,-39 42,0 0,-1 0,0 0,0-1,0 1,-1-1,-1 0,4-15,-1-8,-2-1,-1 1,-2 0,-5-49,4 75,0 0,-1 0,1 0,-1 1,0-1,0 0,0 1,-1-1,0 1,-4-7,-5-3,-23-20,-3-3,10 6,-3 1,-64-48,83 71,0 0,0 1,-1 0,0 1,0 0,0 1,0 0,-1 1,0 1,-15-1,-54-13,26-5,41 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06.719"/>
    </inkml:context>
    <inkml:brush xml:id="br0">
      <inkml:brushProperty name="width" value="0.05" units="cm"/>
      <inkml:brushProperty name="height" value="0.05" units="cm"/>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25.979"/>
    </inkml:context>
    <inkml:brush xml:id="br0">
      <inkml:brushProperty name="width" value="0.05" units="cm"/>
      <inkml:brushProperty name="height" value="0.05" units="cm"/>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28.334"/>
    </inkml:context>
    <inkml:brush xml:id="br0">
      <inkml:brushProperty name="width" value="0.05" units="cm"/>
      <inkml:brushProperty name="height" value="0.05" units="cm"/>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31.771"/>
    </inkml:context>
    <inkml:brush xml:id="br0">
      <inkml:brushProperty name="width" value="0.05" units="cm"/>
      <inkml:brushProperty name="height" value="0.05" units="cm"/>
    </inkml:brush>
  </inkml:definitions>
  <inkml:trace contextRef="#ctx0" brushRef="#br0">0 4 24575,'0'-4'0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32.249"/>
    </inkml:context>
    <inkml:brush xml:id="br0">
      <inkml:brushProperty name="width" value="0.05" units="cm"/>
      <inkml:brushProperty name="height" value="0.05" units="cm"/>
    </inkml:brush>
  </inkml:definitions>
  <inkml:trace contextRef="#ctx0" brushRef="#br0">0 25 24575,'0'-4'0,"0"-6"0,0 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32.661"/>
    </inkml:context>
    <inkml:brush xml:id="br0">
      <inkml:brushProperty name="width" value="0.05" units="cm"/>
      <inkml:brushProperty name="height" value="0.05" units="cm"/>
    </inkml:brush>
  </inkml:definitions>
  <inkml:trace contextRef="#ctx0" brushRef="#br0">0 82 24575,'0'-12'0,"0"-20"0,0-6-8191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3T23:29:49.7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1081 347,'-1'-2,"-1"0,1 0,0 0,-1 0,1 0,-1 0,1 0,-1 1,0-1,0 0,0 1,0-1,-3 0,-7-8,-14-13,0 1,-2 2,0 0,-1 2,-37-16,-33-18,-42-18,114 61,-1 2,-44-7,56 11,-18-4,17 3,0 1,-31-2,44 6,-1-1,1 1,-1 0,1 0,0 1,0-1,-1 1,1 0,0 0,1 0,-1 1,0-1,1 1,-1 0,1 0,-4 5,-5 5,1 1,-17 27,20-26,0 1,1 1,0-1,-4 22,-3 5,9-32,0-1,-1 1,0-1,-1 0,0-1,-1 1,-9 8,5-5,0 1,-10 17,16-21,-4 4,2 1,0 0,-10 26,16-37,1 1,0-1,0 1,0 0,1 0,-1 0,1-1,0 1,1 0,-1 0,1 0,0-1,0 1,0 0,1-1,0 1,3 6,5 5,0-1,1 0,1 0,0-1,1-1,25 20,-16-16,1-1,0-1,47 22,-52-31,1 0,0-1,38 5,-41-7,32 2,0-1,90-6,14-21,-64 10,-60 8,45-3,-65 8,8 0,0 0,0-2,26-5,-36 5,0 0,0 0,0-1,-1 0,1 0,-1 0,0-1,1 0,-2 0,1 0,0 0,6-9,-7 7,0 1,-1 0,1-1,-1 0,0 0,0 0,-1 0,0 0,0-1,0 1,-1-1,0 1,0-1,-1 1,0-1,0-7,-2-1,-1 1,0-1,-1 1,-1 0,0 0,-8-16,6 16,1-1,-7-27,9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3:20.777"/>
    </inkml:context>
    <inkml:brush xml:id="br0">
      <inkml:brushProperty name="width" value="0.05" units="cm"/>
      <inkml:brushProperty name="height" value="0.05" units="cm"/>
    </inkml:brush>
  </inkml:definitions>
  <inkml:trace contextRef="#ctx0" brushRef="#br0">266 385 24575,'0'8'0,"-1"1"0,0 0 0,0-1 0,-1 1 0,0-1 0,0 0 0,-1 1 0,0-1 0,0 0 0,-1-1 0,0 1 0,0-1 0,-1 1 0,0-1 0,-11 11 0,2 0 0,2 0 0,0 1 0,1 0 0,1 0 0,1 1 0,-10 31 0,-7 14 0,7-25 0,-34 88 0,47-110 0,1 0 0,1 1 0,0-1 0,1 1 0,0 26 0,4 1321 0,0-556 0,-1 76 0,0-876 0,0 0 0,1 1 0,0-1 0,1 0 0,3 12 0,-4-19 0,0 1 0,1-1 0,-1 1 0,1-1 0,0 0 0,0 0 0,0 0 0,1 0 0,-1 0 0,1 0 0,-1-1 0,1 1 0,0-1 0,0 1 0,0-1 0,0 0 0,5 2 0,115 47 0,7 7 0,-55-25 0,-17-6 0,-19-8 0,1-1 0,0-2 0,1-2 0,55 11 0,-47-14 0,-2 1 0,52 21 0,-84-29 0,0 0 0,1 0 0,0-2 0,24 2 0,65-4 0,-55-1 0,163 0 0,163-3 0,-1-26 0,-311 22 0,89 1 0,-136 6 0,0-1 0,-1-1 0,1 0 0,29-10 0,-24 6 0,37-6 0,137-17 0,-113 16 0,-1-3 0,135-47 0,-193 56 0,45-11 0,-49 15 0,0-2 0,0 0 0,0-1 0,0-1 0,28-16 0,153-87 0,-175 96 0,0-1 0,0-1 0,39-35 0,-47 37 0,-2 4 0,-1 0 0,18-8 0,-23 15 0,-1-1 0,0-1 0,0 0 0,-1 0 0,1 0 0,-1-1 0,-1 0 0,1-1 0,-1 0 0,8-11 0,37-74 0,25-37 0,-65 114 0,-1-1 0,-1 0 0,0 0 0,-1-1 0,-1-1 0,-1 1 0,6-24 0,-6 14 0,7-46 0,-8 40 0,2 1 0,1 1 0,26-58 0,-6 12 0,-1-2 0,59-190 0,-68 166 0,-4 13 0,2 20 0,32-163 0,-43 185 0,-2-1 0,-3-52 0,2-42 0,16-400 0,-21 521 0,-1 0 0,-1 1 0,-1 0 0,-1 0 0,-10-25 0,5 15 0,-72-186 0,34 119 0,10 24 0,-25-39 0,0 2 0,45 75 0,-34-48 0,29 50 0,-25-52 0,37 65 0,0 0 0,-1 1 0,-2 1 0,-24-27 0,-76-70 0,54 59 0,54 51 0,-1 1 0,0 0 0,-1 0 0,1 0 0,-1 1 0,0 1 0,0-1 0,-18-4 0,6 3 0,1 1 0,-1 1 0,-27-1 0,-162 2 0,111 5 0,83-2 0,0 2 0,1 0 0,-1 0 0,-26 10 0,-59 26 0,75-29 0,-1-1 0,-51 8 0,12-3 0,21-2 0,13-2 0,-1-1 0,-1-2 0,1-1 0,-37 0 0,-1200-8 0,793 4 0,440 0 0,-52 10 0,-25 2 0,-71 4-1365,162-14-5461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3:36.003"/>
    </inkml:context>
    <inkml:brush xml:id="br0">
      <inkml:brushProperty name="width" value="0.05" units="cm"/>
      <inkml:brushProperty name="height" value="0.05" units="cm"/>
    </inkml:brush>
  </inkml:definitions>
  <inkml:trace contextRef="#ctx0" brushRef="#br0">3933 219 24575,'-32'0'0,"0"-1"0,0-1 0,-51-10 0,-347-78 0,346 72 0,-50-14 0,84 19 0,-98-14 0,91 19 0,8 1 0,-51 0 0,-1021 6 0,526 3 0,41-2 0,526 1 0,0 1 0,1 2 0,-1 1 0,-28 9 0,49-12 0,0 0 0,0 1 0,0 0 0,0 0 0,1 1 0,-1 0 0,1 0 0,0 0 0,0 1 0,0 0 0,1 0 0,0 0 0,0 1 0,-5 7 0,3-2 0,2-1 0,-1 0 0,2 1 0,-1 0 0,2 0 0,-1 1 0,1-1 0,-2 18 0,-23 143 0,26-158 0,-8 87 0,-31 133 0,32-191 0,3 1 0,1 0 0,2 62 0,-4 31 0,-7 488 0,15-413 0,1-188 0,0-1 0,1 1 0,1-1 0,1-1 0,2 1 0,0-1 0,13 29 0,43 117 0,54 120 0,-100-252 0,-11-22 0,0 0 0,2-1 0,10 17 0,-10-18 0,-2 0 0,1 1 0,-2-1 0,0 1 0,0 0 0,-1 0 0,-1 1 0,0-1 0,1 21 0,12 45 0,-13-71 0,0 1 0,0-1 0,1 1 0,0-1 0,0 0 0,11 14 0,3 0 0,-7-9 0,-1 0 0,0 0 0,-1 1 0,13 26 0,71 160 0,-83-184 0,0 0 0,1 0 0,23 24 0,-1 0 0,-20-26 0,0 0 0,1-1 0,0 0 0,1-1 0,1-1 0,29 16 0,0 1 0,-19-9 0,-1 1 0,33 35 0,-32-29 0,41 31 0,-38-37 0,1-2 0,1 0 0,1-3 0,47 17 0,140 34 0,-97-32 0,-86-25 0,1-1 0,-1-2 0,60 3 0,114-10 0,-83-2 0,-91 1 0,-1-2 0,0-2 0,0-1 0,0-1 0,36-15 0,58-14 0,-22 15 0,101-26 0,-169 37 0,-1-2 0,-1-1 0,46-25 0,-58 25 0,32-18 0,-26 12 0,55-26 0,-58 34 0,-1-2 0,-1-2 0,39-28 0,-15 6 0,64-37 0,-26 18 0,-41 26 0,109-79 0,-112 82 0,-34 22 0,0 0 0,0-1 0,0 1 0,-1-2 0,12-12 0,29-34 0,-17 20 0,30-43 0,-40 45 0,43-64 0,-59 83 0,0 1 0,-1-2 0,-1 1 0,0-1 0,6-27 0,64-248 0,-24 107 0,-39 137 0,14-72 0,-22 94 0,5-40 0,4-104 0,-14-623 0,-2 757 0,0 0 0,-2 1 0,-13-44 0,-1-13 0,16 79 0,0 1 0,-1 0 0,0-1 0,-1 2 0,1-1 0,-1 0 0,-1 1 0,0 0 0,0 0 0,-1 1 0,-7-7 0,2 0 0,0 1 0,-11-20 0,-5-10 0,-2 2 0,-37-41 0,42 53-455,2 0 0,-29-51 0,39 56-6371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3:39.433"/>
    </inkml:context>
    <inkml:brush xml:id="br0">
      <inkml:brushProperty name="width" value="0.05" units="cm"/>
      <inkml:brushProperty name="height" value="0.05" units="cm"/>
    </inkml:brush>
  </inkml:definitions>
  <inkml:trace contextRef="#ctx0" brushRef="#br0">0 73 24575,'0'-2'0,"1"1"0,-1 0 0,1 0 0,-1-1 0,1 1 0,-1 0 0,1 0 0,0-1 0,0 1 0,-1 0 0,1 0 0,0 0 0,0 0 0,0 0 0,0 0 0,0 0 0,0 1 0,1-1 0,-1 0 0,2 0 0,25-12 0,-5 8 0,-1 0 0,0 2 0,1 1 0,0 0 0,-1 2 0,29 3 0,5-1 0,951-2 0,-979-1 0,48-9 0,6-1 0,-43 9-1365,-4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3:42.436"/>
    </inkml:context>
    <inkml:brush xml:id="br0">
      <inkml:brushProperty name="width" value="0.05" units="cm"/>
      <inkml:brushProperty name="height" value="0.05" units="cm"/>
    </inkml:brush>
  </inkml:definitions>
  <inkml:trace contextRef="#ctx0" brushRef="#br0">1 24 24575,'942'0'0,"-729"-11"0,-36 0 0,287 9 183,-245 3-1731,-198-1-5278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9:04.626"/>
    </inkml:context>
    <inkml:brush xml:id="br0">
      <inkml:brushProperty name="width" value="0.05" units="cm"/>
      <inkml:brushProperty name="height" value="0.05" units="cm"/>
      <inkml:brushProperty name="ignorePressure" value="1"/>
    </inkml:brush>
  </inkml:definitions>
  <inkml:trace contextRef="#ctx0" brushRef="#br0">0 0,'0'5,"0"0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04.280"/>
    </inkml:context>
    <inkml:brush xml:id="br0">
      <inkml:brushProperty name="width" value="0.05" units="cm"/>
      <inkml:brushProperty name="height" value="0.05" units="cm"/>
    </inkml:brush>
  </inkml:definitions>
  <inkml:trace contextRef="#ctx0" brushRef="#br0">0 0 24575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18:34:05.470"/>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2"/>
            <a:ext cx="3078058" cy="469583"/>
          </a:xfrm>
          <a:prstGeom prst="rect">
            <a:avLst/>
          </a:prstGeom>
          <a:noFill/>
          <a:ln w="12700" cap="sq">
            <a:noFill/>
            <a:miter lim="800000"/>
            <a:headEnd type="none" w="sm" len="sm"/>
            <a:tailEnd type="none" w="sm" len="sm"/>
          </a:ln>
          <a:effectLst/>
        </p:spPr>
        <p:txBody>
          <a:bodyPr vert="horz" wrap="square" lIns="94192" tIns="47096" rIns="94192" bIns="47096"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24417" y="2"/>
            <a:ext cx="3078058" cy="469583"/>
          </a:xfrm>
          <a:prstGeom prst="rect">
            <a:avLst/>
          </a:prstGeom>
          <a:noFill/>
          <a:ln w="12700" cap="sq">
            <a:noFill/>
            <a:miter lim="800000"/>
            <a:headEnd type="none" w="sm" len="sm"/>
            <a:tailEnd type="none" w="sm" len="sm"/>
          </a:ln>
          <a:effectLst/>
        </p:spPr>
        <p:txBody>
          <a:bodyPr vert="horz" wrap="square" lIns="94192" tIns="47096" rIns="94192" bIns="47096"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422275" y="703263"/>
            <a:ext cx="6257925" cy="3521075"/>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6360" y="4458651"/>
            <a:ext cx="5209756" cy="4226246"/>
          </a:xfrm>
          <a:prstGeom prst="rect">
            <a:avLst/>
          </a:prstGeom>
          <a:noFill/>
          <a:ln w="12700" cap="sq">
            <a:noFill/>
            <a:miter lim="800000"/>
            <a:headEnd type="none" w="sm" len="sm"/>
            <a:tailEnd type="none" w="sm" len="sm"/>
          </a:ln>
          <a:effectLst/>
        </p:spPr>
        <p:txBody>
          <a:bodyPr vert="horz" wrap="square" lIns="94192" tIns="47096" rIns="94192" bIns="470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p:cNvSpPr>
            <a:spLocks noGrp="1" noChangeArrowheads="1"/>
          </p:cNvSpPr>
          <p:nvPr>
            <p:ph type="ftr" sz="quarter" idx="4"/>
          </p:nvPr>
        </p:nvSpPr>
        <p:spPr bwMode="auto">
          <a:xfrm>
            <a:off x="0" y="8918893"/>
            <a:ext cx="3078058" cy="469582"/>
          </a:xfrm>
          <a:prstGeom prst="rect">
            <a:avLst/>
          </a:prstGeom>
          <a:noFill/>
          <a:ln w="12700" cap="sq">
            <a:noFill/>
            <a:miter lim="800000"/>
            <a:headEnd type="none" w="sm" len="sm"/>
            <a:tailEnd type="none" w="sm" len="sm"/>
          </a:ln>
          <a:effectLst/>
        </p:spPr>
        <p:txBody>
          <a:bodyPr vert="horz" wrap="square" lIns="94192" tIns="47096" rIns="94192" bIns="47096"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24417" y="8918893"/>
            <a:ext cx="3078058" cy="469582"/>
          </a:xfrm>
          <a:prstGeom prst="rect">
            <a:avLst/>
          </a:prstGeom>
          <a:noFill/>
          <a:ln w="12700" cap="sq">
            <a:noFill/>
            <a:miter lim="800000"/>
            <a:headEnd type="none" w="sm" len="sm"/>
            <a:tailEnd type="none" w="sm" len="sm"/>
          </a:ln>
          <a:effectLst/>
        </p:spPr>
        <p:txBody>
          <a:bodyPr vert="horz" wrap="square" lIns="94192" tIns="47096" rIns="94192" bIns="47096"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a:p>
        </p:txBody>
      </p:sp>
    </p:spTree>
    <p:extLst>
      <p:ext uri="{BB962C8B-B14F-4D97-AF65-F5344CB8AC3E}">
        <p14:creationId xmlns:p14="http://schemas.microsoft.com/office/powerpoint/2010/main" val="41553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a:extLst>
              <a:ext uri="{FF2B5EF4-FFF2-40B4-BE49-F238E27FC236}">
                <a16:creationId xmlns:a16="http://schemas.microsoft.com/office/drawing/2014/main" id="{E47D8710-FBED-4ADA-B708-4AA41F5AE1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57917" indent="-291385">
              <a:defRPr sz="3200" b="1">
                <a:solidFill>
                  <a:schemeClr val="tx1"/>
                </a:solidFill>
                <a:latin typeface="Times New Roman" panose="02020603050405020304" pitchFamily="18" charset="0"/>
                <a:cs typeface="Arial" panose="020B0604020202020204" pitchFamily="34" charset="0"/>
              </a:defRPr>
            </a:lvl2pPr>
            <a:lvl3pPr marL="1165536" indent="-232470">
              <a:defRPr sz="3200" b="1">
                <a:solidFill>
                  <a:schemeClr val="tx1"/>
                </a:solidFill>
                <a:latin typeface="Times New Roman" panose="02020603050405020304" pitchFamily="18" charset="0"/>
                <a:cs typeface="Arial" panose="020B0604020202020204" pitchFamily="34" charset="0"/>
              </a:defRPr>
            </a:lvl3pPr>
            <a:lvl4pPr marL="1632070" indent="-232470">
              <a:defRPr sz="3200" b="1">
                <a:solidFill>
                  <a:schemeClr val="tx1"/>
                </a:solidFill>
                <a:latin typeface="Times New Roman" panose="02020603050405020304" pitchFamily="18" charset="0"/>
                <a:cs typeface="Arial" panose="020B0604020202020204" pitchFamily="34" charset="0"/>
              </a:defRPr>
            </a:lvl4pPr>
            <a:lvl5pPr marL="2098602" indent="-232470">
              <a:defRPr sz="3200" b="1">
                <a:solidFill>
                  <a:schemeClr val="tx1"/>
                </a:solidFill>
                <a:latin typeface="Times New Roman" panose="02020603050405020304" pitchFamily="18" charset="0"/>
                <a:cs typeface="Arial" panose="020B0604020202020204" pitchFamily="34" charset="0"/>
              </a:defRPr>
            </a:lvl5pPr>
            <a:lvl6pPr marL="2557174" indent="-23247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3015745" indent="-23247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74317" indent="-23247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932888" indent="-23247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61511A29-A87F-4546-99DD-016539E262EB}" type="slidenum">
              <a:rPr lang="en-US" altLang="en-US" sz="1200"/>
              <a:pPr/>
              <a:t>10</a:t>
            </a:fld>
            <a:endParaRPr lang="en-US" altLang="en-US" sz="1200"/>
          </a:p>
        </p:txBody>
      </p:sp>
      <p:sp>
        <p:nvSpPr>
          <p:cNvPr id="41987" name="Rectangle 2">
            <a:extLst>
              <a:ext uri="{FF2B5EF4-FFF2-40B4-BE49-F238E27FC236}">
                <a16:creationId xmlns:a16="http://schemas.microsoft.com/office/drawing/2014/main" id="{37169980-7D3E-4499-B50C-0339969ACB7D}"/>
              </a:ext>
            </a:extLst>
          </p:cNvPr>
          <p:cNvSpPr>
            <a:spLocks noGrp="1" noRot="1" noChangeAspect="1" noChangeArrowheads="1" noTextEdit="1"/>
          </p:cNvSpPr>
          <p:nvPr>
            <p:ph type="sldImg"/>
          </p:nvPr>
        </p:nvSpPr>
        <p:spPr>
          <a:xfrm>
            <a:off x="441325" y="706438"/>
            <a:ext cx="6248400" cy="3516312"/>
          </a:xfrm>
          <a:ln/>
        </p:spPr>
      </p:sp>
      <p:sp>
        <p:nvSpPr>
          <p:cNvPr id="41988" name="Rectangle 3">
            <a:extLst>
              <a:ext uri="{FF2B5EF4-FFF2-40B4-BE49-F238E27FC236}">
                <a16:creationId xmlns:a16="http://schemas.microsoft.com/office/drawing/2014/main" id="{2DAE21C3-5083-49FC-9E28-A943D9075228}"/>
              </a:ext>
            </a:extLst>
          </p:cNvPr>
          <p:cNvSpPr>
            <a:spLocks noGrp="1" noChangeArrowheads="1"/>
          </p:cNvSpPr>
          <p:nvPr>
            <p:ph type="body" idx="1"/>
          </p:nvPr>
        </p:nvSpPr>
        <p:spPr>
          <a:xfrm>
            <a:off x="947953" y="4458651"/>
            <a:ext cx="5230467" cy="422624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22275" y="703263"/>
            <a:ext cx="6257925" cy="3521075"/>
          </a:xfrm>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z="1800"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altLang="en-US" dirty="0"/>
          </a:p>
        </p:txBody>
      </p:sp>
      <p:sp>
        <p:nvSpPr>
          <p:cNvPr id="4" name="Slide Number Placeholder 3"/>
          <p:cNvSpPr>
            <a:spLocks noGrp="1"/>
          </p:cNvSpPr>
          <p:nvPr>
            <p:ph type="sldNum" sz="quarter" idx="5"/>
          </p:nvPr>
        </p:nvSpPr>
        <p:spPr/>
        <p:txBody>
          <a:bodyPr/>
          <a:lstStyle>
            <a:lvl1pPr eaLnBrk="0" hangingPunct="0">
              <a:defRPr sz="3200" b="1">
                <a:solidFill>
                  <a:schemeClr val="tx1"/>
                </a:solidFill>
                <a:latin typeface="Times New Roman" panose="02020603050405020304" pitchFamily="18" charset="0"/>
                <a:cs typeface="Arial" panose="020B0604020202020204" pitchFamily="34" charset="0"/>
              </a:defRPr>
            </a:lvl1pPr>
            <a:lvl2pPr marL="745179" indent="-286607" eaLnBrk="0" hangingPunct="0">
              <a:defRPr sz="3200" b="1">
                <a:solidFill>
                  <a:schemeClr val="tx1"/>
                </a:solidFill>
                <a:latin typeface="Times New Roman" panose="02020603050405020304" pitchFamily="18" charset="0"/>
                <a:cs typeface="Arial" panose="020B0604020202020204" pitchFamily="34" charset="0"/>
              </a:defRPr>
            </a:lvl2pPr>
            <a:lvl3pPr marL="1146429" indent="-229286" eaLnBrk="0" hangingPunct="0">
              <a:defRPr sz="3200" b="1">
                <a:solidFill>
                  <a:schemeClr val="tx1"/>
                </a:solidFill>
                <a:latin typeface="Times New Roman" panose="02020603050405020304" pitchFamily="18" charset="0"/>
                <a:cs typeface="Arial" panose="020B0604020202020204" pitchFamily="34" charset="0"/>
              </a:defRPr>
            </a:lvl3pPr>
            <a:lvl4pPr marL="1605001" indent="-229286" eaLnBrk="0" hangingPunct="0">
              <a:defRPr sz="3200" b="1">
                <a:solidFill>
                  <a:schemeClr val="tx1"/>
                </a:solidFill>
                <a:latin typeface="Times New Roman" panose="02020603050405020304" pitchFamily="18" charset="0"/>
                <a:cs typeface="Arial" panose="020B0604020202020204" pitchFamily="34" charset="0"/>
              </a:defRPr>
            </a:lvl4pPr>
            <a:lvl5pPr marL="2063572" indent="-229286" eaLnBrk="0" hangingPunct="0">
              <a:defRPr sz="3200" b="1">
                <a:solidFill>
                  <a:schemeClr val="tx1"/>
                </a:solidFill>
                <a:latin typeface="Times New Roman" panose="02020603050405020304" pitchFamily="18" charset="0"/>
                <a:cs typeface="Arial" panose="020B0604020202020204" pitchFamily="34" charset="0"/>
              </a:defRPr>
            </a:lvl5pPr>
            <a:lvl6pPr marL="2522144"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715"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9287"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859"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7B3F42BC-BC1F-44A1-8DC2-E6518862582B}" type="slidenum">
              <a:rPr lang="en-US" altLang="en-US" sz="1200"/>
              <a:pPr/>
              <a:t>11</a:t>
            </a:fld>
            <a:endParaRPr lang="en-US" altLang="en-US" sz="1200"/>
          </a:p>
        </p:txBody>
      </p:sp>
    </p:spTree>
    <p:extLst>
      <p:ext uri="{BB962C8B-B14F-4D97-AF65-F5344CB8AC3E}">
        <p14:creationId xmlns:p14="http://schemas.microsoft.com/office/powerpoint/2010/main" val="108415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22275" y="703263"/>
            <a:ext cx="6257925" cy="3521075"/>
          </a:xfrm>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3200" b="1">
                <a:solidFill>
                  <a:schemeClr val="tx1"/>
                </a:solidFill>
                <a:latin typeface="Times New Roman" panose="02020603050405020304" pitchFamily="18" charset="0"/>
                <a:cs typeface="Arial" panose="020B0604020202020204" pitchFamily="34" charset="0"/>
              </a:defRPr>
            </a:lvl1pPr>
            <a:lvl2pPr marL="745179" indent="-286607" eaLnBrk="0" hangingPunct="0">
              <a:defRPr sz="3200" b="1">
                <a:solidFill>
                  <a:schemeClr val="tx1"/>
                </a:solidFill>
                <a:latin typeface="Times New Roman" panose="02020603050405020304" pitchFamily="18" charset="0"/>
                <a:cs typeface="Arial" panose="020B0604020202020204" pitchFamily="34" charset="0"/>
              </a:defRPr>
            </a:lvl2pPr>
            <a:lvl3pPr marL="1146429" indent="-229286" eaLnBrk="0" hangingPunct="0">
              <a:defRPr sz="3200" b="1">
                <a:solidFill>
                  <a:schemeClr val="tx1"/>
                </a:solidFill>
                <a:latin typeface="Times New Roman" panose="02020603050405020304" pitchFamily="18" charset="0"/>
                <a:cs typeface="Arial" panose="020B0604020202020204" pitchFamily="34" charset="0"/>
              </a:defRPr>
            </a:lvl3pPr>
            <a:lvl4pPr marL="1605001" indent="-229286" eaLnBrk="0" hangingPunct="0">
              <a:defRPr sz="3200" b="1">
                <a:solidFill>
                  <a:schemeClr val="tx1"/>
                </a:solidFill>
                <a:latin typeface="Times New Roman" panose="02020603050405020304" pitchFamily="18" charset="0"/>
                <a:cs typeface="Arial" panose="020B0604020202020204" pitchFamily="34" charset="0"/>
              </a:defRPr>
            </a:lvl4pPr>
            <a:lvl5pPr marL="2063572" indent="-229286" eaLnBrk="0" hangingPunct="0">
              <a:defRPr sz="3200" b="1">
                <a:solidFill>
                  <a:schemeClr val="tx1"/>
                </a:solidFill>
                <a:latin typeface="Times New Roman" panose="02020603050405020304" pitchFamily="18" charset="0"/>
                <a:cs typeface="Arial" panose="020B0604020202020204" pitchFamily="34" charset="0"/>
              </a:defRPr>
            </a:lvl5pPr>
            <a:lvl6pPr marL="2522144"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715"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9287"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859"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557A076D-0691-4D6E-8987-8505D203A986}" type="slidenum">
              <a:rPr lang="en-US" altLang="en-US" sz="1200"/>
              <a:pPr/>
              <a:t>12</a:t>
            </a:fld>
            <a:endParaRPr lang="en-US" altLang="en-US" sz="1200"/>
          </a:p>
        </p:txBody>
      </p:sp>
    </p:spTree>
    <p:extLst>
      <p:ext uri="{BB962C8B-B14F-4D97-AF65-F5344CB8AC3E}">
        <p14:creationId xmlns:p14="http://schemas.microsoft.com/office/powerpoint/2010/main" val="258117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13</a:t>
            </a:fld>
            <a:endParaRPr lang="en-US"/>
          </a:p>
        </p:txBody>
      </p:sp>
    </p:spTree>
    <p:extLst>
      <p:ext uri="{BB962C8B-B14F-4D97-AF65-F5344CB8AC3E}">
        <p14:creationId xmlns:p14="http://schemas.microsoft.com/office/powerpoint/2010/main" val="370381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14</a:t>
            </a:fld>
            <a:endParaRPr lang="en-US"/>
          </a:p>
        </p:txBody>
      </p:sp>
    </p:spTree>
    <p:extLst>
      <p:ext uri="{BB962C8B-B14F-4D97-AF65-F5344CB8AC3E}">
        <p14:creationId xmlns:p14="http://schemas.microsoft.com/office/powerpoint/2010/main" val="184190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15</a:t>
            </a:fld>
            <a:endParaRPr lang="en-US"/>
          </a:p>
        </p:txBody>
      </p:sp>
    </p:spTree>
    <p:extLst>
      <p:ext uri="{BB962C8B-B14F-4D97-AF65-F5344CB8AC3E}">
        <p14:creationId xmlns:p14="http://schemas.microsoft.com/office/powerpoint/2010/main" val="177402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16</a:t>
            </a:fld>
            <a:endParaRPr lang="en-US"/>
          </a:p>
        </p:txBody>
      </p:sp>
    </p:spTree>
    <p:extLst>
      <p:ext uri="{BB962C8B-B14F-4D97-AF65-F5344CB8AC3E}">
        <p14:creationId xmlns:p14="http://schemas.microsoft.com/office/powerpoint/2010/main" val="77182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17</a:t>
            </a:fld>
            <a:endParaRPr lang="en-US"/>
          </a:p>
        </p:txBody>
      </p:sp>
    </p:spTree>
    <p:extLst>
      <p:ext uri="{BB962C8B-B14F-4D97-AF65-F5344CB8AC3E}">
        <p14:creationId xmlns:p14="http://schemas.microsoft.com/office/powerpoint/2010/main" val="218782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18</a:t>
            </a:fld>
            <a:endParaRPr lang="en-US"/>
          </a:p>
        </p:txBody>
      </p:sp>
    </p:spTree>
    <p:extLst>
      <p:ext uri="{BB962C8B-B14F-4D97-AF65-F5344CB8AC3E}">
        <p14:creationId xmlns:p14="http://schemas.microsoft.com/office/powerpoint/2010/main" val="9000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19</a:t>
            </a:fld>
            <a:endParaRPr lang="en-US"/>
          </a:p>
        </p:txBody>
      </p:sp>
    </p:spTree>
    <p:extLst>
      <p:ext uri="{BB962C8B-B14F-4D97-AF65-F5344CB8AC3E}">
        <p14:creationId xmlns:p14="http://schemas.microsoft.com/office/powerpoint/2010/main" val="26712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a:t>
            </a:fld>
            <a:endParaRPr lang="en-US"/>
          </a:p>
        </p:txBody>
      </p:sp>
    </p:spTree>
    <p:extLst>
      <p:ext uri="{BB962C8B-B14F-4D97-AF65-F5344CB8AC3E}">
        <p14:creationId xmlns:p14="http://schemas.microsoft.com/office/powerpoint/2010/main" val="646005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20</a:t>
            </a:fld>
            <a:endParaRPr lang="en-US"/>
          </a:p>
        </p:txBody>
      </p:sp>
    </p:spTree>
    <p:extLst>
      <p:ext uri="{BB962C8B-B14F-4D97-AF65-F5344CB8AC3E}">
        <p14:creationId xmlns:p14="http://schemas.microsoft.com/office/powerpoint/2010/main" val="757995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21</a:t>
            </a:fld>
            <a:endParaRPr lang="en-US"/>
          </a:p>
        </p:txBody>
      </p:sp>
    </p:spTree>
    <p:extLst>
      <p:ext uri="{BB962C8B-B14F-4D97-AF65-F5344CB8AC3E}">
        <p14:creationId xmlns:p14="http://schemas.microsoft.com/office/powerpoint/2010/main" val="295523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22</a:t>
            </a:fld>
            <a:endParaRPr lang="en-US"/>
          </a:p>
        </p:txBody>
      </p:sp>
    </p:spTree>
    <p:extLst>
      <p:ext uri="{BB962C8B-B14F-4D97-AF65-F5344CB8AC3E}">
        <p14:creationId xmlns:p14="http://schemas.microsoft.com/office/powerpoint/2010/main" val="2243122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23</a:t>
            </a:fld>
            <a:endParaRPr lang="en-US"/>
          </a:p>
        </p:txBody>
      </p:sp>
    </p:spTree>
    <p:extLst>
      <p:ext uri="{BB962C8B-B14F-4D97-AF65-F5344CB8AC3E}">
        <p14:creationId xmlns:p14="http://schemas.microsoft.com/office/powerpoint/2010/main" val="339955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24</a:t>
            </a:fld>
            <a:endParaRPr lang="en-US"/>
          </a:p>
        </p:txBody>
      </p:sp>
    </p:spTree>
    <p:extLst>
      <p:ext uri="{BB962C8B-B14F-4D97-AF65-F5344CB8AC3E}">
        <p14:creationId xmlns:p14="http://schemas.microsoft.com/office/powerpoint/2010/main" val="2970213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437" y="4389437"/>
            <a:ext cx="5791200" cy="4226246"/>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25</a:t>
            </a:fld>
            <a:endParaRPr lang="en-US"/>
          </a:p>
        </p:txBody>
      </p:sp>
    </p:spTree>
    <p:extLst>
      <p:ext uri="{BB962C8B-B14F-4D97-AF65-F5344CB8AC3E}">
        <p14:creationId xmlns:p14="http://schemas.microsoft.com/office/powerpoint/2010/main" val="179103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458651"/>
            <a:ext cx="5867399" cy="4226246"/>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26</a:t>
            </a:fld>
            <a:endParaRPr lang="en-US"/>
          </a:p>
        </p:txBody>
      </p:sp>
    </p:spTree>
    <p:extLst>
      <p:ext uri="{BB962C8B-B14F-4D97-AF65-F5344CB8AC3E}">
        <p14:creationId xmlns:p14="http://schemas.microsoft.com/office/powerpoint/2010/main" val="2114894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27</a:t>
            </a:fld>
            <a:endParaRPr lang="en-US"/>
          </a:p>
        </p:txBody>
      </p:sp>
    </p:spTree>
    <p:extLst>
      <p:ext uri="{BB962C8B-B14F-4D97-AF65-F5344CB8AC3E}">
        <p14:creationId xmlns:p14="http://schemas.microsoft.com/office/powerpoint/2010/main" val="1739598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28</a:t>
            </a:fld>
            <a:endParaRPr lang="en-US"/>
          </a:p>
        </p:txBody>
      </p:sp>
    </p:spTree>
    <p:extLst>
      <p:ext uri="{BB962C8B-B14F-4D97-AF65-F5344CB8AC3E}">
        <p14:creationId xmlns:p14="http://schemas.microsoft.com/office/powerpoint/2010/main" val="71126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29</a:t>
            </a:fld>
            <a:endParaRPr lang="en-US"/>
          </a:p>
        </p:txBody>
      </p:sp>
    </p:spTree>
    <p:extLst>
      <p:ext uri="{BB962C8B-B14F-4D97-AF65-F5344CB8AC3E}">
        <p14:creationId xmlns:p14="http://schemas.microsoft.com/office/powerpoint/2010/main" val="86959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a:extLst>
              <a:ext uri="{FF2B5EF4-FFF2-40B4-BE49-F238E27FC236}">
                <a16:creationId xmlns:a16="http://schemas.microsoft.com/office/drawing/2014/main" id="{902915D8-67EF-4879-B748-6EBDB82E6FF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2050" indent="-231775">
              <a:spcBef>
                <a:spcPct val="30000"/>
              </a:spcBef>
              <a:defRPr sz="1200">
                <a:solidFill>
                  <a:schemeClr val="tx1"/>
                </a:solidFill>
                <a:latin typeface="Times New Roman" panose="02020603050405020304" pitchFamily="18" charset="0"/>
              </a:defRPr>
            </a:lvl3pPr>
            <a:lvl4pPr marL="1627188" indent="-231775">
              <a:spcBef>
                <a:spcPct val="30000"/>
              </a:spcBef>
              <a:defRPr sz="1200">
                <a:solidFill>
                  <a:schemeClr val="tx1"/>
                </a:solidFill>
                <a:latin typeface="Times New Roman" panose="02020603050405020304" pitchFamily="18" charset="0"/>
              </a:defRPr>
            </a:lvl4pPr>
            <a:lvl5pPr marL="2092325" indent="-231775">
              <a:spcBef>
                <a:spcPct val="30000"/>
              </a:spcBef>
              <a:defRPr sz="1200">
                <a:solidFill>
                  <a:schemeClr val="tx1"/>
                </a:solidFill>
                <a:latin typeface="Times New Roman" panose="02020603050405020304" pitchFamily="18" charset="0"/>
              </a:defRPr>
            </a:lvl5pPr>
            <a:lvl6pPr marL="2549525"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6725"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3925"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1125"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0F0D1D-DC0A-4DAB-A3E3-CE2F9143EDE3}" type="slidenum">
              <a:rPr lang="en-US" altLang="en-US"/>
              <a:pPr>
                <a:spcBef>
                  <a:spcPct val="0"/>
                </a:spcBef>
              </a:pPr>
              <a:t>3</a:t>
            </a:fld>
            <a:endParaRPr lang="en-US" altLang="en-US"/>
          </a:p>
        </p:txBody>
      </p:sp>
      <p:sp>
        <p:nvSpPr>
          <p:cNvPr id="43011" name="Rectangle 2">
            <a:extLst>
              <a:ext uri="{FF2B5EF4-FFF2-40B4-BE49-F238E27FC236}">
                <a16:creationId xmlns:a16="http://schemas.microsoft.com/office/drawing/2014/main" id="{90D6EA07-CD6C-4685-A06D-2A249876C882}"/>
              </a:ext>
            </a:extLst>
          </p:cNvPr>
          <p:cNvSpPr>
            <a:spLocks noGrp="1" noRot="1" noChangeAspect="1" noChangeArrowheads="1" noTextEdit="1"/>
          </p:cNvSpPr>
          <p:nvPr>
            <p:ph type="sldImg"/>
          </p:nvPr>
        </p:nvSpPr>
        <p:spPr>
          <a:xfrm>
            <a:off x="514350" y="709613"/>
            <a:ext cx="6276975" cy="3532187"/>
          </a:xfrm>
          <a:ln w="12700" cap="flat">
            <a:solidFill>
              <a:schemeClr val="tx1"/>
            </a:solidFill>
          </a:ln>
        </p:spPr>
      </p:sp>
      <p:sp>
        <p:nvSpPr>
          <p:cNvPr id="43012" name="Rectangle 3">
            <a:extLst>
              <a:ext uri="{FF2B5EF4-FFF2-40B4-BE49-F238E27FC236}">
                <a16:creationId xmlns:a16="http://schemas.microsoft.com/office/drawing/2014/main" id="{3C9BA9F8-FA9E-4A57-8F56-99923F3ECFEF}"/>
              </a:ext>
            </a:extLst>
          </p:cNvPr>
          <p:cNvSpPr>
            <a:spLocks noGrp="1" noChangeArrowheads="1"/>
          </p:cNvSpPr>
          <p:nvPr>
            <p:ph type="body" idx="1"/>
          </p:nvPr>
        </p:nvSpPr>
        <p:spPr>
          <a:xfrm>
            <a:off x="655637" y="4478338"/>
            <a:ext cx="5969000" cy="4244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4829" tIns="47415" rIns="94829" bIns="47415"/>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30</a:t>
            </a:fld>
            <a:endParaRPr lang="en-US"/>
          </a:p>
        </p:txBody>
      </p:sp>
    </p:spTree>
    <p:extLst>
      <p:ext uri="{BB962C8B-B14F-4D97-AF65-F5344CB8AC3E}">
        <p14:creationId xmlns:p14="http://schemas.microsoft.com/office/powerpoint/2010/main" val="25559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31</a:t>
            </a:fld>
            <a:endParaRPr lang="en-US"/>
          </a:p>
        </p:txBody>
      </p:sp>
    </p:spTree>
    <p:extLst>
      <p:ext uri="{BB962C8B-B14F-4D97-AF65-F5344CB8AC3E}">
        <p14:creationId xmlns:p14="http://schemas.microsoft.com/office/powerpoint/2010/main" val="1012202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32</a:t>
            </a:fld>
            <a:endParaRPr lang="en-US"/>
          </a:p>
        </p:txBody>
      </p:sp>
    </p:spTree>
    <p:extLst>
      <p:ext uri="{BB962C8B-B14F-4D97-AF65-F5344CB8AC3E}">
        <p14:creationId xmlns:p14="http://schemas.microsoft.com/office/powerpoint/2010/main" val="2623451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33</a:t>
            </a:fld>
            <a:endParaRPr lang="en-US"/>
          </a:p>
        </p:txBody>
      </p:sp>
    </p:spTree>
    <p:extLst>
      <p:ext uri="{BB962C8B-B14F-4D97-AF65-F5344CB8AC3E}">
        <p14:creationId xmlns:p14="http://schemas.microsoft.com/office/powerpoint/2010/main" val="3638082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34</a:t>
            </a:fld>
            <a:endParaRPr lang="en-US"/>
          </a:p>
        </p:txBody>
      </p:sp>
    </p:spTree>
    <p:extLst>
      <p:ext uri="{BB962C8B-B14F-4D97-AF65-F5344CB8AC3E}">
        <p14:creationId xmlns:p14="http://schemas.microsoft.com/office/powerpoint/2010/main" val="1868855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35</a:t>
            </a:fld>
            <a:endParaRPr lang="en-US"/>
          </a:p>
        </p:txBody>
      </p:sp>
    </p:spTree>
    <p:extLst>
      <p:ext uri="{BB962C8B-B14F-4D97-AF65-F5344CB8AC3E}">
        <p14:creationId xmlns:p14="http://schemas.microsoft.com/office/powerpoint/2010/main" val="950074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36</a:t>
            </a:fld>
            <a:endParaRPr lang="en-US"/>
          </a:p>
        </p:txBody>
      </p:sp>
    </p:spTree>
    <p:extLst>
      <p:ext uri="{BB962C8B-B14F-4D97-AF65-F5344CB8AC3E}">
        <p14:creationId xmlns:p14="http://schemas.microsoft.com/office/powerpoint/2010/main" val="3539917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37</a:t>
            </a:fld>
            <a:endParaRPr lang="en-US"/>
          </a:p>
        </p:txBody>
      </p:sp>
    </p:spTree>
    <p:extLst>
      <p:ext uri="{BB962C8B-B14F-4D97-AF65-F5344CB8AC3E}">
        <p14:creationId xmlns:p14="http://schemas.microsoft.com/office/powerpoint/2010/main" val="4075463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308DA628-D999-4D09-B090-9BD601423F04}"/>
              </a:ext>
            </a:extLst>
          </p:cNvPr>
          <p:cNvSpPr>
            <a:spLocks noGrp="1" noRot="1" noChangeAspect="1" noChangeArrowheads="1" noTextEdit="1"/>
          </p:cNvSpPr>
          <p:nvPr>
            <p:ph type="sldImg"/>
          </p:nvPr>
        </p:nvSpPr>
        <p:spPr>
          <a:xfrm>
            <a:off x="422275" y="703263"/>
            <a:ext cx="6257925" cy="3521075"/>
          </a:xfrm>
          <a:ln/>
        </p:spPr>
      </p:sp>
      <p:sp>
        <p:nvSpPr>
          <p:cNvPr id="37891" name="Rectangle 1027">
            <a:extLst>
              <a:ext uri="{FF2B5EF4-FFF2-40B4-BE49-F238E27FC236}">
                <a16:creationId xmlns:a16="http://schemas.microsoft.com/office/drawing/2014/main" id="{EB5EC1BA-0693-4ABF-9DBC-12D9271C05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z="1400" dirty="0">
              <a:latin typeface="Comic Sans MS" panose="030F0702030302020204" pitchFamily="66"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xfrm>
            <a:off x="422275" y="703263"/>
            <a:ext cx="6257925" cy="3521075"/>
          </a:xfrm>
          <a:ln/>
        </p:spPr>
      </p:sp>
      <p:sp>
        <p:nvSpPr>
          <p:cNvPr id="178179" name="Rectangle 1027"/>
          <p:cNvSpPr>
            <a:spLocks noGrp="1" noChangeArrowheads="1"/>
          </p:cNvSpPr>
          <p:nvPr>
            <p:ph type="body" idx="1"/>
          </p:nvPr>
        </p:nvSpPr>
        <p:spPr>
          <a:xfrm>
            <a:off x="1036637" y="4224338"/>
            <a:ext cx="5209756" cy="4226246"/>
          </a:xfrm>
          <a:noFill/>
          <a:ln w="9525"/>
        </p:spPr>
        <p:txBody>
          <a:bodyPr/>
          <a:lstStyle/>
          <a:p>
            <a:pPr marL="0" marR="0">
              <a:spcBef>
                <a:spcPts val="0"/>
              </a:spcBef>
              <a:spcAft>
                <a:spcPts val="0"/>
              </a:spcAft>
            </a:pPr>
            <a:endParaRPr lang="en-US" sz="17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204059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a:t>
            </a:fld>
            <a:endParaRPr lang="en-US"/>
          </a:p>
        </p:txBody>
      </p:sp>
    </p:spTree>
    <p:extLst>
      <p:ext uri="{BB962C8B-B14F-4D97-AF65-F5344CB8AC3E}">
        <p14:creationId xmlns:p14="http://schemas.microsoft.com/office/powerpoint/2010/main" val="2425809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xfrm>
            <a:off x="422275" y="703263"/>
            <a:ext cx="6257925" cy="3521075"/>
          </a:xfrm>
          <a:ln/>
        </p:spPr>
      </p:sp>
      <p:sp>
        <p:nvSpPr>
          <p:cNvPr id="178179" name="Rectangle 1027"/>
          <p:cNvSpPr>
            <a:spLocks noGrp="1" noChangeArrowheads="1"/>
          </p:cNvSpPr>
          <p:nvPr>
            <p:ph type="body" idx="1"/>
          </p:nvPr>
        </p:nvSpPr>
        <p:spPr>
          <a:xfrm>
            <a:off x="1036637" y="4224338"/>
            <a:ext cx="5209756" cy="4226246"/>
          </a:xfrm>
          <a:noFill/>
          <a:ln w="9525"/>
        </p:spPr>
        <p:txBody>
          <a:bodyPr/>
          <a:lstStyle/>
          <a:p>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1723947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41</a:t>
            </a:fld>
            <a:endParaRPr lang="en-US"/>
          </a:p>
        </p:txBody>
      </p:sp>
    </p:spTree>
    <p:extLst>
      <p:ext uri="{BB962C8B-B14F-4D97-AF65-F5344CB8AC3E}">
        <p14:creationId xmlns:p14="http://schemas.microsoft.com/office/powerpoint/2010/main" val="3655856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a:xfrm>
            <a:off x="1036637" y="4313237"/>
            <a:ext cx="5209756" cy="4226246"/>
          </a:xfrm>
        </p:spPr>
        <p:txBody>
          <a:bodyPr/>
          <a:lstStyle/>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42</a:t>
            </a:fld>
            <a:endParaRPr lang="en-US" altLang="en-US"/>
          </a:p>
        </p:txBody>
      </p:sp>
    </p:spTree>
    <p:extLst>
      <p:ext uri="{BB962C8B-B14F-4D97-AF65-F5344CB8AC3E}">
        <p14:creationId xmlns:p14="http://schemas.microsoft.com/office/powerpoint/2010/main" val="444672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43</a:t>
            </a:fld>
            <a:endParaRPr lang="en-US"/>
          </a:p>
        </p:txBody>
      </p:sp>
    </p:spTree>
    <p:extLst>
      <p:ext uri="{BB962C8B-B14F-4D97-AF65-F5344CB8AC3E}">
        <p14:creationId xmlns:p14="http://schemas.microsoft.com/office/powerpoint/2010/main" val="191393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5</a:t>
            </a:fld>
            <a:endParaRPr lang="en-US"/>
          </a:p>
        </p:txBody>
      </p:sp>
    </p:spTree>
    <p:extLst>
      <p:ext uri="{BB962C8B-B14F-4D97-AF65-F5344CB8AC3E}">
        <p14:creationId xmlns:p14="http://schemas.microsoft.com/office/powerpoint/2010/main" val="261184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6</a:t>
            </a:fld>
            <a:endParaRPr lang="en-US"/>
          </a:p>
        </p:txBody>
      </p:sp>
    </p:spTree>
    <p:extLst>
      <p:ext uri="{BB962C8B-B14F-4D97-AF65-F5344CB8AC3E}">
        <p14:creationId xmlns:p14="http://schemas.microsoft.com/office/powerpoint/2010/main" val="385236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7</a:t>
            </a:fld>
            <a:endParaRPr lang="en-US"/>
          </a:p>
        </p:txBody>
      </p:sp>
    </p:spTree>
    <p:extLst>
      <p:ext uri="{BB962C8B-B14F-4D97-AF65-F5344CB8AC3E}">
        <p14:creationId xmlns:p14="http://schemas.microsoft.com/office/powerpoint/2010/main" val="526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8</a:t>
            </a:fld>
            <a:endParaRPr lang="en-US"/>
          </a:p>
        </p:txBody>
      </p:sp>
    </p:spTree>
    <p:extLst>
      <p:ext uri="{BB962C8B-B14F-4D97-AF65-F5344CB8AC3E}">
        <p14:creationId xmlns:p14="http://schemas.microsoft.com/office/powerpoint/2010/main" val="2828689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9</a:t>
            </a:fld>
            <a:endParaRPr lang="en-US"/>
          </a:p>
        </p:txBody>
      </p:sp>
    </p:spTree>
    <p:extLst>
      <p:ext uri="{BB962C8B-B14F-4D97-AF65-F5344CB8AC3E}">
        <p14:creationId xmlns:p14="http://schemas.microsoft.com/office/powerpoint/2010/main" val="72903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0639"/>
            <a:ext cx="11658600" cy="1470025"/>
          </a:xfrm>
        </p:spPr>
        <p:txBody>
          <a:bodyPr/>
          <a:lstStyle/>
          <a:p>
            <a:r>
              <a:rPr lang="en-US"/>
              <a:t>Click to edit Master title style</a:t>
            </a:r>
          </a:p>
        </p:txBody>
      </p:sp>
      <p:sp>
        <p:nvSpPr>
          <p:cNvPr id="3" name="Subtitle 2"/>
          <p:cNvSpPr>
            <a:spLocks noGrp="1"/>
          </p:cNvSpPr>
          <p:nvPr>
            <p:ph type="subTitle" idx="1"/>
          </p:nvPr>
        </p:nvSpPr>
        <p:spPr>
          <a:xfrm>
            <a:off x="2057400" y="3886200"/>
            <a:ext cx="9601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pPr>
                <a:defRPr/>
              </a:pPr>
              <a:t>September 27,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pPr>
                <a:defRPr/>
              </a:pPr>
              <a:t>September 27,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1" y="274852"/>
            <a:ext cx="30861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274852"/>
            <a:ext cx="9029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pPr>
                <a:defRPr/>
              </a:pPr>
              <a:t>September 27,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255059" y="1417639"/>
            <a:ext cx="9681885"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54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64F004-70B3-40F4-964C-B310D412685C}"/>
              </a:ext>
            </a:extLst>
          </p:cNvPr>
          <p:cNvSpPr>
            <a:spLocks noGrp="1" noChangeArrowheads="1"/>
          </p:cNvSpPr>
          <p:nvPr>
            <p:ph type="dt" sz="half" idx="10"/>
          </p:nvPr>
        </p:nvSpPr>
        <p:spPr>
          <a:ln/>
        </p:spPr>
        <p:txBody>
          <a:bodyPr/>
          <a:lstStyle>
            <a:lvl1pPr>
              <a:defRPr/>
            </a:lvl1pPr>
          </a:lstStyle>
          <a:p>
            <a:pPr>
              <a:defRPr/>
            </a:pPr>
            <a:fld id="{A45963CC-2385-41CC-9E16-102F94E4885B}" type="datetime4">
              <a:rPr lang="en-US"/>
              <a:pPr>
                <a:defRPr/>
              </a:pPr>
              <a:t>September 27, 2023</a:t>
            </a:fld>
            <a:endParaRPr lang="en-US"/>
          </a:p>
        </p:txBody>
      </p:sp>
      <p:sp>
        <p:nvSpPr>
          <p:cNvPr id="3" name="Rectangle 5">
            <a:extLst>
              <a:ext uri="{FF2B5EF4-FFF2-40B4-BE49-F238E27FC236}">
                <a16:creationId xmlns:a16="http://schemas.microsoft.com/office/drawing/2014/main" id="{8CDA870A-ED7A-4F73-899F-FC44A9BBD6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4F9905-05EB-4F47-8F26-3DA7EB4D8C74}"/>
              </a:ext>
            </a:extLst>
          </p:cNvPr>
          <p:cNvSpPr>
            <a:spLocks noGrp="1" noChangeArrowheads="1"/>
          </p:cNvSpPr>
          <p:nvPr>
            <p:ph type="sldNum" sz="quarter" idx="12"/>
          </p:nvPr>
        </p:nvSpPr>
        <p:spPr>
          <a:ln/>
        </p:spPr>
        <p:txBody>
          <a:bodyPr/>
          <a:lstStyle>
            <a:lvl1pPr>
              <a:defRPr/>
            </a:lvl1pPr>
          </a:lstStyle>
          <a:p>
            <a:pPr>
              <a:defRPr/>
            </a:pPr>
            <a:fld id="{54C7639B-418A-4E78-A1C0-699FE5DF7233}" type="slidenum">
              <a:rPr lang="en-US" altLang="en-US"/>
              <a:pPr>
                <a:defRPr/>
              </a:pPr>
              <a:t>‹#›</a:t>
            </a:fld>
            <a:endParaRPr lang="en-US" altLang="en-US"/>
          </a:p>
        </p:txBody>
      </p:sp>
    </p:spTree>
    <p:extLst>
      <p:ext uri="{BB962C8B-B14F-4D97-AF65-F5344CB8AC3E}">
        <p14:creationId xmlns:p14="http://schemas.microsoft.com/office/powerpoint/2010/main" val="354887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600206"/>
            <a:ext cx="6057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1" y="1600206"/>
            <a:ext cx="6057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922E1C-B14A-4CE1-8E20-098862A539D1}"/>
              </a:ext>
            </a:extLst>
          </p:cNvPr>
          <p:cNvSpPr>
            <a:spLocks noGrp="1" noChangeArrowheads="1"/>
          </p:cNvSpPr>
          <p:nvPr>
            <p:ph type="dt" sz="half" idx="10"/>
          </p:nvPr>
        </p:nvSpPr>
        <p:spPr>
          <a:ln/>
        </p:spPr>
        <p:txBody>
          <a:bodyPr/>
          <a:lstStyle>
            <a:lvl1pPr>
              <a:defRPr/>
            </a:lvl1pPr>
          </a:lstStyle>
          <a:p>
            <a:pPr>
              <a:defRPr/>
            </a:pPr>
            <a:fld id="{E4943D64-C22F-477F-93A9-29B6B7DFB024}" type="datetime4">
              <a:rPr lang="en-US"/>
              <a:pPr>
                <a:defRPr/>
              </a:pPr>
              <a:t>September 27, 2023</a:t>
            </a:fld>
            <a:endParaRPr lang="en-US"/>
          </a:p>
        </p:txBody>
      </p:sp>
      <p:sp>
        <p:nvSpPr>
          <p:cNvPr id="6" name="Rectangle 5">
            <a:extLst>
              <a:ext uri="{FF2B5EF4-FFF2-40B4-BE49-F238E27FC236}">
                <a16:creationId xmlns:a16="http://schemas.microsoft.com/office/drawing/2014/main" id="{BA9EC5CC-55C1-4E42-B3E2-0DAFB1E60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8AF693-167D-46A1-BF9D-15271051C4A5}"/>
              </a:ext>
            </a:extLst>
          </p:cNvPr>
          <p:cNvSpPr>
            <a:spLocks noGrp="1" noChangeArrowheads="1"/>
          </p:cNvSpPr>
          <p:nvPr>
            <p:ph type="sldNum" sz="quarter" idx="12"/>
          </p:nvPr>
        </p:nvSpPr>
        <p:spPr>
          <a:ln/>
        </p:spPr>
        <p:txBody>
          <a:bodyPr/>
          <a:lstStyle>
            <a:lvl1pPr>
              <a:defRPr/>
            </a:lvl1pPr>
          </a:lstStyle>
          <a:p>
            <a:pPr>
              <a:defRPr/>
            </a:pPr>
            <a:fld id="{82C3B668-EC70-4FDB-ACA0-DE33D641DFA2}" type="slidenum">
              <a:rPr lang="en-US" altLang="en-US"/>
              <a:pPr>
                <a:defRPr/>
              </a:pPr>
              <a:t>‹#›</a:t>
            </a:fld>
            <a:endParaRPr lang="en-US" altLang="en-US"/>
          </a:p>
        </p:txBody>
      </p:sp>
    </p:spTree>
    <p:extLst>
      <p:ext uri="{BB962C8B-B14F-4D97-AF65-F5344CB8AC3E}">
        <p14:creationId xmlns:p14="http://schemas.microsoft.com/office/powerpoint/2010/main" val="146022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52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5B2731-8ED0-4235-9AE0-634BEA8A1DFB}" type="datetime1">
              <a:rPr lang="en-US"/>
              <a:pPr>
                <a:defRPr/>
              </a:pPr>
              <a:t>9/27/2023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AFFA79-1448-47EE-B664-DCE13D4E615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67BDB8-B1E9-404F-9729-E93A590C9588}" type="datetime1">
              <a:rPr lang="en-US"/>
              <a:pPr>
                <a:defRPr/>
              </a:pPr>
              <a:t>9/27/2023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912F54-4119-429D-8727-B5A1671FAA6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33" y="525465"/>
            <a:ext cx="12192001" cy="473075"/>
          </a:xfrm>
        </p:spPr>
        <p:txBody>
          <a:bodyPr/>
          <a:lstStyle/>
          <a:p>
            <a:r>
              <a:rPr lang="en-US"/>
              <a:t>Click to edit Master title style</a:t>
            </a:r>
          </a:p>
        </p:txBody>
      </p:sp>
      <p:sp>
        <p:nvSpPr>
          <p:cNvPr id="3" name="Text Placeholder 2"/>
          <p:cNvSpPr>
            <a:spLocks noGrp="1"/>
          </p:cNvSpPr>
          <p:nvPr>
            <p:ph type="body" sz="half" idx="1"/>
          </p:nvPr>
        </p:nvSpPr>
        <p:spPr>
          <a:xfrm>
            <a:off x="871127" y="1657352"/>
            <a:ext cx="5134563" cy="4354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86311" y="1657352"/>
            <a:ext cx="5134564" cy="4354513"/>
          </a:xfrm>
        </p:spPr>
        <p:txBody>
          <a:bodyPr/>
          <a:lstStyle/>
          <a:p>
            <a:pPr lvl="0"/>
            <a:endParaRPr lang="en-US" noProof="0"/>
          </a:p>
        </p:txBody>
      </p:sp>
    </p:spTree>
    <p:extLst>
      <p:ext uri="{BB962C8B-B14F-4D97-AF65-F5344CB8AC3E}">
        <p14:creationId xmlns:p14="http://schemas.microsoft.com/office/powerpoint/2010/main" val="394190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DB8A69-03EF-40E9-80F8-2617E2DA083B}" type="datetime1">
              <a:rPr lang="en-US"/>
              <a:pPr>
                <a:defRPr/>
              </a:pPr>
              <a:t>9/27/2023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E1891-0CEC-44D8-B221-D5FCB52AB2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September 27,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829800" y="6245225"/>
            <a:ext cx="2159000" cy="476250"/>
          </a:xfrm>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DB8A69-03EF-40E9-80F8-2617E2DA083B}" type="datetime1">
              <a:rPr lang="en-US"/>
              <a:pPr>
                <a:defRPr/>
              </a:pPr>
              <a:t>9/27/2023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E1891-0CEC-44D8-B221-D5FCB52AB21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67BDB8-B1E9-404F-9729-E93A590C9588}" type="datetime1">
              <a:rPr lang="en-US"/>
              <a:pPr>
                <a:defRPr/>
              </a:pPr>
              <a:t>9/27/2023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912F54-4119-429D-8727-B5A1671FAA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758E0D-083C-40D6-B955-13671B2C11F6}"/>
              </a:ext>
            </a:extLst>
          </p:cNvPr>
          <p:cNvSpPr>
            <a:spLocks noGrp="1" noChangeArrowheads="1"/>
          </p:cNvSpPr>
          <p:nvPr>
            <p:ph type="dt" sz="half" idx="10"/>
          </p:nvPr>
        </p:nvSpPr>
        <p:spPr>
          <a:ln/>
        </p:spPr>
        <p:txBody>
          <a:bodyPr/>
          <a:lstStyle>
            <a:lvl1pPr>
              <a:defRPr/>
            </a:lvl1pPr>
          </a:lstStyle>
          <a:p>
            <a:pPr>
              <a:defRPr/>
            </a:pPr>
            <a:fld id="{2A816825-BB37-4F9A-AE12-687F3E505E74}" type="datetime4">
              <a:rPr lang="en-US"/>
              <a:pPr>
                <a:defRPr/>
              </a:pPr>
              <a:t>September 27, 2023</a:t>
            </a:fld>
            <a:endParaRPr lang="en-US"/>
          </a:p>
        </p:txBody>
      </p:sp>
      <p:sp>
        <p:nvSpPr>
          <p:cNvPr id="3" name="Rectangle 5">
            <a:extLst>
              <a:ext uri="{FF2B5EF4-FFF2-40B4-BE49-F238E27FC236}">
                <a16:creationId xmlns:a16="http://schemas.microsoft.com/office/drawing/2014/main" id="{3B8DA228-CF6C-4CAB-BB87-5D9AA1AF6C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5F89319-8495-430D-9C23-8BF1623F05F8}"/>
              </a:ext>
            </a:extLst>
          </p:cNvPr>
          <p:cNvSpPr>
            <a:spLocks noGrp="1" noChangeArrowheads="1"/>
          </p:cNvSpPr>
          <p:nvPr>
            <p:ph type="sldNum" sz="quarter" idx="12"/>
          </p:nvPr>
        </p:nvSpPr>
        <p:spPr>
          <a:ln/>
        </p:spPr>
        <p:txBody>
          <a:bodyPr/>
          <a:lstStyle>
            <a:lvl1pPr>
              <a:defRPr/>
            </a:lvl1pPr>
          </a:lstStyle>
          <a:p>
            <a:pPr>
              <a:defRPr/>
            </a:pPr>
            <a:fld id="{6EE319A4-58B3-44ED-A55F-21E43AFE0D05}" type="slidenum">
              <a:rPr lang="en-US" altLang="en-US"/>
              <a:pPr>
                <a:defRPr/>
              </a:pPr>
              <a:t>‹#›</a:t>
            </a:fld>
            <a:endParaRPr lang="en-US" altLang="en-US"/>
          </a:p>
        </p:txBody>
      </p:sp>
    </p:spTree>
    <p:extLst>
      <p:ext uri="{BB962C8B-B14F-4D97-AF65-F5344CB8AC3E}">
        <p14:creationId xmlns:p14="http://schemas.microsoft.com/office/powerpoint/2010/main" val="86633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688965-EBF1-461F-92B5-3C5C921269BA}"/>
              </a:ext>
            </a:extLst>
          </p:cNvPr>
          <p:cNvSpPr>
            <a:spLocks noGrp="1" noChangeArrowheads="1"/>
          </p:cNvSpPr>
          <p:nvPr>
            <p:ph type="dt" sz="half" idx="10"/>
          </p:nvPr>
        </p:nvSpPr>
        <p:spPr>
          <a:ln/>
        </p:spPr>
        <p:txBody>
          <a:bodyPr/>
          <a:lstStyle>
            <a:lvl1pPr>
              <a:defRPr/>
            </a:lvl1pPr>
          </a:lstStyle>
          <a:p>
            <a:pPr>
              <a:defRPr/>
            </a:pPr>
            <a:fld id="{1BE0CB23-B1AA-4F73-9C92-4CE9FC320F41}" type="datetime4">
              <a:rPr lang="en-US"/>
              <a:pPr>
                <a:defRPr/>
              </a:pPr>
              <a:t>September 27, 2023</a:t>
            </a:fld>
            <a:endParaRPr lang="en-US"/>
          </a:p>
        </p:txBody>
      </p:sp>
      <p:sp>
        <p:nvSpPr>
          <p:cNvPr id="3" name="Rectangle 5">
            <a:extLst>
              <a:ext uri="{FF2B5EF4-FFF2-40B4-BE49-F238E27FC236}">
                <a16:creationId xmlns:a16="http://schemas.microsoft.com/office/drawing/2014/main" id="{987F8814-9571-4B58-9A32-122FEAC600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8E3807-1DED-487C-99D1-0667C170F2AB}"/>
              </a:ext>
            </a:extLst>
          </p:cNvPr>
          <p:cNvSpPr>
            <a:spLocks noGrp="1" noChangeArrowheads="1"/>
          </p:cNvSpPr>
          <p:nvPr>
            <p:ph type="sldNum" sz="quarter" idx="12"/>
          </p:nvPr>
        </p:nvSpPr>
        <p:spPr>
          <a:ln/>
        </p:spPr>
        <p:txBody>
          <a:bodyPr/>
          <a:lstStyle>
            <a:lvl1pPr>
              <a:defRPr/>
            </a:lvl1pPr>
          </a:lstStyle>
          <a:p>
            <a:pPr>
              <a:defRPr/>
            </a:pPr>
            <a:fld id="{585AE312-6838-4260-BD50-AB16714828B6}" type="slidenum">
              <a:rPr lang="en-US" altLang="en-US"/>
              <a:pPr>
                <a:defRPr/>
              </a:pPr>
              <a:t>‹#›</a:t>
            </a:fld>
            <a:endParaRPr lang="en-US" altLang="en-US"/>
          </a:p>
        </p:txBody>
      </p:sp>
    </p:spTree>
    <p:extLst>
      <p:ext uri="{BB962C8B-B14F-4D97-AF65-F5344CB8AC3E}">
        <p14:creationId xmlns:p14="http://schemas.microsoft.com/office/powerpoint/2010/main" val="43979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15037B-FCB1-4779-B8B6-30850C9EE17F}"/>
              </a:ext>
            </a:extLst>
          </p:cNvPr>
          <p:cNvSpPr>
            <a:spLocks noGrp="1" noChangeArrowheads="1"/>
          </p:cNvSpPr>
          <p:nvPr>
            <p:ph type="dt" sz="half" idx="10"/>
          </p:nvPr>
        </p:nvSpPr>
        <p:spPr>
          <a:ln/>
        </p:spPr>
        <p:txBody>
          <a:bodyPr/>
          <a:lstStyle>
            <a:lvl1pPr>
              <a:defRPr/>
            </a:lvl1pPr>
          </a:lstStyle>
          <a:p>
            <a:pPr>
              <a:defRPr/>
            </a:pPr>
            <a:fld id="{3B93D93C-3C87-40CC-A003-FC232C7A5302}" type="datetime4">
              <a:rPr lang="en-US"/>
              <a:pPr>
                <a:defRPr/>
              </a:pPr>
              <a:t>September 27, 2023</a:t>
            </a:fld>
            <a:endParaRPr lang="en-US"/>
          </a:p>
        </p:txBody>
      </p:sp>
      <p:sp>
        <p:nvSpPr>
          <p:cNvPr id="5" name="Rectangle 5">
            <a:extLst>
              <a:ext uri="{FF2B5EF4-FFF2-40B4-BE49-F238E27FC236}">
                <a16:creationId xmlns:a16="http://schemas.microsoft.com/office/drawing/2014/main" id="{E1C35436-46D2-4444-BAC5-1F8658A6E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15511C-C587-4FCE-BB5C-EC27A5A11459}"/>
              </a:ext>
            </a:extLst>
          </p:cNvPr>
          <p:cNvSpPr>
            <a:spLocks noGrp="1" noChangeArrowheads="1"/>
          </p:cNvSpPr>
          <p:nvPr>
            <p:ph type="sldNum" sz="quarter" idx="12"/>
          </p:nvPr>
        </p:nvSpPr>
        <p:spPr>
          <a:ln/>
        </p:spPr>
        <p:txBody>
          <a:bodyPr/>
          <a:lstStyle>
            <a:lvl1pPr>
              <a:defRPr/>
            </a:lvl1pPr>
          </a:lstStyle>
          <a:p>
            <a:pPr>
              <a:defRPr/>
            </a:pPr>
            <a:fld id="{623817EB-B8D3-49C3-B25A-2C49CB46A484}" type="slidenum">
              <a:rPr lang="en-US" altLang="en-US"/>
              <a:pPr>
                <a:defRPr/>
              </a:pPr>
              <a:t>‹#›</a:t>
            </a:fld>
            <a:endParaRPr lang="en-US" altLang="en-US"/>
          </a:p>
        </p:txBody>
      </p:sp>
    </p:spTree>
    <p:extLst>
      <p:ext uri="{BB962C8B-B14F-4D97-AF65-F5344CB8AC3E}">
        <p14:creationId xmlns:p14="http://schemas.microsoft.com/office/powerpoint/2010/main" val="306752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DE07C3F-01AB-4FF6-9B9F-76225BF40B95}" type="datetime4">
              <a:rPr lang="en-US"/>
              <a:pPr>
                <a:defRPr/>
              </a:pPr>
              <a:t>September 27,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50230-15AA-424F-B88A-1AC60A43BD52}" type="slidenum">
              <a:rPr lang="en-US" altLang="en-US"/>
              <a:pPr>
                <a:defRPr/>
              </a:pPr>
              <a:t>‹#›</a:t>
            </a:fld>
            <a:endParaRPr lang="en-US" altLang="en-US"/>
          </a:p>
        </p:txBody>
      </p:sp>
    </p:spTree>
    <p:extLst>
      <p:ext uri="{BB962C8B-B14F-4D97-AF65-F5344CB8AC3E}">
        <p14:creationId xmlns:p14="http://schemas.microsoft.com/office/powerpoint/2010/main" val="30774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86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9471FA-0E2F-4CEB-A271-E8DAD4F10E2A}"/>
              </a:ext>
            </a:extLst>
          </p:cNvPr>
          <p:cNvSpPr>
            <a:spLocks noGrp="1" noChangeArrowheads="1"/>
          </p:cNvSpPr>
          <p:nvPr>
            <p:ph type="dt" sz="half" idx="10"/>
          </p:nvPr>
        </p:nvSpPr>
        <p:spPr>
          <a:ln/>
        </p:spPr>
        <p:txBody>
          <a:bodyPr/>
          <a:lstStyle>
            <a:lvl1pPr>
              <a:defRPr/>
            </a:lvl1pPr>
          </a:lstStyle>
          <a:p>
            <a:pPr>
              <a:defRPr/>
            </a:pPr>
            <a:fld id="{99B72C7C-644A-4911-9BDD-E3F072240911}" type="datetime4">
              <a:rPr lang="en-US"/>
              <a:pPr>
                <a:defRPr/>
              </a:pPr>
              <a:t>September 27, 2023</a:t>
            </a:fld>
            <a:endParaRPr lang="en-US"/>
          </a:p>
        </p:txBody>
      </p:sp>
      <p:sp>
        <p:nvSpPr>
          <p:cNvPr id="3" name="Rectangle 5">
            <a:extLst>
              <a:ext uri="{FF2B5EF4-FFF2-40B4-BE49-F238E27FC236}">
                <a16:creationId xmlns:a16="http://schemas.microsoft.com/office/drawing/2014/main" id="{5B41F933-0F5A-4510-A016-5BF9E5A8A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941A36-4904-42CC-B5F6-8539E5767938}"/>
              </a:ext>
            </a:extLst>
          </p:cNvPr>
          <p:cNvSpPr>
            <a:spLocks noGrp="1" noChangeArrowheads="1"/>
          </p:cNvSpPr>
          <p:nvPr>
            <p:ph type="sldNum" sz="quarter" idx="12"/>
          </p:nvPr>
        </p:nvSpPr>
        <p:spPr>
          <a:ln/>
        </p:spPr>
        <p:txBody>
          <a:bodyPr/>
          <a:lstStyle>
            <a:lvl1pPr>
              <a:defRPr/>
            </a:lvl1pPr>
          </a:lstStyle>
          <a:p>
            <a:pPr>
              <a:defRPr/>
            </a:pPr>
            <a:fld id="{2C888D01-79AC-468D-8232-BEF957D5A543}" type="slidenum">
              <a:rPr lang="en-US" altLang="en-US"/>
              <a:pPr>
                <a:defRPr/>
              </a:pPr>
              <a:t>‹#›</a:t>
            </a:fld>
            <a:endParaRPr lang="en-US" altLang="en-US"/>
          </a:p>
        </p:txBody>
      </p:sp>
    </p:spTree>
    <p:extLst>
      <p:ext uri="{BB962C8B-B14F-4D97-AF65-F5344CB8AC3E}">
        <p14:creationId xmlns:p14="http://schemas.microsoft.com/office/powerpoint/2010/main" val="250747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636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2043E72-CA01-4C44-9A69-23A71A694606}"/>
              </a:ext>
            </a:extLst>
          </p:cNvPr>
          <p:cNvSpPr>
            <a:spLocks noGrp="1" noChangeArrowheads="1"/>
          </p:cNvSpPr>
          <p:nvPr>
            <p:ph type="dt" sz="half" idx="10"/>
          </p:nvPr>
        </p:nvSpPr>
        <p:spPr>
          <a:ln/>
        </p:spPr>
        <p:txBody>
          <a:bodyPr/>
          <a:lstStyle>
            <a:lvl1pPr>
              <a:defRPr/>
            </a:lvl1pPr>
          </a:lstStyle>
          <a:p>
            <a:pPr>
              <a:defRPr/>
            </a:pPr>
            <a:fld id="{8CEC6077-CE12-4BB8-A7B4-4AC5DC617D1B}" type="datetime4">
              <a:rPr lang="en-US"/>
              <a:pPr>
                <a:defRPr/>
              </a:pPr>
              <a:t>September 27, 2023</a:t>
            </a:fld>
            <a:endParaRPr lang="en-US"/>
          </a:p>
        </p:txBody>
      </p:sp>
      <p:sp>
        <p:nvSpPr>
          <p:cNvPr id="3" name="Rectangle 5">
            <a:extLst>
              <a:ext uri="{FF2B5EF4-FFF2-40B4-BE49-F238E27FC236}">
                <a16:creationId xmlns:a16="http://schemas.microsoft.com/office/drawing/2014/main" id="{5EED4921-7F8B-441B-83CD-FE66C11F7E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600F75-4A62-4EEE-B3F7-A4037F0CD3CC}"/>
              </a:ext>
            </a:extLst>
          </p:cNvPr>
          <p:cNvSpPr>
            <a:spLocks noGrp="1" noChangeArrowheads="1"/>
          </p:cNvSpPr>
          <p:nvPr>
            <p:ph type="sldNum" sz="quarter" idx="12"/>
          </p:nvPr>
        </p:nvSpPr>
        <p:spPr>
          <a:ln/>
        </p:spPr>
        <p:txBody>
          <a:bodyPr/>
          <a:lstStyle>
            <a:lvl1pPr>
              <a:defRPr/>
            </a:lvl1pPr>
          </a:lstStyle>
          <a:p>
            <a:pPr>
              <a:defRPr/>
            </a:pPr>
            <a:fld id="{AEF6E407-4FFE-4043-91E4-C1EF301283DF}" type="slidenum">
              <a:rPr lang="en-US" altLang="en-US"/>
              <a:pPr>
                <a:defRPr/>
              </a:pPr>
              <a:t>‹#›</a:t>
            </a:fld>
            <a:endParaRPr lang="en-US" altLang="en-US"/>
          </a:p>
        </p:txBody>
      </p:sp>
    </p:spTree>
    <p:extLst>
      <p:ext uri="{BB962C8B-B14F-4D97-AF65-F5344CB8AC3E}">
        <p14:creationId xmlns:p14="http://schemas.microsoft.com/office/powerpoint/2010/main" val="402623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69" y="4407114"/>
            <a:ext cx="116586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83469" y="2906713"/>
            <a:ext cx="116586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pPr>
                <a:defRPr/>
              </a:pPr>
              <a:t>September 27, 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615-666E-442E-9A96-755E4E80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C612C-188B-46AE-B992-B232A944E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A503-9A82-4D29-B2EE-F6551106551D}"/>
              </a:ext>
            </a:extLst>
          </p:cNvPr>
          <p:cNvSpPr>
            <a:spLocks noGrp="1"/>
          </p:cNvSpPr>
          <p:nvPr>
            <p:ph type="dt" sz="half" idx="10"/>
          </p:nvPr>
        </p:nvSpPr>
        <p:spPr/>
        <p:txBody>
          <a:bodyPr/>
          <a:lstStyle/>
          <a:p>
            <a:fld id="{8D55DE98-FFB0-4895-84D1-88E28C8935BB}" type="datetime1">
              <a:rPr lang="en-US" smtClean="0"/>
              <a:t>9/27/2023</a:t>
            </a:fld>
            <a:endParaRPr lang="en-US"/>
          </a:p>
        </p:txBody>
      </p:sp>
      <p:sp>
        <p:nvSpPr>
          <p:cNvPr id="5" name="Footer Placeholder 4">
            <a:extLst>
              <a:ext uri="{FF2B5EF4-FFF2-40B4-BE49-F238E27FC236}">
                <a16:creationId xmlns:a16="http://schemas.microsoft.com/office/drawing/2014/main" id="{D833537F-5595-40B5-BB03-57D4E817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32D28-7485-445F-AAA4-DD2D37DC41A4}"/>
              </a:ext>
            </a:extLst>
          </p:cNvPr>
          <p:cNvSpPr>
            <a:spLocks noGrp="1"/>
          </p:cNvSpPr>
          <p:nvPr>
            <p:ph type="sldNum" sz="quarter" idx="12"/>
          </p:nvPr>
        </p:nvSpPr>
        <p:spPr/>
        <p:txBody>
          <a:bodyPr/>
          <a:lstStyle/>
          <a:p>
            <a:fld id="{65D2B266-4D06-451D-AF49-BBC90F75CA38}" type="slidenum">
              <a:rPr lang="en-US" smtClean="0"/>
              <a:t>‹#›</a:t>
            </a:fld>
            <a:endParaRPr lang="en-US"/>
          </a:p>
        </p:txBody>
      </p:sp>
    </p:spTree>
    <p:extLst>
      <p:ext uri="{BB962C8B-B14F-4D97-AF65-F5344CB8AC3E}">
        <p14:creationId xmlns:p14="http://schemas.microsoft.com/office/powerpoint/2010/main" val="88725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600206"/>
            <a:ext cx="6057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1" y="1600206"/>
            <a:ext cx="6057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September 27, 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60602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60602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698" y="1535113"/>
            <a:ext cx="60626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67698" y="2174875"/>
            <a:ext cx="60626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pPr>
                <a:defRPr/>
              </a:pPr>
              <a:t>September 27, 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pPr>
                <a:defRPr/>
              </a:pPr>
              <a:t>September 27, 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September 27, 2023</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9829800" y="6245225"/>
            <a:ext cx="195580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7" y="273050"/>
            <a:ext cx="451246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362576" y="273264"/>
            <a:ext cx="76676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7" y="1435103"/>
            <a:ext cx="451246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pPr>
                <a:defRPr/>
              </a:pPr>
              <a:t>September 27, 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4800600"/>
            <a:ext cx="8229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88432" y="612775"/>
            <a:ext cx="8229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688432" y="5367338"/>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pPr>
                <a:defRPr/>
              </a:pPr>
              <a:t>September 27, 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1234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00201"/>
            <a:ext cx="1234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September 27, 2023</a:t>
            </a:fld>
            <a:endParaRPr lang="en-US"/>
          </a:p>
        </p:txBody>
      </p:sp>
      <p:sp>
        <p:nvSpPr>
          <p:cNvPr id="168965" name="Rectangle 5"/>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 id="214748380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8D728A-753A-484F-B65A-66D6A1E5493F}"/>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EECE46-C380-4989-8FC9-A39932125B6E}"/>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7E5B3DC7-F188-4F17-9354-0730C3727BA2}"/>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11A8F2AA-A8B7-4204-9AB6-C211D5E0DFA8}" type="datetime4">
              <a:rPr lang="en-US"/>
              <a:pPr>
                <a:defRPr/>
              </a:pPr>
              <a:t>September 27, 2023</a:t>
            </a:fld>
            <a:endParaRPr lang="en-US"/>
          </a:p>
        </p:txBody>
      </p:sp>
      <p:sp>
        <p:nvSpPr>
          <p:cNvPr id="168965" name="Rectangle 5">
            <a:extLst>
              <a:ext uri="{FF2B5EF4-FFF2-40B4-BE49-F238E27FC236}">
                <a16:creationId xmlns:a16="http://schemas.microsoft.com/office/drawing/2014/main" id="{242A5039-C376-4D00-8F18-D60912532E80}"/>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46843C71-FDF2-4906-AFE4-26CFCF38C460}"/>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5C236AE-211B-47F2-9476-F4249E54EB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3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29EC2-5317-43F3-9307-D791A709B93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B98EE-C595-44B7-B9B3-F985E31057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CD10E-ABCA-4857-9FBC-5837CFDF8D0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14441A-B17C-4A0E-995B-71429FC9E4ED}" type="datetime1">
              <a:rPr lang="en-US" smtClean="0"/>
              <a:t>9/27/2023</a:t>
            </a:fld>
            <a:endParaRPr lang="en-US"/>
          </a:p>
        </p:txBody>
      </p:sp>
      <p:sp>
        <p:nvSpPr>
          <p:cNvPr id="5" name="Footer Placeholder 4">
            <a:extLst>
              <a:ext uri="{FF2B5EF4-FFF2-40B4-BE49-F238E27FC236}">
                <a16:creationId xmlns:a16="http://schemas.microsoft.com/office/drawing/2014/main" id="{238D078A-70C4-4F7C-8E58-7CE8168B183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165A4-4A13-4454-8B4E-ECF1E90DD2D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2B266-4D06-451D-AF49-BBC90F75CA38}" type="slidenum">
              <a:rPr lang="en-US" smtClean="0"/>
              <a:t>‹#›</a:t>
            </a:fld>
            <a:endParaRPr lang="en-US"/>
          </a:p>
        </p:txBody>
      </p:sp>
    </p:spTree>
    <p:extLst>
      <p:ext uri="{BB962C8B-B14F-4D97-AF65-F5344CB8AC3E}">
        <p14:creationId xmlns:p14="http://schemas.microsoft.com/office/powerpoint/2010/main" val="878835084"/>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87084B-0C99-4BE0-BE35-CFE57BA7CFC3}"/>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BC9B9D-D803-4F29-9056-B79E90F64FC7}"/>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64E214A1-5CE5-4A17-8973-6FD7063989B2}"/>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4D8E6758-F4BF-4BF1-82DE-EAD2F7AECCC6}" type="datetime4">
              <a:rPr lang="en-US"/>
              <a:pPr>
                <a:defRPr/>
              </a:pPr>
              <a:t>September 27, 2023</a:t>
            </a:fld>
            <a:endParaRPr lang="en-US"/>
          </a:p>
        </p:txBody>
      </p:sp>
      <p:sp>
        <p:nvSpPr>
          <p:cNvPr id="168965" name="Rectangle 5">
            <a:extLst>
              <a:ext uri="{FF2B5EF4-FFF2-40B4-BE49-F238E27FC236}">
                <a16:creationId xmlns:a16="http://schemas.microsoft.com/office/drawing/2014/main" id="{05A4AD2E-32E3-424E-B2B4-4CA305E69F6F}"/>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978411C-B7B0-4A3A-82F0-62CB0B815C25}"/>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0F064C7D-D541-4EA8-891E-4E0F5D0903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14" r:id="rId1"/>
    <p:sldLayoutId id="2147484911" r:id="rId2"/>
    <p:sldLayoutId id="2147484919"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4D9D83A-522F-4E48-99D4-481FD92C9BC6}" type="datetime1">
              <a:rPr lang="en-US"/>
              <a:pPr>
                <a:defRPr/>
              </a:pPr>
              <a:t>9/27/2023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6AC756-D809-4B51-8D37-7C84B1F9B239}" type="slidenum">
              <a:rPr lang="en-US"/>
              <a:pPr>
                <a:defRPr/>
              </a:pPr>
              <a:t>‹#›</a:t>
            </a:fld>
            <a:endParaRPr lang="en-US"/>
          </a:p>
        </p:txBody>
      </p:sp>
    </p:spTree>
    <p:extLst>
      <p:ext uri="{BB962C8B-B14F-4D97-AF65-F5344CB8AC3E}">
        <p14:creationId xmlns:p14="http://schemas.microsoft.com/office/powerpoint/2010/main" val="202092682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1" r:id="rId3"/>
    <p:sldLayoutId id="2147485115" r:id="rId4"/>
    <p:sldLayoutId id="2147483650" r:id="rId5"/>
    <p:sldLayoutId id="2147485112"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CE5443-0F7F-42AD-8229-932A174D049A}"/>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26DD1EB-3147-432C-883C-C61A8164F077}"/>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0857972B-643A-40BD-B85D-0D47EBDC932F}"/>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986A1FF5-05B2-4E4C-865B-091E47C7CB17}" type="datetime4">
              <a:rPr lang="en-US"/>
              <a:pPr>
                <a:defRPr/>
              </a:pPr>
              <a:t>September 27, 2023</a:t>
            </a:fld>
            <a:endParaRPr lang="en-US"/>
          </a:p>
        </p:txBody>
      </p:sp>
      <p:sp>
        <p:nvSpPr>
          <p:cNvPr id="168965" name="Rectangle 5">
            <a:extLst>
              <a:ext uri="{FF2B5EF4-FFF2-40B4-BE49-F238E27FC236}">
                <a16:creationId xmlns:a16="http://schemas.microsoft.com/office/drawing/2014/main" id="{56B5585D-DA68-4873-B46A-776B552137CE}"/>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7019BCD2-993A-4A71-80DE-643D9A6C7C74}"/>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A5395E91-1CC6-4AB5-B1D6-658ACC258A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98"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EA7A8C-81E0-4569-ADB9-A6DC32121398}"/>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5B4D65-3173-4D2B-A61C-5C4C3AE80445}"/>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81044BA7-CC57-4520-950D-0C78CF43391F}"/>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38463AC0-90C4-4E69-B78F-56529D14A938}" type="datetime4">
              <a:rPr lang="en-US"/>
              <a:pPr>
                <a:defRPr/>
              </a:pPr>
              <a:t>September 27, 2023</a:t>
            </a:fld>
            <a:endParaRPr lang="en-US"/>
          </a:p>
        </p:txBody>
      </p:sp>
      <p:sp>
        <p:nvSpPr>
          <p:cNvPr id="168965" name="Rectangle 5">
            <a:extLst>
              <a:ext uri="{FF2B5EF4-FFF2-40B4-BE49-F238E27FC236}">
                <a16:creationId xmlns:a16="http://schemas.microsoft.com/office/drawing/2014/main" id="{DAC50586-BF8D-49A8-8BCF-3DAF15341B00}"/>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7B204A60-23A4-4F7B-8361-146D76617226}"/>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1B04ED0-5318-4B28-8A45-54F0F16AB6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6" r:id="rId1"/>
    <p:sldLayoutId id="2147483941"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815DD9B-38F6-4F0A-9AD8-454E0E66BFED}" type="datetime4">
              <a:rPr lang="en-US"/>
              <a:pPr>
                <a:defRPr/>
              </a:pPr>
              <a:t>September 27, 2023</a:t>
            </a:fld>
            <a:endParaRPr lang="en-US"/>
          </a:p>
        </p:txBody>
      </p:sp>
      <p:sp>
        <p:nvSpPr>
          <p:cNvPr id="168965" name="Rectangle 5"/>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026F9B29-0F69-49E7-BB39-0EE1E8B92D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1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3A80E7-C0C8-4362-BAE8-620BCCF05611}"/>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19575F-96F8-4816-9986-5DC20B763DBA}"/>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C61EB7BA-DC42-4B64-9C4A-CDF720E1E870}"/>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F9F53867-A156-4D76-8B72-1E4902389D56}" type="datetime4">
              <a:rPr lang="en-US"/>
              <a:pPr>
                <a:defRPr/>
              </a:pPr>
              <a:t>September 27, 2023</a:t>
            </a:fld>
            <a:endParaRPr lang="en-US"/>
          </a:p>
        </p:txBody>
      </p:sp>
      <p:sp>
        <p:nvSpPr>
          <p:cNvPr id="168965" name="Rectangle 5">
            <a:extLst>
              <a:ext uri="{FF2B5EF4-FFF2-40B4-BE49-F238E27FC236}">
                <a16:creationId xmlns:a16="http://schemas.microsoft.com/office/drawing/2014/main" id="{52C41856-AEDE-491C-8947-F090A9B6A559}"/>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87DAAFA-44C6-4A3E-99CF-F906E5F5CEB4}"/>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F112E49-DC63-4E40-A068-460D47A1D9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08"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B0A5B-9A48-4931-8575-AD54CBB93870}"/>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B624568-EE6B-4103-85BC-5A0B15F464B9}"/>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9A8BD455-7772-4ED6-BB15-89835F4AF41D}"/>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3B89CA87-074E-4A56-8868-AEA258A5C0D6}" type="datetime4">
              <a:rPr lang="en-US"/>
              <a:pPr>
                <a:defRPr/>
              </a:pPr>
              <a:t>September 27, 2023</a:t>
            </a:fld>
            <a:endParaRPr lang="en-US"/>
          </a:p>
        </p:txBody>
      </p:sp>
      <p:sp>
        <p:nvSpPr>
          <p:cNvPr id="168965" name="Rectangle 5">
            <a:extLst>
              <a:ext uri="{FF2B5EF4-FFF2-40B4-BE49-F238E27FC236}">
                <a16:creationId xmlns:a16="http://schemas.microsoft.com/office/drawing/2014/main" id="{8589FFAE-3CD0-46CF-84E2-ACE42A2D21E9}"/>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3FC28065-D4CA-4392-92BE-FAF00A90A8FB}"/>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79F5F253-28F6-4398-A728-3C8965C09D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70"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DD5F2F-7BB2-4FD0-BACF-02C5F3DA166D}"/>
              </a:ext>
            </a:extLst>
          </p:cNvPr>
          <p:cNvSpPr>
            <a:spLocks noGrp="1" noChangeArrowheads="1"/>
          </p:cNvSpPr>
          <p:nvPr>
            <p:ph type="title"/>
          </p:nvPr>
        </p:nvSpPr>
        <p:spPr bwMode="auto">
          <a:xfrm>
            <a:off x="685800" y="274638"/>
            <a:ext cx="1234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72B6E66-345A-4E12-84FF-E62429DFEDA5}"/>
              </a:ext>
            </a:extLst>
          </p:cNvPr>
          <p:cNvSpPr>
            <a:spLocks noGrp="1" noChangeArrowheads="1"/>
          </p:cNvSpPr>
          <p:nvPr>
            <p:ph type="body" idx="1"/>
          </p:nvPr>
        </p:nvSpPr>
        <p:spPr bwMode="auto">
          <a:xfrm>
            <a:off x="685800" y="1600201"/>
            <a:ext cx="1234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7ED27E4D-61D7-47E3-9F93-11C96A319CC2}"/>
              </a:ext>
            </a:extLst>
          </p:cNvPr>
          <p:cNvSpPr>
            <a:spLocks noGrp="1" noChangeArrowheads="1"/>
          </p:cNvSpPr>
          <p:nvPr>
            <p:ph type="dt" sz="half" idx="2"/>
          </p:nvPr>
        </p:nvSpPr>
        <p:spPr bwMode="auto">
          <a:xfrm>
            <a:off x="685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6E30E6BC-08B6-40F5-B837-CBB3845619D2}" type="datetime4">
              <a:rPr lang="en-US"/>
              <a:pPr>
                <a:defRPr/>
              </a:pPr>
              <a:t>September 27, 2023</a:t>
            </a:fld>
            <a:endParaRPr lang="en-US"/>
          </a:p>
        </p:txBody>
      </p:sp>
      <p:sp>
        <p:nvSpPr>
          <p:cNvPr id="168965" name="Rectangle 5">
            <a:extLst>
              <a:ext uri="{FF2B5EF4-FFF2-40B4-BE49-F238E27FC236}">
                <a16:creationId xmlns:a16="http://schemas.microsoft.com/office/drawing/2014/main" id="{8664DD5A-1426-4C57-A824-3ADF71B88AE9}"/>
              </a:ext>
            </a:extLst>
          </p:cNvPr>
          <p:cNvSpPr>
            <a:spLocks noGrp="1" noChangeArrowheads="1"/>
          </p:cNvSpPr>
          <p:nvPr>
            <p:ph type="ftr" sz="quarter" idx="3"/>
          </p:nvPr>
        </p:nvSpPr>
        <p:spPr bwMode="auto">
          <a:xfrm>
            <a:off x="4686300" y="6245225"/>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AABE9951-E0B6-4DF5-8A8B-6C18988C329A}"/>
              </a:ext>
            </a:extLst>
          </p:cNvPr>
          <p:cNvSpPr>
            <a:spLocks noGrp="1" noChangeArrowheads="1"/>
          </p:cNvSpPr>
          <p:nvPr>
            <p:ph type="sldNum" sz="quarter" idx="4"/>
          </p:nvPr>
        </p:nvSpPr>
        <p:spPr bwMode="auto">
          <a:xfrm>
            <a:off x="9829800" y="6245225"/>
            <a:ext cx="320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36B39AC-2EF8-44AE-BA5D-0D90992CE6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1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bs.dgsom.ucla.edu/hays/pages/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ntariomathresources.ca/math-strands/measurem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ntariomathresources.ca/math-strands/measureme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forlittleeyes.com/ju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forlittleeyes.com/jud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lickr.com/photos/safari_vacation/1036249140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amp;ehk=KOCl9nyLInXQh4ItMbBY"/><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people-equation.com/25-more-leadership-development-resourc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rand.org/content/dam/rand/www/external/health/surveys_tools/vfq/vfq25_manual.pdf"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hyperlink" Target="https://www.prosettaston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s://labs.dgsom.ucla.edu/hays/pages/survey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11.png"/><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customXml" Target="../ink/ink2.xml"/><Relationship Id="rId5" Type="http://schemas.openxmlformats.org/officeDocument/2006/relationships/image" Target="../media/image200.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package" Target="../embeddings/Microsoft_Word_Document1.docx"/><Relationship Id="rId7" Type="http://schemas.openxmlformats.org/officeDocument/2006/relationships/customXml" Target="../ink/ink4.xml"/><Relationship Id="rId12"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35.png"/><Relationship Id="rId11" Type="http://schemas.openxmlformats.org/officeDocument/2006/relationships/customXml" Target="../ink/ink6.xml"/><Relationship Id="rId5" Type="http://schemas.openxmlformats.org/officeDocument/2006/relationships/customXml" Target="../ink/ink3.xml"/><Relationship Id="rId10" Type="http://schemas.openxmlformats.org/officeDocument/2006/relationships/image" Target="../media/image37.png"/><Relationship Id="rId4" Type="http://schemas.openxmlformats.org/officeDocument/2006/relationships/image" Target="../media/image32.emf"/><Relationship Id="rId9" Type="http://schemas.openxmlformats.org/officeDocument/2006/relationships/customXml" Target="../ink/ink5.xml"/></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customXml" Target="../ink/ink8.xml"/><Relationship Id="rId12" Type="http://schemas.openxmlformats.org/officeDocument/2006/relationships/customXml" Target="../ink/ink12.xml"/><Relationship Id="rId17" Type="http://schemas.openxmlformats.org/officeDocument/2006/relationships/image" Target="../media/image41.png"/><Relationship Id="rId2" Type="http://schemas.openxmlformats.org/officeDocument/2006/relationships/notesSlide" Target="../notesSlides/notesSlide42.xml"/><Relationship Id="rId16" Type="http://schemas.openxmlformats.org/officeDocument/2006/relationships/customXml" Target="../ink/ink15.xml"/><Relationship Id="rId1" Type="http://schemas.openxmlformats.org/officeDocument/2006/relationships/slideLayout" Target="../slideLayouts/slideLayout30.xml"/><Relationship Id="rId6" Type="http://schemas.openxmlformats.org/officeDocument/2006/relationships/image" Target="../media/image210.png"/><Relationship Id="rId11" Type="http://schemas.openxmlformats.org/officeDocument/2006/relationships/customXml" Target="../ink/ink11.xml"/><Relationship Id="rId15" Type="http://schemas.openxmlformats.org/officeDocument/2006/relationships/image" Target="../media/image40.png"/><Relationship Id="rId10" Type="http://schemas.openxmlformats.org/officeDocument/2006/relationships/customXml" Target="../ink/ink10.xml"/><Relationship Id="rId9" Type="http://schemas.openxmlformats.org/officeDocument/2006/relationships/customXml" Target="../ink/ink9.xml"/><Relationship Id="rId14" Type="http://schemas.openxmlformats.org/officeDocument/2006/relationships/customXml" Target="../ink/ink1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labs.dgsom.ucla.edu/hays/pages/presentations"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mailto:drhays@ucla.edu" TargetMode="External"/><Relationship Id="rId5" Type="http://schemas.openxmlformats.org/officeDocument/2006/relationships/image" Target="../media/image34.gif"/><Relationship Id="rId4" Type="http://schemas.openxmlformats.org/officeDocument/2006/relationships/hyperlink" Target="http://www.mythweb.com/odyssey/background_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Snellen06.pn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42661" y="-254138"/>
            <a:ext cx="9144000" cy="1143000"/>
          </a:xfrm>
        </p:spPr>
        <p:txBody>
          <a:bodyPr/>
          <a:lstStyle/>
          <a:p>
            <a:br>
              <a:rPr lang="en-US" altLang="en-US" sz="3200" dirty="0">
                <a:latin typeface="Comic Sans MS" pitchFamily="66" charset="0"/>
              </a:rPr>
            </a:br>
            <a:br>
              <a:rPr lang="en-US" altLang="en-US" sz="3200" b="1" dirty="0">
                <a:latin typeface="Comic Sans MS" pitchFamily="66" charset="0"/>
              </a:rPr>
            </a:br>
            <a:r>
              <a:rPr lang="en-US" altLang="en-US" sz="3200" dirty="0">
                <a:latin typeface="Comic Sans MS" pitchFamily="66" charset="0"/>
              </a:rPr>
              <a:t>The </a:t>
            </a:r>
            <a:r>
              <a:rPr lang="en-US" sz="2800" kern="100" dirty="0">
                <a:effectLst/>
                <a:latin typeface="Comic Sans MS" panose="030F0702030302020204" pitchFamily="66" charset="0"/>
                <a:ea typeface="Calibri" panose="020F0502020204030204" pitchFamily="34" charset="0"/>
                <a:cs typeface="Times New Roman" panose="02020603050405020304" pitchFamily="18" charset="0"/>
              </a:rPr>
              <a:t>Current State of Patient-Reported Outcome Measures for Eye and Vision Conditions</a:t>
            </a:r>
            <a:br>
              <a:rPr lang="en-US" sz="2800" kern="100" dirty="0">
                <a:effectLst/>
                <a:latin typeface="Comic Sans MS" panose="030F0702030302020204" pitchFamily="66" charset="0"/>
                <a:ea typeface="Calibri" panose="020F0502020204030204" pitchFamily="34" charset="0"/>
                <a:cs typeface="Times New Roman" panose="02020603050405020304" pitchFamily="18" charset="0"/>
              </a:rPr>
            </a:br>
            <a:r>
              <a:rPr lang="en-US" sz="2800" b="1" dirty="0">
                <a:latin typeface="Comic Sans MS" panose="030F0702030302020204" pitchFamily="66" charset="0"/>
              </a:rPr>
              <a:t> </a:t>
            </a:r>
            <a:r>
              <a:rPr lang="en-US" sz="1800" dirty="0">
                <a:solidFill>
                  <a:srgbClr val="222222"/>
                </a:solidFill>
                <a:latin typeface="Arial" panose="020B0604020202020204" pitchFamily="34" charset="0"/>
              </a:rPr>
              <a:t>.</a:t>
            </a:r>
            <a:endParaRPr lang="en-US" altLang="en-US" sz="3200" b="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endParaRPr lang="en-US" dirty="0"/>
          </a:p>
        </p:txBody>
      </p:sp>
      <p:sp>
        <p:nvSpPr>
          <p:cNvPr id="3076" name="Text Placeholder 6"/>
          <p:cNvSpPr>
            <a:spLocks noGrp="1"/>
          </p:cNvSpPr>
          <p:nvPr>
            <p:ph type="body" sz="half" idx="4294967295"/>
          </p:nvPr>
        </p:nvSpPr>
        <p:spPr>
          <a:xfrm>
            <a:off x="1542661" y="1882433"/>
            <a:ext cx="8991600" cy="846479"/>
          </a:xfrm>
        </p:spPr>
        <p:txBody>
          <a:bodyPr/>
          <a:lstStyle/>
          <a:p>
            <a:pPr marL="0" indent="0" algn="ctr">
              <a:buNone/>
            </a:pPr>
            <a:endParaRPr lang="en-US" altLang="en-US" dirty="0">
              <a:highlight>
                <a:srgbClr val="FFFF00"/>
              </a:highlight>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sz="2400" dirty="0">
              <a:latin typeface="Comic Sans MS" panose="030F0702030302020204" pitchFamily="66" charset="0"/>
            </a:endParaRPr>
          </a:p>
          <a:p>
            <a:endParaRPr lang="en-US" altLang="en-US" sz="2400" dirty="0">
              <a:latin typeface="Comic Sans MS" pitchFamily="66" charset="0"/>
            </a:endParaRPr>
          </a:p>
        </p:txBody>
      </p:sp>
      <p:sp>
        <p:nvSpPr>
          <p:cNvPr id="3" name="Rectangle 2">
            <a:extLst>
              <a:ext uri="{FF2B5EF4-FFF2-40B4-BE49-F238E27FC236}">
                <a16:creationId xmlns:a16="http://schemas.microsoft.com/office/drawing/2014/main" id="{BF62C339-1450-4B03-91C2-865B2E9CFA7A}"/>
              </a:ext>
            </a:extLst>
          </p:cNvPr>
          <p:cNvSpPr/>
          <p:nvPr/>
        </p:nvSpPr>
        <p:spPr>
          <a:xfrm>
            <a:off x="1905000" y="2223015"/>
            <a:ext cx="8839200" cy="1046440"/>
          </a:xfrm>
          <a:prstGeom prst="rect">
            <a:avLst/>
          </a:prstGeom>
        </p:spPr>
        <p:txBody>
          <a:bodyPr wrap="square">
            <a:spAutoFit/>
          </a:bodyPr>
          <a:lstStyle/>
          <a:p>
            <a:pPr>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a:spcBef>
                <a:spcPts val="0"/>
              </a:spcBef>
              <a:spcAft>
                <a:spcPts val="600"/>
              </a:spcAft>
            </a:pPr>
            <a:endParaRPr lang="en-US" sz="1600" b="0" i="1" dirty="0">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03B0C33-5F66-4CB8-A908-4F191C2D83FB}"/>
              </a:ext>
            </a:extLst>
          </p:cNvPr>
          <p:cNvSpPr>
            <a:spLocks noGrp="1"/>
          </p:cNvSpPr>
          <p:nvPr>
            <p:ph idx="1"/>
          </p:nvPr>
        </p:nvSpPr>
        <p:spPr>
          <a:xfrm>
            <a:off x="533400" y="582583"/>
            <a:ext cx="11049000" cy="4525963"/>
          </a:xfrm>
        </p:spPr>
        <p:txBody>
          <a:bodyPr/>
          <a:lstStyle/>
          <a:p>
            <a:pPr marL="0" indent="0" algn="ctr">
              <a:buNone/>
            </a:pPr>
            <a:endParaRPr lang="en-US" dirty="0"/>
          </a:p>
          <a:p>
            <a:pPr marL="0" indent="0" algn="ctr">
              <a:buNone/>
            </a:pPr>
            <a:r>
              <a:rPr lang="en-US" sz="2800" i="1" dirty="0"/>
              <a:t>Ron D. Hays</a:t>
            </a:r>
          </a:p>
          <a:p>
            <a:pPr marL="0" indent="0" algn="ctr">
              <a:buNone/>
            </a:pPr>
            <a:r>
              <a:rPr lang="en-US" sz="2000" i="1" dirty="0"/>
              <a:t>Workshop on Patient-Reported Outcomes (PROs) and </a:t>
            </a:r>
          </a:p>
          <a:p>
            <a:pPr marL="0" indent="0" algn="ctr">
              <a:buNone/>
            </a:pPr>
            <a:r>
              <a:rPr lang="en-US" sz="2000" i="1" dirty="0"/>
              <a:t>Vision-Related Quality of Life (QoL) Questionnaires</a:t>
            </a:r>
          </a:p>
          <a:p>
            <a:pPr marL="0" indent="0" algn="ctr">
              <a:buNone/>
            </a:pPr>
            <a:r>
              <a:rPr lang="en-US" sz="2000" i="1" dirty="0">
                <a:hlinkClick r:id="rId3"/>
              </a:rPr>
              <a:t>https://labs.dgsom.ucla.edu/hays/pages/presentations</a:t>
            </a:r>
            <a:endParaRPr lang="en-US" sz="2000" i="1" dirty="0"/>
          </a:p>
          <a:p>
            <a:pPr marL="0" indent="0">
              <a:buNone/>
            </a:pPr>
            <a:endParaRPr lang="en-US" dirty="0"/>
          </a:p>
          <a:p>
            <a:pPr marL="0" indent="0" algn="ctr">
              <a:buNone/>
            </a:pPr>
            <a:r>
              <a:rPr lang="en-US" dirty="0"/>
              <a:t>September 29, 2023 ~ 10:40-11:05 ET</a:t>
            </a:r>
          </a:p>
          <a:p>
            <a:pPr marL="0" indent="0" algn="ctr">
              <a:buNone/>
            </a:pPr>
            <a:r>
              <a:rPr lang="en-US" sz="2800" dirty="0"/>
              <a:t>I have no financial interests or relationships to disclose.</a:t>
            </a:r>
          </a:p>
          <a:p>
            <a:pPr marL="0" indent="0">
              <a:buNone/>
            </a:pPr>
            <a:endParaRPr lang="en-US" dirty="0"/>
          </a:p>
          <a:p>
            <a:pPr marL="0" indent="0" algn="ctr">
              <a:buNone/>
            </a:pPr>
            <a:endParaRPr lang="en-US" dirty="0"/>
          </a:p>
          <a:p>
            <a:pPr marL="0" indent="0">
              <a:buNone/>
            </a:pPr>
            <a:endParaRPr lang="en-US" dirty="0"/>
          </a:p>
        </p:txBody>
      </p:sp>
      <p:pic>
        <p:nvPicPr>
          <p:cNvPr id="6" name="Picture 4">
            <a:extLst>
              <a:ext uri="{FF2B5EF4-FFF2-40B4-BE49-F238E27FC236}">
                <a16:creationId xmlns:a16="http://schemas.microsoft.com/office/drawing/2014/main" id="{14EEA567-D3B4-18C6-B404-4CA66AB4AC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2869" y="4569653"/>
            <a:ext cx="1770062"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81DBA46C-3CE4-46FE-8A9B-ECA17DB2AC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A03309-01B7-43AF-9962-5296470A955D}" type="slidenum">
              <a:rPr lang="en-US" altLang="en-US" sz="1400" smtClean="0">
                <a:latin typeface="Times New Roman" panose="02020603050405020304" pitchFamily="18" charset="0"/>
              </a:rPr>
              <a:pPr>
                <a:spcBef>
                  <a:spcPct val="0"/>
                </a:spcBef>
                <a:buFontTx/>
                <a:buNone/>
              </a:pPr>
              <a:t>10</a:t>
            </a:fld>
            <a:endParaRPr lang="en-US" altLang="en-US" sz="1400">
              <a:latin typeface="Times New Roman" panose="02020603050405020304" pitchFamily="18" charset="0"/>
            </a:endParaRPr>
          </a:p>
        </p:txBody>
      </p:sp>
      <p:sp>
        <p:nvSpPr>
          <p:cNvPr id="40963" name="Rectangle 2">
            <a:extLst>
              <a:ext uri="{FF2B5EF4-FFF2-40B4-BE49-F238E27FC236}">
                <a16:creationId xmlns:a16="http://schemas.microsoft.com/office/drawing/2014/main" id="{D132C4E6-B3F6-4CEC-BAE5-8797CE897409}"/>
              </a:ext>
            </a:extLst>
          </p:cNvPr>
          <p:cNvSpPr>
            <a:spLocks noGrp="1" noChangeArrowheads="1"/>
          </p:cNvSpPr>
          <p:nvPr>
            <p:ph type="ctrTitle" idx="4294967295"/>
          </p:nvPr>
        </p:nvSpPr>
        <p:spPr>
          <a:xfrm>
            <a:off x="1524000" y="304800"/>
            <a:ext cx="9144000" cy="1828800"/>
          </a:xfrm>
        </p:spPr>
        <p:txBody>
          <a:bodyPr/>
          <a:lstStyle/>
          <a:p>
            <a:pPr eaLnBrk="1" hangingPunct="1"/>
            <a:r>
              <a:rPr lang="en-US" altLang="en-US" sz="4000" dirty="0">
                <a:latin typeface="Comic Sans MS" panose="030F0702030302020204" pitchFamily="66" charset="0"/>
              </a:rPr>
              <a:t> </a:t>
            </a:r>
            <a:br>
              <a:rPr lang="en-US" altLang="en-US" sz="4000" dirty="0">
                <a:latin typeface="Comic Sans MS" panose="030F0702030302020204" pitchFamily="66" charset="0"/>
              </a:rPr>
            </a:br>
            <a:r>
              <a:rPr lang="en-US" altLang="en-US" sz="4000" dirty="0">
                <a:latin typeface="Comic Sans MS" panose="030F0702030302020204" pitchFamily="66" charset="0"/>
              </a:rPr>
              <a:t>Cost-Effectiveness of Health Care</a:t>
            </a:r>
          </a:p>
        </p:txBody>
      </p:sp>
      <p:sp>
        <p:nvSpPr>
          <p:cNvPr id="242691" name="Rectangle 3">
            <a:extLst>
              <a:ext uri="{FF2B5EF4-FFF2-40B4-BE49-F238E27FC236}">
                <a16:creationId xmlns:a16="http://schemas.microsoft.com/office/drawing/2014/main" id="{484C57C2-5AB1-4AB9-A15A-6CB717E063B4}"/>
              </a:ext>
            </a:extLst>
          </p:cNvPr>
          <p:cNvSpPr>
            <a:spLocks noGrp="1" noChangeArrowheads="1"/>
          </p:cNvSpPr>
          <p:nvPr>
            <p:ph type="subTitle" idx="4294967295"/>
          </p:nvPr>
        </p:nvSpPr>
        <p:spPr>
          <a:xfrm>
            <a:off x="2946400" y="2514600"/>
            <a:ext cx="6434138" cy="2057400"/>
          </a:xfrm>
        </p:spPr>
        <p:txBody>
          <a:bodyPr/>
          <a:lstStyle/>
          <a:p>
            <a:pPr marL="0" indent="0" algn="ctr" eaLnBrk="1" hangingPunct="1">
              <a:buFontTx/>
              <a:buNone/>
            </a:pPr>
            <a:r>
              <a:rPr lang="en-US" altLang="en-US" sz="2800" dirty="0"/>
              <a:t>Cost ↓</a:t>
            </a:r>
            <a:endParaRPr lang="en-US" altLang="en-US" sz="2800" dirty="0">
              <a:sym typeface="r_symbol"/>
            </a:endParaRPr>
          </a:p>
          <a:p>
            <a:pPr marL="0" indent="0" algn="ctr" eaLnBrk="1" hangingPunct="1">
              <a:buFontTx/>
              <a:buNone/>
            </a:pPr>
            <a:endParaRPr lang="en-US" altLang="en-US" sz="2800" dirty="0">
              <a:sym typeface="r_symbol"/>
            </a:endParaRPr>
          </a:p>
          <a:p>
            <a:pPr marL="0" indent="0" algn="ctr" eaLnBrk="1" hangingPunct="1">
              <a:buFontTx/>
              <a:buNone/>
            </a:pPr>
            <a:r>
              <a:rPr lang="en-US" altLang="en-US" sz="2800" dirty="0">
                <a:sym typeface="r_symbol"/>
              </a:rPr>
              <a:t>Effectiveness (“Utility”) ↑</a:t>
            </a:r>
            <a:endParaRPr lang="en-US" altLang="en-US" sz="2800" dirty="0"/>
          </a:p>
        </p:txBody>
      </p:sp>
      <p:sp>
        <p:nvSpPr>
          <p:cNvPr id="40965" name="Line 4">
            <a:extLst>
              <a:ext uri="{FF2B5EF4-FFF2-40B4-BE49-F238E27FC236}">
                <a16:creationId xmlns:a16="http://schemas.microsoft.com/office/drawing/2014/main" id="{8094E114-03C7-4E68-B939-00E2C4B13C20}"/>
              </a:ext>
            </a:extLst>
          </p:cNvPr>
          <p:cNvSpPr>
            <a:spLocks noChangeShapeType="1"/>
          </p:cNvSpPr>
          <p:nvPr/>
        </p:nvSpPr>
        <p:spPr bwMode="auto">
          <a:xfrm>
            <a:off x="4368800" y="3429000"/>
            <a:ext cx="3657600" cy="0"/>
          </a:xfrm>
          <a:prstGeom prst="line">
            <a:avLst/>
          </a:prstGeom>
          <a:noFill/>
          <a:ln w="381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3200"/>
          </a:p>
        </p:txBody>
      </p:sp>
    </p:spTree>
    <p:extLst>
      <p:ext uri="{BB962C8B-B14F-4D97-AF65-F5344CB8AC3E}">
        <p14:creationId xmlns:p14="http://schemas.microsoft.com/office/powerpoint/2010/main" val="356849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274638"/>
            <a:ext cx="8610600" cy="1143000"/>
          </a:xfrm>
        </p:spPr>
        <p:txBody>
          <a:bodyPr/>
          <a:lstStyle/>
          <a:p>
            <a:r>
              <a:rPr lang="en-US" altLang="en-US" dirty="0"/>
              <a:t>Six-Item Visual Function Questionnaire Utility Index (VFQ-UI)</a:t>
            </a:r>
          </a:p>
        </p:txBody>
      </p:sp>
      <p:sp>
        <p:nvSpPr>
          <p:cNvPr id="15363" name="Content Placeholder 2"/>
          <p:cNvSpPr>
            <a:spLocks noGrp="1"/>
          </p:cNvSpPr>
          <p:nvPr>
            <p:ph idx="1"/>
          </p:nvPr>
        </p:nvSpPr>
        <p:spPr>
          <a:xfrm>
            <a:off x="1752600" y="1600201"/>
            <a:ext cx="8915400" cy="4525963"/>
          </a:xfrm>
        </p:spPr>
        <p:txBody>
          <a:bodyPr/>
          <a:lstStyle/>
          <a:p>
            <a:pPr>
              <a:buFontTx/>
              <a:buNone/>
            </a:pPr>
            <a:r>
              <a:rPr lang="en-US" altLang="en-US" sz="2000" b="1" dirty="0"/>
              <a:t>6. How much difficulty do you have doing work or hobbies that require you to see well up close, such as cooking, sewing, fixing things around the house, or using hand tools? </a:t>
            </a:r>
            <a:r>
              <a:rPr lang="en-US" altLang="en-US" sz="2000" i="1" dirty="0"/>
              <a:t>(near vision)</a:t>
            </a:r>
          </a:p>
          <a:p>
            <a:pPr>
              <a:buFontTx/>
              <a:buNone/>
            </a:pPr>
            <a:r>
              <a:rPr lang="en-US" altLang="en-US" sz="2000" b="1" dirty="0"/>
              <a:t>14. Because of your eyesight, how much difficulty do you have going out to see movies, plays, or sports events</a:t>
            </a:r>
            <a:r>
              <a:rPr lang="en-US" altLang="en-US" sz="2400" b="1" dirty="0"/>
              <a:t>? </a:t>
            </a:r>
            <a:r>
              <a:rPr lang="en-US" altLang="en-US" sz="2000" i="1" dirty="0"/>
              <a:t>(distance vision)</a:t>
            </a:r>
          </a:p>
          <a:p>
            <a:pPr>
              <a:buFontTx/>
              <a:buNone/>
            </a:pPr>
            <a:r>
              <a:rPr lang="en-US" altLang="en-US" sz="2000" b="1" dirty="0"/>
              <a:t>18. Are you limited in how long you can work or do other activities because of your vision? </a:t>
            </a:r>
            <a:r>
              <a:rPr lang="en-US" altLang="en-US" sz="2000" i="1" dirty="0"/>
              <a:t>(role function)</a:t>
            </a:r>
          </a:p>
          <a:p>
            <a:pPr>
              <a:buFontTx/>
              <a:buNone/>
            </a:pPr>
            <a:r>
              <a:rPr lang="en-US" altLang="en-US" sz="2000" b="1" dirty="0"/>
              <a:t>25. I worry about doing things that will embarrass myself or others, because of my eyesight. </a:t>
            </a:r>
            <a:r>
              <a:rPr lang="en-US" altLang="en-US" sz="2000" i="1" dirty="0"/>
              <a:t>(mental health)</a:t>
            </a:r>
          </a:p>
          <a:p>
            <a:pPr>
              <a:buFontTx/>
              <a:buNone/>
            </a:pPr>
            <a:r>
              <a:rPr lang="en-US" altLang="en-US" sz="2000" b="1" dirty="0"/>
              <a:t>20. I stay home most of the time because of my eyesight. </a:t>
            </a:r>
            <a:r>
              <a:rPr lang="en-US" altLang="en-US" sz="2000" dirty="0"/>
              <a:t>(dependency)</a:t>
            </a:r>
          </a:p>
          <a:p>
            <a:pPr>
              <a:buFontTx/>
              <a:buNone/>
            </a:pPr>
            <a:r>
              <a:rPr lang="en-US" altLang="en-US" sz="2000" b="1" dirty="0"/>
              <a:t>11. Because of your eyesight, how much difficulty do you have seeing how people react to things you say? </a:t>
            </a:r>
            <a:r>
              <a:rPr lang="en-US" altLang="en-US" sz="2000" i="1" dirty="0"/>
              <a:t>(social function)</a:t>
            </a:r>
          </a:p>
          <a:p>
            <a:endParaRPr lang="en-US" altLang="en-US" sz="2400" dirty="0"/>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Times New Roman" panose="02020603050405020304" pitchFamily="18" charset="0"/>
                <a:cs typeface="Arial" panose="020B0604020202020204" pitchFamily="34" charset="0"/>
              </a:defRPr>
            </a:lvl1pPr>
            <a:lvl2pPr marL="742950" indent="-285750" eaLnBrk="0" hangingPunct="0">
              <a:defRPr sz="3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3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3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26FC56D8-084B-4130-8429-05E5D08B2A2E}" type="slidenum">
              <a:rPr lang="en-US" altLang="en-US" sz="1400" b="0"/>
              <a:pPr/>
              <a:t>11</a:t>
            </a:fld>
            <a:endParaRPr lang="en-US" altLang="en-US" sz="1400" b="0"/>
          </a:p>
        </p:txBody>
      </p:sp>
      <p:sp>
        <p:nvSpPr>
          <p:cNvPr id="3" name="TextBox 2">
            <a:extLst>
              <a:ext uri="{FF2B5EF4-FFF2-40B4-BE49-F238E27FC236}">
                <a16:creationId xmlns:a16="http://schemas.microsoft.com/office/drawing/2014/main" id="{46CD5491-F4F6-AAE1-DC96-1A0F100E643C}"/>
              </a:ext>
            </a:extLst>
          </p:cNvPr>
          <p:cNvSpPr txBox="1"/>
          <p:nvPr/>
        </p:nvSpPr>
        <p:spPr>
          <a:xfrm>
            <a:off x="2438400" y="6118947"/>
            <a:ext cx="7467600" cy="430887"/>
          </a:xfrm>
          <a:prstGeom prst="rect">
            <a:avLst/>
          </a:prstGeom>
          <a:noFill/>
        </p:spPr>
        <p:txBody>
          <a:bodyPr wrap="square">
            <a:spAutoFit/>
          </a:bodyPr>
          <a:lstStyle/>
          <a:p>
            <a:r>
              <a:rPr lang="en-US" altLang="en-US" sz="2200" b="0" i="1" dirty="0"/>
              <a:t>Kowalski, </a:t>
            </a:r>
            <a:r>
              <a:rPr lang="en-US" altLang="en-US" sz="2200" b="0" i="1" dirty="0" err="1"/>
              <a:t>Rentz</a:t>
            </a:r>
            <a:r>
              <a:rPr lang="en-US" altLang="en-US" sz="2200" b="0" i="1" dirty="0"/>
              <a:t> et al. (2012); </a:t>
            </a:r>
            <a:r>
              <a:rPr lang="en-US" altLang="en-US" sz="2200" b="0" i="1" dirty="0" err="1"/>
              <a:t>Rentz</a:t>
            </a:r>
            <a:r>
              <a:rPr lang="en-US" altLang="en-US" sz="2200" b="0" i="1" dirty="0"/>
              <a:t>, Kowalski et al. (2014)</a:t>
            </a:r>
            <a:endParaRPr lang="en-US" sz="2200" b="0" dirty="0"/>
          </a:p>
        </p:txBody>
      </p:sp>
    </p:spTree>
    <p:extLst>
      <p:ext uri="{BB962C8B-B14F-4D97-AF65-F5344CB8AC3E}">
        <p14:creationId xmlns:p14="http://schemas.microsoft.com/office/powerpoint/2010/main" val="179793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Comic Sans MS" panose="030F0702030302020204" pitchFamily="66" charset="0"/>
              </a:rPr>
              <a:t>VFQ-UI</a:t>
            </a:r>
          </a:p>
        </p:txBody>
      </p:sp>
      <p:sp>
        <p:nvSpPr>
          <p:cNvPr id="13315" name="Content Placeholder 2"/>
          <p:cNvSpPr>
            <a:spLocks noGrp="1"/>
          </p:cNvSpPr>
          <p:nvPr>
            <p:ph sz="half" idx="1"/>
          </p:nvPr>
        </p:nvSpPr>
        <p:spPr>
          <a:xfrm>
            <a:off x="228600" y="1600206"/>
            <a:ext cx="6515101" cy="4525963"/>
          </a:xfrm>
        </p:spPr>
        <p:txBody>
          <a:bodyPr/>
          <a:lstStyle/>
          <a:p>
            <a:pPr>
              <a:buFont typeface="Wingdings" panose="05000000000000000000" pitchFamily="2" charset="2"/>
              <a:buChar char="§"/>
              <a:defRPr/>
            </a:pPr>
            <a:r>
              <a:rPr lang="en-US" dirty="0"/>
              <a:t>Sample of 607 adults (Australia, Canada, U.K., U.S.)</a:t>
            </a:r>
          </a:p>
          <a:p>
            <a:pPr>
              <a:buFont typeface="Wingdings" panose="05000000000000000000" pitchFamily="2" charset="2"/>
              <a:buChar char="§"/>
              <a:defRPr/>
            </a:pPr>
            <a:r>
              <a:rPr lang="en-US" dirty="0"/>
              <a:t>Time trade-off preference elicitation for 8 health states</a:t>
            </a:r>
          </a:p>
          <a:p>
            <a:pPr lvl="1">
              <a:buFont typeface="Wingdings" panose="05000000000000000000" pitchFamily="2" charset="2"/>
              <a:buChar char="§"/>
              <a:defRPr/>
            </a:pPr>
            <a:r>
              <a:rPr lang="en-US" dirty="0"/>
              <a:t>Indifference: </a:t>
            </a:r>
            <a:r>
              <a:rPr lang="en-US" dirty="0">
                <a:highlight>
                  <a:srgbClr val="FFFF00"/>
                </a:highlight>
              </a:rPr>
              <a:t>t</a:t>
            </a:r>
            <a:r>
              <a:rPr lang="en-US" dirty="0"/>
              <a:t> = 10 years in the health state vs </a:t>
            </a:r>
            <a:r>
              <a:rPr lang="en-US" dirty="0">
                <a:highlight>
                  <a:srgbClr val="FFFF00"/>
                </a:highlight>
              </a:rPr>
              <a:t>x</a:t>
            </a:r>
            <a:r>
              <a:rPr lang="en-US" dirty="0"/>
              <a:t> years full health</a:t>
            </a:r>
          </a:p>
          <a:p>
            <a:pPr lvl="2">
              <a:buFont typeface="Wingdings" panose="05000000000000000000" pitchFamily="2" charset="2"/>
              <a:buChar char="§"/>
              <a:defRPr/>
            </a:pPr>
            <a:r>
              <a:rPr lang="en-US" altLang="en-US" dirty="0">
                <a:highlight>
                  <a:srgbClr val="FFFF00"/>
                </a:highlight>
                <a:ea typeface="MS PGothic" panose="020B0600070205080204" pitchFamily="34" charset="-128"/>
              </a:rPr>
              <a:t>x/t</a:t>
            </a:r>
            <a:r>
              <a:rPr lang="en-US" altLang="en-US" dirty="0">
                <a:ea typeface="MS PGothic" panose="020B0600070205080204" pitchFamily="34" charset="-128"/>
              </a:rPr>
              <a:t> = preference for health state</a:t>
            </a:r>
          </a:p>
          <a:p>
            <a:pPr lvl="1">
              <a:buFont typeface="Wingdings" panose="05000000000000000000" pitchFamily="2" charset="2"/>
              <a:buChar char="§"/>
              <a:defRPr/>
            </a:pPr>
            <a:r>
              <a:rPr lang="en-US" dirty="0"/>
              <a:t>0.34 (pits) to 0.96 (best </a:t>
            </a:r>
            <a:r>
              <a:rPr lang="en-US"/>
              <a:t>health state)</a:t>
            </a:r>
            <a:endParaRPr lang="en-US" dirty="0"/>
          </a:p>
          <a:p>
            <a:pPr>
              <a:buFont typeface="Wingdings" panose="05000000000000000000" pitchFamily="2" charset="2"/>
              <a:buChar char="§"/>
              <a:defRPr/>
            </a:pPr>
            <a:r>
              <a:rPr lang="en-US" dirty="0"/>
              <a:t>Estimated 15,625 possible states</a:t>
            </a:r>
          </a:p>
          <a:p>
            <a:pPr marL="457200" lvl="1" indent="0">
              <a:buNone/>
              <a:defRPr/>
            </a:pPr>
            <a:endParaRPr lang="en-US" dirty="0"/>
          </a:p>
          <a:p>
            <a:pPr marL="0" indent="0">
              <a:buNone/>
              <a:defRPr/>
            </a:pPr>
            <a:endParaRPr lang="en-US" dirty="0"/>
          </a:p>
          <a:p>
            <a:pPr lvl="2">
              <a:buFontTx/>
              <a:buChar char="-"/>
              <a:defRPr/>
            </a:pPr>
            <a:endParaRPr lang="en-US" dirty="0"/>
          </a:p>
          <a:p>
            <a:pPr lvl="1">
              <a:buFontTx/>
              <a:buChar char="-"/>
              <a:defRPr/>
            </a:pPr>
            <a:endParaRPr lang="en-US" dirty="0"/>
          </a:p>
          <a:p>
            <a:pPr marL="457200" lvl="1" indent="0">
              <a:buNone/>
              <a:defRPr/>
            </a:pPr>
            <a:endParaRPr lang="en-US" sz="2400" i="1" dirty="0"/>
          </a:p>
          <a:p>
            <a:pPr marL="457200" lvl="1" indent="0">
              <a:buNone/>
              <a:defRPr/>
            </a:pPr>
            <a:endParaRPr lang="en-US" sz="2400" i="1" dirty="0"/>
          </a:p>
          <a:p>
            <a:pPr marL="457200" lvl="1" indent="0">
              <a:buNone/>
              <a:defRPr/>
            </a:pPr>
            <a:r>
              <a:rPr lang="en-US" sz="2400" i="1" dirty="0"/>
              <a:t>Kowalski et al. (2012) and </a:t>
            </a:r>
            <a:r>
              <a:rPr lang="en-US" sz="2400" i="1" dirty="0" err="1"/>
              <a:t>Rentz</a:t>
            </a:r>
            <a:r>
              <a:rPr lang="en-US" sz="2400" i="1" dirty="0"/>
              <a:t> et al. (2014</a:t>
            </a:r>
            <a:r>
              <a:rPr lang="en-US" dirty="0"/>
              <a:t>) </a:t>
            </a:r>
          </a:p>
        </p:txBody>
      </p:sp>
      <p:pic>
        <p:nvPicPr>
          <p:cNvPr id="5" name="Content Placeholder 4" descr="Eyeglasses on top of eye chart">
            <a:extLst>
              <a:ext uri="{FF2B5EF4-FFF2-40B4-BE49-F238E27FC236}">
                <a16:creationId xmlns:a16="http://schemas.microsoft.com/office/drawing/2014/main" id="{13754892-0358-B538-7E9D-F40BDECFFD1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77000" y="1961762"/>
            <a:ext cx="5334000" cy="3448438"/>
          </a:xfrm>
        </p:spPr>
      </p:pic>
      <p:sp>
        <p:nvSpPr>
          <p:cNvPr id="4" name="Slide Number Placeholder 3"/>
          <p:cNvSpPr>
            <a:spLocks noGrp="1"/>
          </p:cNvSpPr>
          <p:nvPr>
            <p:ph type="sldNum" sz="quarter" idx="12"/>
          </p:nvPr>
        </p:nvSpPr>
        <p:spPr/>
        <p:txBody>
          <a:bodyPr/>
          <a:lstStyle>
            <a:lvl1pPr eaLnBrk="0" hangingPunct="0">
              <a:defRPr sz="3200" b="1">
                <a:solidFill>
                  <a:schemeClr val="tx1"/>
                </a:solidFill>
                <a:latin typeface="Times New Roman" panose="02020603050405020304" pitchFamily="18" charset="0"/>
                <a:cs typeface="Arial" panose="020B0604020202020204" pitchFamily="34" charset="0"/>
              </a:defRPr>
            </a:lvl1pPr>
            <a:lvl2pPr marL="742950" indent="-285750" eaLnBrk="0" hangingPunct="0">
              <a:defRPr sz="3200" b="1">
                <a:solidFill>
                  <a:schemeClr val="tx1"/>
                </a:solidFill>
                <a:latin typeface="Times New Roman" panose="02020603050405020304" pitchFamily="18" charset="0"/>
                <a:cs typeface="Arial" panose="020B0604020202020204" pitchFamily="34" charset="0"/>
              </a:defRPr>
            </a:lvl2pPr>
            <a:lvl3pPr marL="1143000" indent="-228600" eaLnBrk="0" hangingPunct="0">
              <a:defRPr sz="3200" b="1">
                <a:solidFill>
                  <a:schemeClr val="tx1"/>
                </a:solidFill>
                <a:latin typeface="Times New Roman" panose="02020603050405020304" pitchFamily="18" charset="0"/>
                <a:cs typeface="Arial" panose="020B0604020202020204" pitchFamily="34" charset="0"/>
              </a:defRPr>
            </a:lvl3pPr>
            <a:lvl4pPr marL="1600200" indent="-228600" eaLnBrk="0" hangingPunct="0">
              <a:defRPr sz="3200" b="1">
                <a:solidFill>
                  <a:schemeClr val="tx1"/>
                </a:solidFill>
                <a:latin typeface="Times New Roman" panose="02020603050405020304" pitchFamily="18" charset="0"/>
                <a:cs typeface="Arial" panose="020B0604020202020204" pitchFamily="34" charset="0"/>
              </a:defRPr>
            </a:lvl4pPr>
            <a:lvl5pPr marL="2057400" indent="-228600" eaLnBrk="0" hangingPunct="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D23C42C7-2705-4FD1-88E0-D9BB8837722F}" type="slidenum">
              <a:rPr lang="en-US" altLang="en-US" sz="1400" b="0"/>
              <a:pPr/>
              <a:t>12</a:t>
            </a:fld>
            <a:endParaRPr lang="en-US" altLang="en-US" sz="1400" b="0"/>
          </a:p>
        </p:txBody>
      </p:sp>
    </p:spTree>
    <p:extLst>
      <p:ext uri="{BB962C8B-B14F-4D97-AF65-F5344CB8AC3E}">
        <p14:creationId xmlns:p14="http://schemas.microsoft.com/office/powerpoint/2010/main" val="266544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5E96-0A05-97F5-7FA5-0F5FC01FC5F3}"/>
              </a:ext>
            </a:extLst>
          </p:cNvPr>
          <p:cNvSpPr>
            <a:spLocks noGrp="1"/>
          </p:cNvSpPr>
          <p:nvPr>
            <p:ph type="title"/>
          </p:nvPr>
        </p:nvSpPr>
        <p:spPr>
          <a:xfrm>
            <a:off x="0" y="274638"/>
            <a:ext cx="12192000" cy="1143000"/>
          </a:xfrm>
        </p:spPr>
        <p:txBody>
          <a:bodyPr/>
          <a:lstStyle/>
          <a:p>
            <a:r>
              <a:rPr lang="en-US" dirty="0">
                <a:latin typeface="Comic Sans MS" panose="030F0702030302020204" pitchFamily="66" charset="0"/>
              </a:rPr>
              <a:t>A Plethora of Measures Have Been Developed</a:t>
            </a:r>
          </a:p>
        </p:txBody>
      </p:sp>
      <p:sp>
        <p:nvSpPr>
          <p:cNvPr id="4" name="Slide Number Placeholder 3">
            <a:extLst>
              <a:ext uri="{FF2B5EF4-FFF2-40B4-BE49-F238E27FC236}">
                <a16:creationId xmlns:a16="http://schemas.microsoft.com/office/drawing/2014/main" id="{AE51DAE8-2FDC-079E-84D2-E8BCD587FA27}"/>
              </a:ext>
            </a:extLst>
          </p:cNvPr>
          <p:cNvSpPr>
            <a:spLocks noGrp="1"/>
          </p:cNvSpPr>
          <p:nvPr>
            <p:ph type="sldNum" sz="quarter" idx="12"/>
          </p:nvPr>
        </p:nvSpPr>
        <p:spPr/>
        <p:txBody>
          <a:bodyPr/>
          <a:lstStyle/>
          <a:p>
            <a:pPr>
              <a:defRPr/>
            </a:pPr>
            <a:fld id="{0C5144EA-161E-419D-B606-46724030BA3B}" type="slidenum">
              <a:rPr lang="en-US" smtClean="0"/>
              <a:pPr>
                <a:defRPr/>
              </a:pPr>
              <a:t>13</a:t>
            </a:fld>
            <a:endParaRPr lang="en-US"/>
          </a:p>
        </p:txBody>
      </p:sp>
      <p:sp>
        <p:nvSpPr>
          <p:cNvPr id="13" name="Content Placeholder 12">
            <a:extLst>
              <a:ext uri="{FF2B5EF4-FFF2-40B4-BE49-F238E27FC236}">
                <a16:creationId xmlns:a16="http://schemas.microsoft.com/office/drawing/2014/main" id="{DBF44400-898D-9045-C1C1-78BDEE0D07C6}"/>
              </a:ext>
            </a:extLst>
          </p:cNvPr>
          <p:cNvSpPr>
            <a:spLocks noGrp="1"/>
          </p:cNvSpPr>
          <p:nvPr>
            <p:ph idx="1"/>
          </p:nvPr>
        </p:nvSpPr>
        <p:spPr>
          <a:xfrm>
            <a:off x="228600" y="1600201"/>
            <a:ext cx="12801600" cy="4525963"/>
          </a:xfrm>
        </p:spPr>
        <p:txBody>
          <a:bodyPr/>
          <a:lstStyle/>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Ocular Surface Disease Index (OSDI)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Impact of Dry Eye in Everyday Life (IDEEL)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Symptom Assessment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Dry Eye (SANDE)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University of North Carolina Dry Eye Management Scale (UNC DEMS)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BLepharItIS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Symptom (BLISS) measure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Dry Eye-Related Quality-of-Life Score (DEQS)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Meibomian gland dysfunction (MGD)-specific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National Eye Institute Visual Function Questionnaire 25-Item (NEI-VFQ-25)</a:t>
            </a:r>
            <a:endParaRPr lang="en-US"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Ocular Comfort Index (OCI)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Standard Patient Evaluation of Eye Dryness (SPEED)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Vision core Measure1 (VCM1)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err="1">
                <a:effectLst/>
                <a:latin typeface="Times New Roman" panose="02020603050405020304" pitchFamily="18" charset="0"/>
                <a:ea typeface="Calibri" panose="020F0502020204030204" pitchFamily="34" charset="0"/>
              </a:rPr>
              <a:t>Recchioni</a:t>
            </a:r>
            <a:r>
              <a:rPr lang="en-US" sz="1800" dirty="0">
                <a:effectLst/>
                <a:latin typeface="Times New Roman" panose="02020603050405020304" pitchFamily="18" charset="0"/>
                <a:ea typeface="Calibri" panose="020F0502020204030204" pitchFamily="34" charset="0"/>
              </a:rPr>
              <a:t> A, </a:t>
            </a:r>
            <a:r>
              <a:rPr lang="en-US" sz="1800" dirty="0" err="1">
                <a:effectLst/>
                <a:latin typeface="Times New Roman" panose="02020603050405020304" pitchFamily="18" charset="0"/>
                <a:ea typeface="Calibri" panose="020F0502020204030204" pitchFamily="34" charset="0"/>
              </a:rPr>
              <a:t>Aiyegbusi</a:t>
            </a:r>
            <a:r>
              <a:rPr lang="en-US" sz="1800" dirty="0">
                <a:effectLst/>
                <a:latin typeface="Times New Roman" panose="02020603050405020304" pitchFamily="18" charset="0"/>
                <a:ea typeface="Calibri" panose="020F0502020204030204" pitchFamily="34" charset="0"/>
              </a:rPr>
              <a:t> OL, Cruz-Rivera S, </a:t>
            </a:r>
            <a:r>
              <a:rPr lang="en-US" sz="1800" dirty="0" err="1">
                <a:effectLst/>
                <a:latin typeface="Times New Roman" panose="02020603050405020304" pitchFamily="18" charset="0"/>
                <a:ea typeface="Calibri" panose="020F0502020204030204" pitchFamily="34" charset="0"/>
              </a:rPr>
              <a:t>Rauz</a:t>
            </a:r>
            <a:r>
              <a:rPr lang="en-US" sz="1800" dirty="0">
                <a:effectLst/>
                <a:latin typeface="Times New Roman" panose="02020603050405020304" pitchFamily="18" charset="0"/>
                <a:ea typeface="Calibri" panose="020F0502020204030204" pitchFamily="34" charset="0"/>
              </a:rPr>
              <a:t> S, Slade A. A systematic review assessing the quality of patient               </a:t>
            </a:r>
          </a:p>
          <a:p>
            <a:pPr marL="0" indent="0">
              <a:buNone/>
            </a:pPr>
            <a:r>
              <a:rPr lang="en-US" sz="1800" dirty="0">
                <a:effectLst/>
                <a:latin typeface="Times New Roman" panose="02020603050405020304" pitchFamily="18" charset="0"/>
                <a:ea typeface="Calibri" panose="020F0502020204030204" pitchFamily="34" charset="0"/>
              </a:rPr>
              <a:t>reported outcomes measures in </a:t>
            </a:r>
            <a:r>
              <a:rPr lang="en-US" sz="1800" dirty="0">
                <a:effectLst/>
                <a:highlight>
                  <a:srgbClr val="FFFF00"/>
                </a:highlight>
                <a:latin typeface="Times New Roman" panose="02020603050405020304" pitchFamily="18" charset="0"/>
                <a:ea typeface="Calibri" panose="020F0502020204030204" pitchFamily="34" charset="0"/>
              </a:rPr>
              <a:t>dry eye diseases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PLoS</a:t>
            </a:r>
            <a:r>
              <a:rPr lang="en-US" sz="1800" dirty="0">
                <a:effectLst/>
                <a:latin typeface="Times New Roman" panose="02020603050405020304" pitchFamily="18" charset="0"/>
                <a:ea typeface="Calibri" panose="020F0502020204030204" pitchFamily="34" charset="0"/>
              </a:rPr>
              <a:t> One. 2021 Aug 9;16(8):e0253857.  </a:t>
            </a:r>
            <a:endParaRPr lang="en-US" sz="1800" dirty="0"/>
          </a:p>
          <a:p>
            <a:pPr marL="0" indent="0">
              <a:buNone/>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effectLst/>
              <a:latin typeface="Times New Roman" panose="02020603050405020304" pitchFamily="18" charset="0"/>
              <a:ea typeface="Calibri" panose="020F0502020204030204" pitchFamily="34" charset="0"/>
            </a:endParaRPr>
          </a:p>
        </p:txBody>
      </p:sp>
      <p:pic>
        <p:nvPicPr>
          <p:cNvPr id="14" name="Content Placeholder 8" descr="yellow and green sign with a black background">
            <a:extLst>
              <a:ext uri="{FF2B5EF4-FFF2-40B4-BE49-F238E27FC236}">
                <a16:creationId xmlns:a16="http://schemas.microsoft.com/office/drawing/2014/main" id="{4B8CFE00-D0DD-276B-BF27-A53B440D21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8458200" y="1828800"/>
            <a:ext cx="3429000" cy="2590800"/>
          </a:xfrm>
          <a:prstGeom prst="rect">
            <a:avLst/>
          </a:prstGeom>
          <a:noFill/>
          <a:ln w="9525">
            <a:noFill/>
            <a:miter lim="800000"/>
            <a:headEnd/>
            <a:tailEnd/>
          </a:ln>
        </p:spPr>
      </p:pic>
    </p:spTree>
    <p:extLst>
      <p:ext uri="{BB962C8B-B14F-4D97-AF65-F5344CB8AC3E}">
        <p14:creationId xmlns:p14="http://schemas.microsoft.com/office/powerpoint/2010/main" val="68052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5E96-0A05-97F5-7FA5-0F5FC01FC5F3}"/>
              </a:ext>
            </a:extLst>
          </p:cNvPr>
          <p:cNvSpPr>
            <a:spLocks noGrp="1"/>
          </p:cNvSpPr>
          <p:nvPr>
            <p:ph type="title"/>
          </p:nvPr>
        </p:nvSpPr>
        <p:spPr>
          <a:xfrm>
            <a:off x="0" y="274638"/>
            <a:ext cx="12192000" cy="1143000"/>
          </a:xfrm>
        </p:spPr>
        <p:txBody>
          <a:bodyPr/>
          <a:lstStyle/>
          <a:p>
            <a:r>
              <a:rPr lang="en-US" dirty="0">
                <a:latin typeface="Comic Sans MS" panose="030F0702030302020204" pitchFamily="66" charset="0"/>
              </a:rPr>
              <a:t>A Plethora of Measures Have Been Developed</a:t>
            </a:r>
          </a:p>
        </p:txBody>
      </p:sp>
      <p:sp>
        <p:nvSpPr>
          <p:cNvPr id="4" name="Slide Number Placeholder 3">
            <a:extLst>
              <a:ext uri="{FF2B5EF4-FFF2-40B4-BE49-F238E27FC236}">
                <a16:creationId xmlns:a16="http://schemas.microsoft.com/office/drawing/2014/main" id="{AE51DAE8-2FDC-079E-84D2-E8BCD587FA27}"/>
              </a:ext>
            </a:extLst>
          </p:cNvPr>
          <p:cNvSpPr>
            <a:spLocks noGrp="1"/>
          </p:cNvSpPr>
          <p:nvPr>
            <p:ph type="sldNum" sz="quarter" idx="12"/>
          </p:nvPr>
        </p:nvSpPr>
        <p:spPr/>
        <p:txBody>
          <a:bodyPr/>
          <a:lstStyle/>
          <a:p>
            <a:pPr>
              <a:defRPr/>
            </a:pPr>
            <a:fld id="{0C5144EA-161E-419D-B606-46724030BA3B}" type="slidenum">
              <a:rPr lang="en-US" smtClean="0"/>
              <a:pPr>
                <a:defRPr/>
              </a:pPr>
              <a:t>14</a:t>
            </a:fld>
            <a:endParaRPr lang="en-US"/>
          </a:p>
        </p:txBody>
      </p:sp>
      <p:sp>
        <p:nvSpPr>
          <p:cNvPr id="13" name="Content Placeholder 12">
            <a:extLst>
              <a:ext uri="{FF2B5EF4-FFF2-40B4-BE49-F238E27FC236}">
                <a16:creationId xmlns:a16="http://schemas.microsoft.com/office/drawing/2014/main" id="{DBF44400-898D-9045-C1C1-78BDEE0D07C6}"/>
              </a:ext>
            </a:extLst>
          </p:cNvPr>
          <p:cNvSpPr>
            <a:spLocks noGrp="1"/>
          </p:cNvSpPr>
          <p:nvPr>
            <p:ph idx="1"/>
          </p:nvPr>
        </p:nvSpPr>
        <p:spPr>
          <a:xfrm>
            <a:off x="228600" y="1600201"/>
            <a:ext cx="12801600" cy="4525963"/>
          </a:xfrm>
        </p:spPr>
        <p:txBody>
          <a:bodyPr/>
          <a:lstStyle/>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Ocular Surface Disease Index (OSDI)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Impact of Dry Eye in Everyday Life (IDEEL)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Symptom Assessment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Dry Eye (SANDE)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University of North Carolina Dry Eye Management Scale (UNC DEMS)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BLepharItIS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Symptom (BLISS) measure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Dry Eye-Related Quality-of-Life Score (DEQS)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Meibomian gland dysfunction (MGD)-specific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National Eye Institute Visual Function Questionnaire 25-Item (NEI-VFQ-25)</a:t>
            </a:r>
            <a:endParaRPr lang="en-US"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Ocular Comfort Index (OCI)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Standard Patient Evaluation of Eye Dryness (SPEED) questionnaire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Vision core Measure1 (VCM1)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err="1">
                <a:effectLst/>
                <a:latin typeface="Times New Roman" panose="02020603050405020304" pitchFamily="18" charset="0"/>
                <a:ea typeface="Calibri" panose="020F0502020204030204" pitchFamily="34" charset="0"/>
              </a:rPr>
              <a:t>Recchioni</a:t>
            </a:r>
            <a:r>
              <a:rPr lang="en-US" sz="1800" dirty="0">
                <a:effectLst/>
                <a:latin typeface="Times New Roman" panose="02020603050405020304" pitchFamily="18" charset="0"/>
                <a:ea typeface="Calibri" panose="020F0502020204030204" pitchFamily="34" charset="0"/>
              </a:rPr>
              <a:t> A, </a:t>
            </a:r>
            <a:r>
              <a:rPr lang="en-US" sz="1800" dirty="0" err="1">
                <a:effectLst/>
                <a:latin typeface="Times New Roman" panose="02020603050405020304" pitchFamily="18" charset="0"/>
                <a:ea typeface="Calibri" panose="020F0502020204030204" pitchFamily="34" charset="0"/>
              </a:rPr>
              <a:t>Aiyegbusi</a:t>
            </a:r>
            <a:r>
              <a:rPr lang="en-US" sz="1800" dirty="0">
                <a:effectLst/>
                <a:latin typeface="Times New Roman" panose="02020603050405020304" pitchFamily="18" charset="0"/>
                <a:ea typeface="Calibri" panose="020F0502020204030204" pitchFamily="34" charset="0"/>
              </a:rPr>
              <a:t> OL, Cruz-Rivera S, </a:t>
            </a:r>
            <a:r>
              <a:rPr lang="en-US" sz="1800" dirty="0" err="1">
                <a:effectLst/>
                <a:latin typeface="Times New Roman" panose="02020603050405020304" pitchFamily="18" charset="0"/>
                <a:ea typeface="Calibri" panose="020F0502020204030204" pitchFamily="34" charset="0"/>
              </a:rPr>
              <a:t>Rauz</a:t>
            </a:r>
            <a:r>
              <a:rPr lang="en-US" sz="1800" dirty="0">
                <a:effectLst/>
                <a:latin typeface="Times New Roman" panose="02020603050405020304" pitchFamily="18" charset="0"/>
                <a:ea typeface="Calibri" panose="020F0502020204030204" pitchFamily="34" charset="0"/>
              </a:rPr>
              <a:t> S, Slade A. A systematic review assessing the quality of patient               </a:t>
            </a:r>
          </a:p>
          <a:p>
            <a:pPr marL="0" indent="0">
              <a:buNone/>
            </a:pPr>
            <a:r>
              <a:rPr lang="en-US" sz="1800" dirty="0">
                <a:effectLst/>
                <a:latin typeface="Times New Roman" panose="02020603050405020304" pitchFamily="18" charset="0"/>
                <a:ea typeface="Calibri" panose="020F0502020204030204" pitchFamily="34" charset="0"/>
              </a:rPr>
              <a:t>reported outcomes measures in </a:t>
            </a:r>
            <a:r>
              <a:rPr lang="en-US" sz="1800" dirty="0">
                <a:effectLst/>
                <a:highlight>
                  <a:srgbClr val="FFFF00"/>
                </a:highlight>
                <a:latin typeface="Times New Roman" panose="02020603050405020304" pitchFamily="18" charset="0"/>
                <a:ea typeface="Calibri" panose="020F0502020204030204" pitchFamily="34" charset="0"/>
              </a:rPr>
              <a:t>dry eye diseases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PLoS</a:t>
            </a:r>
            <a:r>
              <a:rPr lang="en-US" sz="1800" dirty="0">
                <a:effectLst/>
                <a:latin typeface="Times New Roman" panose="02020603050405020304" pitchFamily="18" charset="0"/>
                <a:ea typeface="Calibri" panose="020F0502020204030204" pitchFamily="34" charset="0"/>
              </a:rPr>
              <a:t> One. 2021 Aug 9;16(8):e0253857.  </a:t>
            </a:r>
            <a:endParaRPr lang="en-US" sz="1800" dirty="0"/>
          </a:p>
          <a:p>
            <a:pPr marL="0" indent="0">
              <a:buNone/>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“The majority of the studies evaluating PROMs included in this review did not meet the recommended COSMIN criteria   </a:t>
            </a:r>
          </a:p>
          <a:p>
            <a:pPr marL="0" indent="0">
              <a:buNone/>
            </a:pP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and the quality of the PROMs evaluated is not assured.”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Times New Roman" panose="02020603050405020304" pitchFamily="18" charset="0"/>
              <a:ea typeface="Calibri" panose="020F0502020204030204" pitchFamily="34" charset="0"/>
            </a:endParaRPr>
          </a:p>
        </p:txBody>
      </p:sp>
      <p:pic>
        <p:nvPicPr>
          <p:cNvPr id="14" name="Content Placeholder 8" descr="yellow and green sign with a black background">
            <a:extLst>
              <a:ext uri="{FF2B5EF4-FFF2-40B4-BE49-F238E27FC236}">
                <a16:creationId xmlns:a16="http://schemas.microsoft.com/office/drawing/2014/main" id="{4B8CFE00-D0DD-276B-BF27-A53B440D21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8458200" y="1828800"/>
            <a:ext cx="3429000" cy="2590800"/>
          </a:xfrm>
          <a:prstGeom prst="rect">
            <a:avLst/>
          </a:prstGeom>
          <a:noFill/>
          <a:ln w="9525">
            <a:noFill/>
            <a:miter lim="800000"/>
            <a:headEnd/>
            <a:tailEnd/>
          </a:ln>
        </p:spPr>
      </p:pic>
    </p:spTree>
    <p:extLst>
      <p:ext uri="{BB962C8B-B14F-4D97-AF65-F5344CB8AC3E}">
        <p14:creationId xmlns:p14="http://schemas.microsoft.com/office/powerpoint/2010/main" val="263513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5E96-0A05-97F5-7FA5-0F5FC01FC5F3}"/>
              </a:ext>
            </a:extLst>
          </p:cNvPr>
          <p:cNvSpPr>
            <a:spLocks noGrp="1"/>
          </p:cNvSpPr>
          <p:nvPr>
            <p:ph type="title"/>
          </p:nvPr>
        </p:nvSpPr>
        <p:spPr>
          <a:xfrm>
            <a:off x="0" y="274638"/>
            <a:ext cx="12192000" cy="1143000"/>
          </a:xfrm>
        </p:spPr>
        <p:txBody>
          <a:bodyPr/>
          <a:lstStyle/>
          <a:p>
            <a:r>
              <a:rPr lang="en-US" dirty="0">
                <a:latin typeface="Comic Sans MS" panose="030F0702030302020204" pitchFamily="66" charset="0"/>
              </a:rPr>
              <a:t>Top 10 (out of 41) Glaucoma Measures </a:t>
            </a:r>
          </a:p>
        </p:txBody>
      </p:sp>
      <p:sp>
        <p:nvSpPr>
          <p:cNvPr id="4" name="Slide Number Placeholder 3">
            <a:extLst>
              <a:ext uri="{FF2B5EF4-FFF2-40B4-BE49-F238E27FC236}">
                <a16:creationId xmlns:a16="http://schemas.microsoft.com/office/drawing/2014/main" id="{AE51DAE8-2FDC-079E-84D2-E8BCD587FA27}"/>
              </a:ext>
            </a:extLst>
          </p:cNvPr>
          <p:cNvSpPr>
            <a:spLocks noGrp="1"/>
          </p:cNvSpPr>
          <p:nvPr>
            <p:ph type="sldNum" sz="quarter" idx="12"/>
          </p:nvPr>
        </p:nvSpPr>
        <p:spPr/>
        <p:txBody>
          <a:bodyPr/>
          <a:lstStyle/>
          <a:p>
            <a:pPr>
              <a:defRPr/>
            </a:pPr>
            <a:fld id="{0C5144EA-161E-419D-B606-46724030BA3B}" type="slidenum">
              <a:rPr lang="en-US" smtClean="0"/>
              <a:pPr>
                <a:defRPr/>
              </a:pPr>
              <a:t>15</a:t>
            </a:fld>
            <a:endParaRPr lang="en-US"/>
          </a:p>
        </p:txBody>
      </p:sp>
      <p:sp>
        <p:nvSpPr>
          <p:cNvPr id="13" name="Content Placeholder 12">
            <a:extLst>
              <a:ext uri="{FF2B5EF4-FFF2-40B4-BE49-F238E27FC236}">
                <a16:creationId xmlns:a16="http://schemas.microsoft.com/office/drawing/2014/main" id="{DBF44400-898D-9045-C1C1-78BDEE0D07C6}"/>
              </a:ext>
            </a:extLst>
          </p:cNvPr>
          <p:cNvSpPr>
            <a:spLocks noGrp="1"/>
          </p:cNvSpPr>
          <p:nvPr>
            <p:ph idx="1"/>
          </p:nvPr>
        </p:nvSpPr>
        <p:spPr>
          <a:xfrm>
            <a:off x="228600" y="1600201"/>
            <a:ext cx="11963400" cy="4525963"/>
          </a:xfrm>
        </p:spPr>
        <p:txBody>
          <a:bodyPr/>
          <a:lstStyle/>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SF-36</a:t>
            </a:r>
          </a:p>
          <a:p>
            <a:pPr marL="342900" marR="0" lvl="0" indent="-342900">
              <a:lnSpc>
                <a:spcPct val="107000"/>
              </a:lnSpc>
              <a:spcBef>
                <a:spcPts val="0"/>
              </a:spcBef>
              <a:spcAft>
                <a:spcPts val="0"/>
              </a:spcAft>
              <a:buFont typeface="+mj-lt"/>
              <a:buAutoNum type="arabicParenR"/>
            </a:pPr>
            <a:r>
              <a:rPr lang="en-US" sz="1800" kern="1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NEI-VFQ-25 </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Glaucoma Quality of Life-36</a:t>
            </a:r>
          </a:p>
          <a:p>
            <a:pPr marL="342900" marR="0" lvl="0" indent="-342900">
              <a:lnSpc>
                <a:spcPct val="107000"/>
              </a:lnSpc>
              <a:spcBef>
                <a:spcPts val="0"/>
              </a:spcBef>
              <a:spcAft>
                <a:spcPts val="0"/>
              </a:spcAft>
              <a:buFont typeface="+mj-lt"/>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Glaucoma Quality of Life-15</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Gl</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aucoma Activity Limitation</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Aberdeen Glaucoma Questionnaire</a:t>
            </a:r>
          </a:p>
          <a:p>
            <a:pPr marL="342900" marR="0" lvl="0" indent="-342900">
              <a:lnSpc>
                <a:spcPct val="107000"/>
              </a:lnSpc>
              <a:spcBef>
                <a:spcPts val="0"/>
              </a:spcBef>
              <a:spcAft>
                <a:spcPts val="0"/>
              </a:spcAft>
              <a:buFont typeface="+mj-lt"/>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Viswanathan Questionnaire</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Symptom Impact Glaucoma (SIG)</a:t>
            </a:r>
          </a:p>
          <a:p>
            <a:pPr marL="342900" marR="0" lvl="0" indent="-342900">
              <a:lnSpc>
                <a:spcPct val="107000"/>
              </a:lnSpc>
              <a:spcBef>
                <a:spcPts val="0"/>
              </a:spcBef>
              <a:spcAft>
                <a:spcPts val="0"/>
              </a:spcAft>
              <a:buFont typeface="+mj-lt"/>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Comparison of Ophthalmic Medications for Tolerability (</a:t>
            </a:r>
            <a:r>
              <a:rPr lang="en-US" sz="1800" kern="100" dirty="0" err="1">
                <a:latin typeface="Times New Roman" panose="02020603050405020304" pitchFamily="18" charset="0"/>
                <a:ea typeface="Calibri" panose="020F0502020204030204" pitchFamily="34" charset="0"/>
                <a:cs typeface="Times New Roman" panose="02020603050405020304" pitchFamily="18" charset="0"/>
              </a:rPr>
              <a:t>COMTof</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Treatment Satisfaction Survey for Intraocular Pressure</a:t>
            </a:r>
          </a:p>
          <a:p>
            <a:pPr marL="342900" marR="0" lvl="0" indent="-342900">
              <a:lnSpc>
                <a:spcPct val="107000"/>
              </a:lnSpc>
              <a:spcBef>
                <a:spcPts val="0"/>
              </a:spcBef>
              <a:spcAft>
                <a:spcPts val="0"/>
              </a:spcAft>
              <a:buFont typeface="+mj-lt"/>
              <a:buAutoNum type="arabicParen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err="1">
                <a:latin typeface="Times New Roman" panose="02020603050405020304" pitchFamily="18" charset="0"/>
                <a:cs typeface="Times New Roman" panose="02020603050405020304" pitchFamily="18" charset="0"/>
              </a:rPr>
              <a:t>Gazzard</a:t>
            </a:r>
            <a:r>
              <a:rPr lang="en-US" sz="1800" dirty="0">
                <a:latin typeface="Times New Roman" panose="02020603050405020304" pitchFamily="18" charset="0"/>
                <a:cs typeface="Times New Roman" panose="02020603050405020304" pitchFamily="18" charset="0"/>
              </a:rPr>
              <a:t> G, Kolko M, </a:t>
            </a:r>
            <a:r>
              <a:rPr lang="en-US" sz="1800" dirty="0" err="1">
                <a:latin typeface="Times New Roman" panose="02020603050405020304" pitchFamily="18" charset="0"/>
                <a:cs typeface="Times New Roman" panose="02020603050405020304" pitchFamily="18" charset="0"/>
              </a:rPr>
              <a:t>Iester</a:t>
            </a:r>
            <a:r>
              <a:rPr lang="en-US" sz="1800" dirty="0">
                <a:latin typeface="Times New Roman" panose="02020603050405020304" pitchFamily="18" charset="0"/>
                <a:cs typeface="Times New Roman" panose="02020603050405020304" pitchFamily="18" charset="0"/>
              </a:rPr>
              <a:t> M, Crabb DP; Educational Club of Ocular Surface and Glaucoma (ECOS-G) Members. A Scoping Review of Quality of Life Questionnaires in </a:t>
            </a:r>
            <a:r>
              <a:rPr lang="en-US" sz="1800" dirty="0">
                <a:highlight>
                  <a:srgbClr val="FFFF00"/>
                </a:highlight>
                <a:latin typeface="Times New Roman" panose="02020603050405020304" pitchFamily="18" charset="0"/>
                <a:cs typeface="Times New Roman" panose="02020603050405020304" pitchFamily="18" charset="0"/>
              </a:rPr>
              <a:t>Glaucoma Patients</a:t>
            </a:r>
            <a:r>
              <a:rPr lang="en-US" sz="1800" dirty="0">
                <a:latin typeface="Times New Roman" panose="02020603050405020304" pitchFamily="18" charset="0"/>
                <a:cs typeface="Times New Roman" panose="02020603050405020304" pitchFamily="18" charset="0"/>
              </a:rPr>
              <a:t>. J Glaucoma. 2021 Aug 1;30(8):732-743.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100" dirty="0"/>
          </a:p>
        </p:txBody>
      </p:sp>
    </p:spTree>
    <p:extLst>
      <p:ext uri="{BB962C8B-B14F-4D97-AF65-F5344CB8AC3E}">
        <p14:creationId xmlns:p14="http://schemas.microsoft.com/office/powerpoint/2010/main" val="404994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5E96-0A05-97F5-7FA5-0F5FC01FC5F3}"/>
              </a:ext>
            </a:extLst>
          </p:cNvPr>
          <p:cNvSpPr>
            <a:spLocks noGrp="1"/>
          </p:cNvSpPr>
          <p:nvPr>
            <p:ph type="title"/>
          </p:nvPr>
        </p:nvSpPr>
        <p:spPr>
          <a:xfrm>
            <a:off x="0" y="274638"/>
            <a:ext cx="12192000" cy="1143000"/>
          </a:xfrm>
        </p:spPr>
        <p:txBody>
          <a:bodyPr/>
          <a:lstStyle/>
          <a:p>
            <a:r>
              <a:rPr lang="en-US" dirty="0">
                <a:latin typeface="Comic Sans MS" panose="030F0702030302020204" pitchFamily="66" charset="0"/>
              </a:rPr>
              <a:t>Top 10 (out of 41) Glaucoma Measures </a:t>
            </a:r>
          </a:p>
        </p:txBody>
      </p:sp>
      <p:sp>
        <p:nvSpPr>
          <p:cNvPr id="4" name="Slide Number Placeholder 3">
            <a:extLst>
              <a:ext uri="{FF2B5EF4-FFF2-40B4-BE49-F238E27FC236}">
                <a16:creationId xmlns:a16="http://schemas.microsoft.com/office/drawing/2014/main" id="{AE51DAE8-2FDC-079E-84D2-E8BCD587FA27}"/>
              </a:ext>
            </a:extLst>
          </p:cNvPr>
          <p:cNvSpPr>
            <a:spLocks noGrp="1"/>
          </p:cNvSpPr>
          <p:nvPr>
            <p:ph type="sldNum" sz="quarter" idx="12"/>
          </p:nvPr>
        </p:nvSpPr>
        <p:spPr/>
        <p:txBody>
          <a:bodyPr/>
          <a:lstStyle/>
          <a:p>
            <a:pPr>
              <a:defRPr/>
            </a:pPr>
            <a:fld id="{0C5144EA-161E-419D-B606-46724030BA3B}" type="slidenum">
              <a:rPr lang="en-US" smtClean="0"/>
              <a:pPr>
                <a:defRPr/>
              </a:pPr>
              <a:t>16</a:t>
            </a:fld>
            <a:endParaRPr lang="en-US"/>
          </a:p>
        </p:txBody>
      </p:sp>
      <p:sp>
        <p:nvSpPr>
          <p:cNvPr id="13" name="Content Placeholder 12">
            <a:extLst>
              <a:ext uri="{FF2B5EF4-FFF2-40B4-BE49-F238E27FC236}">
                <a16:creationId xmlns:a16="http://schemas.microsoft.com/office/drawing/2014/main" id="{DBF44400-898D-9045-C1C1-78BDEE0D07C6}"/>
              </a:ext>
            </a:extLst>
          </p:cNvPr>
          <p:cNvSpPr>
            <a:spLocks noGrp="1"/>
          </p:cNvSpPr>
          <p:nvPr>
            <p:ph idx="1"/>
          </p:nvPr>
        </p:nvSpPr>
        <p:spPr>
          <a:xfrm>
            <a:off x="228600" y="1600201"/>
            <a:ext cx="11963400" cy="4525963"/>
          </a:xfrm>
        </p:spPr>
        <p:txBody>
          <a:bodyPr/>
          <a:lstStyle/>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SF-36</a:t>
            </a:r>
          </a:p>
          <a:p>
            <a:pPr marL="342900" marR="0" lvl="0" indent="-342900">
              <a:lnSpc>
                <a:spcPct val="107000"/>
              </a:lnSpc>
              <a:spcBef>
                <a:spcPts val="0"/>
              </a:spcBef>
              <a:spcAft>
                <a:spcPts val="0"/>
              </a:spcAft>
              <a:buFont typeface="+mj-lt"/>
              <a:buAutoNum type="arabicParenR"/>
            </a:pPr>
            <a:r>
              <a:rPr lang="en-US" sz="1800" kern="1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NEI-VFQ-25 </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Glaucoma Quality of Life-36</a:t>
            </a:r>
          </a:p>
          <a:p>
            <a:pPr marL="342900" marR="0" lvl="0" indent="-342900">
              <a:lnSpc>
                <a:spcPct val="107000"/>
              </a:lnSpc>
              <a:spcBef>
                <a:spcPts val="0"/>
              </a:spcBef>
              <a:spcAft>
                <a:spcPts val="0"/>
              </a:spcAft>
              <a:buFont typeface="+mj-lt"/>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Glaucoma Quality of Life-15</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Gl</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aucoma Activity Limitation</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Aberdeen Glaucoma Questionnaire</a:t>
            </a:r>
          </a:p>
          <a:p>
            <a:pPr marL="342900" marR="0" lvl="0" indent="-342900">
              <a:lnSpc>
                <a:spcPct val="107000"/>
              </a:lnSpc>
              <a:spcBef>
                <a:spcPts val="0"/>
              </a:spcBef>
              <a:spcAft>
                <a:spcPts val="0"/>
              </a:spcAft>
              <a:buFont typeface="+mj-lt"/>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Viswanathan Questionnaire</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Symptom Impact Glaucoma (SIG)</a:t>
            </a:r>
          </a:p>
          <a:p>
            <a:pPr marL="342900" marR="0" lvl="0" indent="-342900">
              <a:lnSpc>
                <a:spcPct val="107000"/>
              </a:lnSpc>
              <a:spcBef>
                <a:spcPts val="0"/>
              </a:spcBef>
              <a:spcAft>
                <a:spcPts val="0"/>
              </a:spcAft>
              <a:buFont typeface="+mj-lt"/>
              <a:buAutoNum type="arabicParenR"/>
            </a:pPr>
            <a:r>
              <a:rPr lang="en-US" sz="1800" kern="100" dirty="0">
                <a:latin typeface="Times New Roman" panose="02020603050405020304" pitchFamily="18" charset="0"/>
                <a:ea typeface="Calibri" panose="020F0502020204030204" pitchFamily="34" charset="0"/>
                <a:cs typeface="Times New Roman" panose="02020603050405020304" pitchFamily="18" charset="0"/>
              </a:rPr>
              <a:t>Comparison of Ophthalmic Medications for Tolerability (</a:t>
            </a:r>
            <a:r>
              <a:rPr lang="en-US" sz="1800" kern="100" dirty="0" err="1">
                <a:latin typeface="Times New Roman" panose="02020603050405020304" pitchFamily="18" charset="0"/>
                <a:ea typeface="Calibri" panose="020F0502020204030204" pitchFamily="34" charset="0"/>
                <a:cs typeface="Times New Roman" panose="02020603050405020304" pitchFamily="18" charset="0"/>
              </a:rPr>
              <a:t>COMTof</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aren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Treatment Satisfaction Survey for Intraocular Pressure</a:t>
            </a:r>
          </a:p>
          <a:p>
            <a:pPr marL="342900" marR="0" lvl="0" indent="-342900">
              <a:lnSpc>
                <a:spcPct val="107000"/>
              </a:lnSpc>
              <a:spcBef>
                <a:spcPts val="0"/>
              </a:spcBef>
              <a:spcAft>
                <a:spcPts val="0"/>
              </a:spcAft>
              <a:buFont typeface="+mj-lt"/>
              <a:buAutoNum type="arabicParen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err="1">
                <a:latin typeface="Times New Roman" panose="02020603050405020304" pitchFamily="18" charset="0"/>
                <a:cs typeface="Times New Roman" panose="02020603050405020304" pitchFamily="18" charset="0"/>
              </a:rPr>
              <a:t>Gazzard</a:t>
            </a:r>
            <a:r>
              <a:rPr lang="en-US" sz="1800" dirty="0">
                <a:latin typeface="Times New Roman" panose="02020603050405020304" pitchFamily="18" charset="0"/>
                <a:cs typeface="Times New Roman" panose="02020603050405020304" pitchFamily="18" charset="0"/>
              </a:rPr>
              <a:t> G, Kolko M, </a:t>
            </a:r>
            <a:r>
              <a:rPr lang="en-US" sz="1800" dirty="0" err="1">
                <a:latin typeface="Times New Roman" panose="02020603050405020304" pitchFamily="18" charset="0"/>
                <a:cs typeface="Times New Roman" panose="02020603050405020304" pitchFamily="18" charset="0"/>
              </a:rPr>
              <a:t>Iester</a:t>
            </a:r>
            <a:r>
              <a:rPr lang="en-US" sz="1800" dirty="0">
                <a:latin typeface="Times New Roman" panose="02020603050405020304" pitchFamily="18" charset="0"/>
                <a:cs typeface="Times New Roman" panose="02020603050405020304" pitchFamily="18" charset="0"/>
              </a:rPr>
              <a:t> M, Crabb DP; Educational Club of Ocular Surface and Glaucoma (ECOS-G) Members. A Scoping Review of Quality of Life Questionnaires in </a:t>
            </a:r>
            <a:r>
              <a:rPr lang="en-US" sz="1800" dirty="0">
                <a:highlight>
                  <a:srgbClr val="FFFF00"/>
                </a:highlight>
                <a:latin typeface="Times New Roman" panose="02020603050405020304" pitchFamily="18" charset="0"/>
                <a:cs typeface="Times New Roman" panose="02020603050405020304" pitchFamily="18" charset="0"/>
              </a:rPr>
              <a:t>Glaucoma Patients</a:t>
            </a:r>
            <a:r>
              <a:rPr lang="en-US" sz="1800" dirty="0">
                <a:latin typeface="Times New Roman" panose="02020603050405020304" pitchFamily="18" charset="0"/>
                <a:cs typeface="Times New Roman" panose="02020603050405020304" pitchFamily="18" charset="0"/>
              </a:rPr>
              <a:t>. J Glaucoma. 2021 Aug 1;30(8):732-743.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i="0" u="none" strike="noStrike" baseline="0" dirty="0">
                <a:latin typeface="Times New Roman" panose="02020603050405020304" pitchFamily="18" charset="0"/>
                <a:cs typeface="Times New Roman" panose="02020603050405020304" pitchFamily="18" charset="0"/>
              </a:rPr>
              <a:t>Development of a new questionnaire that could better distinguish between treatments in terms of vision and treatment-related QoL would be useful that includes the patient perspective of treatment effects as well as meeting requirements of regulatory and health authorities.”</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100" dirty="0"/>
          </a:p>
        </p:txBody>
      </p:sp>
    </p:spTree>
    <p:extLst>
      <p:ext uri="{BB962C8B-B14F-4D97-AF65-F5344CB8AC3E}">
        <p14:creationId xmlns:p14="http://schemas.microsoft.com/office/powerpoint/2010/main" val="380108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BA9B-B550-20D3-7B92-FDA9C4C666AF}"/>
              </a:ext>
            </a:extLst>
          </p:cNvPr>
          <p:cNvSpPr>
            <a:spLocks noGrp="1"/>
          </p:cNvSpPr>
          <p:nvPr>
            <p:ph type="title"/>
          </p:nvPr>
        </p:nvSpPr>
        <p:spPr>
          <a:xfrm>
            <a:off x="0" y="160331"/>
            <a:ext cx="12192000" cy="1143000"/>
          </a:xfrm>
        </p:spPr>
        <p:txBody>
          <a:bodyPr/>
          <a:lstStyle/>
          <a:p>
            <a:r>
              <a:rPr lang="en-US" sz="4400" kern="100" dirty="0">
                <a:effectLst/>
                <a:latin typeface="Comic Sans MS" panose="030F0702030302020204" pitchFamily="66" charset="0"/>
                <a:ea typeface="Calibri" panose="020F0502020204030204" pitchFamily="34" charset="0"/>
                <a:cs typeface="Times New Roman" panose="02020603050405020304" pitchFamily="18" charset="0"/>
              </a:rPr>
              <a:t>Lazy eye and crossed eyes</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89C8EA5-9225-EAA1-F7DF-C045DF60CBBC}"/>
              </a:ext>
            </a:extLst>
          </p:cNvPr>
          <p:cNvSpPr>
            <a:spLocks noGrp="1"/>
          </p:cNvSpPr>
          <p:nvPr>
            <p:ph sz="half" idx="1"/>
          </p:nvPr>
        </p:nvSpPr>
        <p:spPr/>
        <p:txBody>
          <a:bodyPr/>
          <a:lstStyle/>
          <a:p>
            <a:pPr marL="0" marR="0">
              <a:lnSpc>
                <a:spcPct val="107000"/>
              </a:lnSpc>
              <a:spcBef>
                <a:spcPts val="0"/>
              </a:spcBef>
              <a:spcAft>
                <a:spcPts val="0"/>
              </a:spcAft>
            </a:pPr>
            <a:r>
              <a:rPr lang="en-US" sz="1800" kern="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71 PROMs </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including the </a:t>
            </a:r>
            <a:r>
              <a:rPr lang="en-US" sz="1800"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NEI-VFQ-25</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used to study the impact of strabismus and/or amblyopia. </a:t>
            </a:r>
          </a:p>
          <a:p>
            <a:pPr marL="0" marR="0" indent="0">
              <a:lnSpc>
                <a:spcPct val="107000"/>
              </a:lnSpc>
              <a:spcBef>
                <a:spcPts val="0"/>
              </a:spcBef>
              <a:spcAft>
                <a:spcPts val="0"/>
              </a:spcAft>
              <a:buNone/>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Kumaran SE, Khadka J, Baker R,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Pesudovs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K. Patient-reported outcome measures in </a:t>
            </a:r>
            <a:r>
              <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amblyopia and strabismus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 systematic</a:t>
            </a:r>
          </a:p>
          <a:p>
            <a:pPr marL="0" indent="0">
              <a:lnSpc>
                <a:spcPct val="107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review. Clin Exp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Optom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2018 Jul;101(4):460-484.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10.1111/cxo.12553.</a:t>
            </a:r>
          </a:p>
          <a:p>
            <a:pPr marL="0" indent="0">
              <a:lnSpc>
                <a:spcPct val="107000"/>
              </a:lnSpc>
              <a:spcBef>
                <a:spcPts val="0"/>
              </a:spcBef>
              <a:spcAft>
                <a:spcPts val="0"/>
              </a:spcAft>
              <a:buNone/>
            </a:pPr>
            <a:endParaRPr lang="en-US" sz="18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Content Placeholder 6" descr="A child wearing glasses and smiling&#10;&#10;Description automatically generated">
            <a:extLst>
              <a:ext uri="{FF2B5EF4-FFF2-40B4-BE49-F238E27FC236}">
                <a16:creationId xmlns:a16="http://schemas.microsoft.com/office/drawing/2014/main" id="{62B3A3CF-107E-6B07-0761-10EF9F074CF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5638" y="2362200"/>
            <a:ext cx="3814762" cy="2798404"/>
          </a:xfrm>
        </p:spPr>
      </p:pic>
      <p:sp>
        <p:nvSpPr>
          <p:cNvPr id="4" name="Slide Number Placeholder 3">
            <a:extLst>
              <a:ext uri="{FF2B5EF4-FFF2-40B4-BE49-F238E27FC236}">
                <a16:creationId xmlns:a16="http://schemas.microsoft.com/office/drawing/2014/main" id="{994D0BE1-EA03-4C38-F0A4-F12BF9C5E6BA}"/>
              </a:ext>
            </a:extLst>
          </p:cNvPr>
          <p:cNvSpPr>
            <a:spLocks noGrp="1"/>
          </p:cNvSpPr>
          <p:nvPr>
            <p:ph type="sldNum" sz="quarter" idx="12"/>
          </p:nvPr>
        </p:nvSpPr>
        <p:spPr/>
        <p:txBody>
          <a:bodyPr/>
          <a:lstStyle/>
          <a:p>
            <a:pPr>
              <a:defRPr/>
            </a:pPr>
            <a:fld id="{0C5144EA-161E-419D-B606-46724030BA3B}" type="slidenum">
              <a:rPr lang="en-US" smtClean="0"/>
              <a:pPr>
                <a:defRPr/>
              </a:pPr>
              <a:t>17</a:t>
            </a:fld>
            <a:endParaRPr lang="en-US"/>
          </a:p>
        </p:txBody>
      </p:sp>
      <p:sp>
        <p:nvSpPr>
          <p:cNvPr id="5" name="TextBox 4">
            <a:extLst>
              <a:ext uri="{FF2B5EF4-FFF2-40B4-BE49-F238E27FC236}">
                <a16:creationId xmlns:a16="http://schemas.microsoft.com/office/drawing/2014/main" id="{E122A2C4-5C2C-3E34-CEA7-E6E621B1885B}"/>
              </a:ext>
            </a:extLst>
          </p:cNvPr>
          <p:cNvSpPr txBox="1"/>
          <p:nvPr/>
        </p:nvSpPr>
        <p:spPr>
          <a:xfrm>
            <a:off x="76200" y="5306842"/>
            <a:ext cx="32523542"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8650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BA9B-B550-20D3-7B92-FDA9C4C666AF}"/>
              </a:ext>
            </a:extLst>
          </p:cNvPr>
          <p:cNvSpPr>
            <a:spLocks noGrp="1"/>
          </p:cNvSpPr>
          <p:nvPr>
            <p:ph type="title"/>
          </p:nvPr>
        </p:nvSpPr>
        <p:spPr>
          <a:xfrm>
            <a:off x="0" y="160331"/>
            <a:ext cx="12192000" cy="1143000"/>
          </a:xfrm>
        </p:spPr>
        <p:txBody>
          <a:bodyPr/>
          <a:lstStyle/>
          <a:p>
            <a:r>
              <a:rPr lang="en-US" sz="4400" kern="100" dirty="0">
                <a:effectLst/>
                <a:latin typeface="Comic Sans MS" panose="030F0702030302020204" pitchFamily="66" charset="0"/>
                <a:ea typeface="Calibri" panose="020F0502020204030204" pitchFamily="34" charset="0"/>
                <a:cs typeface="Times New Roman" panose="02020603050405020304" pitchFamily="18" charset="0"/>
              </a:rPr>
              <a:t>Lazy eye and crossed eyes</a:t>
            </a: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89C8EA5-9225-EAA1-F7DF-C045DF60CBBC}"/>
              </a:ext>
            </a:extLst>
          </p:cNvPr>
          <p:cNvSpPr>
            <a:spLocks noGrp="1"/>
          </p:cNvSpPr>
          <p:nvPr>
            <p:ph sz="half" idx="1"/>
          </p:nvPr>
        </p:nvSpPr>
        <p:spPr/>
        <p:txBody>
          <a:bodyPr/>
          <a:lstStyle/>
          <a:p>
            <a:pPr marL="0" marR="0">
              <a:lnSpc>
                <a:spcPct val="107000"/>
              </a:lnSpc>
              <a:spcBef>
                <a:spcPts val="0"/>
              </a:spcBef>
              <a:spcAft>
                <a:spcPts val="0"/>
              </a:spcAft>
            </a:pPr>
            <a:r>
              <a:rPr lang="en-US" sz="1800" kern="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71 PROMs </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including the </a:t>
            </a:r>
            <a:r>
              <a:rPr lang="en-US" sz="1800"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NEI-VFQ-25</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used to study the impact of strabismus and/or amblyopia. </a:t>
            </a:r>
          </a:p>
          <a:p>
            <a:pPr marL="0" marR="0" indent="0">
              <a:lnSpc>
                <a:spcPct val="107000"/>
              </a:lnSpc>
              <a:spcBef>
                <a:spcPts val="0"/>
              </a:spcBef>
              <a:spcAft>
                <a:spcPts val="0"/>
              </a:spcAft>
              <a:buNone/>
            </a:pPr>
            <a:endParaRPr lang="en-US" sz="1800"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Kumaran SE, Khadka J, Baker R,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Pesudovs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K. Patient-reported outcome measures in </a:t>
            </a:r>
            <a:r>
              <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amblyopia and strabismus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 systematic</a:t>
            </a:r>
          </a:p>
          <a:p>
            <a:pPr marL="0" indent="0">
              <a:lnSpc>
                <a:spcPct val="107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review. Clin Exp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Optom</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2018 Jul;101(4):460-484.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10.1111/cxo.12553.</a:t>
            </a:r>
          </a:p>
          <a:p>
            <a:pPr marL="0" indent="0">
              <a:lnSpc>
                <a:spcPct val="107000"/>
              </a:lnSpc>
              <a:spcBef>
                <a:spcPts val="0"/>
              </a:spcBef>
              <a:spcAft>
                <a:spcPts val="0"/>
              </a:spcAft>
              <a:buNone/>
            </a:pPr>
            <a:endParaRPr lang="en-US" sz="18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Content Placeholder 6" descr="A child wearing glasses and smiling&#10;&#10;Description automatically generated">
            <a:extLst>
              <a:ext uri="{FF2B5EF4-FFF2-40B4-BE49-F238E27FC236}">
                <a16:creationId xmlns:a16="http://schemas.microsoft.com/office/drawing/2014/main" id="{62B3A3CF-107E-6B07-0761-10EF9F074CF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5638" y="2362200"/>
            <a:ext cx="3814762" cy="2798404"/>
          </a:xfrm>
        </p:spPr>
      </p:pic>
      <p:sp>
        <p:nvSpPr>
          <p:cNvPr id="4" name="Slide Number Placeholder 3">
            <a:extLst>
              <a:ext uri="{FF2B5EF4-FFF2-40B4-BE49-F238E27FC236}">
                <a16:creationId xmlns:a16="http://schemas.microsoft.com/office/drawing/2014/main" id="{994D0BE1-EA03-4C38-F0A4-F12BF9C5E6BA}"/>
              </a:ext>
            </a:extLst>
          </p:cNvPr>
          <p:cNvSpPr>
            <a:spLocks noGrp="1"/>
          </p:cNvSpPr>
          <p:nvPr>
            <p:ph type="sldNum" sz="quarter" idx="12"/>
          </p:nvPr>
        </p:nvSpPr>
        <p:spPr/>
        <p:txBody>
          <a:bodyPr/>
          <a:lstStyle/>
          <a:p>
            <a:pPr>
              <a:defRPr/>
            </a:pPr>
            <a:fld id="{0C5144EA-161E-419D-B606-46724030BA3B}" type="slidenum">
              <a:rPr lang="en-US" smtClean="0"/>
              <a:pPr>
                <a:defRPr/>
              </a:pPr>
              <a:t>18</a:t>
            </a:fld>
            <a:endParaRPr lang="en-US"/>
          </a:p>
        </p:txBody>
      </p:sp>
      <p:sp>
        <p:nvSpPr>
          <p:cNvPr id="5" name="TextBox 4">
            <a:extLst>
              <a:ext uri="{FF2B5EF4-FFF2-40B4-BE49-F238E27FC236}">
                <a16:creationId xmlns:a16="http://schemas.microsoft.com/office/drawing/2014/main" id="{E122A2C4-5C2C-3E34-CEA7-E6E621B1885B}"/>
              </a:ext>
            </a:extLst>
          </p:cNvPr>
          <p:cNvSpPr txBox="1"/>
          <p:nvPr/>
        </p:nvSpPr>
        <p:spPr>
          <a:xfrm>
            <a:off x="76200" y="5306842"/>
            <a:ext cx="32523542" cy="1770293"/>
          </a:xfrm>
          <a:prstGeom prst="rect">
            <a:avLst/>
          </a:prstGeom>
          <a:noFill/>
        </p:spPr>
        <p:txBody>
          <a:bodyPr wrap="square" rtlCol="0">
            <a:spAutoFit/>
          </a:bodyPr>
          <a:lstStyle/>
          <a:p>
            <a:pPr marL="0" marR="0" indent="0">
              <a:lnSpc>
                <a:spcPct val="107000"/>
              </a:lnSpc>
              <a:spcBef>
                <a:spcPts val="0"/>
              </a:spcBef>
              <a:spcAft>
                <a:spcPts val="0"/>
              </a:spcAft>
              <a:buNone/>
            </a:pPr>
            <a:r>
              <a:rPr lang="en-US" sz="2300" dirty="0">
                <a:latin typeface="Times New Roman" panose="02020603050405020304" pitchFamily="18" charset="0"/>
                <a:ea typeface="Calibri" panose="020F0502020204030204" pitchFamily="34" charset="0"/>
                <a:cs typeface="Times New Roman" panose="02020603050405020304" pitchFamily="18" charset="0"/>
              </a:rPr>
              <a:t>“</a:t>
            </a:r>
            <a:r>
              <a:rPr lang="en-US" sz="2300" kern="0" dirty="0">
                <a:effectLst/>
                <a:latin typeface="Times New Roman" panose="02020603050405020304" pitchFamily="18" charset="0"/>
                <a:ea typeface="Calibri" panose="020F0502020204030204" pitchFamily="34" charset="0"/>
                <a:cs typeface="Times New Roman" panose="02020603050405020304" pitchFamily="18" charset="0"/>
              </a:rPr>
              <a:t>Only four questionnaires …have been subjected to modern psychometric tests and the </a:t>
            </a:r>
          </a:p>
          <a:p>
            <a:pPr marL="0" marR="0" indent="0">
              <a:lnSpc>
                <a:spcPct val="107000"/>
              </a:lnSpc>
              <a:spcBef>
                <a:spcPts val="0"/>
              </a:spcBef>
              <a:spcAft>
                <a:spcPts val="0"/>
              </a:spcAft>
              <a:buNone/>
            </a:pPr>
            <a:r>
              <a:rPr lang="en-US" sz="2300" kern="0" dirty="0">
                <a:effectLst/>
                <a:latin typeface="Times New Roman" panose="02020603050405020304" pitchFamily="18" charset="0"/>
                <a:ea typeface="Calibri" panose="020F0502020204030204" pitchFamily="34" charset="0"/>
                <a:cs typeface="Times New Roman" panose="02020603050405020304" pitchFamily="18" charset="0"/>
              </a:rPr>
              <a:t>AS-20 was found to have better psychometric properties than others; however, none of </a:t>
            </a:r>
          </a:p>
          <a:p>
            <a:pPr marL="0" marR="0" indent="0">
              <a:lnSpc>
                <a:spcPct val="107000"/>
              </a:lnSpc>
              <a:spcBef>
                <a:spcPts val="0"/>
              </a:spcBef>
              <a:spcAft>
                <a:spcPts val="0"/>
              </a:spcAft>
              <a:buNone/>
            </a:pPr>
            <a:r>
              <a:rPr lang="en-US" sz="2300" kern="0" dirty="0">
                <a:effectLst/>
                <a:latin typeface="Times New Roman" panose="02020603050405020304" pitchFamily="18" charset="0"/>
                <a:ea typeface="Calibri" panose="020F0502020204030204" pitchFamily="34" charset="0"/>
                <a:cs typeface="Times New Roman" panose="02020603050405020304" pitchFamily="18" charset="0"/>
              </a:rPr>
              <a:t>these instruments offer comprehensive measurement of QoL.”</a:t>
            </a:r>
          </a:p>
          <a:p>
            <a:endParaRPr lang="en-US" dirty="0"/>
          </a:p>
        </p:txBody>
      </p:sp>
    </p:spTree>
    <p:extLst>
      <p:ext uri="{BB962C8B-B14F-4D97-AF65-F5344CB8AC3E}">
        <p14:creationId xmlns:p14="http://schemas.microsoft.com/office/powerpoint/2010/main" val="334675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3B2F-5F33-48FB-179F-620900627B9F}"/>
              </a:ext>
            </a:extLst>
          </p:cNvPr>
          <p:cNvSpPr>
            <a:spLocks noGrp="1"/>
          </p:cNvSpPr>
          <p:nvPr>
            <p:ph type="title"/>
          </p:nvPr>
        </p:nvSpPr>
        <p:spPr>
          <a:xfrm>
            <a:off x="76200" y="136525"/>
            <a:ext cx="12039600" cy="1143000"/>
          </a:xfrm>
        </p:spPr>
        <p:txBody>
          <a:bodyPr/>
          <a:lstStyle/>
          <a:p>
            <a:r>
              <a:rPr lang="en-US" sz="4000" dirty="0">
                <a:latin typeface="Comic Sans MS" panose="030F0702030302020204" pitchFamily="66" charset="0"/>
              </a:rPr>
              <a:t>NEI Refractive Error Quality of Life Instrument </a:t>
            </a:r>
          </a:p>
        </p:txBody>
      </p:sp>
      <p:sp>
        <p:nvSpPr>
          <p:cNvPr id="3" name="Content Placeholder 2">
            <a:extLst>
              <a:ext uri="{FF2B5EF4-FFF2-40B4-BE49-F238E27FC236}">
                <a16:creationId xmlns:a16="http://schemas.microsoft.com/office/drawing/2014/main" id="{4E261446-CE9C-CB98-518F-E8BC29FAC780}"/>
              </a:ext>
            </a:extLst>
          </p:cNvPr>
          <p:cNvSpPr>
            <a:spLocks noGrp="1"/>
          </p:cNvSpPr>
          <p:nvPr>
            <p:ph idx="1"/>
          </p:nvPr>
        </p:nvSpPr>
        <p:spPr>
          <a:xfrm>
            <a:off x="685800" y="1714399"/>
            <a:ext cx="10021111" cy="4525963"/>
          </a:xfrm>
        </p:spPr>
        <p:txBody>
          <a:bodyPr/>
          <a:lstStyle/>
          <a:p>
            <a:r>
              <a:rPr lang="en-US" dirty="0"/>
              <a:t>N</a:t>
            </a:r>
            <a:r>
              <a:rPr lang="en-US" b="0" i="0" u="none" strike="noStrike" baseline="0" dirty="0"/>
              <a:t>o differences between groups on the SF-36. </a:t>
            </a:r>
          </a:p>
          <a:p>
            <a:r>
              <a:rPr lang="en-US" dirty="0"/>
              <a:t>E</a:t>
            </a:r>
            <a:r>
              <a:rPr lang="en-US" b="0" i="0" u="none" strike="noStrike" baseline="0" dirty="0"/>
              <a:t>mmetropes scored a little better than hyperopes on the </a:t>
            </a:r>
            <a:r>
              <a:rPr lang="en-US" b="0" i="0" u="none" strike="noStrike" baseline="0" dirty="0">
                <a:highlight>
                  <a:srgbClr val="00FFFF"/>
                </a:highlight>
              </a:rPr>
              <a:t>NEI VFQ-25</a:t>
            </a:r>
            <a:r>
              <a:rPr lang="en-US" b="0" i="0" u="none" strike="noStrike" baseline="0" dirty="0"/>
              <a:t>, and myopes did not differ from emmetropes. </a:t>
            </a:r>
          </a:p>
          <a:p>
            <a:pPr lvl="1"/>
            <a:r>
              <a:rPr lang="en-US" dirty="0"/>
              <a:t>E</a:t>
            </a:r>
            <a:r>
              <a:rPr lang="en-US" b="0" i="0" u="none" strike="noStrike" baseline="0" dirty="0"/>
              <a:t>mmetropes scored significantly better than hyperopes and myopes on NEI-RQL</a:t>
            </a:r>
          </a:p>
          <a:p>
            <a:endParaRPr lang="en-US" dirty="0"/>
          </a:p>
          <a:p>
            <a:endParaRPr lang="en-US" b="0" i="0" u="none" strike="noStrike" baseline="0" dirty="0"/>
          </a:p>
          <a:p>
            <a:pPr marL="457200"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C3B13F-3112-B403-B546-D97F7D6183AA}"/>
              </a:ext>
            </a:extLst>
          </p:cNvPr>
          <p:cNvSpPr>
            <a:spLocks noGrp="1"/>
          </p:cNvSpPr>
          <p:nvPr>
            <p:ph type="sldNum" sz="quarter" idx="12"/>
          </p:nvPr>
        </p:nvSpPr>
        <p:spPr/>
        <p:txBody>
          <a:bodyPr/>
          <a:lstStyle/>
          <a:p>
            <a:pPr>
              <a:defRPr/>
            </a:pPr>
            <a:fld id="{0C5144EA-161E-419D-B606-46724030BA3B}" type="slidenum">
              <a:rPr lang="en-US" smtClean="0"/>
              <a:pPr>
                <a:defRPr/>
              </a:pPr>
              <a:t>19</a:t>
            </a:fld>
            <a:endParaRPr lang="en-US"/>
          </a:p>
        </p:txBody>
      </p:sp>
    </p:spTree>
    <p:extLst>
      <p:ext uri="{BB962C8B-B14F-4D97-AF65-F5344CB8AC3E}">
        <p14:creationId xmlns:p14="http://schemas.microsoft.com/office/powerpoint/2010/main" val="53773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97AA1B-A13D-25D9-629E-8E81B9316527}"/>
              </a:ext>
            </a:extLst>
          </p:cNvPr>
          <p:cNvSpPr>
            <a:spLocks noGrp="1"/>
          </p:cNvSpPr>
          <p:nvPr>
            <p:ph type="sldNum" sz="quarter" idx="12"/>
          </p:nvPr>
        </p:nvSpPr>
        <p:spPr/>
        <p:txBody>
          <a:bodyPr/>
          <a:lstStyle/>
          <a:p>
            <a:pPr>
              <a:defRPr/>
            </a:pPr>
            <a:fld id="{0C5144EA-161E-419D-B606-46724030BA3B}" type="slidenum">
              <a:rPr lang="en-US" smtClean="0"/>
              <a:pPr>
                <a:defRPr/>
              </a:pPr>
              <a:t>2</a:t>
            </a:fld>
            <a:endParaRPr lang="en-US"/>
          </a:p>
        </p:txBody>
      </p:sp>
      <p:pic>
        <p:nvPicPr>
          <p:cNvPr id="6" name="Picture 5">
            <a:extLst>
              <a:ext uri="{FF2B5EF4-FFF2-40B4-BE49-F238E27FC236}">
                <a16:creationId xmlns:a16="http://schemas.microsoft.com/office/drawing/2014/main" id="{D3E3551A-5DC2-C065-6BF8-E0F862C30B6D}"/>
              </a:ext>
            </a:extLst>
          </p:cNvPr>
          <p:cNvPicPr>
            <a:picLocks noChangeAspect="1"/>
          </p:cNvPicPr>
          <p:nvPr/>
        </p:nvPicPr>
        <p:blipFill>
          <a:blip r:embed="rId3"/>
          <a:stretch>
            <a:fillRect/>
          </a:stretch>
        </p:blipFill>
        <p:spPr>
          <a:xfrm>
            <a:off x="963283" y="1042059"/>
            <a:ext cx="10668000" cy="5181600"/>
          </a:xfrm>
          <a:prstGeom prst="rect">
            <a:avLst/>
          </a:prstGeom>
        </p:spPr>
      </p:pic>
      <p:sp>
        <p:nvSpPr>
          <p:cNvPr id="7" name="TextBox 6">
            <a:extLst>
              <a:ext uri="{FF2B5EF4-FFF2-40B4-BE49-F238E27FC236}">
                <a16:creationId xmlns:a16="http://schemas.microsoft.com/office/drawing/2014/main" id="{976DC386-7FF8-4048-2524-B270D2FB8F94}"/>
              </a:ext>
            </a:extLst>
          </p:cNvPr>
          <p:cNvSpPr txBox="1"/>
          <p:nvPr/>
        </p:nvSpPr>
        <p:spPr>
          <a:xfrm>
            <a:off x="3581400" y="6245225"/>
            <a:ext cx="2629246" cy="461665"/>
          </a:xfrm>
          <a:prstGeom prst="rect">
            <a:avLst/>
          </a:prstGeom>
          <a:noFill/>
        </p:spPr>
        <p:txBody>
          <a:bodyPr wrap="none" rtlCol="0">
            <a:spAutoFit/>
          </a:bodyPr>
          <a:lstStyle/>
          <a:p>
            <a:r>
              <a:rPr lang="en-US" sz="2400" b="0" i="1" dirty="0"/>
              <a:t>Fung &amp; Hays, 2008</a:t>
            </a:r>
          </a:p>
        </p:txBody>
      </p:sp>
      <p:sp>
        <p:nvSpPr>
          <p:cNvPr id="2" name="Oval 1">
            <a:extLst>
              <a:ext uri="{FF2B5EF4-FFF2-40B4-BE49-F238E27FC236}">
                <a16:creationId xmlns:a16="http://schemas.microsoft.com/office/drawing/2014/main" id="{11CE5B3A-B2A7-1A8F-CF5B-5D3C92950304}"/>
              </a:ext>
            </a:extLst>
          </p:cNvPr>
          <p:cNvSpPr/>
          <p:nvPr/>
        </p:nvSpPr>
        <p:spPr bwMode="auto">
          <a:xfrm>
            <a:off x="4876800" y="304800"/>
            <a:ext cx="2057400" cy="1066800"/>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Environment</a:t>
            </a:r>
          </a:p>
        </p:txBody>
      </p:sp>
      <p:cxnSp>
        <p:nvCxnSpPr>
          <p:cNvPr id="9" name="Straight Arrow Connector 8">
            <a:extLst>
              <a:ext uri="{FF2B5EF4-FFF2-40B4-BE49-F238E27FC236}">
                <a16:creationId xmlns:a16="http://schemas.microsoft.com/office/drawing/2014/main" id="{5148E367-5B3D-DBF8-E3DA-8E17121AA03E}"/>
              </a:ext>
            </a:extLst>
          </p:cNvPr>
          <p:cNvCxnSpPr/>
          <p:nvPr/>
        </p:nvCxnSpPr>
        <p:spPr bwMode="auto">
          <a:xfrm>
            <a:off x="6210646" y="1371600"/>
            <a:ext cx="1942754" cy="1905000"/>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spTree>
    <p:extLst>
      <p:ext uri="{BB962C8B-B14F-4D97-AF65-F5344CB8AC3E}">
        <p14:creationId xmlns:p14="http://schemas.microsoft.com/office/powerpoint/2010/main" val="149814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3B2F-5F33-48FB-179F-620900627B9F}"/>
              </a:ext>
            </a:extLst>
          </p:cNvPr>
          <p:cNvSpPr>
            <a:spLocks noGrp="1"/>
          </p:cNvSpPr>
          <p:nvPr>
            <p:ph type="title"/>
          </p:nvPr>
        </p:nvSpPr>
        <p:spPr>
          <a:xfrm>
            <a:off x="76200" y="136525"/>
            <a:ext cx="12039600" cy="1143000"/>
          </a:xfrm>
        </p:spPr>
        <p:txBody>
          <a:bodyPr/>
          <a:lstStyle/>
          <a:p>
            <a:r>
              <a:rPr lang="en-US" dirty="0">
                <a:latin typeface="Comic Sans MS" panose="030F0702030302020204" pitchFamily="66" charset="0"/>
              </a:rPr>
              <a:t>Other Patient-Reported Outcome Measures </a:t>
            </a:r>
          </a:p>
        </p:txBody>
      </p:sp>
      <p:sp>
        <p:nvSpPr>
          <p:cNvPr id="3" name="Content Placeholder 2">
            <a:extLst>
              <a:ext uri="{FF2B5EF4-FFF2-40B4-BE49-F238E27FC236}">
                <a16:creationId xmlns:a16="http://schemas.microsoft.com/office/drawing/2014/main" id="{4E261446-CE9C-CB98-518F-E8BC29FAC780}"/>
              </a:ext>
            </a:extLst>
          </p:cNvPr>
          <p:cNvSpPr>
            <a:spLocks noGrp="1"/>
          </p:cNvSpPr>
          <p:nvPr>
            <p:ph idx="1"/>
          </p:nvPr>
        </p:nvSpPr>
        <p:spPr>
          <a:xfrm>
            <a:off x="685800" y="1714399"/>
            <a:ext cx="10021111" cy="4525963"/>
          </a:xfrm>
        </p:spPr>
        <p:txBody>
          <a:bodyPr/>
          <a:lstStyle/>
          <a:p>
            <a:r>
              <a:rPr lang="en-US" dirty="0"/>
              <a:t>Psychosocial Impact of Assistive Devices</a:t>
            </a:r>
          </a:p>
          <a:p>
            <a:r>
              <a:rPr lang="en-US" dirty="0"/>
              <a:t>Refractive Status Vision Profile</a:t>
            </a:r>
          </a:p>
          <a:p>
            <a:r>
              <a:rPr lang="en-US" dirty="0"/>
              <a:t>Quality of Life Impact of Refractive Correction</a:t>
            </a:r>
          </a:p>
          <a:p>
            <a:r>
              <a:rPr lang="en-US" dirty="0"/>
              <a:t>Quality of Vision (QOV) Questionnaire</a:t>
            </a:r>
          </a:p>
          <a:p>
            <a:pPr marL="457200"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C3B13F-3112-B403-B546-D97F7D6183AA}"/>
              </a:ext>
            </a:extLst>
          </p:cNvPr>
          <p:cNvSpPr>
            <a:spLocks noGrp="1"/>
          </p:cNvSpPr>
          <p:nvPr>
            <p:ph type="sldNum" sz="quarter" idx="12"/>
          </p:nvPr>
        </p:nvSpPr>
        <p:spPr/>
        <p:txBody>
          <a:bodyPr/>
          <a:lstStyle/>
          <a:p>
            <a:pPr>
              <a:defRPr/>
            </a:pPr>
            <a:fld id="{0C5144EA-161E-419D-B606-46724030BA3B}" type="slidenum">
              <a:rPr lang="en-US" smtClean="0"/>
              <a:pPr>
                <a:defRPr/>
              </a:pPr>
              <a:t>20</a:t>
            </a:fld>
            <a:endParaRPr lang="en-US"/>
          </a:p>
        </p:txBody>
      </p:sp>
      <p:pic>
        <p:nvPicPr>
          <p:cNvPr id="6" name="Picture 5" descr="Shape&#10;&#10;Description automatically generated with medium confidence">
            <a:extLst>
              <a:ext uri="{FF2B5EF4-FFF2-40B4-BE49-F238E27FC236}">
                <a16:creationId xmlns:a16="http://schemas.microsoft.com/office/drawing/2014/main" id="{A5FF5540-5E42-967F-5A17-317F0BC3C9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67100" y="4912938"/>
            <a:ext cx="3886200" cy="1787460"/>
          </a:xfrm>
          <a:prstGeom prst="rect">
            <a:avLst/>
          </a:prstGeom>
        </p:spPr>
      </p:pic>
    </p:spTree>
    <p:extLst>
      <p:ext uri="{BB962C8B-B14F-4D97-AF65-F5344CB8AC3E}">
        <p14:creationId xmlns:p14="http://schemas.microsoft.com/office/powerpoint/2010/main" val="322390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3B2F-5F33-48FB-179F-620900627B9F}"/>
              </a:ext>
            </a:extLst>
          </p:cNvPr>
          <p:cNvSpPr>
            <a:spLocks noGrp="1"/>
          </p:cNvSpPr>
          <p:nvPr>
            <p:ph type="title"/>
          </p:nvPr>
        </p:nvSpPr>
        <p:spPr>
          <a:xfrm>
            <a:off x="-60386" y="136525"/>
            <a:ext cx="12480985" cy="1143000"/>
          </a:xfrm>
        </p:spPr>
        <p:txBody>
          <a:bodyPr/>
          <a:lstStyle/>
          <a:p>
            <a:pPr algn="l"/>
            <a:r>
              <a:rPr lang="en-US" dirty="0"/>
              <a:t>           </a:t>
            </a:r>
            <a:r>
              <a:rPr lang="en-US" sz="3600" dirty="0">
                <a:latin typeface="Comic Sans MS" panose="030F0702030302020204" pitchFamily="66" charset="0"/>
              </a:rPr>
              <a:t>-connected Patient-Reported Outcome Measures </a:t>
            </a:r>
          </a:p>
        </p:txBody>
      </p:sp>
      <p:sp>
        <p:nvSpPr>
          <p:cNvPr id="3" name="Content Placeholder 2">
            <a:extLst>
              <a:ext uri="{FF2B5EF4-FFF2-40B4-BE49-F238E27FC236}">
                <a16:creationId xmlns:a16="http://schemas.microsoft.com/office/drawing/2014/main" id="{4E261446-CE9C-CB98-518F-E8BC29FAC780}"/>
              </a:ext>
            </a:extLst>
          </p:cNvPr>
          <p:cNvSpPr>
            <a:spLocks noGrp="1"/>
          </p:cNvSpPr>
          <p:nvPr>
            <p:ph idx="1"/>
          </p:nvPr>
        </p:nvSpPr>
        <p:spPr>
          <a:xfrm>
            <a:off x="685800" y="1714399"/>
            <a:ext cx="10021111" cy="4525963"/>
          </a:xfrm>
        </p:spPr>
        <p:txBody>
          <a:bodyPr/>
          <a:lstStyle/>
          <a:p>
            <a:r>
              <a:rPr lang="en-US" dirty="0"/>
              <a:t>Patient-Reported Outcomes with LASIK Symptoms and Satisfaction (PROWL-SS); 2011-2014</a:t>
            </a:r>
          </a:p>
          <a:p>
            <a:pPr algn="l"/>
            <a:r>
              <a:rPr lang="en-US" b="0" i="0" u="none" strike="noStrike" baseline="0" dirty="0"/>
              <a:t>Assessment of </a:t>
            </a:r>
            <a:r>
              <a:rPr lang="en-US" b="0" i="0" u="none" strike="noStrike" baseline="0" dirty="0" err="1"/>
              <a:t>IntraOcular</a:t>
            </a:r>
            <a:r>
              <a:rPr lang="en-US" b="0" i="0" u="none" strike="noStrike" baseline="0" dirty="0"/>
              <a:t> Lens Implant Symptoms (AIOLIS) instrument; 2019-2022</a:t>
            </a:r>
            <a:r>
              <a:rPr lang="en-US" dirty="0"/>
              <a:t> </a:t>
            </a:r>
          </a:p>
          <a:p>
            <a:pPr algn="l"/>
            <a:r>
              <a:rPr lang="en-US" dirty="0"/>
              <a:t>Glaucoma Outcomes Survey (GOS); 2021-2023</a:t>
            </a:r>
          </a:p>
          <a:p>
            <a:pPr marL="457200" lvl="1"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C3B13F-3112-B403-B546-D97F7D6183AA}"/>
              </a:ext>
            </a:extLst>
          </p:cNvPr>
          <p:cNvSpPr>
            <a:spLocks noGrp="1"/>
          </p:cNvSpPr>
          <p:nvPr>
            <p:ph type="sldNum" sz="quarter" idx="12"/>
          </p:nvPr>
        </p:nvSpPr>
        <p:spPr/>
        <p:txBody>
          <a:bodyPr/>
          <a:lstStyle/>
          <a:p>
            <a:pPr>
              <a:defRPr/>
            </a:pPr>
            <a:fld id="{0C5144EA-161E-419D-B606-46724030BA3B}" type="slidenum">
              <a:rPr lang="en-US" smtClean="0"/>
              <a:pPr>
                <a:defRPr/>
              </a:pPr>
              <a:t>21</a:t>
            </a:fld>
            <a:endParaRPr lang="en-US"/>
          </a:p>
        </p:txBody>
      </p:sp>
      <p:pic>
        <p:nvPicPr>
          <p:cNvPr id="7" name="Picture 6" descr="A blue and white circle with letters in it&#10;&#10;Description automatically generated">
            <a:extLst>
              <a:ext uri="{FF2B5EF4-FFF2-40B4-BE49-F238E27FC236}">
                <a16:creationId xmlns:a16="http://schemas.microsoft.com/office/drawing/2014/main" id="{93FE8160-BB2B-E663-5AD5-7A24D0D12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7" y="107220"/>
            <a:ext cx="1724025" cy="1123950"/>
          </a:xfrm>
          <a:prstGeom prst="rect">
            <a:avLst/>
          </a:prstGeom>
        </p:spPr>
      </p:pic>
    </p:spTree>
    <p:extLst>
      <p:ext uri="{BB962C8B-B14F-4D97-AF65-F5344CB8AC3E}">
        <p14:creationId xmlns:p14="http://schemas.microsoft.com/office/powerpoint/2010/main" val="101634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3128-A2FB-E6B7-6384-76FF58A9E8D4}"/>
              </a:ext>
            </a:extLst>
          </p:cNvPr>
          <p:cNvSpPr>
            <a:spLocks noGrp="1"/>
          </p:cNvSpPr>
          <p:nvPr>
            <p:ph type="title"/>
          </p:nvPr>
        </p:nvSpPr>
        <p:spPr>
          <a:xfrm>
            <a:off x="0" y="274638"/>
            <a:ext cx="12192000" cy="1143000"/>
          </a:xfrm>
        </p:spPr>
        <p:txBody>
          <a:bodyPr/>
          <a:lstStyle/>
          <a:p>
            <a:r>
              <a:rPr lang="en-US" dirty="0"/>
              <a:t>Future Directions </a:t>
            </a:r>
          </a:p>
        </p:txBody>
      </p:sp>
      <p:sp>
        <p:nvSpPr>
          <p:cNvPr id="3" name="Content Placeholder 2">
            <a:extLst>
              <a:ext uri="{FF2B5EF4-FFF2-40B4-BE49-F238E27FC236}">
                <a16:creationId xmlns:a16="http://schemas.microsoft.com/office/drawing/2014/main" id="{B1565C3B-2D2C-F79B-C3F8-D8AC8EDE80F4}"/>
              </a:ext>
            </a:extLst>
          </p:cNvPr>
          <p:cNvSpPr>
            <a:spLocks noGrp="1"/>
          </p:cNvSpPr>
          <p:nvPr>
            <p:ph idx="1"/>
          </p:nvPr>
        </p:nvSpPr>
        <p:spPr/>
        <p:txBody>
          <a:bodyPr/>
          <a:lstStyle/>
          <a:p>
            <a:pPr marL="514350" indent="-514350">
              <a:buFont typeface="+mj-lt"/>
              <a:buAutoNum type="arabicParenR"/>
            </a:pPr>
            <a:r>
              <a:rPr lang="en-US" dirty="0"/>
              <a:t>Should we build upon the NEI-VFQ?</a:t>
            </a:r>
          </a:p>
          <a:p>
            <a:pPr marL="514350" indent="-514350">
              <a:buFont typeface="+mj-lt"/>
              <a:buAutoNum type="arabicParenR"/>
            </a:pPr>
            <a:r>
              <a:rPr lang="en-US" dirty="0"/>
              <a:t>Definitions and pictures to assess ocular symptoms?</a:t>
            </a:r>
          </a:p>
          <a:p>
            <a:pPr marL="514350" indent="-514350">
              <a:buFont typeface="+mj-lt"/>
              <a:buAutoNum type="arabicParenR"/>
            </a:pPr>
            <a:r>
              <a:rPr lang="en-US" dirty="0"/>
              <a:t>Readability assessment?</a:t>
            </a:r>
          </a:p>
          <a:p>
            <a:pPr marL="514350" indent="-514350">
              <a:buFont typeface="+mj-lt"/>
              <a:buAutoNum type="arabicParenR"/>
            </a:pPr>
            <a:r>
              <a:rPr lang="en-US" dirty="0"/>
              <a:t>Analytic issues </a:t>
            </a:r>
          </a:p>
          <a:p>
            <a:pPr marL="914400" lvl="1" indent="-514350"/>
            <a:r>
              <a:rPr lang="en-US" dirty="0"/>
              <a:t>“Modern” methods and assessing individuals </a:t>
            </a:r>
          </a:p>
          <a:p>
            <a:pPr marL="457200" lvl="1" indent="0">
              <a:buNone/>
            </a:pPr>
            <a:endParaRPr lang="en-US" sz="2400" dirty="0"/>
          </a:p>
          <a:p>
            <a:pPr marL="514350" indent="-514350">
              <a:buFont typeface="+mj-lt"/>
              <a:buAutoNum type="arabicParenR"/>
            </a:pPr>
            <a:endParaRPr lang="en-US" dirty="0"/>
          </a:p>
        </p:txBody>
      </p:sp>
      <p:sp>
        <p:nvSpPr>
          <p:cNvPr id="4" name="Slide Number Placeholder 3">
            <a:extLst>
              <a:ext uri="{FF2B5EF4-FFF2-40B4-BE49-F238E27FC236}">
                <a16:creationId xmlns:a16="http://schemas.microsoft.com/office/drawing/2014/main" id="{1B27A488-E905-CCA7-8736-C9EA51CFF5DD}"/>
              </a:ext>
            </a:extLst>
          </p:cNvPr>
          <p:cNvSpPr>
            <a:spLocks noGrp="1"/>
          </p:cNvSpPr>
          <p:nvPr>
            <p:ph type="sldNum" sz="quarter" idx="12"/>
          </p:nvPr>
        </p:nvSpPr>
        <p:spPr/>
        <p:txBody>
          <a:bodyPr/>
          <a:lstStyle/>
          <a:p>
            <a:pPr>
              <a:defRPr/>
            </a:pPr>
            <a:fld id="{0C5144EA-161E-419D-B606-46724030BA3B}" type="slidenum">
              <a:rPr lang="en-US" smtClean="0"/>
              <a:pPr>
                <a:defRPr/>
              </a:pPr>
              <a:t>22</a:t>
            </a:fld>
            <a:endParaRPr lang="en-US"/>
          </a:p>
        </p:txBody>
      </p:sp>
      <p:pic>
        <p:nvPicPr>
          <p:cNvPr id="5" name="Picture 5">
            <a:extLst>
              <a:ext uri="{FF2B5EF4-FFF2-40B4-BE49-F238E27FC236}">
                <a16:creationId xmlns:a16="http://schemas.microsoft.com/office/drawing/2014/main" id="{93F4D757-268E-8EDB-17CC-C5725E9BE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77200" y="3839508"/>
            <a:ext cx="2971800" cy="2971800"/>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6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FD7C-CFFA-4019-9DC3-EB66C209C2EB}"/>
              </a:ext>
            </a:extLst>
          </p:cNvPr>
          <p:cNvSpPr>
            <a:spLocks noGrp="1"/>
          </p:cNvSpPr>
          <p:nvPr>
            <p:ph type="title"/>
          </p:nvPr>
        </p:nvSpPr>
        <p:spPr>
          <a:xfrm>
            <a:off x="152400" y="457200"/>
            <a:ext cx="11887200" cy="1149254"/>
          </a:xfrm>
        </p:spPr>
        <p:txBody>
          <a:bodyPr/>
          <a:lstStyle/>
          <a:p>
            <a:r>
              <a:rPr lang="en-US" dirty="0">
                <a:latin typeface="Comic Sans MS" panose="030F0702030302020204" pitchFamily="66" charset="0"/>
              </a:rPr>
              <a:t>Should We Build Upon the NEI-VFQ?  </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02B21C2-153B-4CE5-A721-852C5FDBD51B}"/>
              </a:ext>
            </a:extLst>
          </p:cNvPr>
          <p:cNvSpPr>
            <a:spLocks noGrp="1"/>
          </p:cNvSpPr>
          <p:nvPr>
            <p:ph idx="1"/>
          </p:nvPr>
        </p:nvSpPr>
        <p:spPr>
          <a:xfrm>
            <a:off x="381000" y="1958466"/>
            <a:ext cx="11430000" cy="3916362"/>
          </a:xfrm>
        </p:spPr>
        <p:txBody>
          <a:bodyPr/>
          <a:lstStyle/>
          <a:p>
            <a:endParaRPr lang="en-US" dirty="0"/>
          </a:p>
          <a:p>
            <a:r>
              <a:rPr lang="en-US" dirty="0"/>
              <a:t>NIH and other funding agencies should require that measures developed with their support be:</a:t>
            </a:r>
          </a:p>
          <a:p>
            <a:pPr lvl="1"/>
            <a:r>
              <a:rPr lang="en-US" dirty="0"/>
              <a:t>Made available to the research community without fees.</a:t>
            </a:r>
          </a:p>
          <a:p>
            <a:pPr lvl="1"/>
            <a:r>
              <a:rPr lang="en-US" dirty="0"/>
              <a:t>Posted on a publicly available website. </a:t>
            </a:r>
          </a:p>
          <a:p>
            <a:pPr marL="457200" lvl="1" indent="0">
              <a:buNone/>
            </a:pPr>
            <a:endParaRPr lang="en-US" dirty="0"/>
          </a:p>
          <a:p>
            <a:pPr marL="457200" lvl="1" indent="0" algn="ctr">
              <a:buNone/>
            </a:pPr>
            <a:r>
              <a:rPr lang="en-US" sz="2000" i="1" dirty="0">
                <a:effectLst/>
                <a:latin typeface="Times New Roman" panose="02020603050405020304" pitchFamily="18" charset="0"/>
                <a:ea typeface="Times New Roman" panose="02020603050405020304" pitchFamily="18" charset="0"/>
              </a:rPr>
              <a:t>Hays, </a:t>
            </a:r>
            <a:r>
              <a:rPr lang="en-US" sz="2000" i="1" dirty="0" err="1">
                <a:effectLst/>
                <a:latin typeface="Times New Roman" panose="02020603050405020304" pitchFamily="18" charset="0"/>
                <a:ea typeface="Times New Roman" panose="02020603050405020304" pitchFamily="18" charset="0"/>
              </a:rPr>
              <a:t>Weech</a:t>
            </a:r>
            <a:r>
              <a:rPr lang="en-US" sz="2000" i="1" dirty="0">
                <a:effectLst/>
                <a:latin typeface="Times New Roman" panose="02020603050405020304" pitchFamily="18" charset="0"/>
                <a:ea typeface="Times New Roman" panose="02020603050405020304" pitchFamily="18" charset="0"/>
              </a:rPr>
              <a:t>-Maldonado et al. (2018)</a:t>
            </a:r>
          </a:p>
          <a:p>
            <a:pPr lvl="1"/>
            <a:endParaRPr lang="en-US" dirty="0"/>
          </a:p>
          <a:p>
            <a:endParaRPr lang="en-US" dirty="0"/>
          </a:p>
        </p:txBody>
      </p:sp>
      <p:sp>
        <p:nvSpPr>
          <p:cNvPr id="4" name="Slide Number Placeholder 3">
            <a:extLst>
              <a:ext uri="{FF2B5EF4-FFF2-40B4-BE49-F238E27FC236}">
                <a16:creationId xmlns:a16="http://schemas.microsoft.com/office/drawing/2014/main" id="{89F71453-F4DE-4AD8-9CB2-75340211C1D6}"/>
              </a:ext>
            </a:extLst>
          </p:cNvPr>
          <p:cNvSpPr>
            <a:spLocks noGrp="1"/>
          </p:cNvSpPr>
          <p:nvPr>
            <p:ph type="sldNum" sz="quarter" idx="12"/>
          </p:nvPr>
        </p:nvSpPr>
        <p:spPr/>
        <p:txBody>
          <a:bodyPr/>
          <a:lstStyle/>
          <a:p>
            <a:pPr>
              <a:defRPr/>
            </a:pPr>
            <a:fld id="{8BFE1891-0CEC-44D8-B221-D5FCB52AB215}" type="slidenum">
              <a:rPr lang="en-US" smtClean="0"/>
              <a:pPr>
                <a:defRPr/>
              </a:pPr>
              <a:t>23</a:t>
            </a:fld>
            <a:endParaRPr lang="en-US"/>
          </a:p>
        </p:txBody>
      </p:sp>
      <p:pic>
        <p:nvPicPr>
          <p:cNvPr id="6" name="Picture 5">
            <a:extLst>
              <a:ext uri="{FF2B5EF4-FFF2-40B4-BE49-F238E27FC236}">
                <a16:creationId xmlns:a16="http://schemas.microsoft.com/office/drawing/2014/main" id="{7BBCB301-AFDE-4CAA-9A39-D38DCB584C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98920" y="5874828"/>
            <a:ext cx="4754880" cy="1006176"/>
          </a:xfrm>
          <a:prstGeom prst="rect">
            <a:avLst/>
          </a:prstGeom>
        </p:spPr>
      </p:pic>
    </p:spTree>
    <p:extLst>
      <p:ext uri="{BB962C8B-B14F-4D97-AF65-F5344CB8AC3E}">
        <p14:creationId xmlns:p14="http://schemas.microsoft.com/office/powerpoint/2010/main" val="28968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76BC0-4769-459A-9AB5-B61C30DA645D}"/>
              </a:ext>
            </a:extLst>
          </p:cNvPr>
          <p:cNvSpPr>
            <a:spLocks noGrp="1"/>
          </p:cNvSpPr>
          <p:nvPr>
            <p:ph type="sldNum" sz="quarter" idx="12"/>
          </p:nvPr>
        </p:nvSpPr>
        <p:spPr/>
        <p:txBody>
          <a:bodyPr/>
          <a:lstStyle/>
          <a:p>
            <a:pPr>
              <a:defRPr/>
            </a:pPr>
            <a:fld id="{A0912F54-4119-429D-8727-B5A1671FAA61}" type="slidenum">
              <a:rPr lang="en-US" smtClean="0"/>
              <a:pPr>
                <a:defRPr/>
              </a:pPr>
              <a:t>24</a:t>
            </a:fld>
            <a:endParaRPr lang="en-US"/>
          </a:p>
        </p:txBody>
      </p:sp>
      <p:pic>
        <p:nvPicPr>
          <p:cNvPr id="3" name="Picture 2">
            <a:extLst>
              <a:ext uri="{FF2B5EF4-FFF2-40B4-BE49-F238E27FC236}">
                <a16:creationId xmlns:a16="http://schemas.microsoft.com/office/drawing/2014/main" id="{26DBF72D-A1C9-4CDF-BE98-A5E1CB5BCF2C}"/>
              </a:ext>
            </a:extLst>
          </p:cNvPr>
          <p:cNvPicPr>
            <a:picLocks noChangeAspect="1"/>
          </p:cNvPicPr>
          <p:nvPr/>
        </p:nvPicPr>
        <p:blipFill>
          <a:blip r:embed="rId3"/>
          <a:stretch>
            <a:fillRect/>
          </a:stretch>
        </p:blipFill>
        <p:spPr>
          <a:xfrm>
            <a:off x="1524000" y="0"/>
            <a:ext cx="9144000" cy="6356350"/>
          </a:xfrm>
          <a:prstGeom prst="rect">
            <a:avLst/>
          </a:prstGeom>
        </p:spPr>
      </p:pic>
      <p:pic>
        <p:nvPicPr>
          <p:cNvPr id="4" name="Picture 3" descr="Young businessman thumbs down">
            <a:extLst>
              <a:ext uri="{FF2B5EF4-FFF2-40B4-BE49-F238E27FC236}">
                <a16:creationId xmlns:a16="http://schemas.microsoft.com/office/drawing/2014/main" id="{58E7F885-44C5-35B7-9620-CD77C147F4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041" y="1239520"/>
            <a:ext cx="3657599" cy="5638800"/>
          </a:xfrm>
          <a:prstGeom prst="rect">
            <a:avLst/>
          </a:prstGeom>
        </p:spPr>
      </p:pic>
    </p:spTree>
    <p:extLst>
      <p:ext uri="{BB962C8B-B14F-4D97-AF65-F5344CB8AC3E}">
        <p14:creationId xmlns:p14="http://schemas.microsoft.com/office/powerpoint/2010/main" val="312454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F6661-7C3B-929E-DC6B-4698A0268528}"/>
              </a:ext>
            </a:extLst>
          </p:cNvPr>
          <p:cNvSpPr>
            <a:spLocks noGrp="1"/>
          </p:cNvSpPr>
          <p:nvPr>
            <p:ph type="title"/>
          </p:nvPr>
        </p:nvSpPr>
        <p:spPr>
          <a:xfrm>
            <a:off x="250166" y="94800"/>
            <a:ext cx="11811000" cy="1143000"/>
          </a:xfrm>
        </p:spPr>
        <p:txBody>
          <a:bodyPr/>
          <a:lstStyle/>
          <a:p>
            <a:r>
              <a:rPr lang="en-US" sz="3600" dirty="0">
                <a:latin typeface="Comic Sans MS" panose="030F0702030302020204" pitchFamily="66" charset="0"/>
              </a:rPr>
              <a:t>The NEI-VFQ-25 items are </a:t>
            </a:r>
            <a:r>
              <a:rPr lang="en-US" sz="3600" u="sng" dirty="0">
                <a:latin typeface="Comic Sans MS" panose="030F0702030302020204" pitchFamily="66" charset="0"/>
              </a:rPr>
              <a:t>not</a:t>
            </a:r>
            <a:r>
              <a:rPr lang="en-US" sz="3600" dirty="0">
                <a:latin typeface="Comic Sans MS" panose="030F0702030302020204" pitchFamily="66" charset="0"/>
              </a:rPr>
              <a:t> unidimensional</a:t>
            </a:r>
          </a:p>
        </p:txBody>
      </p:sp>
      <p:sp>
        <p:nvSpPr>
          <p:cNvPr id="4" name="Content Placeholder 3">
            <a:extLst>
              <a:ext uri="{FF2B5EF4-FFF2-40B4-BE49-F238E27FC236}">
                <a16:creationId xmlns:a16="http://schemas.microsoft.com/office/drawing/2014/main" id="{EA1A7607-0B12-0FB1-E55A-829CAAB6EAB4}"/>
              </a:ext>
            </a:extLst>
          </p:cNvPr>
          <p:cNvSpPr>
            <a:spLocks noGrp="1"/>
          </p:cNvSpPr>
          <p:nvPr>
            <p:ph idx="1"/>
          </p:nvPr>
        </p:nvSpPr>
        <p:spPr>
          <a:xfrm>
            <a:off x="609600" y="1600201"/>
            <a:ext cx="11277600" cy="4525963"/>
          </a:xfrm>
        </p:spPr>
        <p:txBody>
          <a:bodyPr/>
          <a:lstStyle/>
          <a:p>
            <a:pPr algn="l"/>
            <a:r>
              <a:rPr lang="en-US" dirty="0"/>
              <a:t>Mangione et al. (1998, p. 1502)</a:t>
            </a:r>
          </a:p>
          <a:p>
            <a:pPr lvl="1"/>
            <a:r>
              <a:rPr lang="en-US" dirty="0"/>
              <a:t>“</a:t>
            </a:r>
            <a:r>
              <a:rPr lang="en-US" dirty="0" err="1"/>
              <a:t>Interscale</a:t>
            </a:r>
            <a:r>
              <a:rPr lang="en-US" dirty="0"/>
              <a:t> correlations suggest that the 12 descriptive scales     represent multiple dimensions of vision-targeted HRQOL.”</a:t>
            </a:r>
          </a:p>
          <a:p>
            <a:r>
              <a:rPr lang="en-US" dirty="0"/>
              <a:t>NEI-VFQ-25 User Manual</a:t>
            </a:r>
          </a:p>
          <a:p>
            <a:pPr lvl="1"/>
            <a:r>
              <a:rPr lang="en-US" sz="1800" dirty="0">
                <a:hlinkClick r:id="rId3"/>
              </a:rPr>
              <a:t>https://www.rand.org/content/dam/rand/www/external/health/surveys_tools/vfq/vfq25_manual.pdf</a:t>
            </a:r>
            <a:endParaRPr lang="en-US" sz="1800" dirty="0"/>
          </a:p>
          <a:p>
            <a:pPr lvl="1"/>
            <a:r>
              <a:rPr lang="en-US" dirty="0"/>
              <a:t>“Average the vision-targeted subscale scores, excluding the general health rating question.”</a:t>
            </a:r>
          </a:p>
          <a:p>
            <a:pPr marL="0" indent="0">
              <a:buNone/>
            </a:pPr>
            <a:endParaRPr lang="en-US" dirty="0"/>
          </a:p>
          <a:p>
            <a:pPr marL="0" indent="0">
              <a:buNone/>
            </a:pPr>
            <a:r>
              <a:rPr lang="en-US" dirty="0"/>
              <a:t>Using the Rasch model to evaluate a 25-item scale is inappropriate.</a:t>
            </a:r>
          </a:p>
          <a:p>
            <a:pPr marL="0" indent="0">
              <a:buNone/>
            </a:pPr>
            <a:r>
              <a:rPr lang="en-US" dirty="0"/>
              <a:t>	</a:t>
            </a:r>
          </a:p>
        </p:txBody>
      </p:sp>
      <p:sp>
        <p:nvSpPr>
          <p:cNvPr id="2" name="Slide Number Placeholder 1">
            <a:extLst>
              <a:ext uri="{FF2B5EF4-FFF2-40B4-BE49-F238E27FC236}">
                <a16:creationId xmlns:a16="http://schemas.microsoft.com/office/drawing/2014/main" id="{0C5EA52D-6975-62D6-A540-358C5F8A101B}"/>
              </a:ext>
            </a:extLst>
          </p:cNvPr>
          <p:cNvSpPr>
            <a:spLocks noGrp="1"/>
          </p:cNvSpPr>
          <p:nvPr>
            <p:ph type="sldNum" sz="quarter" idx="12"/>
          </p:nvPr>
        </p:nvSpPr>
        <p:spPr/>
        <p:txBody>
          <a:bodyPr/>
          <a:lstStyle/>
          <a:p>
            <a:pPr>
              <a:defRPr/>
            </a:pPr>
            <a:fld id="{A0912F54-4119-429D-8727-B5A1671FAA61}" type="slidenum">
              <a:rPr lang="en-US" smtClean="0"/>
              <a:pPr>
                <a:defRPr/>
              </a:pPr>
              <a:t>25</a:t>
            </a:fld>
            <a:endParaRPr lang="en-US"/>
          </a:p>
        </p:txBody>
      </p:sp>
      <p:pic>
        <p:nvPicPr>
          <p:cNvPr id="5" name="Picture 4" descr="Zombie Taffy Cat">
            <a:extLst>
              <a:ext uri="{FF2B5EF4-FFF2-40B4-BE49-F238E27FC236}">
                <a16:creationId xmlns:a16="http://schemas.microsoft.com/office/drawing/2014/main" id="{F6F3237E-3FCB-5ABD-4F9D-8DEBFED8D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0" y="728961"/>
            <a:ext cx="2560320" cy="2560320"/>
          </a:xfrm>
          <a:prstGeom prst="rect">
            <a:avLst/>
          </a:prstGeom>
        </p:spPr>
      </p:pic>
    </p:spTree>
    <p:extLst>
      <p:ext uri="{BB962C8B-B14F-4D97-AF65-F5344CB8AC3E}">
        <p14:creationId xmlns:p14="http://schemas.microsoft.com/office/powerpoint/2010/main" val="218252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FD7C-CFFA-4019-9DC3-EB66C209C2EB}"/>
              </a:ext>
            </a:extLst>
          </p:cNvPr>
          <p:cNvSpPr>
            <a:spLocks noGrp="1"/>
          </p:cNvSpPr>
          <p:nvPr>
            <p:ph type="title"/>
          </p:nvPr>
        </p:nvSpPr>
        <p:spPr>
          <a:xfrm>
            <a:off x="152400" y="151226"/>
            <a:ext cx="11887200" cy="1149254"/>
          </a:xfrm>
        </p:spPr>
        <p:txBody>
          <a:bodyPr/>
          <a:lstStyle/>
          <a:p>
            <a:r>
              <a:rPr lang="en-US" dirty="0">
                <a:latin typeface="Comic Sans MS" panose="030F0702030302020204" pitchFamily="66" charset="0"/>
              </a:rPr>
              <a:t>$12,600 to use the</a:t>
            </a:r>
            <a:br>
              <a:rPr lang="en-US" dirty="0">
                <a:latin typeface="Comic Sans MS" panose="030F0702030302020204" pitchFamily="66" charset="0"/>
              </a:rPr>
            </a:br>
            <a:r>
              <a:rPr lang="en-US" dirty="0">
                <a:latin typeface="Comic Sans MS" panose="030F0702030302020204" pitchFamily="66" charset="0"/>
              </a:rPr>
              <a:t>Quality of Vision (</a:t>
            </a:r>
            <a:r>
              <a:rPr lang="en-US" dirty="0" err="1">
                <a:latin typeface="Comic Sans MS" panose="030F0702030302020204" pitchFamily="66" charset="0"/>
              </a:rPr>
              <a:t>QoV</a:t>
            </a:r>
            <a:r>
              <a:rPr lang="en-US" dirty="0">
                <a:latin typeface="Comic Sans MS" panose="030F0702030302020204" pitchFamily="66" charset="0"/>
              </a:rPr>
              <a:t>) Questionnaire</a:t>
            </a:r>
          </a:p>
        </p:txBody>
      </p:sp>
      <p:sp>
        <p:nvSpPr>
          <p:cNvPr id="3" name="Content Placeholder 2">
            <a:extLst>
              <a:ext uri="{FF2B5EF4-FFF2-40B4-BE49-F238E27FC236}">
                <a16:creationId xmlns:a16="http://schemas.microsoft.com/office/drawing/2014/main" id="{F02B21C2-153B-4CE5-A721-852C5FDBD51B}"/>
              </a:ext>
            </a:extLst>
          </p:cNvPr>
          <p:cNvSpPr>
            <a:spLocks noGrp="1"/>
          </p:cNvSpPr>
          <p:nvPr>
            <p:ph idx="1"/>
          </p:nvPr>
        </p:nvSpPr>
        <p:spPr>
          <a:xfrm>
            <a:off x="152400" y="2667000"/>
            <a:ext cx="11430000" cy="3916362"/>
          </a:xfrm>
        </p:spPr>
        <p:txBody>
          <a:bodyPr/>
          <a:lstStyle/>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89F71453-F4DE-4AD8-9CB2-75340211C1D6}"/>
              </a:ext>
            </a:extLst>
          </p:cNvPr>
          <p:cNvSpPr>
            <a:spLocks noGrp="1"/>
          </p:cNvSpPr>
          <p:nvPr>
            <p:ph type="sldNum" sz="quarter" idx="12"/>
          </p:nvPr>
        </p:nvSpPr>
        <p:spPr/>
        <p:txBody>
          <a:bodyPr/>
          <a:lstStyle/>
          <a:p>
            <a:pPr>
              <a:defRPr/>
            </a:pPr>
            <a:fld id="{8BFE1891-0CEC-44D8-B221-D5FCB52AB215}" type="slidenum">
              <a:rPr lang="en-US" smtClean="0"/>
              <a:pPr>
                <a:defRPr/>
              </a:pPr>
              <a:t>26</a:t>
            </a:fld>
            <a:endParaRPr lang="en-US"/>
          </a:p>
        </p:txBody>
      </p:sp>
      <p:pic>
        <p:nvPicPr>
          <p:cNvPr id="7" name="Picture 6" descr="A screenshot of a email&#10;&#10;Description automatically generated">
            <a:extLst>
              <a:ext uri="{FF2B5EF4-FFF2-40B4-BE49-F238E27FC236}">
                <a16:creationId xmlns:a16="http://schemas.microsoft.com/office/drawing/2014/main" id="{F4CA9597-5939-040B-EA74-D1E4FE48D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14600"/>
            <a:ext cx="11658600" cy="6967175"/>
          </a:xfrm>
          <a:prstGeom prst="rect">
            <a:avLst/>
          </a:prstGeom>
        </p:spPr>
      </p:pic>
      <p:sp>
        <p:nvSpPr>
          <p:cNvPr id="9" name="TextBox 8">
            <a:extLst>
              <a:ext uri="{FF2B5EF4-FFF2-40B4-BE49-F238E27FC236}">
                <a16:creationId xmlns:a16="http://schemas.microsoft.com/office/drawing/2014/main" id="{22A4BDA9-5085-2A3E-B72B-0E910F82B9BD}"/>
              </a:ext>
            </a:extLst>
          </p:cNvPr>
          <p:cNvSpPr txBox="1"/>
          <p:nvPr/>
        </p:nvSpPr>
        <p:spPr>
          <a:xfrm>
            <a:off x="76199" y="3581987"/>
            <a:ext cx="10535249" cy="1323439"/>
          </a:xfrm>
          <a:prstGeom prst="rect">
            <a:avLst/>
          </a:prstGeom>
          <a:noFill/>
        </p:spPr>
        <p:txBody>
          <a:bodyPr wrap="square">
            <a:spAutoFit/>
          </a:bodyPr>
          <a:lstStyle/>
          <a:p>
            <a:pPr algn="l"/>
            <a:endParaRPr lang="en-US" sz="3200" b="0" i="0" u="none" strike="noStrike" baseline="0" dirty="0">
              <a:solidFill>
                <a:srgbClr val="000000"/>
              </a:solidFill>
              <a:latin typeface="AdvOT3c2d9f11"/>
            </a:endParaRPr>
          </a:p>
          <a:p>
            <a:pPr algn="l"/>
            <a:endParaRPr lang="en-US" sz="2400" b="0" i="0" u="none" strike="noStrike" baseline="0" dirty="0">
              <a:solidFill>
                <a:srgbClr val="000000"/>
              </a:solidFill>
              <a:cs typeface="Times New Roman" panose="02020603050405020304" pitchFamily="18" charset="0"/>
            </a:endParaRPr>
          </a:p>
          <a:p>
            <a:pPr algn="l"/>
            <a:endParaRPr lang="en-US" sz="2400" b="0" i="0" u="none" strike="noStrike" baseline="0" dirty="0">
              <a:solidFill>
                <a:srgbClr val="000000"/>
              </a:solidFill>
              <a:cs typeface="Times New Roman" panose="02020603050405020304" pitchFamily="18" charset="0"/>
            </a:endParaRPr>
          </a:p>
        </p:txBody>
      </p:sp>
      <p:pic>
        <p:nvPicPr>
          <p:cNvPr id="5" name="Picture 2">
            <a:extLst>
              <a:ext uri="{FF2B5EF4-FFF2-40B4-BE49-F238E27FC236}">
                <a16:creationId xmlns:a16="http://schemas.microsoft.com/office/drawing/2014/main" id="{E03E61CD-20FC-AED2-46E9-DF0BF11BC4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1447213"/>
            <a:ext cx="914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8AB3EB-F25F-6C8E-80CD-0CD8030309C8}"/>
              </a:ext>
            </a:extLst>
          </p:cNvPr>
          <p:cNvSpPr txBox="1"/>
          <p:nvPr/>
        </p:nvSpPr>
        <p:spPr>
          <a:xfrm>
            <a:off x="5181601" y="5410200"/>
            <a:ext cx="5562600" cy="430887"/>
          </a:xfrm>
          <a:prstGeom prst="rect">
            <a:avLst/>
          </a:prstGeom>
          <a:noFill/>
        </p:spPr>
        <p:txBody>
          <a:bodyPr wrap="square" rtlCol="0">
            <a:spAutoFit/>
          </a:bodyPr>
          <a:lstStyle/>
          <a:p>
            <a:r>
              <a:rPr lang="en-US" sz="2200" b="0" i="1"/>
              <a:t>* 10,000 </a:t>
            </a:r>
            <a:r>
              <a:rPr lang="en-US" sz="2200" b="0" i="1" dirty="0"/>
              <a:t>GBP = 12,600 U.S. dollars</a:t>
            </a:r>
          </a:p>
        </p:txBody>
      </p:sp>
    </p:spTree>
    <p:extLst>
      <p:ext uri="{BB962C8B-B14F-4D97-AF65-F5344CB8AC3E}">
        <p14:creationId xmlns:p14="http://schemas.microsoft.com/office/powerpoint/2010/main" val="110392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wearing glasses and a striped shirt&#10;&#10;Description automatically generated">
            <a:extLst>
              <a:ext uri="{FF2B5EF4-FFF2-40B4-BE49-F238E27FC236}">
                <a16:creationId xmlns:a16="http://schemas.microsoft.com/office/drawing/2014/main" id="{7F44A146-1BC2-A91A-8BC4-B6A331721B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192" y="-4313"/>
            <a:ext cx="5943600" cy="5719313"/>
          </a:xfrm>
        </p:spPr>
      </p:pic>
      <p:sp>
        <p:nvSpPr>
          <p:cNvPr id="4" name="Slide Number Placeholder 3">
            <a:extLst>
              <a:ext uri="{FF2B5EF4-FFF2-40B4-BE49-F238E27FC236}">
                <a16:creationId xmlns:a16="http://schemas.microsoft.com/office/drawing/2014/main" id="{C59FC4F8-0202-E069-D312-948170AFA31B}"/>
              </a:ext>
            </a:extLst>
          </p:cNvPr>
          <p:cNvSpPr>
            <a:spLocks noGrp="1"/>
          </p:cNvSpPr>
          <p:nvPr>
            <p:ph type="sldNum" sz="quarter" idx="12"/>
          </p:nvPr>
        </p:nvSpPr>
        <p:spPr/>
        <p:txBody>
          <a:bodyPr/>
          <a:lstStyle/>
          <a:p>
            <a:pPr>
              <a:defRPr/>
            </a:pPr>
            <a:fld id="{0C5144EA-161E-419D-B606-46724030BA3B}" type="slidenum">
              <a:rPr lang="en-US" smtClean="0"/>
              <a:pPr>
                <a:defRPr/>
              </a:pPr>
              <a:t>27</a:t>
            </a:fld>
            <a:endParaRPr lang="en-US"/>
          </a:p>
        </p:txBody>
      </p:sp>
      <p:pic>
        <p:nvPicPr>
          <p:cNvPr id="2" name="Content Placeholder 8" descr="A cartoon character with glasses&#10;&#10;Description automatically generated">
            <a:extLst>
              <a:ext uri="{FF2B5EF4-FFF2-40B4-BE49-F238E27FC236}">
                <a16:creationId xmlns:a16="http://schemas.microsoft.com/office/drawing/2014/main" id="{E07B910A-5057-B4B8-595F-FC1E83BDB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67400" y="0"/>
            <a:ext cx="5387436" cy="5715000"/>
          </a:xfrm>
          <a:prstGeom prst="rect">
            <a:avLst/>
          </a:prstGeom>
          <a:noFill/>
          <a:ln w="9525">
            <a:noFill/>
            <a:miter lim="800000"/>
            <a:headEnd/>
            <a:tailEnd/>
          </a:ln>
        </p:spPr>
      </p:pic>
      <p:sp>
        <p:nvSpPr>
          <p:cNvPr id="7" name="Oval 6">
            <a:extLst>
              <a:ext uri="{FF2B5EF4-FFF2-40B4-BE49-F238E27FC236}">
                <a16:creationId xmlns:a16="http://schemas.microsoft.com/office/drawing/2014/main" id="{66A70815-9FFE-8084-1FB4-9DCC0733B79B}"/>
              </a:ext>
            </a:extLst>
          </p:cNvPr>
          <p:cNvSpPr/>
          <p:nvPr/>
        </p:nvSpPr>
        <p:spPr bwMode="auto">
          <a:xfrm>
            <a:off x="9448800" y="462935"/>
            <a:ext cx="1806036" cy="1828800"/>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All questionnaire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are flawed  but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 some are useful. </a:t>
            </a:r>
          </a:p>
        </p:txBody>
      </p:sp>
    </p:spTree>
    <p:extLst>
      <p:ext uri="{BB962C8B-B14F-4D97-AF65-F5344CB8AC3E}">
        <p14:creationId xmlns:p14="http://schemas.microsoft.com/office/powerpoint/2010/main" val="139058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DBFC-0EBC-FD05-868F-A09333525C41}"/>
              </a:ext>
            </a:extLst>
          </p:cNvPr>
          <p:cNvSpPr>
            <a:spLocks noGrp="1"/>
          </p:cNvSpPr>
          <p:nvPr>
            <p:ph type="title"/>
          </p:nvPr>
        </p:nvSpPr>
        <p:spPr>
          <a:xfrm>
            <a:off x="76200" y="274638"/>
            <a:ext cx="12039600" cy="1143000"/>
          </a:xfrm>
        </p:spPr>
        <p:txBody>
          <a:bodyPr/>
          <a:lstStyle/>
          <a:p>
            <a:r>
              <a:rPr lang="en-US" dirty="0"/>
              <a:t>Linking/</a:t>
            </a:r>
            <a:r>
              <a:rPr lang="en-US" dirty="0" err="1"/>
              <a:t>crosswalking</a:t>
            </a:r>
            <a:r>
              <a:rPr lang="en-US" dirty="0"/>
              <a:t> to NEI-VFQ</a:t>
            </a:r>
          </a:p>
        </p:txBody>
      </p:sp>
      <p:sp>
        <p:nvSpPr>
          <p:cNvPr id="3" name="Content Placeholder 2">
            <a:extLst>
              <a:ext uri="{FF2B5EF4-FFF2-40B4-BE49-F238E27FC236}">
                <a16:creationId xmlns:a16="http://schemas.microsoft.com/office/drawing/2014/main" id="{D7EDBF2E-22B5-580D-9CD9-5E1BD391A552}"/>
              </a:ext>
            </a:extLst>
          </p:cNvPr>
          <p:cNvSpPr>
            <a:spLocks noGrp="1"/>
          </p:cNvSpPr>
          <p:nvPr>
            <p:ph idx="1"/>
          </p:nvPr>
        </p:nvSpPr>
        <p:spPr>
          <a:xfrm>
            <a:off x="76200" y="1600201"/>
            <a:ext cx="12192000" cy="4525963"/>
          </a:xfrm>
        </p:spPr>
        <p:txBody>
          <a:bodyPr/>
          <a:lstStyle/>
          <a:p>
            <a:pPr algn="l"/>
            <a:r>
              <a:rPr lang="en-US" i="0" u="none" strike="noStrike" baseline="0" dirty="0"/>
              <a:t>Item response theory</a:t>
            </a:r>
          </a:p>
          <a:p>
            <a:pPr lvl="1"/>
            <a:r>
              <a:rPr lang="en-US" i="0" u="none" strike="noStrike" baseline="0" dirty="0">
                <a:hlinkClick r:id="rId3"/>
              </a:rPr>
              <a:t>https://www.prosettastone.org/</a:t>
            </a:r>
            <a:endParaRPr lang="en-US" i="0" u="none" strike="noStrike" baseline="0" dirty="0"/>
          </a:p>
          <a:p>
            <a:pPr lvl="1"/>
            <a:endParaRPr lang="en-US" i="0" u="none" strike="noStrike" baseline="0" dirty="0"/>
          </a:p>
          <a:p>
            <a:r>
              <a:rPr lang="en-US" dirty="0"/>
              <a:t>Regression</a:t>
            </a:r>
          </a:p>
          <a:p>
            <a:pPr lvl="1"/>
            <a:endParaRPr lang="en-US" dirty="0"/>
          </a:p>
        </p:txBody>
      </p:sp>
      <p:sp>
        <p:nvSpPr>
          <p:cNvPr id="4" name="Slide Number Placeholder 3">
            <a:extLst>
              <a:ext uri="{FF2B5EF4-FFF2-40B4-BE49-F238E27FC236}">
                <a16:creationId xmlns:a16="http://schemas.microsoft.com/office/drawing/2014/main" id="{09B3BCC5-2FAF-DF66-7704-F0519BA345C2}"/>
              </a:ext>
            </a:extLst>
          </p:cNvPr>
          <p:cNvSpPr>
            <a:spLocks noGrp="1"/>
          </p:cNvSpPr>
          <p:nvPr>
            <p:ph type="sldNum" sz="quarter" idx="12"/>
          </p:nvPr>
        </p:nvSpPr>
        <p:spPr/>
        <p:txBody>
          <a:bodyPr/>
          <a:lstStyle/>
          <a:p>
            <a:pPr>
              <a:defRPr/>
            </a:pPr>
            <a:fld id="{0C5144EA-161E-419D-B606-46724030BA3B}" type="slidenum">
              <a:rPr lang="en-US" smtClean="0"/>
              <a:pPr>
                <a:defRPr/>
              </a:pPr>
              <a:t>28</a:t>
            </a:fld>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9CB85196-0C79-2056-7A57-3172C162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828800"/>
            <a:ext cx="3810000" cy="800100"/>
          </a:xfrm>
          <a:prstGeom prst="rect">
            <a:avLst/>
          </a:prstGeom>
        </p:spPr>
      </p:pic>
      <p:pic>
        <p:nvPicPr>
          <p:cNvPr id="10" name="Picture 9">
            <a:extLst>
              <a:ext uri="{FF2B5EF4-FFF2-40B4-BE49-F238E27FC236}">
                <a16:creationId xmlns:a16="http://schemas.microsoft.com/office/drawing/2014/main" id="{565D06B6-F53A-B3BF-F254-2D638C1C0724}"/>
              </a:ext>
            </a:extLst>
          </p:cNvPr>
          <p:cNvPicPr>
            <a:picLocks noChangeAspect="1"/>
          </p:cNvPicPr>
          <p:nvPr/>
        </p:nvPicPr>
        <p:blipFill>
          <a:blip r:embed="rId5"/>
          <a:stretch>
            <a:fillRect/>
          </a:stretch>
        </p:blipFill>
        <p:spPr>
          <a:xfrm>
            <a:off x="1981200" y="3848805"/>
            <a:ext cx="7201270" cy="2762392"/>
          </a:xfrm>
          <a:prstGeom prst="rect">
            <a:avLst/>
          </a:prstGeom>
        </p:spPr>
      </p:pic>
    </p:spTree>
    <p:extLst>
      <p:ext uri="{BB962C8B-B14F-4D97-AF65-F5344CB8AC3E}">
        <p14:creationId xmlns:p14="http://schemas.microsoft.com/office/powerpoint/2010/main" val="2908238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C2F0-41F0-2D41-9E70-306472104019}"/>
              </a:ext>
            </a:extLst>
          </p:cNvPr>
          <p:cNvSpPr>
            <a:spLocks noGrp="1"/>
          </p:cNvSpPr>
          <p:nvPr>
            <p:ph type="title"/>
          </p:nvPr>
        </p:nvSpPr>
        <p:spPr>
          <a:xfrm>
            <a:off x="76200" y="145151"/>
            <a:ext cx="12115800" cy="1143000"/>
          </a:xfrm>
        </p:spPr>
        <p:txBody>
          <a:bodyPr/>
          <a:lstStyle/>
          <a:p>
            <a:r>
              <a:rPr lang="en-US" dirty="0"/>
              <a:t>NIH Toolbox Vision-targeted HRQOL Measure </a:t>
            </a:r>
          </a:p>
        </p:txBody>
      </p:sp>
      <p:sp>
        <p:nvSpPr>
          <p:cNvPr id="3" name="Content Placeholder 2">
            <a:extLst>
              <a:ext uri="{FF2B5EF4-FFF2-40B4-BE49-F238E27FC236}">
                <a16:creationId xmlns:a16="http://schemas.microsoft.com/office/drawing/2014/main" id="{1DF6015B-CD63-9357-623A-BC121EC3A3E7}"/>
              </a:ext>
            </a:extLst>
          </p:cNvPr>
          <p:cNvSpPr>
            <a:spLocks noGrp="1"/>
          </p:cNvSpPr>
          <p:nvPr>
            <p:ph idx="1"/>
          </p:nvPr>
        </p:nvSpPr>
        <p:spPr>
          <a:xfrm>
            <a:off x="76200" y="1719262"/>
            <a:ext cx="12192000" cy="4525963"/>
          </a:xfrm>
        </p:spPr>
        <p:txBody>
          <a:bodyPr/>
          <a:lstStyle/>
          <a:p>
            <a:r>
              <a:rPr lang="en-US" dirty="0"/>
              <a:t>Literature review</a:t>
            </a:r>
          </a:p>
          <a:p>
            <a:r>
              <a:rPr lang="en-US" dirty="0"/>
              <a:t>Drafting, winnowing and revising items</a:t>
            </a:r>
          </a:p>
          <a:p>
            <a:r>
              <a:rPr lang="en-US" dirty="0"/>
              <a:t>Cognitive interviews</a:t>
            </a:r>
          </a:p>
          <a:p>
            <a:r>
              <a:rPr lang="en-US" dirty="0"/>
              <a:t>Field test </a:t>
            </a:r>
          </a:p>
          <a:p>
            <a:pPr lvl="1"/>
            <a:r>
              <a:rPr lang="en-US" dirty="0"/>
              <a:t>Factor analysis</a:t>
            </a:r>
          </a:p>
          <a:p>
            <a:pPr lvl="1"/>
            <a:r>
              <a:rPr lang="en-US" dirty="0"/>
              <a:t>Classical test theory and item response theory analyses</a:t>
            </a:r>
          </a:p>
          <a:p>
            <a:r>
              <a:rPr lang="en-US" dirty="0"/>
              <a:t>Item response theory graded response theory item parameters</a:t>
            </a:r>
          </a:p>
          <a:p>
            <a:pPr lvl="1"/>
            <a:r>
              <a:rPr lang="en-US" dirty="0">
                <a:hlinkClick r:id="rId3"/>
              </a:rPr>
              <a:t>https://labs.dgsom.ucla.edu/hays/pages/surveys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E02430F-FB4D-F712-38DB-63C8B8A83893}"/>
              </a:ext>
            </a:extLst>
          </p:cNvPr>
          <p:cNvSpPr>
            <a:spLocks noGrp="1"/>
          </p:cNvSpPr>
          <p:nvPr>
            <p:ph type="sldNum" sz="quarter" idx="12"/>
          </p:nvPr>
        </p:nvSpPr>
        <p:spPr/>
        <p:txBody>
          <a:bodyPr/>
          <a:lstStyle/>
          <a:p>
            <a:pPr>
              <a:defRPr/>
            </a:pPr>
            <a:fld id="{0C5144EA-161E-419D-B606-46724030BA3B}" type="slidenum">
              <a:rPr lang="en-US" smtClean="0"/>
              <a:pPr>
                <a:defRPr/>
              </a:pPr>
              <a:t>29</a:t>
            </a:fld>
            <a:endParaRPr lang="en-US"/>
          </a:p>
        </p:txBody>
      </p:sp>
    </p:spTree>
    <p:extLst>
      <p:ext uri="{BB962C8B-B14F-4D97-AF65-F5344CB8AC3E}">
        <p14:creationId xmlns:p14="http://schemas.microsoft.com/office/powerpoint/2010/main" val="73059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E87B9D96-E60D-4FAB-ADE1-FEFAC21A058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CC4153-C1F0-49E1-9DEF-CC47C2FF2602}" type="slidenum">
              <a:rPr lang="en-US" altLang="en-US" sz="1400">
                <a:latin typeface="Times New Roman" panose="02020603050405020304" pitchFamily="18" charset="0"/>
              </a:rPr>
              <a:pPr>
                <a:spcBef>
                  <a:spcPct val="0"/>
                </a:spcBef>
                <a:buFontTx/>
                <a:buNone/>
              </a:pPr>
              <a:t>3</a:t>
            </a:fld>
            <a:endParaRPr lang="en-US" altLang="en-US" sz="1400">
              <a:latin typeface="Times New Roman" panose="02020603050405020304" pitchFamily="18" charset="0"/>
            </a:endParaRPr>
          </a:p>
        </p:txBody>
      </p:sp>
      <p:sp>
        <p:nvSpPr>
          <p:cNvPr id="41987" name="Rectangle 2">
            <a:extLst>
              <a:ext uri="{FF2B5EF4-FFF2-40B4-BE49-F238E27FC236}">
                <a16:creationId xmlns:a16="http://schemas.microsoft.com/office/drawing/2014/main" id="{56BE444A-B10D-452D-B8E7-F81625A3EBA5}"/>
              </a:ext>
            </a:extLst>
          </p:cNvPr>
          <p:cNvSpPr>
            <a:spLocks noGrp="1" noChangeArrowheads="1"/>
          </p:cNvSpPr>
          <p:nvPr>
            <p:ph type="title" idx="4294967295"/>
          </p:nvPr>
        </p:nvSpPr>
        <p:spPr>
          <a:xfrm>
            <a:off x="1676400" y="274638"/>
            <a:ext cx="8991600" cy="1143000"/>
          </a:xfrm>
        </p:spPr>
        <p:txBody>
          <a:bodyPr/>
          <a:lstStyle/>
          <a:p>
            <a:pPr eaLnBrk="1" hangingPunct="1"/>
            <a:r>
              <a:rPr lang="en-US" altLang="en-US">
                <a:latin typeface="Comic Sans MS" panose="030F0702030302020204" pitchFamily="66" charset="0"/>
              </a:rPr>
              <a:t>Health-Related Quality </a:t>
            </a:r>
            <a:br>
              <a:rPr lang="en-US" altLang="en-US">
                <a:latin typeface="Comic Sans MS" panose="030F0702030302020204" pitchFamily="66" charset="0"/>
              </a:rPr>
            </a:br>
            <a:r>
              <a:rPr lang="en-US" altLang="en-US">
                <a:latin typeface="Comic Sans MS" panose="030F0702030302020204" pitchFamily="66" charset="0"/>
              </a:rPr>
              <a:t>of Life (HRQOL)</a:t>
            </a:r>
          </a:p>
        </p:txBody>
      </p:sp>
      <p:sp>
        <p:nvSpPr>
          <p:cNvPr id="4099" name="Rectangle 3">
            <a:extLst>
              <a:ext uri="{FF2B5EF4-FFF2-40B4-BE49-F238E27FC236}">
                <a16:creationId xmlns:a16="http://schemas.microsoft.com/office/drawing/2014/main" id="{5854BCDB-C962-4C8D-AF3A-43AAAD462897}"/>
              </a:ext>
            </a:extLst>
          </p:cNvPr>
          <p:cNvSpPr>
            <a:spLocks noGrp="1" noChangeArrowheads="1"/>
          </p:cNvSpPr>
          <p:nvPr>
            <p:ph type="body" idx="4294967295"/>
          </p:nvPr>
        </p:nvSpPr>
        <p:spPr>
          <a:xfrm>
            <a:off x="1905000" y="1676401"/>
            <a:ext cx="8763000" cy="4354513"/>
          </a:xfrm>
        </p:spPr>
        <p:txBody>
          <a:bodyPr/>
          <a:lstStyle/>
          <a:p>
            <a:pPr eaLnBrk="1" hangingPunct="1">
              <a:lnSpc>
                <a:spcPct val="90000"/>
              </a:lnSpc>
              <a:buClr>
                <a:schemeClr val="tx1"/>
              </a:buClr>
              <a:defRPr/>
            </a:pPr>
            <a:endParaRPr lang="en-US" sz="2800" dirty="0"/>
          </a:p>
          <a:p>
            <a:pPr marL="0" indent="0" eaLnBrk="1" hangingPunct="1">
              <a:lnSpc>
                <a:spcPct val="90000"/>
              </a:lnSpc>
              <a:buClr>
                <a:schemeClr val="tx1"/>
              </a:buClr>
              <a:buFontTx/>
              <a:buNone/>
              <a:defRPr/>
            </a:pPr>
            <a:r>
              <a:rPr lang="en-US" sz="2800" u="sng" dirty="0">
                <a:latin typeface="Comic Sans MS" panose="030F0702030302020204" pitchFamily="66" charset="0"/>
              </a:rPr>
              <a:t>How the person FEELs (well-being)</a:t>
            </a:r>
          </a:p>
          <a:p>
            <a:pPr lvl="1" eaLnBrk="1" hangingPunct="1">
              <a:lnSpc>
                <a:spcPct val="90000"/>
              </a:lnSpc>
              <a:buClr>
                <a:schemeClr val="tx1"/>
              </a:buClr>
              <a:buFontTx/>
              <a:buChar char="•"/>
              <a:defRPr/>
            </a:pPr>
            <a:r>
              <a:rPr lang="en-US" sz="2400" dirty="0">
                <a:latin typeface="Comic Sans MS" panose="030F0702030302020204" pitchFamily="66" charset="0"/>
              </a:rPr>
              <a:t>Emotional well-being</a:t>
            </a:r>
          </a:p>
          <a:p>
            <a:pPr lvl="1" eaLnBrk="1" hangingPunct="1">
              <a:lnSpc>
                <a:spcPct val="90000"/>
              </a:lnSpc>
              <a:buClr>
                <a:schemeClr val="tx1"/>
              </a:buClr>
              <a:buFontTx/>
              <a:buChar char="•"/>
              <a:defRPr/>
            </a:pPr>
            <a:r>
              <a:rPr lang="en-US" sz="2400" dirty="0">
                <a:latin typeface="Comic Sans MS" panose="030F0702030302020204" pitchFamily="66" charset="0"/>
              </a:rPr>
              <a:t>Pain</a:t>
            </a:r>
          </a:p>
          <a:p>
            <a:pPr lvl="1" eaLnBrk="1" hangingPunct="1">
              <a:lnSpc>
                <a:spcPct val="90000"/>
              </a:lnSpc>
              <a:buClr>
                <a:schemeClr val="tx1"/>
              </a:buClr>
              <a:buFontTx/>
              <a:buChar char="•"/>
              <a:defRPr/>
            </a:pPr>
            <a:r>
              <a:rPr lang="en-US" sz="2400" dirty="0">
                <a:latin typeface="Comic Sans MS" panose="030F0702030302020204" pitchFamily="66" charset="0"/>
              </a:rPr>
              <a:t>Energy</a:t>
            </a:r>
          </a:p>
          <a:p>
            <a:pPr lvl="1" eaLnBrk="1" hangingPunct="1">
              <a:lnSpc>
                <a:spcPct val="90000"/>
              </a:lnSpc>
              <a:buClr>
                <a:schemeClr val="tx1"/>
              </a:buClr>
              <a:buFontTx/>
              <a:buChar char="•"/>
              <a:defRPr/>
            </a:pPr>
            <a:endParaRPr lang="en-US" sz="2400" dirty="0">
              <a:latin typeface="Comic Sans MS" panose="030F0702030302020204" pitchFamily="66" charset="0"/>
            </a:endParaRPr>
          </a:p>
          <a:p>
            <a:pPr marL="0" indent="0" eaLnBrk="1" hangingPunct="1">
              <a:lnSpc>
                <a:spcPct val="90000"/>
              </a:lnSpc>
              <a:buClr>
                <a:schemeClr val="tx1"/>
              </a:buClr>
              <a:buFontTx/>
              <a:buNone/>
              <a:defRPr/>
            </a:pPr>
            <a:r>
              <a:rPr lang="en-US" sz="2800" u="sng" dirty="0">
                <a:latin typeface="Comic Sans MS" panose="030F0702030302020204" pitchFamily="66" charset="0"/>
              </a:rPr>
              <a:t>What the person can DO (functioning)</a:t>
            </a:r>
          </a:p>
          <a:p>
            <a:pPr lvl="1" eaLnBrk="1" hangingPunct="1">
              <a:lnSpc>
                <a:spcPct val="90000"/>
              </a:lnSpc>
              <a:buClr>
                <a:schemeClr val="tx1"/>
              </a:buClr>
              <a:buFontTx/>
              <a:buChar char="•"/>
              <a:defRPr/>
            </a:pPr>
            <a:r>
              <a:rPr lang="en-US" sz="2400" dirty="0">
                <a:latin typeface="Comic Sans MS" panose="030F0702030302020204" pitchFamily="66" charset="0"/>
              </a:rPr>
              <a:t>Self-care </a:t>
            </a:r>
          </a:p>
          <a:p>
            <a:pPr lvl="1" eaLnBrk="1" hangingPunct="1">
              <a:lnSpc>
                <a:spcPct val="90000"/>
              </a:lnSpc>
              <a:buClr>
                <a:schemeClr val="tx1"/>
              </a:buClr>
              <a:buFontTx/>
              <a:buChar char="•"/>
              <a:defRPr/>
            </a:pPr>
            <a:r>
              <a:rPr lang="en-US" sz="2400" dirty="0">
                <a:latin typeface="Comic Sans MS" panose="030F0702030302020204" pitchFamily="66" charset="0"/>
              </a:rPr>
              <a:t>Role </a:t>
            </a:r>
          </a:p>
          <a:p>
            <a:pPr lvl="1" eaLnBrk="1" hangingPunct="1">
              <a:lnSpc>
                <a:spcPct val="90000"/>
              </a:lnSpc>
              <a:buClr>
                <a:schemeClr val="tx1"/>
              </a:buClr>
              <a:buFontTx/>
              <a:buChar char="•"/>
              <a:defRPr/>
            </a:pPr>
            <a:r>
              <a:rPr lang="en-US" sz="2400" dirty="0">
                <a:latin typeface="Comic Sans MS" panose="030F0702030302020204" pitchFamily="66" charset="0"/>
              </a:rPr>
              <a:t>Social </a:t>
            </a:r>
          </a:p>
          <a:p>
            <a:pPr lvl="1" eaLnBrk="1" hangingPunct="1">
              <a:lnSpc>
                <a:spcPct val="90000"/>
              </a:lnSpc>
              <a:buClr>
                <a:schemeClr val="tx1"/>
              </a:buClr>
              <a:buFontTx/>
              <a:buChar char="•"/>
              <a:defRPr/>
            </a:pPr>
            <a:endParaRPr lang="en-US" sz="2400" dirty="0"/>
          </a:p>
        </p:txBody>
      </p:sp>
      <p:pic>
        <p:nvPicPr>
          <p:cNvPr id="41989" name="Picture 2">
            <a:extLst>
              <a:ext uri="{FF2B5EF4-FFF2-40B4-BE49-F238E27FC236}">
                <a16:creationId xmlns:a16="http://schemas.microsoft.com/office/drawing/2014/main" id="{0E4051A4-9F3D-443B-9C94-5B2ECE80B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2438400"/>
            <a:ext cx="228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68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C2F0-41F0-2D41-9E70-306472104019}"/>
              </a:ext>
            </a:extLst>
          </p:cNvPr>
          <p:cNvSpPr>
            <a:spLocks noGrp="1"/>
          </p:cNvSpPr>
          <p:nvPr>
            <p:ph type="title"/>
          </p:nvPr>
        </p:nvSpPr>
        <p:spPr>
          <a:xfrm>
            <a:off x="76200" y="-159452"/>
            <a:ext cx="12115800" cy="1143000"/>
          </a:xfrm>
        </p:spPr>
        <p:txBody>
          <a:bodyPr/>
          <a:lstStyle/>
          <a:p>
            <a:r>
              <a:rPr lang="en-US" dirty="0"/>
              <a:t>Literature Review</a:t>
            </a:r>
          </a:p>
        </p:txBody>
      </p:sp>
      <p:sp>
        <p:nvSpPr>
          <p:cNvPr id="3" name="Content Placeholder 2">
            <a:extLst>
              <a:ext uri="{FF2B5EF4-FFF2-40B4-BE49-F238E27FC236}">
                <a16:creationId xmlns:a16="http://schemas.microsoft.com/office/drawing/2014/main" id="{1DF6015B-CD63-9357-623A-BC121EC3A3E7}"/>
              </a:ext>
            </a:extLst>
          </p:cNvPr>
          <p:cNvSpPr>
            <a:spLocks noGrp="1"/>
          </p:cNvSpPr>
          <p:nvPr>
            <p:ph idx="1"/>
          </p:nvPr>
        </p:nvSpPr>
        <p:spPr>
          <a:xfrm>
            <a:off x="76200" y="838200"/>
            <a:ext cx="12192000" cy="4525963"/>
          </a:xfrm>
        </p:spPr>
        <p:txBody>
          <a:bodyPr/>
          <a:lstStyle/>
          <a:p>
            <a:r>
              <a:rPr lang="en-US" sz="2700" dirty="0">
                <a:highlight>
                  <a:srgbClr val="00FFFF"/>
                </a:highlight>
              </a:rPr>
              <a:t>NEI-VFQ-25</a:t>
            </a:r>
          </a:p>
          <a:p>
            <a:r>
              <a:rPr lang="en-US" sz="2700" dirty="0"/>
              <a:t>Graves Ophthalmopathy Quality of Life Questionnaire</a:t>
            </a:r>
          </a:p>
          <a:p>
            <a:r>
              <a:rPr lang="en-US" sz="2700" dirty="0"/>
              <a:t>Impact of Visual Impairment</a:t>
            </a:r>
          </a:p>
          <a:p>
            <a:r>
              <a:rPr lang="en-US" sz="2700" dirty="0"/>
              <a:t>Low Vision Quality of Life Questionnaire</a:t>
            </a:r>
          </a:p>
          <a:p>
            <a:r>
              <a:rPr lang="en-US" sz="2700" dirty="0"/>
              <a:t>NEI Refraction Error Quality of Life Questionnaire</a:t>
            </a:r>
          </a:p>
          <a:p>
            <a:r>
              <a:rPr lang="en-US" sz="2700" dirty="0"/>
              <a:t>Quality of Life and Vision Function Questionnaire</a:t>
            </a:r>
          </a:p>
          <a:p>
            <a:r>
              <a:rPr lang="en-US" sz="2700" dirty="0"/>
              <a:t>Refractive Status and Vision Profile</a:t>
            </a:r>
          </a:p>
          <a:p>
            <a:r>
              <a:rPr lang="en-US" sz="2700" dirty="0"/>
              <a:t>Visual Function-14 </a:t>
            </a:r>
          </a:p>
          <a:p>
            <a:r>
              <a:rPr lang="en-US" sz="2700" dirty="0"/>
              <a:t>Impact of Dry Eye on Everyday Living</a:t>
            </a:r>
          </a:p>
          <a:p>
            <a:r>
              <a:rPr lang="en-US" sz="2700" dirty="0"/>
              <a:t>Activities of Daily Vision Scale</a:t>
            </a:r>
          </a:p>
          <a:p>
            <a:r>
              <a:rPr lang="en-US" sz="2700" dirty="0"/>
              <a:t>Visual Activities Questionnaire</a:t>
            </a:r>
          </a:p>
          <a:p>
            <a:r>
              <a:rPr lang="en-US" sz="2700" dirty="0"/>
              <a:t>Low Luminance Questionnaire</a:t>
            </a:r>
          </a:p>
          <a:p>
            <a:endParaRPr lang="en-US" dirty="0"/>
          </a:p>
        </p:txBody>
      </p:sp>
      <p:sp>
        <p:nvSpPr>
          <p:cNvPr id="4" name="Slide Number Placeholder 3">
            <a:extLst>
              <a:ext uri="{FF2B5EF4-FFF2-40B4-BE49-F238E27FC236}">
                <a16:creationId xmlns:a16="http://schemas.microsoft.com/office/drawing/2014/main" id="{2E02430F-FB4D-F712-38DB-63C8B8A83893}"/>
              </a:ext>
            </a:extLst>
          </p:cNvPr>
          <p:cNvSpPr>
            <a:spLocks noGrp="1"/>
          </p:cNvSpPr>
          <p:nvPr>
            <p:ph type="sldNum" sz="quarter" idx="12"/>
          </p:nvPr>
        </p:nvSpPr>
        <p:spPr/>
        <p:txBody>
          <a:bodyPr/>
          <a:lstStyle/>
          <a:p>
            <a:pPr>
              <a:defRPr/>
            </a:pPr>
            <a:fld id="{0C5144EA-161E-419D-B606-46724030BA3B}" type="slidenum">
              <a:rPr lang="en-US" smtClean="0"/>
              <a:pPr>
                <a:defRPr/>
              </a:pPr>
              <a:t>30</a:t>
            </a:fld>
            <a:endParaRPr lang="en-US"/>
          </a:p>
        </p:txBody>
      </p:sp>
    </p:spTree>
    <p:extLst>
      <p:ext uri="{BB962C8B-B14F-4D97-AF65-F5344CB8AC3E}">
        <p14:creationId xmlns:p14="http://schemas.microsoft.com/office/powerpoint/2010/main" val="130738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05C9-5D9B-559F-895C-44368A2D6F82}"/>
              </a:ext>
            </a:extLst>
          </p:cNvPr>
          <p:cNvSpPr>
            <a:spLocks noGrp="1"/>
          </p:cNvSpPr>
          <p:nvPr>
            <p:ph type="title"/>
          </p:nvPr>
        </p:nvSpPr>
        <p:spPr>
          <a:xfrm>
            <a:off x="76200" y="274638"/>
            <a:ext cx="12115800" cy="1143000"/>
          </a:xfrm>
        </p:spPr>
        <p:txBody>
          <a:bodyPr/>
          <a:lstStyle/>
          <a:p>
            <a:r>
              <a:rPr lang="en-US" dirty="0"/>
              <a:t>NIH Toolbox Vision-targeted HRQOL Domains</a:t>
            </a:r>
          </a:p>
        </p:txBody>
      </p:sp>
      <p:sp>
        <p:nvSpPr>
          <p:cNvPr id="3" name="Content Placeholder 2">
            <a:extLst>
              <a:ext uri="{FF2B5EF4-FFF2-40B4-BE49-F238E27FC236}">
                <a16:creationId xmlns:a16="http://schemas.microsoft.com/office/drawing/2014/main" id="{D039E889-0D51-085A-FB6D-AA79E01A3521}"/>
              </a:ext>
            </a:extLst>
          </p:cNvPr>
          <p:cNvSpPr>
            <a:spLocks noGrp="1"/>
          </p:cNvSpPr>
          <p:nvPr>
            <p:ph idx="1"/>
          </p:nvPr>
        </p:nvSpPr>
        <p:spPr>
          <a:xfrm>
            <a:off x="152400" y="1600201"/>
            <a:ext cx="11963400" cy="4525963"/>
          </a:xfrm>
        </p:spPr>
        <p:txBody>
          <a:bodyPr/>
          <a:lstStyle/>
          <a:p>
            <a:r>
              <a:rPr lang="en-US" dirty="0"/>
              <a:t>Color vision (3 items)</a:t>
            </a:r>
          </a:p>
          <a:p>
            <a:r>
              <a:rPr lang="en-US" dirty="0"/>
              <a:t>Distance vision (16 items)</a:t>
            </a:r>
          </a:p>
          <a:p>
            <a:r>
              <a:rPr lang="en-US" dirty="0"/>
              <a:t>Near vision (13 items)</a:t>
            </a:r>
          </a:p>
          <a:p>
            <a:r>
              <a:rPr lang="en-US" dirty="0"/>
              <a:t>Ocular symptoms (7 items)</a:t>
            </a:r>
          </a:p>
          <a:p>
            <a:r>
              <a:rPr lang="en-US" dirty="0"/>
              <a:t>Psychosocial (9 items)</a:t>
            </a:r>
          </a:p>
          <a:p>
            <a:r>
              <a:rPr lang="en-US" dirty="0"/>
              <a:t>Role performance (5 items)</a:t>
            </a:r>
          </a:p>
          <a:p>
            <a:endParaRPr lang="en-US" dirty="0"/>
          </a:p>
          <a:p>
            <a:pPr marL="0" indent="0">
              <a:buNone/>
            </a:pPr>
            <a:r>
              <a:rPr lang="en-US" sz="2400" i="1" dirty="0">
                <a:latin typeface="Calibri" panose="020F0502020204030204" pitchFamily="34" charset="0"/>
                <a:ea typeface="Calibri" panose="020F0502020204030204" pitchFamily="34" charset="0"/>
                <a:cs typeface="Calibri" panose="020F0502020204030204" pitchFamily="34" charset="0"/>
              </a:rPr>
              <a:t>Paz et al. (2013)</a:t>
            </a:r>
          </a:p>
        </p:txBody>
      </p:sp>
      <p:sp>
        <p:nvSpPr>
          <p:cNvPr id="4" name="Slide Number Placeholder 3">
            <a:extLst>
              <a:ext uri="{FF2B5EF4-FFF2-40B4-BE49-F238E27FC236}">
                <a16:creationId xmlns:a16="http://schemas.microsoft.com/office/drawing/2014/main" id="{CB6AC172-99F5-C059-267B-36E3C2EFB020}"/>
              </a:ext>
            </a:extLst>
          </p:cNvPr>
          <p:cNvSpPr>
            <a:spLocks noGrp="1"/>
          </p:cNvSpPr>
          <p:nvPr>
            <p:ph type="sldNum" sz="quarter" idx="12"/>
          </p:nvPr>
        </p:nvSpPr>
        <p:spPr/>
        <p:txBody>
          <a:bodyPr/>
          <a:lstStyle/>
          <a:p>
            <a:pPr>
              <a:defRPr/>
            </a:pPr>
            <a:fld id="{0C5144EA-161E-419D-B606-46724030BA3B}" type="slidenum">
              <a:rPr lang="en-US" smtClean="0"/>
              <a:pPr>
                <a:defRPr/>
              </a:pPr>
              <a:t>31</a:t>
            </a:fld>
            <a:endParaRPr lang="en-US"/>
          </a:p>
        </p:txBody>
      </p:sp>
    </p:spTree>
    <p:extLst>
      <p:ext uri="{BB962C8B-B14F-4D97-AF65-F5344CB8AC3E}">
        <p14:creationId xmlns:p14="http://schemas.microsoft.com/office/powerpoint/2010/main" val="2117121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689AE-37E3-30E9-13C2-E4B916AD5EDB}"/>
              </a:ext>
            </a:extLst>
          </p:cNvPr>
          <p:cNvSpPr>
            <a:spLocks noGrp="1"/>
          </p:cNvSpPr>
          <p:nvPr>
            <p:ph type="sldNum" sz="quarter" idx="12"/>
          </p:nvPr>
        </p:nvSpPr>
        <p:spPr/>
        <p:txBody>
          <a:bodyPr/>
          <a:lstStyle/>
          <a:p>
            <a:pPr>
              <a:defRPr/>
            </a:pPr>
            <a:fld id="{A0912F54-4119-429D-8727-B5A1671FAA61}" type="slidenum">
              <a:rPr lang="en-US" smtClean="0"/>
              <a:pPr>
                <a:defRPr/>
              </a:pPr>
              <a:t>32</a:t>
            </a:fld>
            <a:endParaRPr lang="en-US"/>
          </a:p>
        </p:txBody>
      </p:sp>
      <p:graphicFrame>
        <p:nvGraphicFramePr>
          <p:cNvPr id="5" name="Object 4">
            <a:extLst>
              <a:ext uri="{FF2B5EF4-FFF2-40B4-BE49-F238E27FC236}">
                <a16:creationId xmlns:a16="http://schemas.microsoft.com/office/drawing/2014/main" id="{0A5E3F33-B04D-73C6-5D35-69CF696EDDF3}"/>
              </a:ext>
            </a:extLst>
          </p:cNvPr>
          <p:cNvGraphicFramePr>
            <a:graphicFrameLocks noChangeAspect="1"/>
          </p:cNvGraphicFramePr>
          <p:nvPr>
            <p:extLst>
              <p:ext uri="{D42A27DB-BD31-4B8C-83A1-F6EECF244321}">
                <p14:modId xmlns:p14="http://schemas.microsoft.com/office/powerpoint/2010/main" val="1745908319"/>
              </p:ext>
            </p:extLst>
          </p:nvPr>
        </p:nvGraphicFramePr>
        <p:xfrm>
          <a:off x="838200" y="136524"/>
          <a:ext cx="10896600" cy="6416675"/>
        </p:xfrm>
        <a:graphic>
          <a:graphicData uri="http://schemas.openxmlformats.org/presentationml/2006/ole">
            <mc:AlternateContent xmlns:mc="http://schemas.openxmlformats.org/markup-compatibility/2006">
              <mc:Choice xmlns:v="urn:schemas-microsoft-com:vml" Requires="v">
                <p:oleObj name="Document" r:id="rId3" imgW="5942845" imgH="5464178" progId="Word.Document.12">
                  <p:embed/>
                </p:oleObj>
              </mc:Choice>
              <mc:Fallback>
                <p:oleObj name="Document" r:id="rId3" imgW="5942845" imgH="5464178" progId="Word.Document.12">
                  <p:embed/>
                  <p:pic>
                    <p:nvPicPr>
                      <p:cNvPr id="0" name=""/>
                      <p:cNvPicPr/>
                      <p:nvPr/>
                    </p:nvPicPr>
                    <p:blipFill>
                      <a:blip r:embed="rId4"/>
                      <a:stretch>
                        <a:fillRect/>
                      </a:stretch>
                    </p:blipFill>
                    <p:spPr>
                      <a:xfrm>
                        <a:off x="838200" y="136524"/>
                        <a:ext cx="10896600" cy="641667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593C8E31-735D-D95B-7674-0283A9A91244}"/>
              </a:ext>
            </a:extLst>
          </p:cNvPr>
          <p:cNvSpPr txBox="1"/>
          <p:nvPr/>
        </p:nvSpPr>
        <p:spPr>
          <a:xfrm>
            <a:off x="3367177" y="6278713"/>
            <a:ext cx="3886200" cy="400110"/>
          </a:xfrm>
          <a:prstGeom prst="rect">
            <a:avLst/>
          </a:prstGeom>
          <a:noFill/>
        </p:spPr>
        <p:txBody>
          <a:bodyPr wrap="square" rtlCol="0">
            <a:spAutoFit/>
          </a:bodyPr>
          <a:lstStyle/>
          <a:p>
            <a:r>
              <a:rPr lang="en-US" sz="2000" b="0" i="1" dirty="0"/>
              <a:t>Hays, Tarver et al. (2017)</a:t>
            </a:r>
          </a:p>
        </p:txBody>
      </p:sp>
    </p:spTree>
    <p:extLst>
      <p:ext uri="{BB962C8B-B14F-4D97-AF65-F5344CB8AC3E}">
        <p14:creationId xmlns:p14="http://schemas.microsoft.com/office/powerpoint/2010/main" val="1344454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E1312-18D6-0F03-E309-326A5F326A2F}"/>
              </a:ext>
            </a:extLst>
          </p:cNvPr>
          <p:cNvSpPr>
            <a:spLocks noGrp="1"/>
          </p:cNvSpPr>
          <p:nvPr>
            <p:ph type="sldNum" sz="quarter" idx="12"/>
          </p:nvPr>
        </p:nvSpPr>
        <p:spPr/>
        <p:txBody>
          <a:bodyPr/>
          <a:lstStyle/>
          <a:p>
            <a:pPr>
              <a:defRPr/>
            </a:pPr>
            <a:fld id="{A0912F54-4119-429D-8727-B5A1671FAA61}" type="slidenum">
              <a:rPr lang="en-US" smtClean="0"/>
              <a:pPr>
                <a:defRPr/>
              </a:pPr>
              <a:t>33</a:t>
            </a:fld>
            <a:endParaRPr lang="en-US"/>
          </a:p>
        </p:txBody>
      </p:sp>
      <p:pic>
        <p:nvPicPr>
          <p:cNvPr id="5" name="Picture 4">
            <a:extLst>
              <a:ext uri="{FF2B5EF4-FFF2-40B4-BE49-F238E27FC236}">
                <a16:creationId xmlns:a16="http://schemas.microsoft.com/office/drawing/2014/main" id="{91D5DEED-7229-62A0-51D4-EE887DC2DF7D}"/>
              </a:ext>
            </a:extLst>
          </p:cNvPr>
          <p:cNvPicPr>
            <a:picLocks noChangeAspect="1"/>
          </p:cNvPicPr>
          <p:nvPr/>
        </p:nvPicPr>
        <p:blipFill>
          <a:blip r:embed="rId3"/>
          <a:stretch>
            <a:fillRect/>
          </a:stretch>
        </p:blipFill>
        <p:spPr>
          <a:xfrm>
            <a:off x="990600" y="1295399"/>
            <a:ext cx="10026496" cy="5588479"/>
          </a:xfrm>
          <a:prstGeom prst="rect">
            <a:avLst/>
          </a:prstGeom>
        </p:spPr>
      </p:pic>
      <p:sp>
        <p:nvSpPr>
          <p:cNvPr id="3" name="TextBox 2">
            <a:extLst>
              <a:ext uri="{FF2B5EF4-FFF2-40B4-BE49-F238E27FC236}">
                <a16:creationId xmlns:a16="http://schemas.microsoft.com/office/drawing/2014/main" id="{F9F772C3-FB04-2DCE-ED9D-22F3238552B7}"/>
              </a:ext>
            </a:extLst>
          </p:cNvPr>
          <p:cNvSpPr txBox="1"/>
          <p:nvPr/>
        </p:nvSpPr>
        <p:spPr>
          <a:xfrm>
            <a:off x="152400" y="177225"/>
            <a:ext cx="11963400" cy="461665"/>
          </a:xfrm>
          <a:prstGeom prst="rect">
            <a:avLst/>
          </a:prstGeom>
          <a:noFill/>
        </p:spPr>
        <p:txBody>
          <a:bodyPr wrap="square" rtlCol="0">
            <a:spAutoFit/>
          </a:bodyPr>
          <a:lstStyle/>
          <a:p>
            <a:r>
              <a:rPr lang="en-US" sz="2400" dirty="0">
                <a:latin typeface="Comic Sans MS" panose="030F0702030302020204" pitchFamily="66" charset="0"/>
              </a:rPr>
              <a:t>495 patients in the Patient-Reported Outcomes With LASIK (PROWL) Study</a:t>
            </a:r>
            <a:endParaRPr lang="en-US" sz="2400" dirty="0"/>
          </a:p>
        </p:txBody>
      </p:sp>
      <p:sp>
        <p:nvSpPr>
          <p:cNvPr id="4" name="TextBox 3">
            <a:extLst>
              <a:ext uri="{FF2B5EF4-FFF2-40B4-BE49-F238E27FC236}">
                <a16:creationId xmlns:a16="http://schemas.microsoft.com/office/drawing/2014/main" id="{C49CF326-FD7B-05F7-B871-6F5703015F47}"/>
              </a:ext>
            </a:extLst>
          </p:cNvPr>
          <p:cNvSpPr txBox="1"/>
          <p:nvPr/>
        </p:nvSpPr>
        <p:spPr>
          <a:xfrm>
            <a:off x="4343401" y="5361287"/>
            <a:ext cx="7620000" cy="1261884"/>
          </a:xfrm>
          <a:prstGeom prst="rect">
            <a:avLst/>
          </a:prstGeom>
          <a:noFill/>
        </p:spPr>
        <p:txBody>
          <a:bodyPr wrap="square" rtlCol="0">
            <a:spAutoFit/>
          </a:bodyPr>
          <a:lstStyle/>
          <a:p>
            <a:r>
              <a:rPr lang="en-US" sz="2200" b="0" dirty="0"/>
              <a:t>NEI: Have you experienced glare in the last 7 days?</a:t>
            </a:r>
          </a:p>
          <a:p>
            <a:r>
              <a:rPr lang="en-US" sz="2200" b="0" dirty="0"/>
              <a:t>Picture: In the last 7 days, have you noticed any glare?</a:t>
            </a:r>
          </a:p>
          <a:p>
            <a:endParaRPr lang="en-US" dirty="0"/>
          </a:p>
        </p:txBody>
      </p:sp>
      <p:sp>
        <p:nvSpPr>
          <p:cNvPr id="6" name="TextBox 5">
            <a:extLst>
              <a:ext uri="{FF2B5EF4-FFF2-40B4-BE49-F238E27FC236}">
                <a16:creationId xmlns:a16="http://schemas.microsoft.com/office/drawing/2014/main" id="{628E75A9-AAB7-4573-3472-561B1B4206E0}"/>
              </a:ext>
            </a:extLst>
          </p:cNvPr>
          <p:cNvSpPr txBox="1"/>
          <p:nvPr/>
        </p:nvSpPr>
        <p:spPr>
          <a:xfrm>
            <a:off x="2133600" y="1765756"/>
            <a:ext cx="748923" cy="430887"/>
          </a:xfrm>
          <a:prstGeom prst="rect">
            <a:avLst/>
          </a:prstGeom>
          <a:noFill/>
        </p:spPr>
        <p:txBody>
          <a:bodyPr wrap="none" rtlCol="0">
            <a:spAutoFit/>
          </a:bodyPr>
          <a:lstStyle/>
          <a:p>
            <a:r>
              <a:rPr lang="en-US" sz="2200" dirty="0"/>
              <a:t>38%</a:t>
            </a:r>
          </a:p>
        </p:txBody>
      </p:sp>
      <p:sp>
        <p:nvSpPr>
          <p:cNvPr id="7" name="TextBox 6">
            <a:extLst>
              <a:ext uri="{FF2B5EF4-FFF2-40B4-BE49-F238E27FC236}">
                <a16:creationId xmlns:a16="http://schemas.microsoft.com/office/drawing/2014/main" id="{D0C8290E-BE21-BCF2-FC7D-1FA768073130}"/>
              </a:ext>
            </a:extLst>
          </p:cNvPr>
          <p:cNvSpPr txBox="1"/>
          <p:nvPr/>
        </p:nvSpPr>
        <p:spPr>
          <a:xfrm>
            <a:off x="2057399" y="2890174"/>
            <a:ext cx="825123" cy="430887"/>
          </a:xfrm>
          <a:prstGeom prst="rect">
            <a:avLst/>
          </a:prstGeom>
          <a:noFill/>
        </p:spPr>
        <p:txBody>
          <a:bodyPr wrap="square" rtlCol="0">
            <a:spAutoFit/>
          </a:bodyPr>
          <a:lstStyle/>
          <a:p>
            <a:r>
              <a:rPr lang="en-US" sz="2200" dirty="0"/>
              <a:t>27%</a:t>
            </a:r>
          </a:p>
        </p:txBody>
      </p:sp>
      <p:sp>
        <p:nvSpPr>
          <p:cNvPr id="9" name="TextBox 8">
            <a:extLst>
              <a:ext uri="{FF2B5EF4-FFF2-40B4-BE49-F238E27FC236}">
                <a16:creationId xmlns:a16="http://schemas.microsoft.com/office/drawing/2014/main" id="{37F23683-5658-DEB0-C05D-9F5050228F59}"/>
              </a:ext>
            </a:extLst>
          </p:cNvPr>
          <p:cNvSpPr txBox="1"/>
          <p:nvPr/>
        </p:nvSpPr>
        <p:spPr>
          <a:xfrm>
            <a:off x="4800600" y="1334869"/>
            <a:ext cx="902040" cy="430887"/>
          </a:xfrm>
          <a:prstGeom prst="rect">
            <a:avLst/>
          </a:prstGeom>
          <a:noFill/>
        </p:spPr>
        <p:txBody>
          <a:bodyPr wrap="square">
            <a:spAutoFit/>
          </a:bodyPr>
          <a:lstStyle/>
          <a:p>
            <a:r>
              <a:rPr lang="en-US" sz="2200" dirty="0"/>
              <a:t>42%</a:t>
            </a:r>
          </a:p>
        </p:txBody>
      </p:sp>
      <p:sp>
        <p:nvSpPr>
          <p:cNvPr id="10" name="TextBox 9">
            <a:extLst>
              <a:ext uri="{FF2B5EF4-FFF2-40B4-BE49-F238E27FC236}">
                <a16:creationId xmlns:a16="http://schemas.microsoft.com/office/drawing/2014/main" id="{84FF4575-6796-5301-A6EE-1506641A2CB3}"/>
              </a:ext>
            </a:extLst>
          </p:cNvPr>
          <p:cNvSpPr txBox="1"/>
          <p:nvPr/>
        </p:nvSpPr>
        <p:spPr>
          <a:xfrm>
            <a:off x="4800600" y="2196643"/>
            <a:ext cx="748923" cy="430887"/>
          </a:xfrm>
          <a:prstGeom prst="rect">
            <a:avLst/>
          </a:prstGeom>
          <a:noFill/>
        </p:spPr>
        <p:txBody>
          <a:bodyPr wrap="none" rtlCol="0">
            <a:spAutoFit/>
          </a:bodyPr>
          <a:lstStyle/>
          <a:p>
            <a:r>
              <a:rPr lang="en-US" sz="2200" dirty="0"/>
              <a:t>34%</a:t>
            </a:r>
          </a:p>
        </p:txBody>
      </p:sp>
      <p:sp>
        <p:nvSpPr>
          <p:cNvPr id="11" name="TextBox 10">
            <a:extLst>
              <a:ext uri="{FF2B5EF4-FFF2-40B4-BE49-F238E27FC236}">
                <a16:creationId xmlns:a16="http://schemas.microsoft.com/office/drawing/2014/main" id="{69D3BC94-2A6F-E8EA-990B-D41E3CF60D1D}"/>
              </a:ext>
            </a:extLst>
          </p:cNvPr>
          <p:cNvSpPr txBox="1"/>
          <p:nvPr/>
        </p:nvSpPr>
        <p:spPr>
          <a:xfrm>
            <a:off x="10058401" y="3657600"/>
            <a:ext cx="825124" cy="430887"/>
          </a:xfrm>
          <a:prstGeom prst="rect">
            <a:avLst/>
          </a:prstGeom>
          <a:noFill/>
        </p:spPr>
        <p:txBody>
          <a:bodyPr wrap="square" rtlCol="0">
            <a:spAutoFit/>
          </a:bodyPr>
          <a:lstStyle/>
          <a:p>
            <a:r>
              <a:rPr lang="en-US" sz="2200" dirty="0"/>
              <a:t>25%</a:t>
            </a:r>
          </a:p>
        </p:txBody>
      </p:sp>
      <p:sp>
        <p:nvSpPr>
          <p:cNvPr id="12" name="TextBox 11">
            <a:extLst>
              <a:ext uri="{FF2B5EF4-FFF2-40B4-BE49-F238E27FC236}">
                <a16:creationId xmlns:a16="http://schemas.microsoft.com/office/drawing/2014/main" id="{71E91F73-7997-0B5C-E345-CDB45C1C213E}"/>
              </a:ext>
            </a:extLst>
          </p:cNvPr>
          <p:cNvSpPr txBox="1"/>
          <p:nvPr/>
        </p:nvSpPr>
        <p:spPr>
          <a:xfrm>
            <a:off x="10058400" y="2908756"/>
            <a:ext cx="748923" cy="430887"/>
          </a:xfrm>
          <a:prstGeom prst="rect">
            <a:avLst/>
          </a:prstGeom>
          <a:noFill/>
        </p:spPr>
        <p:txBody>
          <a:bodyPr wrap="none" rtlCol="0">
            <a:spAutoFit/>
          </a:bodyPr>
          <a:lstStyle/>
          <a:p>
            <a:r>
              <a:rPr lang="en-US" sz="2200" dirty="0"/>
              <a:t>27%</a:t>
            </a:r>
          </a:p>
        </p:txBody>
      </p:sp>
      <p:sp>
        <p:nvSpPr>
          <p:cNvPr id="8" name="TextBox 7">
            <a:extLst>
              <a:ext uri="{FF2B5EF4-FFF2-40B4-BE49-F238E27FC236}">
                <a16:creationId xmlns:a16="http://schemas.microsoft.com/office/drawing/2014/main" id="{681CD85B-2CFE-A6F9-BEFC-48DB2D4B8ADB}"/>
              </a:ext>
            </a:extLst>
          </p:cNvPr>
          <p:cNvSpPr txBox="1"/>
          <p:nvPr/>
        </p:nvSpPr>
        <p:spPr>
          <a:xfrm>
            <a:off x="8229600" y="1295399"/>
            <a:ext cx="2606932" cy="400110"/>
          </a:xfrm>
          <a:prstGeom prst="rect">
            <a:avLst/>
          </a:prstGeom>
          <a:noFill/>
        </p:spPr>
        <p:txBody>
          <a:bodyPr wrap="none" rtlCol="0">
            <a:spAutoFit/>
          </a:bodyPr>
          <a:lstStyle/>
          <a:p>
            <a:r>
              <a:rPr lang="en-US" sz="2000" b="0" i="1" dirty="0"/>
              <a:t>Johnston et al., in press</a:t>
            </a:r>
          </a:p>
        </p:txBody>
      </p:sp>
    </p:spTree>
    <p:extLst>
      <p:ext uri="{BB962C8B-B14F-4D97-AF65-F5344CB8AC3E}">
        <p14:creationId xmlns:p14="http://schemas.microsoft.com/office/powerpoint/2010/main" val="2126724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76D9D6-E5D6-46B6-BD30-FAEA66FB0F99}"/>
              </a:ext>
            </a:extLst>
          </p:cNvPr>
          <p:cNvPicPr>
            <a:picLocks noChangeAspect="1"/>
          </p:cNvPicPr>
          <p:nvPr/>
        </p:nvPicPr>
        <p:blipFill>
          <a:blip r:embed="rId3"/>
          <a:stretch>
            <a:fillRect/>
          </a:stretch>
        </p:blipFill>
        <p:spPr>
          <a:xfrm>
            <a:off x="1524000" y="-152400"/>
            <a:ext cx="9144000" cy="6934200"/>
          </a:xfrm>
          <a:prstGeom prst="rect">
            <a:avLst/>
          </a:prstGeom>
        </p:spPr>
      </p:pic>
      <p:sp>
        <p:nvSpPr>
          <p:cNvPr id="2" name="TextBox 1">
            <a:extLst>
              <a:ext uri="{FF2B5EF4-FFF2-40B4-BE49-F238E27FC236}">
                <a16:creationId xmlns:a16="http://schemas.microsoft.com/office/drawing/2014/main" id="{6CB650C3-2587-3E36-D420-11AAEBDD13BC}"/>
              </a:ext>
            </a:extLst>
          </p:cNvPr>
          <p:cNvSpPr txBox="1"/>
          <p:nvPr/>
        </p:nvSpPr>
        <p:spPr>
          <a:xfrm>
            <a:off x="4572000" y="6457890"/>
            <a:ext cx="3200400" cy="400110"/>
          </a:xfrm>
          <a:prstGeom prst="rect">
            <a:avLst/>
          </a:prstGeom>
          <a:noFill/>
        </p:spPr>
        <p:txBody>
          <a:bodyPr wrap="square" rtlCol="0">
            <a:spAutoFit/>
          </a:bodyPr>
          <a:lstStyle/>
          <a:p>
            <a:r>
              <a:rPr lang="en-US" sz="2000" b="0" i="1" dirty="0">
                <a:latin typeface="Calibri" panose="020F0502020204030204" pitchFamily="34" charset="0"/>
                <a:ea typeface="Calibri" panose="020F0502020204030204" pitchFamily="34" charset="0"/>
                <a:cs typeface="Calibri" panose="020F0502020204030204" pitchFamily="34" charset="0"/>
              </a:rPr>
              <a:t>       Paz et al. (2009)</a:t>
            </a:r>
          </a:p>
        </p:txBody>
      </p:sp>
      <p:sp>
        <p:nvSpPr>
          <p:cNvPr id="3" name="TextBox 2">
            <a:extLst>
              <a:ext uri="{FF2B5EF4-FFF2-40B4-BE49-F238E27FC236}">
                <a16:creationId xmlns:a16="http://schemas.microsoft.com/office/drawing/2014/main" id="{12ED86F8-C611-B2F3-1E95-6D90A3BF6FC8}"/>
              </a:ext>
            </a:extLst>
          </p:cNvPr>
          <p:cNvSpPr txBox="1"/>
          <p:nvPr/>
        </p:nvSpPr>
        <p:spPr>
          <a:xfrm>
            <a:off x="2961353" y="304800"/>
            <a:ext cx="6421694" cy="800219"/>
          </a:xfrm>
          <a:prstGeom prst="rect">
            <a:avLst/>
          </a:prstGeom>
          <a:noFill/>
        </p:spPr>
        <p:txBody>
          <a:bodyPr wrap="none" rtlCol="0">
            <a:spAutoFit/>
          </a:bodyPr>
          <a:lstStyle/>
          <a:p>
            <a:r>
              <a:rPr lang="en-US" altLang="en-US" sz="1400" dirty="0">
                <a:highlight>
                  <a:srgbClr val="00FFFF"/>
                </a:highlight>
              </a:rPr>
              <a:t>FK = </a:t>
            </a:r>
            <a:r>
              <a:rPr lang="en-US" altLang="en-US" sz="1400" b="1" dirty="0">
                <a:highlight>
                  <a:srgbClr val="00FFFF"/>
                </a:highlight>
              </a:rPr>
              <a:t>0.39</a:t>
            </a:r>
            <a:r>
              <a:rPr lang="en-US" altLang="en-US" sz="1400" dirty="0">
                <a:highlight>
                  <a:srgbClr val="00FFFF"/>
                </a:highlight>
              </a:rPr>
              <a:t> * (n of words/n of sentences) + </a:t>
            </a:r>
            <a:r>
              <a:rPr lang="en-US" altLang="en-US" sz="1400" b="1" dirty="0">
                <a:highlight>
                  <a:srgbClr val="00FFFF"/>
                </a:highlight>
              </a:rPr>
              <a:t>11.8</a:t>
            </a:r>
            <a:r>
              <a:rPr lang="en-US" altLang="en-US" sz="1400" dirty="0">
                <a:highlight>
                  <a:srgbClr val="00FFFF"/>
                </a:highlight>
              </a:rPr>
              <a:t> * (n of  syllables/n of words) – 15.59</a:t>
            </a:r>
          </a:p>
          <a:p>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AE134B9-1A9D-4552-9473-5851FB19076B}"/>
                  </a:ext>
                </a:extLst>
              </p14:cNvPr>
              <p14:cNvContentPartPr/>
              <p14:nvPr/>
            </p14:nvContentPartPr>
            <p14:xfrm>
              <a:off x="5743325" y="2431630"/>
              <a:ext cx="556560" cy="346680"/>
            </p14:xfrm>
          </p:contentPart>
        </mc:Choice>
        <mc:Fallback xmlns="">
          <p:pic>
            <p:nvPicPr>
              <p:cNvPr id="4" name="Ink 3">
                <a:extLst>
                  <a:ext uri="{FF2B5EF4-FFF2-40B4-BE49-F238E27FC236}">
                    <a16:creationId xmlns:a16="http://schemas.microsoft.com/office/drawing/2014/main" id="{AAE134B9-1A9D-4552-9473-5851FB19076B}"/>
                  </a:ext>
                </a:extLst>
              </p:cNvPr>
              <p:cNvPicPr/>
              <p:nvPr/>
            </p:nvPicPr>
            <p:blipFill>
              <a:blip r:embed="rId5"/>
              <a:stretch>
                <a:fillRect/>
              </a:stretch>
            </p:blipFill>
            <p:spPr>
              <a:xfrm>
                <a:off x="5689325" y="2323630"/>
                <a:ext cx="66420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6BA27F2-0AF3-F0C9-54C2-70CA6FEEF94C}"/>
                  </a:ext>
                </a:extLst>
              </p14:cNvPr>
              <p14:cNvContentPartPr/>
              <p14:nvPr/>
            </p14:nvContentPartPr>
            <p14:xfrm>
              <a:off x="8401205" y="5508190"/>
              <a:ext cx="421920" cy="298080"/>
            </p14:xfrm>
          </p:contentPart>
        </mc:Choice>
        <mc:Fallback xmlns="">
          <p:pic>
            <p:nvPicPr>
              <p:cNvPr id="6" name="Ink 5">
                <a:extLst>
                  <a:ext uri="{FF2B5EF4-FFF2-40B4-BE49-F238E27FC236}">
                    <a16:creationId xmlns:a16="http://schemas.microsoft.com/office/drawing/2014/main" id="{E6BA27F2-0AF3-F0C9-54C2-70CA6FEEF94C}"/>
                  </a:ext>
                </a:extLst>
              </p:cNvPr>
              <p:cNvPicPr/>
              <p:nvPr/>
            </p:nvPicPr>
            <p:blipFill>
              <a:blip r:embed="rId7"/>
              <a:stretch>
                <a:fillRect/>
              </a:stretch>
            </p:blipFill>
            <p:spPr>
              <a:xfrm>
                <a:off x="8347205" y="5400190"/>
                <a:ext cx="529560" cy="513720"/>
              </a:xfrm>
              <a:prstGeom prst="rect">
                <a:avLst/>
              </a:prstGeom>
            </p:spPr>
          </p:pic>
        </mc:Fallback>
      </mc:AlternateContent>
      <p:sp>
        <p:nvSpPr>
          <p:cNvPr id="7" name="TextBox 6">
            <a:extLst>
              <a:ext uri="{FF2B5EF4-FFF2-40B4-BE49-F238E27FC236}">
                <a16:creationId xmlns:a16="http://schemas.microsoft.com/office/drawing/2014/main" id="{94BBC6B5-E774-0C48-96AC-4A362CFFBCDB}"/>
              </a:ext>
            </a:extLst>
          </p:cNvPr>
          <p:cNvSpPr txBox="1"/>
          <p:nvPr/>
        </p:nvSpPr>
        <p:spPr>
          <a:xfrm>
            <a:off x="990600" y="3124200"/>
            <a:ext cx="2192829" cy="430887"/>
          </a:xfrm>
          <a:prstGeom prst="rect">
            <a:avLst/>
          </a:prstGeom>
          <a:noFill/>
        </p:spPr>
        <p:txBody>
          <a:bodyPr wrap="square" rtlCol="0">
            <a:spAutoFit/>
          </a:bodyPr>
          <a:lstStyle/>
          <a:p>
            <a:r>
              <a:rPr lang="en-US" sz="2200" b="0" i="1" dirty="0"/>
              <a:t>Mean = 7</a:t>
            </a:r>
            <a:r>
              <a:rPr lang="en-US" sz="2200" b="0" i="1" baseline="30000" dirty="0"/>
              <a:t>th</a:t>
            </a:r>
            <a:r>
              <a:rPr lang="en-US" sz="2200" b="0" i="1" dirty="0"/>
              <a:t> grade</a:t>
            </a:r>
          </a:p>
        </p:txBody>
      </p:sp>
      <p:sp>
        <p:nvSpPr>
          <p:cNvPr id="8" name="TextBox 7">
            <a:extLst>
              <a:ext uri="{FF2B5EF4-FFF2-40B4-BE49-F238E27FC236}">
                <a16:creationId xmlns:a16="http://schemas.microsoft.com/office/drawing/2014/main" id="{B2097AE3-9BA0-F42E-1B53-43699E56063F}"/>
              </a:ext>
            </a:extLst>
          </p:cNvPr>
          <p:cNvSpPr txBox="1"/>
          <p:nvPr/>
        </p:nvSpPr>
        <p:spPr>
          <a:xfrm>
            <a:off x="3818960" y="1051730"/>
            <a:ext cx="6421694" cy="523220"/>
          </a:xfrm>
          <a:prstGeom prst="rect">
            <a:avLst/>
          </a:prstGeom>
          <a:noFill/>
        </p:spPr>
        <p:txBody>
          <a:bodyPr wrap="square" rtlCol="0">
            <a:spAutoFit/>
          </a:bodyPr>
          <a:lstStyle/>
          <a:p>
            <a:r>
              <a:rPr lang="en-US" sz="2800" dirty="0"/>
              <a:t>Readability of the SF-36 Items</a:t>
            </a:r>
          </a:p>
        </p:txBody>
      </p:sp>
    </p:spTree>
    <p:extLst>
      <p:ext uri="{BB962C8B-B14F-4D97-AF65-F5344CB8AC3E}">
        <p14:creationId xmlns:p14="http://schemas.microsoft.com/office/powerpoint/2010/main" val="2662376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B5216-1C50-1E03-B1C3-DD4F233E8607}"/>
              </a:ext>
            </a:extLst>
          </p:cNvPr>
          <p:cNvSpPr>
            <a:spLocks noGrp="1"/>
          </p:cNvSpPr>
          <p:nvPr>
            <p:ph type="title"/>
          </p:nvPr>
        </p:nvSpPr>
        <p:spPr>
          <a:xfrm>
            <a:off x="0" y="-76200"/>
            <a:ext cx="12192000" cy="1143000"/>
          </a:xfrm>
        </p:spPr>
        <p:txBody>
          <a:bodyPr/>
          <a:lstStyle/>
          <a:p>
            <a:r>
              <a:rPr lang="en-US" dirty="0">
                <a:latin typeface="Comic Sans MS" panose="030F0702030302020204" pitchFamily="66" charset="0"/>
              </a:rPr>
              <a:t>Caution about So-Called “Modern” Methods  </a:t>
            </a:r>
          </a:p>
        </p:txBody>
      </p:sp>
      <p:sp>
        <p:nvSpPr>
          <p:cNvPr id="4" name="Content Placeholder 3">
            <a:extLst>
              <a:ext uri="{FF2B5EF4-FFF2-40B4-BE49-F238E27FC236}">
                <a16:creationId xmlns:a16="http://schemas.microsoft.com/office/drawing/2014/main" id="{5C048325-3958-F7FF-DF48-3EE4D5B17DE9}"/>
              </a:ext>
            </a:extLst>
          </p:cNvPr>
          <p:cNvSpPr>
            <a:spLocks noGrp="1"/>
          </p:cNvSpPr>
          <p:nvPr>
            <p:ph idx="1"/>
          </p:nvPr>
        </p:nvSpPr>
        <p:spPr>
          <a:xfrm>
            <a:off x="609600" y="1610237"/>
            <a:ext cx="10972800" cy="4525963"/>
          </a:xfrm>
        </p:spPr>
        <p:txBody>
          <a:bodyPr/>
          <a:lstStyle/>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Rasch and IRT are not "modern" or new. </a:t>
            </a:r>
          </a:p>
          <a:p>
            <a:pPr lvl="1"/>
            <a:r>
              <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70-90 years old</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"Most say it made it to the mainstream … with the publication of Lord and Novick's (1968) Statistical Theories of Mental Test Scores, which makes the last 4 to 5 decades the second half of IRT's history….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Seminal articles by Thurstone (1925) and Symonds (1929), or with Lawley's (1943) description of the use of maximum likelihood for the computation of scores”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Thissen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2016</a:t>
            </a:r>
            <a:r>
              <a:rPr lang="en-US" sz="2800" dirty="0">
                <a:effectLst/>
                <a:latin typeface="Calibri" panose="020F0502020204030204" pitchFamily="34" charset="0"/>
                <a:ea typeface="Calibri" panose="020F0502020204030204" pitchFamily="34" charset="0"/>
                <a:cs typeface="Times New Roman" panose="02020603050405020304" pitchFamily="18" charset="0"/>
              </a:rPr>
              <a:t>, J Educ &amp; Beh Statistics, p. 81). </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sp>
        <p:nvSpPr>
          <p:cNvPr id="2" name="Slide Number Placeholder 1">
            <a:extLst>
              <a:ext uri="{FF2B5EF4-FFF2-40B4-BE49-F238E27FC236}">
                <a16:creationId xmlns:a16="http://schemas.microsoft.com/office/drawing/2014/main" id="{3DE4FE33-9D47-A77C-FD59-B572AEE888B3}"/>
              </a:ext>
            </a:extLst>
          </p:cNvPr>
          <p:cNvSpPr>
            <a:spLocks noGrp="1"/>
          </p:cNvSpPr>
          <p:nvPr>
            <p:ph type="sldNum" sz="quarter" idx="12"/>
          </p:nvPr>
        </p:nvSpPr>
        <p:spPr/>
        <p:txBody>
          <a:bodyPr/>
          <a:lstStyle/>
          <a:p>
            <a:pPr>
              <a:defRPr/>
            </a:pPr>
            <a:fld id="{A0912F54-4119-429D-8727-B5A1671FAA61}" type="slidenum">
              <a:rPr lang="en-US" smtClean="0"/>
              <a:pPr>
                <a:defRPr/>
              </a:pPr>
              <a:t>35</a:t>
            </a:fld>
            <a:endParaRPr lang="en-US"/>
          </a:p>
        </p:txBody>
      </p:sp>
      <p:pic>
        <p:nvPicPr>
          <p:cNvPr id="6" name="Picture 5" descr="A brown doormat with black text on it next to a planter and a glass door&#10;&#10;Description automatically generated">
            <a:extLst>
              <a:ext uri="{FF2B5EF4-FFF2-40B4-BE49-F238E27FC236}">
                <a16:creationId xmlns:a16="http://schemas.microsoft.com/office/drawing/2014/main" id="{6F35EEDE-1CC4-6E36-7630-7FB6BFED1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370014"/>
            <a:ext cx="3048000" cy="1743075"/>
          </a:xfrm>
          <a:prstGeom prst="rect">
            <a:avLst/>
          </a:prstGeom>
        </p:spPr>
      </p:pic>
    </p:spTree>
    <p:extLst>
      <p:ext uri="{BB962C8B-B14F-4D97-AF65-F5344CB8AC3E}">
        <p14:creationId xmlns:p14="http://schemas.microsoft.com/office/powerpoint/2010/main" val="1711035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989A-281F-A4F8-2789-EE7622D5F3D1}"/>
              </a:ext>
            </a:extLst>
          </p:cNvPr>
          <p:cNvSpPr>
            <a:spLocks noGrp="1"/>
          </p:cNvSpPr>
          <p:nvPr>
            <p:ph type="title"/>
          </p:nvPr>
        </p:nvSpPr>
        <p:spPr>
          <a:xfrm>
            <a:off x="76200" y="274638"/>
            <a:ext cx="12115800" cy="1143000"/>
          </a:xfrm>
        </p:spPr>
        <p:txBody>
          <a:bodyPr/>
          <a:lstStyle/>
          <a:p>
            <a:r>
              <a:rPr lang="en-US" sz="4000" dirty="0">
                <a:latin typeface="Comic Sans MS" panose="030F0702030302020204" pitchFamily="66" charset="0"/>
              </a:rPr>
              <a:t>Simple sum and IRT scores are highly correlated </a:t>
            </a:r>
          </a:p>
        </p:txBody>
      </p:sp>
      <p:sp>
        <p:nvSpPr>
          <p:cNvPr id="3" name="Content Placeholder 2">
            <a:extLst>
              <a:ext uri="{FF2B5EF4-FFF2-40B4-BE49-F238E27FC236}">
                <a16:creationId xmlns:a16="http://schemas.microsoft.com/office/drawing/2014/main" id="{B49FA9E1-C67A-18AE-4153-D174045C7C02}"/>
              </a:ext>
            </a:extLst>
          </p:cNvPr>
          <p:cNvSpPr>
            <a:spLocks noGrp="1"/>
          </p:cNvSpPr>
          <p:nvPr>
            <p:ph idx="1"/>
          </p:nvPr>
        </p:nvSpPr>
        <p:spPr>
          <a:xfrm>
            <a:off x="76200" y="1828800"/>
            <a:ext cx="12115800" cy="4525963"/>
          </a:xfrm>
        </p:spPr>
        <p:txBody>
          <a:bodyPr/>
          <a:lstStyle/>
          <a:p>
            <a:r>
              <a:rPr lang="en-US" dirty="0"/>
              <a:t>Average correlation between simple sum and IRT scores</a:t>
            </a:r>
          </a:p>
          <a:p>
            <a:pPr lvl="1"/>
            <a:r>
              <a:rPr lang="en-US" dirty="0"/>
              <a:t>Math ability (r = 0.98) and reading ability (r = 0.98)</a:t>
            </a:r>
          </a:p>
          <a:p>
            <a:pPr lvl="2"/>
            <a:r>
              <a:rPr lang="en-US" dirty="0"/>
              <a:t>Fan (1998)</a:t>
            </a:r>
          </a:p>
          <a:p>
            <a:r>
              <a:rPr lang="en-US" dirty="0"/>
              <a:t>Correlations of simple sum and Rasch scores </a:t>
            </a:r>
          </a:p>
          <a:p>
            <a:pPr lvl="1"/>
            <a:r>
              <a:rPr lang="en-US" u="sng" dirty="0"/>
              <a:t>0.95</a:t>
            </a:r>
            <a:r>
              <a:rPr lang="en-US" dirty="0"/>
              <a:t> before surgery and </a:t>
            </a:r>
            <a:r>
              <a:rPr lang="en-US" u="sng" dirty="0"/>
              <a:t>0.97</a:t>
            </a:r>
            <a:r>
              <a:rPr lang="en-US" dirty="0"/>
              <a:t> post-surgery: 5-item general vision scale </a:t>
            </a:r>
          </a:p>
          <a:p>
            <a:pPr lvl="2"/>
            <a:r>
              <a:rPr lang="en-US" dirty="0"/>
              <a:t>Hays, </a:t>
            </a:r>
            <a:r>
              <a:rPr lang="en-US" dirty="0" err="1"/>
              <a:t>MacRae</a:t>
            </a:r>
            <a:r>
              <a:rPr lang="en-US" dirty="0"/>
              <a:t> et al. (2023)</a:t>
            </a:r>
          </a:p>
          <a:p>
            <a:pPr lvl="1"/>
            <a:r>
              <a:rPr lang="en-US" dirty="0"/>
              <a:t>0.97 or higher for Five Facet Mindfulness Questionnaire</a:t>
            </a:r>
          </a:p>
          <a:p>
            <a:pPr lvl="2"/>
            <a:r>
              <a:rPr lang="en-US" dirty="0"/>
              <a:t>Shallcross et al. </a:t>
            </a:r>
            <a:r>
              <a:rPr lang="en-US"/>
              <a:t>(2020)</a:t>
            </a:r>
            <a:endParaRPr lang="en-US" dirty="0"/>
          </a:p>
        </p:txBody>
      </p:sp>
      <p:sp>
        <p:nvSpPr>
          <p:cNvPr id="4" name="Slide Number Placeholder 3">
            <a:extLst>
              <a:ext uri="{FF2B5EF4-FFF2-40B4-BE49-F238E27FC236}">
                <a16:creationId xmlns:a16="http://schemas.microsoft.com/office/drawing/2014/main" id="{45190E86-91D7-081B-6D5A-188E70AD188C}"/>
              </a:ext>
            </a:extLst>
          </p:cNvPr>
          <p:cNvSpPr>
            <a:spLocks noGrp="1"/>
          </p:cNvSpPr>
          <p:nvPr>
            <p:ph type="sldNum" sz="quarter" idx="12"/>
          </p:nvPr>
        </p:nvSpPr>
        <p:spPr/>
        <p:txBody>
          <a:bodyPr/>
          <a:lstStyle/>
          <a:p>
            <a:pPr>
              <a:defRPr/>
            </a:pPr>
            <a:fld id="{10C50230-15AA-424F-B88A-1AC60A43BD52}" type="slidenum">
              <a:rPr lang="en-US" altLang="en-US" smtClean="0"/>
              <a:pPr>
                <a:defRPr/>
              </a:pPr>
              <a:t>36</a:t>
            </a:fld>
            <a:endParaRPr lang="en-US" altLang="en-US"/>
          </a:p>
        </p:txBody>
      </p:sp>
    </p:spTree>
    <p:extLst>
      <p:ext uri="{BB962C8B-B14F-4D97-AF65-F5344CB8AC3E}">
        <p14:creationId xmlns:p14="http://schemas.microsoft.com/office/powerpoint/2010/main" val="358742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739D-E618-4A55-AF43-2B16B5C6295E}"/>
              </a:ext>
            </a:extLst>
          </p:cNvPr>
          <p:cNvSpPr>
            <a:spLocks noGrp="1"/>
          </p:cNvSpPr>
          <p:nvPr>
            <p:ph type="title"/>
          </p:nvPr>
        </p:nvSpPr>
        <p:spPr>
          <a:xfrm>
            <a:off x="457200" y="274638"/>
            <a:ext cx="11277600" cy="1143000"/>
          </a:xfrm>
        </p:spPr>
        <p:txBody>
          <a:bodyPr/>
          <a:lstStyle/>
          <a:p>
            <a:r>
              <a:rPr lang="en-US" dirty="0"/>
              <a:t>Individual Assessment: Person Misfit</a:t>
            </a:r>
          </a:p>
        </p:txBody>
      </p:sp>
      <p:sp>
        <p:nvSpPr>
          <p:cNvPr id="3" name="Content Placeholder 2">
            <a:extLst>
              <a:ext uri="{FF2B5EF4-FFF2-40B4-BE49-F238E27FC236}">
                <a16:creationId xmlns:a16="http://schemas.microsoft.com/office/drawing/2014/main" id="{04BDBD5A-7F21-4F16-9552-46FA7D21F704}"/>
              </a:ext>
            </a:extLst>
          </p:cNvPr>
          <p:cNvSpPr>
            <a:spLocks noGrp="1"/>
          </p:cNvSpPr>
          <p:nvPr>
            <p:ph idx="1"/>
          </p:nvPr>
        </p:nvSpPr>
        <p:spPr>
          <a:xfrm>
            <a:off x="1752600" y="1600201"/>
            <a:ext cx="8915400" cy="4525963"/>
          </a:xfrm>
        </p:spPr>
        <p:txBody>
          <a:bodyPr/>
          <a:lstStyle/>
          <a:p>
            <a:pPr marL="0" indent="0">
              <a:buNone/>
            </a:pPr>
            <a:r>
              <a:rPr lang="en-US" sz="2000" dirty="0"/>
              <a:t>Person misfit may be suggestive of response carelessness or cognitive errors due to survey items being difficult to comprehend….</a:t>
            </a:r>
          </a:p>
          <a:p>
            <a:pPr marL="0" indent="0">
              <a:buNone/>
            </a:pPr>
            <a:endParaRPr lang="en-US" sz="2000" dirty="0"/>
          </a:p>
          <a:p>
            <a:pPr marL="0" indent="0">
              <a:buNone/>
            </a:pPr>
            <a:r>
              <a:rPr lang="en-US" sz="2000" dirty="0"/>
              <a:t>Person fit using the standardized Z(L) fit index. Large negative Z(L) values indicate response patterns that are unlikely given the model.  </a:t>
            </a:r>
          </a:p>
          <a:p>
            <a:pPr marL="0" indent="0">
              <a:buNone/>
            </a:pPr>
            <a:endParaRPr lang="en-US" sz="2000" dirty="0"/>
          </a:p>
          <a:p>
            <a:pPr marL="0" indent="0">
              <a:buNone/>
            </a:pPr>
            <a:r>
              <a:rPr lang="en-US" sz="2000" dirty="0"/>
              <a:t>On PROMIS physical functioning item bank someone reported </a:t>
            </a:r>
          </a:p>
          <a:p>
            <a:pPr>
              <a:buFontTx/>
              <a:buChar char="-"/>
            </a:pPr>
            <a:r>
              <a:rPr lang="en-US" sz="2000" dirty="0"/>
              <a:t>a </a:t>
            </a:r>
            <a:r>
              <a:rPr lang="en-US" sz="2000" i="1" dirty="0"/>
              <a:t>little difficulty </a:t>
            </a:r>
            <a:r>
              <a:rPr lang="en-US" sz="2000" dirty="0"/>
              <a:t>being out of bed most of the day.</a:t>
            </a:r>
          </a:p>
          <a:p>
            <a:pPr marL="0" indent="0">
              <a:buNone/>
            </a:pPr>
            <a:r>
              <a:rPr lang="en-US" sz="2000" dirty="0"/>
              <a:t>but</a:t>
            </a:r>
          </a:p>
          <a:p>
            <a:pPr>
              <a:buFontTx/>
              <a:buChar char="-"/>
            </a:pPr>
            <a:r>
              <a:rPr lang="en-US" sz="2000" dirty="0"/>
              <a:t>able to run 5 miles </a:t>
            </a:r>
            <a:r>
              <a:rPr lang="en-US" sz="2000" i="1" dirty="0"/>
              <a:t>without any difficulty </a:t>
            </a:r>
          </a:p>
          <a:p>
            <a:pPr>
              <a:buFontTx/>
              <a:buChar char="-"/>
            </a:pPr>
            <a:endParaRPr lang="en-US" sz="2000" dirty="0"/>
          </a:p>
          <a:p>
            <a:pPr marL="0" indent="0" algn="ctr">
              <a:buNone/>
            </a:pPr>
            <a:r>
              <a:rPr lang="en-US" sz="2000" i="1" dirty="0" err="1"/>
              <a:t>Reise</a:t>
            </a:r>
            <a:r>
              <a:rPr lang="en-US" sz="2000" i="1" dirty="0"/>
              <a:t> (1990); Hays, </a:t>
            </a:r>
            <a:r>
              <a:rPr lang="en-US" sz="1800" i="1" dirty="0"/>
              <a:t>Calderón et al. (2018)</a:t>
            </a:r>
          </a:p>
          <a:p>
            <a:pPr marL="0" indent="0">
              <a:buNone/>
            </a:pPr>
            <a:endParaRPr lang="en-US" sz="2000" dirty="0"/>
          </a:p>
        </p:txBody>
      </p:sp>
      <p:sp>
        <p:nvSpPr>
          <p:cNvPr id="4" name="Slide Number Placeholder 3">
            <a:extLst>
              <a:ext uri="{FF2B5EF4-FFF2-40B4-BE49-F238E27FC236}">
                <a16:creationId xmlns:a16="http://schemas.microsoft.com/office/drawing/2014/main" id="{EB632FE5-9D0F-4541-9EA3-1BEFB6F8483C}"/>
              </a:ext>
            </a:extLst>
          </p:cNvPr>
          <p:cNvSpPr>
            <a:spLocks noGrp="1"/>
          </p:cNvSpPr>
          <p:nvPr>
            <p:ph type="sldNum" sz="quarter" idx="12"/>
          </p:nvPr>
        </p:nvSpPr>
        <p:spPr/>
        <p:txBody>
          <a:bodyPr/>
          <a:lstStyle/>
          <a:p>
            <a:pPr>
              <a:defRPr/>
            </a:pPr>
            <a:fld id="{623817EB-B8D3-49C3-B25A-2C49CB46A484}" type="slidenum">
              <a:rPr lang="en-US" altLang="en-US" smtClean="0"/>
              <a:pPr>
                <a:defRPr/>
              </a:pPr>
              <a:t>37</a:t>
            </a:fld>
            <a:endParaRPr lang="en-US" altLang="en-US"/>
          </a:p>
        </p:txBody>
      </p:sp>
    </p:spTree>
    <p:extLst>
      <p:ext uri="{BB962C8B-B14F-4D97-AF65-F5344CB8AC3E}">
        <p14:creationId xmlns:p14="http://schemas.microsoft.com/office/powerpoint/2010/main" val="2717363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EB00B09-D3C0-4386-8820-12EEF357ED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AE1B4-BD44-4956-A7EC-EF66C6125F53}" type="slidenum">
              <a:rPr lang="en-US" altLang="en-US" sz="1400">
                <a:latin typeface="Times New Roman" panose="02020603050405020304" pitchFamily="18" charset="0"/>
              </a:rPr>
              <a:pPr>
                <a:spcBef>
                  <a:spcPct val="0"/>
                </a:spcBef>
                <a:buFontTx/>
                <a:buNone/>
              </a:pPr>
              <a:t>38</a:t>
            </a:fld>
            <a:endParaRPr lang="en-US" altLang="en-US" sz="1400">
              <a:latin typeface="Times New Roman" panose="02020603050405020304" pitchFamily="18" charset="0"/>
            </a:endParaRPr>
          </a:p>
        </p:txBody>
      </p:sp>
      <p:sp>
        <p:nvSpPr>
          <p:cNvPr id="36867" name="Rectangle 2">
            <a:extLst>
              <a:ext uri="{FF2B5EF4-FFF2-40B4-BE49-F238E27FC236}">
                <a16:creationId xmlns:a16="http://schemas.microsoft.com/office/drawing/2014/main" id="{F7AE4972-446E-46F9-87D8-2610A48BC3F3}"/>
              </a:ext>
            </a:extLst>
          </p:cNvPr>
          <p:cNvSpPr>
            <a:spLocks noGrp="1" noChangeArrowheads="1"/>
          </p:cNvSpPr>
          <p:nvPr>
            <p:ph type="title" idx="4294967295"/>
          </p:nvPr>
        </p:nvSpPr>
        <p:spPr>
          <a:xfrm>
            <a:off x="2209800" y="381000"/>
            <a:ext cx="7848600" cy="1143000"/>
          </a:xfrm>
        </p:spPr>
        <p:txBody>
          <a:bodyPr/>
          <a:lstStyle/>
          <a:p>
            <a:pPr eaLnBrk="1" hangingPunct="1"/>
            <a:r>
              <a:rPr lang="en-US" altLang="en-US" sz="4000">
                <a:latin typeface="Comic Sans MS" panose="030F0702030302020204" pitchFamily="66" charset="0"/>
              </a:rPr>
              <a:t>Identifying “Responders”: Reliable Change Index (RCI)</a:t>
            </a:r>
          </a:p>
        </p:txBody>
      </p:sp>
      <p:graphicFrame>
        <p:nvGraphicFramePr>
          <p:cNvPr id="36868" name="Object 6">
            <a:extLst>
              <a:ext uri="{FF2B5EF4-FFF2-40B4-BE49-F238E27FC236}">
                <a16:creationId xmlns:a16="http://schemas.microsoft.com/office/drawing/2014/main" id="{345C47F4-6B6E-4F32-A622-93BF1AAD8A94}"/>
              </a:ext>
            </a:extLst>
          </p:cNvPr>
          <p:cNvGraphicFramePr>
            <a:graphicFrameLocks noChangeAspect="1"/>
          </p:cNvGraphicFramePr>
          <p:nvPr/>
        </p:nvGraphicFramePr>
        <p:xfrm>
          <a:off x="3657600" y="1905001"/>
          <a:ext cx="4337050" cy="2233613"/>
        </p:xfrm>
        <a:graphic>
          <a:graphicData uri="http://schemas.openxmlformats.org/presentationml/2006/ole">
            <mc:AlternateContent xmlns:mc="http://schemas.openxmlformats.org/markup-compatibility/2006">
              <mc:Choice xmlns:v="urn:schemas-microsoft-com:vml" Requires="v">
                <p:oleObj name="Equation" r:id="rId3" imgW="837836" imgH="431613" progId="Equation.3">
                  <p:embed/>
                </p:oleObj>
              </mc:Choice>
              <mc:Fallback>
                <p:oleObj name="Equation" r:id="rId3" imgW="837836" imgH="431613" progId="Equation.3">
                  <p:embed/>
                  <p:pic>
                    <p:nvPicPr>
                      <p:cNvPr id="36868" name="Object 6">
                        <a:extLst>
                          <a:ext uri="{FF2B5EF4-FFF2-40B4-BE49-F238E27FC236}">
                            <a16:creationId xmlns:a16="http://schemas.microsoft.com/office/drawing/2014/main" id="{345C47F4-6B6E-4F32-A622-93BF1AAD8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05001"/>
                        <a:ext cx="43370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5">
            <a:extLst>
              <a:ext uri="{FF2B5EF4-FFF2-40B4-BE49-F238E27FC236}">
                <a16:creationId xmlns:a16="http://schemas.microsoft.com/office/drawing/2014/main" id="{81722674-7439-4A92-B11B-48F2F65D94C6}"/>
              </a:ext>
            </a:extLst>
          </p:cNvPr>
          <p:cNvGraphicFramePr>
            <a:graphicFrameLocks noChangeAspect="1"/>
          </p:cNvGraphicFramePr>
          <p:nvPr/>
        </p:nvGraphicFramePr>
        <p:xfrm>
          <a:off x="3925888" y="4298951"/>
          <a:ext cx="3675062" cy="709613"/>
        </p:xfrm>
        <a:graphic>
          <a:graphicData uri="http://schemas.openxmlformats.org/presentationml/2006/ole">
            <mc:AlternateContent xmlns:mc="http://schemas.openxmlformats.org/markup-compatibility/2006">
              <mc:Choice xmlns:v="urn:schemas-microsoft-com:vml" Requires="v">
                <p:oleObj name="Equation" r:id="rId5" imgW="1383699" imgH="266584" progId="Equation.3">
                  <p:embed/>
                </p:oleObj>
              </mc:Choice>
              <mc:Fallback>
                <p:oleObj name="Equation" r:id="rId5" imgW="1383699" imgH="266584" progId="Equation.3">
                  <p:embed/>
                  <p:pic>
                    <p:nvPicPr>
                      <p:cNvPr id="36869" name="Object 5">
                        <a:extLst>
                          <a:ext uri="{FF2B5EF4-FFF2-40B4-BE49-F238E27FC236}">
                            <a16:creationId xmlns:a16="http://schemas.microsoft.com/office/drawing/2014/main" id="{81722674-7439-4A92-B11B-48F2F65D9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5888" y="4298951"/>
                        <a:ext cx="36750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Box 4">
            <a:extLst>
              <a:ext uri="{FF2B5EF4-FFF2-40B4-BE49-F238E27FC236}">
                <a16:creationId xmlns:a16="http://schemas.microsoft.com/office/drawing/2014/main" id="{B02D67BB-74BD-4D12-9EC4-0C42E429974C}"/>
              </a:ext>
            </a:extLst>
          </p:cNvPr>
          <p:cNvSpPr txBox="1">
            <a:spLocks noChangeArrowheads="1"/>
          </p:cNvSpPr>
          <p:nvPr/>
        </p:nvSpPr>
        <p:spPr bwMode="auto">
          <a:xfrm>
            <a:off x="4114800" y="5203826"/>
            <a:ext cx="3486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SEM</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error of measurement</a:t>
            </a:r>
            <a:endParaRPr lang="en-US" altLang="en-US" sz="1200" i="1">
              <a:ea typeface="ＭＳ Ｐゴシック" panose="020B0600070205080204" pitchFamily="34" charset="-128"/>
            </a:endParaRPr>
          </a:p>
          <a:p>
            <a:pPr>
              <a:spcBef>
                <a:spcPct val="0"/>
              </a:spcBef>
              <a:buFontTx/>
              <a:buNone/>
            </a:pPr>
            <a:r>
              <a:rPr lang="en-US" altLang="en-US" sz="1200" i="1">
                <a:ea typeface="ＭＳ Ｐゴシック" panose="020B0600070205080204" pitchFamily="34" charset="-128"/>
              </a:rPr>
              <a:t>SD</a:t>
            </a:r>
            <a:r>
              <a:rPr lang="en-US" altLang="en-US" sz="1200" i="1" baseline="-25000">
                <a:ea typeface="ＭＳ Ｐゴシック" panose="020B0600070205080204" pitchFamily="34" charset="-128"/>
              </a:rPr>
              <a:t>bl</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deviation at baseline</a:t>
            </a:r>
          </a:p>
          <a:p>
            <a:pPr>
              <a:spcBef>
                <a:spcPct val="0"/>
              </a:spcBef>
              <a:buFontTx/>
              <a:buNone/>
            </a:pPr>
            <a:r>
              <a:rPr lang="en-US" altLang="en-US" sz="1200" i="1">
                <a:ea typeface="ＭＳ Ｐゴシック" panose="020B0600070205080204" pitchFamily="34" charset="-128"/>
              </a:rPr>
              <a:t>r</a:t>
            </a:r>
            <a:r>
              <a:rPr lang="en-US" altLang="en-US" sz="1200" i="1" baseline="-25000">
                <a:ea typeface="ＭＳ Ｐゴシック" panose="020B0600070205080204" pitchFamily="34" charset="-128"/>
              </a:rPr>
              <a:t>xx</a:t>
            </a:r>
            <a:r>
              <a:rPr lang="en-US" altLang="en-US" sz="12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6871" name="TextBox 1">
            <a:extLst>
              <a:ext uri="{FF2B5EF4-FFF2-40B4-BE49-F238E27FC236}">
                <a16:creationId xmlns:a16="http://schemas.microsoft.com/office/drawing/2014/main" id="{DE534DEF-5098-44E7-B952-DDD976F0F4CB}"/>
              </a:ext>
            </a:extLst>
          </p:cNvPr>
          <p:cNvSpPr txBox="1">
            <a:spLocks noChangeArrowheads="1"/>
          </p:cNvSpPr>
          <p:nvPr/>
        </p:nvSpPr>
        <p:spPr bwMode="auto">
          <a:xfrm>
            <a:off x="8358188" y="2611438"/>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200">
                <a:latin typeface="Times New Roman" panose="02020603050405020304" pitchFamily="18" charset="0"/>
              </a:rPr>
              <a:t>&gt;= 1.96</a:t>
            </a:r>
          </a:p>
        </p:txBody>
      </p:sp>
      <p:pic>
        <p:nvPicPr>
          <p:cNvPr id="36872" name="Picture 11" descr="A close up of a person&#10;&#10;Description automatically generated">
            <a:extLst>
              <a:ext uri="{FF2B5EF4-FFF2-40B4-BE49-F238E27FC236}">
                <a16:creationId xmlns:a16="http://schemas.microsoft.com/office/drawing/2014/main" id="{EC609C60-3D29-4F48-8FAD-EE6A5FA03C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3468688"/>
            <a:ext cx="190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844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39</a:t>
            </a:fld>
            <a:endParaRPr lang="en-US"/>
          </a:p>
        </p:txBody>
      </p:sp>
      <p:sp>
        <p:nvSpPr>
          <p:cNvPr id="98307" name="Rectangle 2"/>
          <p:cNvSpPr>
            <a:spLocks noGrp="1" noChangeArrowheads="1"/>
          </p:cNvSpPr>
          <p:nvPr>
            <p:ph type="title" idx="4294967295"/>
          </p:nvPr>
        </p:nvSpPr>
        <p:spPr>
          <a:xfrm>
            <a:off x="2209800" y="381000"/>
            <a:ext cx="8458200" cy="1143000"/>
          </a:xfrm>
        </p:spPr>
        <p:txBody>
          <a:bodyPr/>
          <a:lstStyle/>
          <a:p>
            <a:pPr eaLnBrk="1" hangingPunct="1"/>
            <a:r>
              <a:rPr lang="en-US" altLang="en-US" sz="4000" dirty="0">
                <a:latin typeface="Comic Sans MS" pitchFamily="66" charset="0"/>
              </a:rPr>
              <a:t>IRT Reliable Change Index (IRT)</a:t>
            </a:r>
          </a:p>
        </p:txBody>
      </p:sp>
      <mc:AlternateContent xmlns:mc="http://schemas.openxmlformats.org/markup-compatibility/2006" xmlns:a14="http://schemas.microsoft.com/office/drawing/2010/main">
        <mc:Choice Requires="a14">
          <p:sp>
            <p:nvSpPr>
              <p:cNvPr id="98308" name="Object 6"/>
              <p:cNvSpPr txBox="1"/>
              <p:nvPr/>
            </p:nvSpPr>
            <p:spPr bwMode="auto">
              <a:xfrm>
                <a:off x="3352800" y="2286001"/>
                <a:ext cx="6172200" cy="25906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2</m:t>
                              </m:r>
                            </m:sub>
                          </m:sSub>
                          <m:r>
                            <a:rPr lang="en-US" sz="4800" i="1">
                              <a:solidFill>
                                <a:srgbClr val="000000"/>
                              </a:solidFill>
                              <a:latin typeface="Cambria Math" panose="02040503050406030204" pitchFamily="18" charset="0"/>
                            </a:rPr>
                            <m:t>−</m:t>
                          </m:r>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1</m:t>
                              </m:r>
                            </m:sub>
                          </m:sSub>
                        </m:num>
                        <m:den>
                          <m:r>
                            <a:rPr lang="en-US" sz="4800" b="0" i="1" smtClean="0">
                              <a:solidFill>
                                <a:srgbClr val="000000"/>
                              </a:solidFill>
                              <a:latin typeface="Cambria Math" panose="02040503050406030204" pitchFamily="18" charset="0"/>
                            </a:rPr>
                            <m:t>𝑆𝑄𝑅𝑇</m:t>
                          </m:r>
                          <m:r>
                            <a:rPr lang="en-US" sz="4800" b="0" i="1">
                              <a:solidFill>
                                <a:srgbClr val="000000"/>
                              </a:solidFill>
                              <a:latin typeface="Cambria Math" panose="02040503050406030204" pitchFamily="18" charset="0"/>
                            </a:rPr>
                            <m:t>(</m:t>
                          </m:r>
                          <m:r>
                            <a:rPr lang="en-US" sz="4800" b="0" i="1" smtClean="0">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𝑏</m:t>
                          </m:r>
                          <m:r>
                            <a:rPr lang="en-US" sz="4800" b="0" i="1" baseline="30000" smtClean="0">
                              <a:solidFill>
                                <a:srgbClr val="000000"/>
                              </a:solidFill>
                              <a:latin typeface="Cambria Math" panose="02040503050406030204" pitchFamily="18" charset="0"/>
                            </a:rPr>
                            <m:t>2</m:t>
                          </m:r>
                          <m:r>
                            <a:rPr lang="en-US" sz="4800" b="0" i="1" smtClean="0">
                              <a:solidFill>
                                <a:srgbClr val="000000"/>
                              </a:solidFill>
                              <a:latin typeface="Cambria Math" panose="02040503050406030204" pitchFamily="18" charset="0"/>
                            </a:rPr>
                            <m:t>+</m:t>
                          </m:r>
                          <m:r>
                            <a:rPr lang="en-US" sz="4800" b="0" i="1">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𝑓</m:t>
                          </m:r>
                          <m:r>
                            <a:rPr lang="en-US" sz="4800" b="0" i="1" baseline="30000">
                              <a:solidFill>
                                <a:srgbClr val="000000"/>
                              </a:solidFill>
                              <a:latin typeface="Cambria Math" panose="02040503050406030204" pitchFamily="18" charset="0"/>
                            </a:rPr>
                            <m:t>2</m:t>
                          </m:r>
                          <m:r>
                            <a:rPr lang="en-US" sz="4800" b="0" i="0" smtClean="0">
                              <a:solidFill>
                                <a:srgbClr val="000000"/>
                              </a:solidFill>
                              <a:latin typeface="Cambria Math" panose="02040503050406030204" pitchFamily="18" charset="0"/>
                            </a:rPr>
                            <m:t>)</m:t>
                          </m:r>
                          <m:r>
                            <a:rPr lang="en-US" sz="4800" b="0" i="0">
                              <a:solidFill>
                                <a:srgbClr val="000000"/>
                              </a:solidFill>
                              <a:latin typeface="Cambria Math" panose="02040503050406030204" pitchFamily="18" charset="0"/>
                            </a:rPr>
                            <m:t> </m:t>
                          </m:r>
                        </m:den>
                      </m:f>
                    </m:oMath>
                  </m:oMathPara>
                </a14:m>
                <a:endParaRPr lang="en-US" sz="4800" dirty="0"/>
              </a:p>
            </p:txBody>
          </p:sp>
        </mc:Choice>
        <mc:Fallback xmlns="">
          <p:sp>
            <p:nvSpPr>
              <p:cNvPr id="98308" name="Object 6"/>
              <p:cNvSpPr txBox="1">
                <a:spLocks noRot="1" noChangeAspect="1" noMove="1" noResize="1" noEditPoints="1" noAdjustHandles="1" noChangeArrowheads="1" noChangeShapeType="1" noTextEdit="1"/>
              </p:cNvSpPr>
              <p:nvPr/>
            </p:nvSpPr>
            <p:spPr bwMode="auto">
              <a:xfrm>
                <a:off x="3352800" y="2286001"/>
                <a:ext cx="6172200" cy="2590613"/>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6C0D804-E0DE-4931-9ABF-9A67D4B6EB2A}"/>
              </a:ext>
            </a:extLst>
          </p:cNvPr>
          <p:cNvSpPr txBox="1"/>
          <p:nvPr/>
        </p:nvSpPr>
        <p:spPr>
          <a:xfrm>
            <a:off x="2179608" y="5574468"/>
            <a:ext cx="8382000" cy="461665"/>
          </a:xfrm>
          <a:prstGeom prst="rect">
            <a:avLst/>
          </a:prstGeom>
          <a:noFill/>
        </p:spPr>
        <p:txBody>
          <a:bodyPr wrap="square" rtlCol="0">
            <a:spAutoFit/>
          </a:bodyPr>
          <a:lstStyle/>
          <a:p>
            <a:r>
              <a:rPr lang="en-US" sz="2400" b="0" i="1" dirty="0" err="1"/>
              <a:t>Jabrayilov</a:t>
            </a:r>
            <a:r>
              <a:rPr lang="en-US" sz="2400" b="0" i="1" dirty="0"/>
              <a:t> et al. (2016).  Hays, Spritzer &amp; </a:t>
            </a:r>
            <a:r>
              <a:rPr lang="en-US" sz="2400" b="0" i="1" dirty="0" err="1"/>
              <a:t>Reise</a:t>
            </a:r>
            <a:r>
              <a:rPr lang="en-US" sz="2400" b="0" i="1" dirty="0"/>
              <a:t> (2021)</a:t>
            </a:r>
          </a:p>
        </p:txBody>
      </p:sp>
      <p:sp>
        <p:nvSpPr>
          <p:cNvPr id="3" name="TextBox 2">
            <a:extLst>
              <a:ext uri="{FF2B5EF4-FFF2-40B4-BE49-F238E27FC236}">
                <a16:creationId xmlns:a16="http://schemas.microsoft.com/office/drawing/2014/main" id="{9CDADA61-204C-4ADD-9A63-5EEFED52E850}"/>
              </a:ext>
            </a:extLst>
          </p:cNvPr>
          <p:cNvSpPr txBox="1"/>
          <p:nvPr/>
        </p:nvSpPr>
        <p:spPr>
          <a:xfrm>
            <a:off x="2590801" y="4534380"/>
            <a:ext cx="7726411" cy="830997"/>
          </a:xfrm>
          <a:prstGeom prst="rect">
            <a:avLst/>
          </a:prstGeom>
          <a:noFill/>
        </p:spPr>
        <p:txBody>
          <a:bodyPr wrap="square" rtlCol="0">
            <a:spAutoFit/>
          </a:bodyPr>
          <a:lstStyle/>
          <a:p>
            <a:r>
              <a:rPr lang="en-US" sz="2400" dirty="0"/>
              <a:t>SE</a:t>
            </a:r>
            <a:r>
              <a:rPr lang="en-US" sz="2400" baseline="-25000" dirty="0"/>
              <a:t>b</a:t>
            </a:r>
            <a:r>
              <a:rPr lang="en-US" sz="2400" baseline="30000" dirty="0"/>
              <a:t>2</a:t>
            </a:r>
            <a:r>
              <a:rPr lang="en-US" sz="2400" dirty="0"/>
              <a:t> = Variance at baseline, SE</a:t>
            </a:r>
            <a:r>
              <a:rPr lang="en-US" sz="2400" baseline="-25000" dirty="0"/>
              <a:t>f</a:t>
            </a:r>
            <a:r>
              <a:rPr lang="en-US" sz="2400" baseline="30000" dirty="0"/>
              <a:t>2</a:t>
            </a:r>
            <a:r>
              <a:rPr lang="en-US" sz="2400" dirty="0"/>
              <a:t> = Variance at follow-up</a:t>
            </a:r>
          </a:p>
          <a:p>
            <a:endParaRPr lang="en-US" sz="2400" dirty="0"/>
          </a:p>
        </p:txBody>
      </p:sp>
    </p:spTree>
    <p:extLst>
      <p:ext uri="{BB962C8B-B14F-4D97-AF65-F5344CB8AC3E}">
        <p14:creationId xmlns:p14="http://schemas.microsoft.com/office/powerpoint/2010/main" val="235423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12CB-B7E8-8AFA-EC97-8ED60486C1AB}"/>
              </a:ext>
            </a:extLst>
          </p:cNvPr>
          <p:cNvSpPr>
            <a:spLocks noGrp="1"/>
          </p:cNvSpPr>
          <p:nvPr>
            <p:ph type="title"/>
          </p:nvPr>
        </p:nvSpPr>
        <p:spPr>
          <a:xfrm>
            <a:off x="114300" y="-173829"/>
            <a:ext cx="12039600" cy="1143000"/>
          </a:xfrm>
        </p:spPr>
        <p:txBody>
          <a:bodyPr/>
          <a:lstStyle/>
          <a:p>
            <a:r>
              <a:rPr lang="en-US" sz="4000" dirty="0"/>
              <a:t>Types of HRQOL Measures </a:t>
            </a:r>
          </a:p>
        </p:txBody>
      </p:sp>
      <p:sp>
        <p:nvSpPr>
          <p:cNvPr id="3" name="Content Placeholder 2">
            <a:extLst>
              <a:ext uri="{FF2B5EF4-FFF2-40B4-BE49-F238E27FC236}">
                <a16:creationId xmlns:a16="http://schemas.microsoft.com/office/drawing/2014/main" id="{4ECC822E-C5AF-419F-4F74-992D82EAF9D6}"/>
              </a:ext>
            </a:extLst>
          </p:cNvPr>
          <p:cNvSpPr>
            <a:spLocks noGrp="1"/>
          </p:cNvSpPr>
          <p:nvPr>
            <p:ph idx="1"/>
          </p:nvPr>
        </p:nvSpPr>
        <p:spPr>
          <a:xfrm>
            <a:off x="114300" y="1166018"/>
            <a:ext cx="12115800" cy="4525963"/>
          </a:xfrm>
        </p:spPr>
        <p:txBody>
          <a:bodyPr/>
          <a:lstStyle/>
          <a:p>
            <a:r>
              <a:rPr lang="en-US" u="sng" dirty="0"/>
              <a:t>Generic</a:t>
            </a:r>
            <a:r>
              <a:rPr lang="en-US" dirty="0"/>
              <a:t> </a:t>
            </a:r>
          </a:p>
          <a:p>
            <a:pPr lvl="1"/>
            <a:r>
              <a:rPr lang="en-US" dirty="0"/>
              <a:t>SF-36, EQ-5D-5L, PROMIS-29</a:t>
            </a:r>
          </a:p>
          <a:p>
            <a:r>
              <a:rPr lang="en-US" u="sng" dirty="0"/>
              <a:t>Targeted</a:t>
            </a:r>
          </a:p>
          <a:p>
            <a:pPr lvl="1"/>
            <a:r>
              <a:rPr lang="en-US" dirty="0"/>
              <a:t>Gender-targeted (Women’s Health Questionnaire)</a:t>
            </a:r>
          </a:p>
          <a:p>
            <a:pPr lvl="1"/>
            <a:r>
              <a:rPr lang="en-US" dirty="0"/>
              <a:t>Age-targeted (Geriatric Depression Scale)</a:t>
            </a:r>
          </a:p>
          <a:p>
            <a:pPr lvl="1"/>
            <a:endParaRPr lang="en-US" dirty="0"/>
          </a:p>
          <a:p>
            <a:pPr lvl="1"/>
            <a:r>
              <a:rPr lang="en-US" dirty="0"/>
              <a:t>Single ocular condition </a:t>
            </a:r>
          </a:p>
          <a:p>
            <a:pPr lvl="2"/>
            <a:r>
              <a:rPr lang="en-US" dirty="0"/>
              <a:t>Cataracts (</a:t>
            </a:r>
            <a:r>
              <a:rPr lang="en-US" b="0" i="0" u="none" strike="noStrike" baseline="0" dirty="0"/>
              <a:t>Cat-PROM5</a:t>
            </a:r>
            <a:r>
              <a:rPr lang="en-US" dirty="0"/>
              <a:t>)</a:t>
            </a:r>
          </a:p>
          <a:p>
            <a:pPr lvl="1"/>
            <a:r>
              <a:rPr lang="en-US" dirty="0"/>
              <a:t>Multiple conditions/vision-targeted</a:t>
            </a:r>
          </a:p>
          <a:p>
            <a:pPr lvl="2"/>
            <a:r>
              <a:rPr lang="en-US" dirty="0"/>
              <a:t>NEI-VFQ</a:t>
            </a:r>
          </a:p>
          <a:p>
            <a:pPr lvl="1"/>
            <a:endParaRPr lang="en-US" dirty="0"/>
          </a:p>
        </p:txBody>
      </p:sp>
      <p:sp>
        <p:nvSpPr>
          <p:cNvPr id="4" name="Slide Number Placeholder 3">
            <a:extLst>
              <a:ext uri="{FF2B5EF4-FFF2-40B4-BE49-F238E27FC236}">
                <a16:creationId xmlns:a16="http://schemas.microsoft.com/office/drawing/2014/main" id="{DAE2BFC0-2578-EFED-B308-4C1DD67DBCD4}"/>
              </a:ext>
            </a:extLst>
          </p:cNvPr>
          <p:cNvSpPr>
            <a:spLocks noGrp="1"/>
          </p:cNvSpPr>
          <p:nvPr>
            <p:ph type="sldNum" sz="quarter" idx="12"/>
          </p:nvPr>
        </p:nvSpPr>
        <p:spPr/>
        <p:txBody>
          <a:bodyPr/>
          <a:lstStyle/>
          <a:p>
            <a:pPr>
              <a:defRPr/>
            </a:pPr>
            <a:fld id="{0C5144EA-161E-419D-B606-46724030BA3B}" type="slidenum">
              <a:rPr lang="en-US" smtClean="0"/>
              <a:pPr>
                <a:defRPr/>
              </a:pPr>
              <a:t>4</a:t>
            </a:fld>
            <a:endParaRPr lang="en-US"/>
          </a:p>
        </p:txBody>
      </p:sp>
      <p:pic>
        <p:nvPicPr>
          <p:cNvPr id="6" name="Graphic 5" descr="Glasses with solid fill">
            <a:extLst>
              <a:ext uri="{FF2B5EF4-FFF2-40B4-BE49-F238E27FC236}">
                <a16:creationId xmlns:a16="http://schemas.microsoft.com/office/drawing/2014/main" id="{9ED392ED-1302-E28E-EA75-192419291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3733800"/>
            <a:ext cx="914400" cy="914400"/>
          </a:xfrm>
          <a:prstGeom prst="rect">
            <a:avLst/>
          </a:prstGeom>
        </p:spPr>
      </p:pic>
    </p:spTree>
    <p:extLst>
      <p:ext uri="{BB962C8B-B14F-4D97-AF65-F5344CB8AC3E}">
        <p14:creationId xmlns:p14="http://schemas.microsoft.com/office/powerpoint/2010/main" val="2297846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altLang="en-US" sz="4000" dirty="0">
                <a:latin typeface="Comic Sans MS" pitchFamily="66" charset="0"/>
              </a:rPr>
              <a:t>Note: Some Authors Have Erroneously  </a:t>
            </a:r>
          </a:p>
        </p:txBody>
      </p:sp>
      <p:sp>
        <p:nvSpPr>
          <p:cNvPr id="4" name="Content Placeholder 3">
            <a:extLst>
              <a:ext uri="{FF2B5EF4-FFF2-40B4-BE49-F238E27FC236}">
                <a16:creationId xmlns:a16="http://schemas.microsoft.com/office/drawing/2014/main" id="{C8FA9F60-1163-C94B-3647-23BC844F7F06}"/>
              </a:ext>
            </a:extLst>
          </p:cNvPr>
          <p:cNvSpPr>
            <a:spLocks noGrp="1"/>
          </p:cNvSpPr>
          <p:nvPr>
            <p:ph sz="half" idx="1"/>
          </p:nvPr>
        </p:nvSpPr>
        <p:spPr/>
        <p:txBody>
          <a:bodyPr/>
          <a:lstStyle/>
          <a:p>
            <a:r>
              <a:rPr lang="en-US" dirty="0"/>
              <a:t>Used minimally important difference (MID) estimates to identify responders</a:t>
            </a:r>
          </a:p>
          <a:p>
            <a:pPr lvl="1"/>
            <a:r>
              <a:rPr lang="en-US" dirty="0"/>
              <a:t>As detailed by Hays &amp; </a:t>
            </a:r>
            <a:r>
              <a:rPr lang="en-US" dirty="0" err="1"/>
              <a:t>Peipert</a:t>
            </a:r>
            <a:r>
              <a:rPr lang="en-US" dirty="0"/>
              <a:t> (2021) </a:t>
            </a:r>
          </a:p>
          <a:p>
            <a:endParaRPr lang="en-US" dirty="0"/>
          </a:p>
          <a:p>
            <a:r>
              <a:rPr lang="en-US" dirty="0"/>
              <a:t>Referred to significant individual change as MID/MCID</a:t>
            </a:r>
          </a:p>
          <a:p>
            <a:pPr lvl="1"/>
            <a:r>
              <a:rPr lang="en-US" dirty="0"/>
              <a:t>Goldstein et al. (2015, 2022)</a:t>
            </a:r>
          </a:p>
        </p:txBody>
      </p:sp>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40</a:t>
            </a:fld>
            <a:endParaRPr lang="en-US"/>
          </a:p>
        </p:txBody>
      </p:sp>
      <p:sp>
        <p:nvSpPr>
          <p:cNvPr id="98308" name="Object 6"/>
          <p:cNvSpPr txBox="1"/>
          <p:nvPr/>
        </p:nvSpPr>
        <p:spPr bwMode="auto">
          <a:xfrm>
            <a:off x="3505200" y="2665283"/>
            <a:ext cx="6172200" cy="2590613"/>
          </a:xfrm>
          <a:prstGeom prst="rect">
            <a:avLst/>
          </a:prstGeom>
          <a:noFill/>
        </p:spPr>
        <p:txBody>
          <a:bodyPr>
            <a:normAutofit/>
          </a:bodyPr>
          <a:lstStyle/>
          <a:p>
            <a:endParaRPr lang="en-US" sz="4800" dirty="0"/>
          </a:p>
        </p:txBody>
      </p:sp>
      <p:pic>
        <p:nvPicPr>
          <p:cNvPr id="10" name="Picture 9">
            <a:extLst>
              <a:ext uri="{FF2B5EF4-FFF2-40B4-BE49-F238E27FC236}">
                <a16:creationId xmlns:a16="http://schemas.microsoft.com/office/drawing/2014/main" id="{8A241921-0763-4328-EF49-F75CB8C7A2E7}"/>
              </a:ext>
            </a:extLst>
          </p:cNvPr>
          <p:cNvPicPr>
            <a:picLocks noChangeAspect="1"/>
          </p:cNvPicPr>
          <p:nvPr/>
        </p:nvPicPr>
        <p:blipFill>
          <a:blip r:embed="rId3"/>
          <a:stretch>
            <a:fillRect/>
          </a:stretch>
        </p:blipFill>
        <p:spPr>
          <a:xfrm>
            <a:off x="7238999" y="1796828"/>
            <a:ext cx="4267199" cy="1784572"/>
          </a:xfrm>
          <a:prstGeom prst="rect">
            <a:avLst/>
          </a:prstGeom>
        </p:spPr>
      </p:pic>
      <p:pic>
        <p:nvPicPr>
          <p:cNvPr id="16" name="Picture 15">
            <a:extLst>
              <a:ext uri="{FF2B5EF4-FFF2-40B4-BE49-F238E27FC236}">
                <a16:creationId xmlns:a16="http://schemas.microsoft.com/office/drawing/2014/main" id="{0C4B30C8-D5A3-A680-27B9-70593C8E67FC}"/>
              </a:ext>
            </a:extLst>
          </p:cNvPr>
          <p:cNvPicPr>
            <a:picLocks noChangeAspect="1"/>
          </p:cNvPicPr>
          <p:nvPr/>
        </p:nvPicPr>
        <p:blipFill>
          <a:blip r:embed="rId4"/>
          <a:stretch>
            <a:fillRect/>
          </a:stretch>
        </p:blipFill>
        <p:spPr>
          <a:xfrm>
            <a:off x="7238999" y="3960590"/>
            <a:ext cx="3410111" cy="1449610"/>
          </a:xfrm>
          <a:prstGeom prst="rect">
            <a:avLst/>
          </a:prstGeom>
        </p:spPr>
      </p:pic>
    </p:spTree>
    <p:extLst>
      <p:ext uri="{BB962C8B-B14F-4D97-AF65-F5344CB8AC3E}">
        <p14:creationId xmlns:p14="http://schemas.microsoft.com/office/powerpoint/2010/main" val="809903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566C83-6BC4-C778-1F51-A97B0A270A28}"/>
              </a:ext>
            </a:extLst>
          </p:cNvPr>
          <p:cNvSpPr>
            <a:spLocks noGrp="1"/>
          </p:cNvSpPr>
          <p:nvPr>
            <p:ph type="sldNum" sz="quarter" idx="4294967295"/>
          </p:nvPr>
        </p:nvSpPr>
        <p:spPr>
          <a:xfrm>
            <a:off x="8991600" y="6245225"/>
            <a:ext cx="3200400" cy="476250"/>
          </a:xfrm>
        </p:spPr>
        <p:txBody>
          <a:bodyPr/>
          <a:lstStyle/>
          <a:p>
            <a:pPr>
              <a:defRPr/>
            </a:pPr>
            <a:fld id="{82C3B668-EC70-4FDB-ACA0-DE33D641DFA2}" type="slidenum">
              <a:rPr lang="en-US" altLang="en-US" smtClean="0"/>
              <a:pPr>
                <a:defRPr/>
              </a:pPr>
              <a:t>41</a:t>
            </a:fld>
            <a:endParaRPr lang="en-US" altLang="en-US"/>
          </a:p>
        </p:txBody>
      </p:sp>
      <p:graphicFrame>
        <p:nvGraphicFramePr>
          <p:cNvPr id="8" name="Content Placeholder 7">
            <a:extLst>
              <a:ext uri="{FF2B5EF4-FFF2-40B4-BE49-F238E27FC236}">
                <a16:creationId xmlns:a16="http://schemas.microsoft.com/office/drawing/2014/main" id="{469E8383-F986-6E86-C69A-745579D30D0B}"/>
              </a:ext>
            </a:extLst>
          </p:cNvPr>
          <p:cNvGraphicFramePr>
            <a:graphicFrameLocks noGrp="1" noChangeAspect="1"/>
          </p:cNvGraphicFramePr>
          <p:nvPr>
            <p:ph idx="1"/>
            <p:extLst>
              <p:ext uri="{D42A27DB-BD31-4B8C-83A1-F6EECF244321}">
                <p14:modId xmlns:p14="http://schemas.microsoft.com/office/powerpoint/2010/main" val="645264662"/>
              </p:ext>
            </p:extLst>
          </p:nvPr>
        </p:nvGraphicFramePr>
        <p:xfrm>
          <a:off x="580845" y="136525"/>
          <a:ext cx="10820400" cy="6692720"/>
        </p:xfrm>
        <a:graphic>
          <a:graphicData uri="http://schemas.openxmlformats.org/presentationml/2006/ole">
            <mc:AlternateContent xmlns:mc="http://schemas.openxmlformats.org/markup-compatibility/2006">
              <mc:Choice xmlns:v="urn:schemas-microsoft-com:vml" Requires="v">
                <p:oleObj name="Document" r:id="rId3" imgW="5952018" imgH="6249966" progId="Word.Document.12">
                  <p:embed/>
                </p:oleObj>
              </mc:Choice>
              <mc:Fallback>
                <p:oleObj name="Document" r:id="rId3"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4"/>
                      <a:stretch>
                        <a:fillRect/>
                      </a:stretch>
                    </p:blipFill>
                    <p:spPr>
                      <a:xfrm>
                        <a:off x="580845" y="136525"/>
                        <a:ext cx="10820400" cy="669272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F7405CA-B038-D0E1-BAD4-54949B66E482}"/>
              </a:ext>
            </a:extLst>
          </p:cNvPr>
          <p:cNvSpPr txBox="1"/>
          <p:nvPr/>
        </p:nvSpPr>
        <p:spPr>
          <a:xfrm flipH="1">
            <a:off x="2941320" y="4038600"/>
            <a:ext cx="3078480" cy="400110"/>
          </a:xfrm>
          <a:prstGeom prst="rect">
            <a:avLst/>
          </a:prstGeom>
          <a:noFill/>
        </p:spPr>
        <p:txBody>
          <a:bodyPr wrap="square" rtlCol="0">
            <a:spAutoFit/>
          </a:bodyPr>
          <a:lstStyle/>
          <a:p>
            <a:r>
              <a:rPr lang="en-US" sz="2000" b="0" i="1" dirty="0"/>
              <a:t>Hays &amp; </a:t>
            </a:r>
            <a:r>
              <a:rPr lang="en-US" sz="2000" b="0" i="1" dirty="0" err="1"/>
              <a:t>Peipert</a:t>
            </a:r>
            <a:r>
              <a:rPr lang="en-US" sz="2000" b="0" i="1" dirty="0"/>
              <a:t> (2021) </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8D9C2DF-3FA7-9D23-402E-8F9E29CB72A0}"/>
                  </a:ext>
                </a:extLst>
              </p14:cNvPr>
              <p14:cNvContentPartPr/>
              <p14:nvPr/>
            </p14:nvContentPartPr>
            <p14:xfrm>
              <a:off x="2569884" y="370270"/>
              <a:ext cx="1596960" cy="1649520"/>
            </p14:xfrm>
          </p:contentPart>
        </mc:Choice>
        <mc:Fallback xmlns="">
          <p:pic>
            <p:nvPicPr>
              <p:cNvPr id="10" name="Ink 9">
                <a:extLst>
                  <a:ext uri="{FF2B5EF4-FFF2-40B4-BE49-F238E27FC236}">
                    <a16:creationId xmlns:a16="http://schemas.microsoft.com/office/drawing/2014/main" id="{D8D9C2DF-3FA7-9D23-402E-8F9E29CB72A0}"/>
                  </a:ext>
                </a:extLst>
              </p:cNvPr>
              <p:cNvPicPr/>
              <p:nvPr/>
            </p:nvPicPr>
            <p:blipFill>
              <a:blip r:embed="rId6"/>
              <a:stretch>
                <a:fillRect/>
              </a:stretch>
            </p:blipFill>
            <p:spPr>
              <a:xfrm>
                <a:off x="2560884" y="361270"/>
                <a:ext cx="1614600" cy="166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134850F1-9597-5826-31D5-5322181CCC2B}"/>
                  </a:ext>
                </a:extLst>
              </p14:cNvPr>
              <p14:cNvContentPartPr/>
              <p14:nvPr/>
            </p14:nvContentPartPr>
            <p14:xfrm>
              <a:off x="9686724" y="473590"/>
              <a:ext cx="1580040" cy="1442520"/>
            </p14:xfrm>
          </p:contentPart>
        </mc:Choice>
        <mc:Fallback xmlns="">
          <p:pic>
            <p:nvPicPr>
              <p:cNvPr id="11" name="Ink 10">
                <a:extLst>
                  <a:ext uri="{FF2B5EF4-FFF2-40B4-BE49-F238E27FC236}">
                    <a16:creationId xmlns:a16="http://schemas.microsoft.com/office/drawing/2014/main" id="{134850F1-9597-5826-31D5-5322181CCC2B}"/>
                  </a:ext>
                </a:extLst>
              </p:cNvPr>
              <p:cNvPicPr/>
              <p:nvPr/>
            </p:nvPicPr>
            <p:blipFill>
              <a:blip r:embed="rId8"/>
              <a:stretch>
                <a:fillRect/>
              </a:stretch>
            </p:blipFill>
            <p:spPr>
              <a:xfrm>
                <a:off x="9678084" y="464950"/>
                <a:ext cx="1597680" cy="146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E255FE8-B9C9-2ECB-2068-ABF971C695B2}"/>
                  </a:ext>
                </a:extLst>
              </p14:cNvPr>
              <p14:cNvContentPartPr/>
              <p14:nvPr/>
            </p14:nvContentPartPr>
            <p14:xfrm>
              <a:off x="8402244" y="1681750"/>
              <a:ext cx="560520" cy="26640"/>
            </p14:xfrm>
          </p:contentPart>
        </mc:Choice>
        <mc:Fallback xmlns="">
          <p:pic>
            <p:nvPicPr>
              <p:cNvPr id="12" name="Ink 11">
                <a:extLst>
                  <a:ext uri="{FF2B5EF4-FFF2-40B4-BE49-F238E27FC236}">
                    <a16:creationId xmlns:a16="http://schemas.microsoft.com/office/drawing/2014/main" id="{4E255FE8-B9C9-2ECB-2068-ABF971C695B2}"/>
                  </a:ext>
                </a:extLst>
              </p:cNvPr>
              <p:cNvPicPr/>
              <p:nvPr/>
            </p:nvPicPr>
            <p:blipFill>
              <a:blip r:embed="rId10"/>
              <a:stretch>
                <a:fillRect/>
              </a:stretch>
            </p:blipFill>
            <p:spPr>
              <a:xfrm>
                <a:off x="8393244" y="1672750"/>
                <a:ext cx="57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AB557912-A156-E3C0-84DD-F2E807D0C7D6}"/>
                  </a:ext>
                </a:extLst>
              </p14:cNvPr>
              <p14:cNvContentPartPr/>
              <p14:nvPr/>
            </p14:nvContentPartPr>
            <p14:xfrm>
              <a:off x="4718364" y="1742230"/>
              <a:ext cx="733320" cy="9000"/>
            </p14:xfrm>
          </p:contentPart>
        </mc:Choice>
        <mc:Fallback xmlns="">
          <p:pic>
            <p:nvPicPr>
              <p:cNvPr id="13" name="Ink 12">
                <a:extLst>
                  <a:ext uri="{FF2B5EF4-FFF2-40B4-BE49-F238E27FC236}">
                    <a16:creationId xmlns:a16="http://schemas.microsoft.com/office/drawing/2014/main" id="{AB557912-A156-E3C0-84DD-F2E807D0C7D6}"/>
                  </a:ext>
                </a:extLst>
              </p:cNvPr>
              <p:cNvPicPr/>
              <p:nvPr/>
            </p:nvPicPr>
            <p:blipFill>
              <a:blip r:embed="rId12"/>
              <a:stretch>
                <a:fillRect/>
              </a:stretch>
            </p:blipFill>
            <p:spPr>
              <a:xfrm>
                <a:off x="4709724" y="1733230"/>
                <a:ext cx="750960" cy="26640"/>
              </a:xfrm>
              <a:prstGeom prst="rect">
                <a:avLst/>
              </a:prstGeom>
            </p:spPr>
          </p:pic>
        </mc:Fallback>
      </mc:AlternateContent>
    </p:spTree>
    <p:extLst>
      <p:ext uri="{BB962C8B-B14F-4D97-AF65-F5344CB8AC3E}">
        <p14:creationId xmlns:p14="http://schemas.microsoft.com/office/powerpoint/2010/main" val="98786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028D-63C3-43C4-B4A1-05BF26416577}"/>
              </a:ext>
            </a:extLst>
          </p:cNvPr>
          <p:cNvSpPr>
            <a:spLocks noGrp="1"/>
          </p:cNvSpPr>
          <p:nvPr>
            <p:ph type="title"/>
          </p:nvPr>
        </p:nvSpPr>
        <p:spPr>
          <a:xfrm>
            <a:off x="0" y="-74603"/>
            <a:ext cx="12115799" cy="1325563"/>
          </a:xfrm>
        </p:spPr>
        <p:txBody>
          <a:bodyPr>
            <a:noAutofit/>
          </a:bodyPr>
          <a:lstStyle/>
          <a:p>
            <a:pPr algn="ctr"/>
            <a:r>
              <a:rPr lang="en-US" sz="3600" dirty="0">
                <a:latin typeface="Comic Sans MS" panose="030F0702030302020204" pitchFamily="66" charset="0"/>
              </a:rPr>
              <a:t>Change over 6 Weeks Among 750 active-duty U.S. military with low back pain</a:t>
            </a:r>
          </a:p>
        </p:txBody>
      </p:sp>
      <p:sp>
        <p:nvSpPr>
          <p:cNvPr id="3" name="Content Placeholder 2">
            <a:extLst>
              <a:ext uri="{FF2B5EF4-FFF2-40B4-BE49-F238E27FC236}">
                <a16:creationId xmlns:a16="http://schemas.microsoft.com/office/drawing/2014/main" id="{76DE4774-0A7E-4387-803B-CA22911F02D7}"/>
              </a:ext>
            </a:extLst>
          </p:cNvPr>
          <p:cNvSpPr>
            <a:spLocks noGrp="1"/>
          </p:cNvSpPr>
          <p:nvPr>
            <p:ph idx="1"/>
          </p:nvPr>
        </p:nvSpPr>
        <p:spPr>
          <a:xfrm>
            <a:off x="217098" y="1564121"/>
            <a:ext cx="11658600" cy="5525528"/>
          </a:xfrm>
        </p:spPr>
        <p:txBody>
          <a:bodyPr>
            <a:normAutofit fontScale="77500" lnSpcReduction="20000"/>
          </a:bodyPr>
          <a:lstStyle/>
          <a:p>
            <a:pPr marL="0" indent="0">
              <a:buNone/>
            </a:pPr>
            <a:r>
              <a:rPr lang="en-US" sz="4000" i="1" dirty="0">
                <a:latin typeface="Times New Roman" panose="02020603050405020304" pitchFamily="18" charset="0"/>
                <a:cs typeface="Times New Roman" panose="02020603050405020304" pitchFamily="18" charset="0"/>
              </a:rPr>
              <a:t>59%</a:t>
            </a:r>
            <a:r>
              <a:rPr lang="en-US" sz="4000" dirty="0">
                <a:latin typeface="Times New Roman" panose="02020603050405020304" pitchFamily="18" charset="0"/>
                <a:cs typeface="Times New Roman" panose="02020603050405020304" pitchFamily="18" charset="0"/>
              </a:rPr>
              <a:t> reported retrospectively that they were a </a:t>
            </a:r>
            <a:r>
              <a:rPr lang="en-US" sz="4000" i="1" dirty="0">
                <a:latin typeface="Times New Roman" panose="02020603050405020304" pitchFamily="18" charset="0"/>
                <a:cs typeface="Times New Roman" panose="02020603050405020304" pitchFamily="18" charset="0"/>
              </a:rPr>
              <a:t>little better</a:t>
            </a: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moderately better</a:t>
            </a:r>
            <a:r>
              <a:rPr lang="en-US" sz="4000" dirty="0">
                <a:latin typeface="Times New Roman" panose="02020603050405020304" pitchFamily="18" charset="0"/>
                <a:cs typeface="Times New Roman" panose="02020603050405020304" pitchFamily="18" charset="0"/>
              </a:rPr>
              <a:t>, </a:t>
            </a:r>
            <a:r>
              <a:rPr lang="en-US" sz="4000" i="1" dirty="0">
                <a:latin typeface="Times New Roman" panose="02020603050405020304" pitchFamily="18" charset="0"/>
                <a:cs typeface="Times New Roman" panose="02020603050405020304" pitchFamily="18" charset="0"/>
              </a:rPr>
              <a:t>much better, </a:t>
            </a:r>
            <a:r>
              <a:rPr lang="en-US" sz="4000" dirty="0">
                <a:latin typeface="Times New Roman" panose="02020603050405020304" pitchFamily="18" charset="0"/>
                <a:cs typeface="Times New Roman" panose="02020603050405020304" pitchFamily="18" charset="0"/>
              </a:rPr>
              <a:t>or their pain was </a:t>
            </a:r>
            <a:r>
              <a:rPr lang="en-US" sz="4000" i="1" dirty="0">
                <a:latin typeface="Times New Roman" panose="02020603050405020304" pitchFamily="18" charset="0"/>
                <a:cs typeface="Times New Roman" panose="02020603050405020304" pitchFamily="18" charset="0"/>
              </a:rPr>
              <a:t>completely gone </a:t>
            </a:r>
            <a:r>
              <a:rPr lang="en-US" sz="4000" dirty="0">
                <a:latin typeface="Times New Roman" panose="02020603050405020304" pitchFamily="18" charset="0"/>
                <a:cs typeface="Times New Roman" panose="02020603050405020304" pitchFamily="18" charset="0"/>
              </a:rPr>
              <a:t>post-baseline.</a:t>
            </a:r>
          </a:p>
          <a:p>
            <a:pPr marL="0" indent="0">
              <a:buNone/>
            </a:pPr>
            <a:r>
              <a:rPr lang="en-US" sz="4000" i="1" dirty="0">
                <a:latin typeface="Times New Roman" panose="02020603050405020304" pitchFamily="18" charset="0"/>
                <a:cs typeface="Times New Roman" panose="02020603050405020304" pitchFamily="18" charset="0"/>
              </a:rPr>
              <a:t>37%</a:t>
            </a:r>
            <a:r>
              <a:rPr lang="en-US" sz="4000" dirty="0">
                <a:latin typeface="Times New Roman" panose="02020603050405020304" pitchFamily="18" charset="0"/>
                <a:cs typeface="Times New Roman" panose="02020603050405020304" pitchFamily="18" charset="0"/>
              </a:rPr>
              <a:t> statistically significant improvement (using RCI). </a:t>
            </a:r>
          </a:p>
          <a:p>
            <a:pPr marL="0" indent="0">
              <a:buNone/>
            </a:pPr>
            <a:endParaRPr lang="en-US" sz="4000" dirty="0">
              <a:latin typeface="Times New Roman" panose="02020603050405020304" pitchFamily="18" charset="0"/>
              <a:cs typeface="Times New Roman" panose="02020603050405020304" pitchFamily="18" charset="0"/>
            </a:endParaRPr>
          </a:p>
          <a:p>
            <a:r>
              <a:rPr lang="en-US" sz="4000" u="sng" dirty="0">
                <a:latin typeface="Times New Roman" panose="02020603050405020304" pitchFamily="18" charset="0"/>
                <a:cs typeface="Times New Roman" panose="02020603050405020304" pitchFamily="18" charset="0"/>
              </a:rPr>
              <a:t>Most desirable</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33%</a:t>
            </a:r>
            <a:r>
              <a:rPr lang="en-US" sz="4000" dirty="0">
                <a:latin typeface="Times New Roman" panose="02020603050405020304" pitchFamily="18" charset="0"/>
                <a:cs typeface="Times New Roman" panose="02020603050405020304" pitchFamily="18" charset="0"/>
              </a:rPr>
              <a:t> improved significantly and reported being better</a:t>
            </a:r>
          </a:p>
          <a:p>
            <a:endParaRPr lang="en-US" sz="4000" dirty="0">
              <a:latin typeface="Times New Roman" panose="02020603050405020304" pitchFamily="18" charset="0"/>
              <a:cs typeface="Times New Roman" panose="02020603050405020304" pitchFamily="18" charset="0"/>
            </a:endParaRPr>
          </a:p>
          <a:p>
            <a:r>
              <a:rPr lang="en-US" sz="4000" u="sng" dirty="0">
                <a:latin typeface="Times New Roman" panose="02020603050405020304" pitchFamily="18" charset="0"/>
                <a:cs typeface="Times New Roman" panose="02020603050405020304" pitchFamily="18" charset="0"/>
              </a:rPr>
              <a:t>Intermediate</a:t>
            </a:r>
            <a:r>
              <a:rPr lang="en-US" sz="4000" dirty="0">
                <a:latin typeface="Times New Roman" panose="02020603050405020304" pitchFamily="18" charset="0"/>
                <a:cs typeface="Times New Roman" panose="02020603050405020304" pitchFamily="18" charset="0"/>
              </a:rPr>
              <a:t>: </a:t>
            </a:r>
          </a:p>
          <a:p>
            <a:pPr lvl="1"/>
            <a:r>
              <a:rPr lang="en-US" sz="4000" b="1" dirty="0">
                <a:latin typeface="Times New Roman" panose="02020603050405020304" pitchFamily="18" charset="0"/>
                <a:cs typeface="Times New Roman" panose="02020603050405020304" pitchFamily="18" charset="0"/>
              </a:rPr>
              <a:t>4%</a:t>
            </a:r>
            <a:r>
              <a:rPr lang="en-US" sz="4000" dirty="0">
                <a:latin typeface="Times New Roman" panose="02020603050405020304" pitchFamily="18" charset="0"/>
                <a:cs typeface="Times New Roman" panose="02020603050405020304" pitchFamily="18" charset="0"/>
              </a:rPr>
              <a:t> improved significantly but reported not being better</a:t>
            </a:r>
          </a:p>
          <a:p>
            <a:pPr lvl="1"/>
            <a:r>
              <a:rPr lang="en-US" sz="4000" b="1" dirty="0">
                <a:latin typeface="Times New Roman" panose="02020603050405020304" pitchFamily="18" charset="0"/>
                <a:cs typeface="Times New Roman" panose="02020603050405020304" pitchFamily="18" charset="0"/>
              </a:rPr>
              <a:t>26%</a:t>
            </a:r>
            <a:r>
              <a:rPr lang="en-US" sz="4000" dirty="0">
                <a:latin typeface="Times New Roman" panose="02020603050405020304" pitchFamily="18" charset="0"/>
                <a:cs typeface="Times New Roman" panose="02020603050405020304" pitchFamily="18" charset="0"/>
              </a:rPr>
              <a:t> did not improve significantly but reported being better</a:t>
            </a:r>
          </a:p>
          <a:p>
            <a:pPr lvl="1"/>
            <a:endParaRPr lang="en-US" sz="4000" dirty="0">
              <a:latin typeface="Times New Roman" panose="02020603050405020304" pitchFamily="18" charset="0"/>
              <a:cs typeface="Times New Roman" panose="02020603050405020304" pitchFamily="18" charset="0"/>
            </a:endParaRPr>
          </a:p>
          <a:p>
            <a:r>
              <a:rPr lang="en-US" sz="4000" u="sng" dirty="0">
                <a:latin typeface="Times New Roman" panose="02020603050405020304" pitchFamily="18" charset="0"/>
                <a:cs typeface="Times New Roman" panose="02020603050405020304" pitchFamily="18" charset="0"/>
              </a:rPr>
              <a:t>Least desirable</a:t>
            </a: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37%</a:t>
            </a:r>
            <a:r>
              <a:rPr lang="en-US" sz="4000" dirty="0">
                <a:latin typeface="Times New Roman" panose="02020603050405020304" pitchFamily="18" charset="0"/>
                <a:cs typeface="Times New Roman" panose="02020603050405020304" pitchFamily="18" charset="0"/>
              </a:rPr>
              <a:t> did not improve significantly or report being better</a:t>
            </a:r>
          </a:p>
          <a:p>
            <a:endParaRPr lang="en-US" dirty="0"/>
          </a:p>
          <a:p>
            <a:endParaRPr lang="en-US" dirty="0"/>
          </a:p>
        </p:txBody>
      </p:sp>
      <p:sp>
        <p:nvSpPr>
          <p:cNvPr id="4" name="Slide Number Placeholder 3">
            <a:extLst>
              <a:ext uri="{FF2B5EF4-FFF2-40B4-BE49-F238E27FC236}">
                <a16:creationId xmlns:a16="http://schemas.microsoft.com/office/drawing/2014/main" id="{583099E9-E452-415F-98E3-A4522D8CFF92}"/>
              </a:ext>
            </a:extLst>
          </p:cNvPr>
          <p:cNvSpPr>
            <a:spLocks noGrp="1"/>
          </p:cNvSpPr>
          <p:nvPr>
            <p:ph type="sldNum" sz="quarter" idx="12"/>
          </p:nvPr>
        </p:nvSpPr>
        <p:spPr/>
        <p:txBody>
          <a:bodyPr/>
          <a:lstStyle/>
          <a:p>
            <a:fld id="{65D2B266-4D06-451D-AF49-BBC90F75CA38}" type="slidenum">
              <a:rPr lang="en-US" smtClean="0"/>
              <a:t>42</a:t>
            </a:fld>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E4BA376-D89D-4900-BE19-009C3FDAD0F7}"/>
                  </a:ext>
                </a:extLst>
              </p14:cNvPr>
              <p14:cNvContentPartPr/>
              <p14:nvPr/>
            </p14:nvContentPartPr>
            <p14:xfrm>
              <a:off x="4490915" y="1998812"/>
              <a:ext cx="360" cy="3960"/>
            </p14:xfrm>
          </p:contentPart>
        </mc:Choice>
        <mc:Fallback xmlns="">
          <p:pic>
            <p:nvPicPr>
              <p:cNvPr id="5" name="Ink 4">
                <a:extLst>
                  <a:ext uri="{FF2B5EF4-FFF2-40B4-BE49-F238E27FC236}">
                    <a16:creationId xmlns:a16="http://schemas.microsoft.com/office/drawing/2014/main" id="{4E4BA376-D89D-4900-BE19-009C3FDAD0F7}"/>
                  </a:ext>
                </a:extLst>
              </p:cNvPr>
              <p:cNvPicPr/>
              <p:nvPr/>
            </p:nvPicPr>
            <p:blipFill>
              <a:blip r:embed="rId6"/>
              <a:stretch>
                <a:fillRect/>
              </a:stretch>
            </p:blipFill>
            <p:spPr>
              <a:xfrm>
                <a:off x="4481915" y="1989812"/>
                <a:ext cx="18000" cy="21600"/>
              </a:xfrm>
              <a:prstGeom prst="rect">
                <a:avLst/>
              </a:prstGeom>
            </p:spPr>
          </p:pic>
        </mc:Fallback>
      </mc:AlternateContent>
      <p:sp>
        <p:nvSpPr>
          <p:cNvPr id="8" name="TextBox 7">
            <a:extLst>
              <a:ext uri="{FF2B5EF4-FFF2-40B4-BE49-F238E27FC236}">
                <a16:creationId xmlns:a16="http://schemas.microsoft.com/office/drawing/2014/main" id="{383B0FFA-2F4C-899D-9B55-13693B1DBF3B}"/>
              </a:ext>
            </a:extLst>
          </p:cNvPr>
          <p:cNvSpPr txBox="1"/>
          <p:nvPr/>
        </p:nvSpPr>
        <p:spPr>
          <a:xfrm>
            <a:off x="2895600" y="6063964"/>
            <a:ext cx="6094562" cy="400110"/>
          </a:xfrm>
          <a:prstGeom prst="rect">
            <a:avLst/>
          </a:prstGeom>
          <a:noFill/>
        </p:spPr>
        <p:txBody>
          <a:bodyPr wrap="square">
            <a:spAutoFit/>
          </a:bodyPr>
          <a:lstStyle/>
          <a:p>
            <a:pPr algn="ctr"/>
            <a:r>
              <a:rPr lang="en-US" sz="2000" b="0" i="1" dirty="0"/>
              <a:t>Hays &amp; </a:t>
            </a:r>
            <a:r>
              <a:rPr lang="en-US" sz="2000" b="0" i="1" dirty="0" err="1"/>
              <a:t>Peipert</a:t>
            </a:r>
            <a:r>
              <a:rPr lang="en-US" sz="2000" b="0" i="1" dirty="0"/>
              <a:t> (2021)</a:t>
            </a:r>
          </a:p>
        </p:txBody>
      </p:sp>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DA2C9E7-B938-2BB8-DB9F-37C4FCF90B4D}"/>
                  </a:ext>
                </a:extLst>
              </p14:cNvPr>
              <p14:cNvContentPartPr/>
              <p14:nvPr/>
            </p14:nvContentPartPr>
            <p14:xfrm>
              <a:off x="413844" y="258738"/>
              <a:ext cx="360" cy="360"/>
            </p14:xfrm>
          </p:contentPart>
        </mc:Choice>
        <mc:Fallback xmlns="">
          <p:pic>
            <p:nvPicPr>
              <p:cNvPr id="6" name="Ink 5">
                <a:extLst>
                  <a:ext uri="{FF2B5EF4-FFF2-40B4-BE49-F238E27FC236}">
                    <a16:creationId xmlns:a16="http://schemas.microsoft.com/office/drawing/2014/main" id="{3DA2C9E7-B938-2BB8-DB9F-37C4FCF90B4D}"/>
                  </a:ext>
                </a:extLst>
              </p:cNvPr>
              <p:cNvPicPr/>
              <p:nvPr/>
            </p:nvPicPr>
            <p:blipFill>
              <a:blip r:embed="rId8"/>
              <a:stretch>
                <a:fillRect/>
              </a:stretch>
            </p:blipFill>
            <p:spPr>
              <a:xfrm>
                <a:off x="404844" y="2497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B44E088-05D7-4CE1-FF66-2110E4F6AB31}"/>
                  </a:ext>
                </a:extLst>
              </p14:cNvPr>
              <p14:cNvContentPartPr/>
              <p14:nvPr/>
            </p14:nvContentPartPr>
            <p14:xfrm>
              <a:off x="1198644" y="1121298"/>
              <a:ext cx="360" cy="360"/>
            </p14:xfrm>
          </p:contentPart>
        </mc:Choice>
        <mc:Fallback xmlns="">
          <p:pic>
            <p:nvPicPr>
              <p:cNvPr id="7" name="Ink 6">
                <a:extLst>
                  <a:ext uri="{FF2B5EF4-FFF2-40B4-BE49-F238E27FC236}">
                    <a16:creationId xmlns:a16="http://schemas.microsoft.com/office/drawing/2014/main" id="{FB44E088-05D7-4CE1-FF66-2110E4F6AB31}"/>
                  </a:ext>
                </a:extLst>
              </p:cNvPr>
              <p:cNvPicPr/>
              <p:nvPr/>
            </p:nvPicPr>
            <p:blipFill>
              <a:blip r:embed="rId8"/>
              <a:stretch>
                <a:fillRect/>
              </a:stretch>
            </p:blipFill>
            <p:spPr>
              <a:xfrm>
                <a:off x="1190004" y="11126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ABB2B69-E79D-DB4F-95B3-B5786E0BD969}"/>
                  </a:ext>
                </a:extLst>
              </p14:cNvPr>
              <p14:cNvContentPartPr/>
              <p14:nvPr/>
            </p14:nvContentPartPr>
            <p14:xfrm>
              <a:off x="2052924" y="3329538"/>
              <a:ext cx="360" cy="360"/>
            </p14:xfrm>
          </p:contentPart>
        </mc:Choice>
        <mc:Fallback xmlns="">
          <p:pic>
            <p:nvPicPr>
              <p:cNvPr id="9" name="Ink 8">
                <a:extLst>
                  <a:ext uri="{FF2B5EF4-FFF2-40B4-BE49-F238E27FC236}">
                    <a16:creationId xmlns:a16="http://schemas.microsoft.com/office/drawing/2014/main" id="{6ABB2B69-E79D-DB4F-95B3-B5786E0BD969}"/>
                  </a:ext>
                </a:extLst>
              </p:cNvPr>
              <p:cNvPicPr/>
              <p:nvPr/>
            </p:nvPicPr>
            <p:blipFill>
              <a:blip r:embed="rId8"/>
              <a:stretch>
                <a:fillRect/>
              </a:stretch>
            </p:blipFill>
            <p:spPr>
              <a:xfrm>
                <a:off x="2044284" y="33205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85A3F10-F76B-6EB7-639C-FB9BEEA5CE6C}"/>
                  </a:ext>
                </a:extLst>
              </p14:cNvPr>
              <p14:cNvContentPartPr/>
              <p14:nvPr/>
            </p14:nvContentPartPr>
            <p14:xfrm>
              <a:off x="664044" y="1586765"/>
              <a:ext cx="360" cy="360"/>
            </p14:xfrm>
          </p:contentPart>
        </mc:Choice>
        <mc:Fallback xmlns="">
          <p:pic>
            <p:nvPicPr>
              <p:cNvPr id="10" name="Ink 9">
                <a:extLst>
                  <a:ext uri="{FF2B5EF4-FFF2-40B4-BE49-F238E27FC236}">
                    <a16:creationId xmlns:a16="http://schemas.microsoft.com/office/drawing/2014/main" id="{885A3F10-F76B-6EB7-639C-FB9BEEA5CE6C}"/>
                  </a:ext>
                </a:extLst>
              </p:cNvPr>
              <p:cNvPicPr/>
              <p:nvPr/>
            </p:nvPicPr>
            <p:blipFill>
              <a:blip r:embed="rId8"/>
              <a:stretch>
                <a:fillRect/>
              </a:stretch>
            </p:blipFill>
            <p:spPr>
              <a:xfrm>
                <a:off x="655404" y="15781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DF2D215-B504-D22A-CC5D-FE4C2DDA603D}"/>
                  </a:ext>
                </a:extLst>
              </p14:cNvPr>
              <p14:cNvContentPartPr/>
              <p14:nvPr/>
            </p14:nvContentPartPr>
            <p14:xfrm>
              <a:off x="275964" y="232805"/>
              <a:ext cx="360" cy="360"/>
            </p14:xfrm>
          </p:contentPart>
        </mc:Choice>
        <mc:Fallback xmlns="">
          <p:pic>
            <p:nvPicPr>
              <p:cNvPr id="11" name="Ink 10">
                <a:extLst>
                  <a:ext uri="{FF2B5EF4-FFF2-40B4-BE49-F238E27FC236}">
                    <a16:creationId xmlns:a16="http://schemas.microsoft.com/office/drawing/2014/main" id="{EDF2D215-B504-D22A-CC5D-FE4C2DDA603D}"/>
                  </a:ext>
                </a:extLst>
              </p:cNvPr>
              <p:cNvPicPr/>
              <p:nvPr/>
            </p:nvPicPr>
            <p:blipFill>
              <a:blip r:embed="rId8"/>
              <a:stretch>
                <a:fillRect/>
              </a:stretch>
            </p:blipFill>
            <p:spPr>
              <a:xfrm>
                <a:off x="266964" y="223805"/>
                <a:ext cx="18000" cy="18000"/>
              </a:xfrm>
              <a:prstGeom prst="rect">
                <a:avLst/>
              </a:prstGeom>
            </p:spPr>
          </p:pic>
        </mc:Fallback>
      </mc:AlternateContent>
      <p:grpSp>
        <p:nvGrpSpPr>
          <p:cNvPr id="15" name="Group 14">
            <a:extLst>
              <a:ext uri="{FF2B5EF4-FFF2-40B4-BE49-F238E27FC236}">
                <a16:creationId xmlns:a16="http://schemas.microsoft.com/office/drawing/2014/main" id="{557E76E8-DBB3-011D-32CF-73929AA28F9E}"/>
              </a:ext>
            </a:extLst>
          </p:cNvPr>
          <p:cNvGrpSpPr/>
          <p:nvPr/>
        </p:nvGrpSpPr>
        <p:grpSpPr>
          <a:xfrm>
            <a:off x="8384604" y="1376525"/>
            <a:ext cx="360" cy="55800"/>
            <a:chOff x="8384604" y="1376525"/>
            <a:chExt cx="360" cy="55800"/>
          </a:xfrm>
        </p:grpSpPr>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6DC3056-81AF-51D0-AB13-4B0F2E582807}"/>
                    </a:ext>
                  </a:extLst>
                </p14:cNvPr>
                <p14:cNvContentPartPr/>
                <p14:nvPr/>
              </p14:nvContentPartPr>
              <p14:xfrm>
                <a:off x="8384604" y="1430525"/>
                <a:ext cx="360" cy="1800"/>
              </p14:xfrm>
            </p:contentPart>
          </mc:Choice>
          <mc:Fallback xmlns="">
            <p:pic>
              <p:nvPicPr>
                <p:cNvPr id="12" name="Ink 11">
                  <a:extLst>
                    <a:ext uri="{FF2B5EF4-FFF2-40B4-BE49-F238E27FC236}">
                      <a16:creationId xmlns:a16="http://schemas.microsoft.com/office/drawing/2014/main" id="{D6DC3056-81AF-51D0-AB13-4B0F2E582807}"/>
                    </a:ext>
                  </a:extLst>
                </p:cNvPr>
                <p:cNvPicPr/>
                <p:nvPr/>
              </p:nvPicPr>
              <p:blipFill>
                <a:blip r:embed="rId8"/>
                <a:stretch>
                  <a:fillRect/>
                </a:stretch>
              </p:blipFill>
              <p:spPr>
                <a:xfrm>
                  <a:off x="8375604" y="1421525"/>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A181B79F-9A83-3888-64B1-16C7C1F68480}"/>
                    </a:ext>
                  </a:extLst>
                </p14:cNvPr>
                <p14:cNvContentPartPr/>
                <p14:nvPr/>
              </p14:nvContentPartPr>
              <p14:xfrm>
                <a:off x="8384604" y="1414325"/>
                <a:ext cx="360" cy="9000"/>
              </p14:xfrm>
            </p:contentPart>
          </mc:Choice>
          <mc:Fallback xmlns="">
            <p:pic>
              <p:nvPicPr>
                <p:cNvPr id="13" name="Ink 12">
                  <a:extLst>
                    <a:ext uri="{FF2B5EF4-FFF2-40B4-BE49-F238E27FC236}">
                      <a16:creationId xmlns:a16="http://schemas.microsoft.com/office/drawing/2014/main" id="{A181B79F-9A83-3888-64B1-16C7C1F68480}"/>
                    </a:ext>
                  </a:extLst>
                </p:cNvPr>
                <p:cNvPicPr/>
                <p:nvPr/>
              </p:nvPicPr>
              <p:blipFill>
                <a:blip r:embed="rId15"/>
                <a:stretch>
                  <a:fillRect/>
                </a:stretch>
              </p:blipFill>
              <p:spPr>
                <a:xfrm>
                  <a:off x="8375604" y="1405685"/>
                  <a:ext cx="1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105AC62-9CEF-7A51-27E2-10D8BBECD05A}"/>
                    </a:ext>
                  </a:extLst>
                </p14:cNvPr>
                <p14:cNvContentPartPr/>
                <p14:nvPr/>
              </p14:nvContentPartPr>
              <p14:xfrm>
                <a:off x="8384604" y="1376525"/>
                <a:ext cx="360" cy="29880"/>
              </p14:xfrm>
            </p:contentPart>
          </mc:Choice>
          <mc:Fallback xmlns="">
            <p:pic>
              <p:nvPicPr>
                <p:cNvPr id="14" name="Ink 13">
                  <a:extLst>
                    <a:ext uri="{FF2B5EF4-FFF2-40B4-BE49-F238E27FC236}">
                      <a16:creationId xmlns:a16="http://schemas.microsoft.com/office/drawing/2014/main" id="{2105AC62-9CEF-7A51-27E2-10D8BBECD05A}"/>
                    </a:ext>
                  </a:extLst>
                </p:cNvPr>
                <p:cNvPicPr/>
                <p:nvPr/>
              </p:nvPicPr>
              <p:blipFill>
                <a:blip r:embed="rId17"/>
                <a:stretch>
                  <a:fillRect/>
                </a:stretch>
              </p:blipFill>
              <p:spPr>
                <a:xfrm>
                  <a:off x="8375604" y="1367525"/>
                  <a:ext cx="18000" cy="47520"/>
                </a:xfrm>
                <a:prstGeom prst="rect">
                  <a:avLst/>
                </a:prstGeom>
              </p:spPr>
            </p:pic>
          </mc:Fallback>
        </mc:AlternateContent>
      </p:grpSp>
    </p:spTree>
    <p:extLst>
      <p:ext uri="{BB962C8B-B14F-4D97-AF65-F5344CB8AC3E}">
        <p14:creationId xmlns:p14="http://schemas.microsoft.com/office/powerpoint/2010/main" val="1956724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700A1-C73D-9FB7-AA1C-F3DB3A9C52A3}"/>
              </a:ext>
            </a:extLst>
          </p:cNvPr>
          <p:cNvSpPr>
            <a:spLocks noGrp="1"/>
          </p:cNvSpPr>
          <p:nvPr>
            <p:ph type="sldNum" sz="quarter" idx="12"/>
          </p:nvPr>
        </p:nvSpPr>
        <p:spPr/>
        <p:txBody>
          <a:bodyPr/>
          <a:lstStyle/>
          <a:p>
            <a:pPr>
              <a:defRPr/>
            </a:pPr>
            <a:fld id="{FC104A63-7622-4A0E-8213-283EA964E1B0}" type="slidenum">
              <a:rPr lang="en-US" smtClean="0"/>
              <a:pPr>
                <a:defRPr/>
              </a:pPr>
              <a:t>43</a:t>
            </a:fld>
            <a:endParaRPr lang="en-US"/>
          </a:p>
        </p:txBody>
      </p:sp>
      <p:pic>
        <p:nvPicPr>
          <p:cNvPr id="4" name="Picture 3" descr="A picture containing text, clipart&#10;&#10;Description automatically generated">
            <a:extLst>
              <a:ext uri="{FF2B5EF4-FFF2-40B4-BE49-F238E27FC236}">
                <a16:creationId xmlns:a16="http://schemas.microsoft.com/office/drawing/2014/main" id="{DEC5DD2C-8476-6DD2-19B2-04011B8D6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1524001"/>
            <a:ext cx="4826793" cy="2414587"/>
          </a:xfrm>
          <a:prstGeom prst="rect">
            <a:avLst/>
          </a:prstGeom>
        </p:spPr>
      </p:pic>
      <p:pic>
        <p:nvPicPr>
          <p:cNvPr id="3" name="Picture 7">
            <a:hlinkClick r:id="rId4"/>
            <a:extLst>
              <a:ext uri="{FF2B5EF4-FFF2-40B4-BE49-F238E27FC236}">
                <a16:creationId xmlns:a16="http://schemas.microsoft.com/office/drawing/2014/main" id="{F578B8DC-0964-A44E-D7B0-FE9D976C7D1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1188"/>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2300419-0753-6F02-1C5F-C3601ABB5965}"/>
              </a:ext>
            </a:extLst>
          </p:cNvPr>
          <p:cNvSpPr txBox="1"/>
          <p:nvPr/>
        </p:nvSpPr>
        <p:spPr>
          <a:xfrm>
            <a:off x="1295400" y="4795390"/>
            <a:ext cx="9982199" cy="1077218"/>
          </a:xfrm>
          <a:prstGeom prst="rect">
            <a:avLst/>
          </a:prstGeom>
          <a:noFill/>
        </p:spPr>
        <p:txBody>
          <a:bodyPr wrap="square">
            <a:spAutoFit/>
          </a:bodyPr>
          <a:lstStyle/>
          <a:p>
            <a:pPr marL="0" indent="0" algn="ctr">
              <a:buNone/>
            </a:pPr>
            <a:r>
              <a:rPr lang="en-US" dirty="0">
                <a:hlinkClick r:id="rId6"/>
              </a:rPr>
              <a:t>drhays@ucla.edu</a:t>
            </a:r>
            <a:endParaRPr lang="en-US" dirty="0"/>
          </a:p>
          <a:p>
            <a:pPr marL="0" indent="0" algn="ctr">
              <a:buNone/>
            </a:pPr>
            <a:r>
              <a:rPr lang="en-US" dirty="0">
                <a:hlinkClick r:id="rId7"/>
              </a:rPr>
              <a:t>https://labs.dgsom.ucla.edu/hays/pages/presentations</a:t>
            </a:r>
            <a:endParaRPr lang="en-US" dirty="0"/>
          </a:p>
        </p:txBody>
      </p:sp>
    </p:spTree>
    <p:extLst>
      <p:ext uri="{BB962C8B-B14F-4D97-AF65-F5344CB8AC3E}">
        <p14:creationId xmlns:p14="http://schemas.microsoft.com/office/powerpoint/2010/main" val="128201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C965-F678-BC63-DAB7-8DD4AD590FB1}"/>
              </a:ext>
            </a:extLst>
          </p:cNvPr>
          <p:cNvSpPr>
            <a:spLocks noGrp="1"/>
          </p:cNvSpPr>
          <p:nvPr>
            <p:ph type="title"/>
          </p:nvPr>
        </p:nvSpPr>
        <p:spPr>
          <a:xfrm>
            <a:off x="76200" y="274638"/>
            <a:ext cx="12115800" cy="1143000"/>
          </a:xfrm>
        </p:spPr>
        <p:txBody>
          <a:bodyPr/>
          <a:lstStyle/>
          <a:p>
            <a:r>
              <a:rPr lang="en-US" dirty="0"/>
              <a:t>Assessment of HRQOL 27 years ago</a:t>
            </a:r>
          </a:p>
        </p:txBody>
      </p:sp>
      <p:sp>
        <p:nvSpPr>
          <p:cNvPr id="3" name="Content Placeholder 2">
            <a:extLst>
              <a:ext uri="{FF2B5EF4-FFF2-40B4-BE49-F238E27FC236}">
                <a16:creationId xmlns:a16="http://schemas.microsoft.com/office/drawing/2014/main" id="{52252F11-08C8-48DA-916B-21303442F544}"/>
              </a:ext>
            </a:extLst>
          </p:cNvPr>
          <p:cNvSpPr>
            <a:spLocks noGrp="1"/>
          </p:cNvSpPr>
          <p:nvPr>
            <p:ph idx="1"/>
          </p:nvPr>
        </p:nvSpPr>
        <p:spPr>
          <a:xfrm>
            <a:off x="76200" y="1905000"/>
            <a:ext cx="11963400" cy="4525963"/>
          </a:xfrm>
        </p:spPr>
        <p:txBody>
          <a:bodyPr/>
          <a:lstStyle/>
          <a:p>
            <a:pPr marL="0" indent="0">
              <a:buNone/>
            </a:pPr>
            <a:r>
              <a:rPr lang="en-US" sz="4400" dirty="0"/>
              <a:t>“Except for a small number of studies designed to assess outcome after cataract extraction, </a:t>
            </a:r>
            <a:r>
              <a:rPr lang="en-US" sz="4400" dirty="0">
                <a:highlight>
                  <a:srgbClr val="FFFF00"/>
                </a:highlight>
              </a:rPr>
              <a:t>measurement of visual functioning and health-related quality of life has rarely been incorporated into ophthalmologic research</a:t>
            </a:r>
            <a:r>
              <a:rPr lang="en-US" sz="4400" dirty="0"/>
              <a:t>” </a:t>
            </a:r>
            <a:r>
              <a:rPr lang="en-US" dirty="0"/>
              <a:t>(Mangione, Lee et al., 1996, p. 1045).</a:t>
            </a:r>
          </a:p>
        </p:txBody>
      </p:sp>
      <p:sp>
        <p:nvSpPr>
          <p:cNvPr id="4" name="Slide Number Placeholder 3">
            <a:extLst>
              <a:ext uri="{FF2B5EF4-FFF2-40B4-BE49-F238E27FC236}">
                <a16:creationId xmlns:a16="http://schemas.microsoft.com/office/drawing/2014/main" id="{AA35BB05-EA78-9CF4-ADDF-F2E8AD62368C}"/>
              </a:ext>
            </a:extLst>
          </p:cNvPr>
          <p:cNvSpPr>
            <a:spLocks noGrp="1"/>
          </p:cNvSpPr>
          <p:nvPr>
            <p:ph type="sldNum" sz="quarter" idx="12"/>
          </p:nvPr>
        </p:nvSpPr>
        <p:spPr/>
        <p:txBody>
          <a:bodyPr/>
          <a:lstStyle/>
          <a:p>
            <a:pPr>
              <a:defRPr/>
            </a:pPr>
            <a:fld id="{0C5144EA-161E-419D-B606-46724030BA3B}" type="slidenum">
              <a:rPr lang="en-US" smtClean="0"/>
              <a:pPr>
                <a:defRPr/>
              </a:pPr>
              <a:t>5</a:t>
            </a:fld>
            <a:endParaRPr lang="en-US"/>
          </a:p>
        </p:txBody>
      </p:sp>
    </p:spTree>
    <p:extLst>
      <p:ext uri="{BB962C8B-B14F-4D97-AF65-F5344CB8AC3E}">
        <p14:creationId xmlns:p14="http://schemas.microsoft.com/office/powerpoint/2010/main" val="78313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EE53-83F7-4BAD-A0BA-6482B71F1DD2}"/>
              </a:ext>
            </a:extLst>
          </p:cNvPr>
          <p:cNvSpPr>
            <a:spLocks noGrp="1"/>
          </p:cNvSpPr>
          <p:nvPr>
            <p:ph type="title"/>
          </p:nvPr>
        </p:nvSpPr>
        <p:spPr>
          <a:xfrm>
            <a:off x="150962" y="-147950"/>
            <a:ext cx="12039600" cy="1143000"/>
          </a:xfrm>
        </p:spPr>
        <p:txBody>
          <a:bodyPr/>
          <a:lstStyle/>
          <a:p>
            <a:r>
              <a:rPr lang="en-US" sz="4000" dirty="0"/>
              <a:t>NEI VFQ Focus Groups</a:t>
            </a:r>
          </a:p>
        </p:txBody>
      </p:sp>
      <p:sp>
        <p:nvSpPr>
          <p:cNvPr id="3" name="Content Placeholder 2">
            <a:extLst>
              <a:ext uri="{FF2B5EF4-FFF2-40B4-BE49-F238E27FC236}">
                <a16:creationId xmlns:a16="http://schemas.microsoft.com/office/drawing/2014/main" id="{5292DBB9-1A7E-05D0-8472-61153DD45322}"/>
              </a:ext>
            </a:extLst>
          </p:cNvPr>
          <p:cNvSpPr>
            <a:spLocks noGrp="1"/>
          </p:cNvSpPr>
          <p:nvPr>
            <p:ph idx="1"/>
          </p:nvPr>
        </p:nvSpPr>
        <p:spPr>
          <a:xfrm>
            <a:off x="150962" y="1166018"/>
            <a:ext cx="12192000" cy="4525963"/>
          </a:xfrm>
        </p:spPr>
        <p:txBody>
          <a:bodyPr/>
          <a:lstStyle/>
          <a:p>
            <a:r>
              <a:rPr lang="en-US" dirty="0"/>
              <a:t>26 focus groups with 246 adults</a:t>
            </a:r>
          </a:p>
          <a:p>
            <a:pPr lvl="1"/>
            <a:r>
              <a:rPr lang="en-US" dirty="0"/>
              <a:t>Primary open-angle glaucoma (n = 82)</a:t>
            </a:r>
          </a:p>
          <a:p>
            <a:pPr lvl="1"/>
            <a:r>
              <a:rPr lang="en-US" dirty="0"/>
              <a:t>Diabetic retinopathy (n = 58)</a:t>
            </a:r>
          </a:p>
          <a:p>
            <a:pPr lvl="1"/>
            <a:r>
              <a:rPr lang="en-US" dirty="0"/>
              <a:t>Cataract (n = 42)</a:t>
            </a:r>
          </a:p>
          <a:p>
            <a:pPr lvl="1"/>
            <a:r>
              <a:rPr lang="en-US" dirty="0"/>
              <a:t>Age-related macular degeneration (n = 35)</a:t>
            </a:r>
          </a:p>
          <a:p>
            <a:pPr lvl="1"/>
            <a:r>
              <a:rPr lang="en-US" dirty="0"/>
              <a:t>CMV retinitis (n = 17)</a:t>
            </a:r>
          </a:p>
          <a:p>
            <a:pPr lvl="1"/>
            <a:r>
              <a:rPr lang="en-US" dirty="0"/>
              <a:t>Low vision (n = 12)</a:t>
            </a:r>
          </a:p>
          <a:p>
            <a:pPr lvl="1"/>
            <a:endParaRPr lang="en-US" dirty="0"/>
          </a:p>
          <a:p>
            <a:pPr marL="457200" lvl="1" indent="0">
              <a:buNone/>
            </a:pPr>
            <a:r>
              <a:rPr lang="en-US" sz="2600" i="1" dirty="0"/>
              <a:t>Mangione, Berry et al. (1998)</a:t>
            </a:r>
          </a:p>
        </p:txBody>
      </p:sp>
      <p:sp>
        <p:nvSpPr>
          <p:cNvPr id="4" name="Slide Number Placeholder 3">
            <a:extLst>
              <a:ext uri="{FF2B5EF4-FFF2-40B4-BE49-F238E27FC236}">
                <a16:creationId xmlns:a16="http://schemas.microsoft.com/office/drawing/2014/main" id="{57E8764E-FE6D-1034-1420-EBEA83EE53E7}"/>
              </a:ext>
            </a:extLst>
          </p:cNvPr>
          <p:cNvSpPr>
            <a:spLocks noGrp="1"/>
          </p:cNvSpPr>
          <p:nvPr>
            <p:ph type="sldNum" sz="quarter" idx="12"/>
          </p:nvPr>
        </p:nvSpPr>
        <p:spPr/>
        <p:txBody>
          <a:bodyPr/>
          <a:lstStyle/>
          <a:p>
            <a:pPr>
              <a:defRPr/>
            </a:pPr>
            <a:fld id="{0C5144EA-161E-419D-B606-46724030BA3B}" type="slidenum">
              <a:rPr lang="en-US" smtClean="0"/>
              <a:pPr>
                <a:defRPr/>
              </a:pPr>
              <a:t>6</a:t>
            </a:fld>
            <a:endParaRPr lang="en-US"/>
          </a:p>
        </p:txBody>
      </p:sp>
    </p:spTree>
    <p:extLst>
      <p:ext uri="{BB962C8B-B14F-4D97-AF65-F5344CB8AC3E}">
        <p14:creationId xmlns:p14="http://schemas.microsoft.com/office/powerpoint/2010/main" val="304294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EE53-83F7-4BAD-A0BA-6482B71F1DD2}"/>
              </a:ext>
            </a:extLst>
          </p:cNvPr>
          <p:cNvSpPr>
            <a:spLocks noGrp="1"/>
          </p:cNvSpPr>
          <p:nvPr>
            <p:ph type="title"/>
          </p:nvPr>
        </p:nvSpPr>
        <p:spPr>
          <a:xfrm>
            <a:off x="119952" y="-228600"/>
            <a:ext cx="12094779" cy="1143000"/>
          </a:xfrm>
        </p:spPr>
        <p:txBody>
          <a:bodyPr/>
          <a:lstStyle/>
          <a:p>
            <a:r>
              <a:rPr lang="en-US" sz="3600" dirty="0"/>
              <a:t>51-item NEI VFQ Pilot (n = 262) and Field (n=597) Tests</a:t>
            </a:r>
          </a:p>
        </p:txBody>
      </p:sp>
      <p:sp>
        <p:nvSpPr>
          <p:cNvPr id="3" name="Content Placeholder 2">
            <a:extLst>
              <a:ext uri="{FF2B5EF4-FFF2-40B4-BE49-F238E27FC236}">
                <a16:creationId xmlns:a16="http://schemas.microsoft.com/office/drawing/2014/main" id="{5292DBB9-1A7E-05D0-8472-61153DD45322}"/>
              </a:ext>
            </a:extLst>
          </p:cNvPr>
          <p:cNvSpPr>
            <a:spLocks noGrp="1"/>
          </p:cNvSpPr>
          <p:nvPr>
            <p:ph idx="1"/>
          </p:nvPr>
        </p:nvSpPr>
        <p:spPr>
          <a:xfrm>
            <a:off x="-76200" y="914400"/>
            <a:ext cx="12313662" cy="4525963"/>
          </a:xfrm>
        </p:spPr>
        <p:txBody>
          <a:bodyPr/>
          <a:lstStyle/>
          <a:p>
            <a:pPr lvl="1">
              <a:buFont typeface="Wingdings" panose="05000000000000000000" pitchFamily="2" charset="2"/>
              <a:buChar char="§"/>
            </a:pPr>
            <a:r>
              <a:rPr lang="en-US" sz="2600" dirty="0"/>
              <a:t>Cataracts, macular degeneration, diabetic retinopathy, glaucoma, cytomegalovirus retinitis, low vision</a:t>
            </a:r>
          </a:p>
          <a:p>
            <a:pPr lvl="2">
              <a:buFont typeface="Wingdings" panose="05000000000000000000" pitchFamily="2" charset="2"/>
              <a:buChar char="§"/>
            </a:pPr>
            <a:r>
              <a:rPr lang="en-US" sz="2200" dirty="0"/>
              <a:t>1:Color vision (1 item, 1 item)</a:t>
            </a:r>
          </a:p>
          <a:p>
            <a:pPr lvl="2">
              <a:buFont typeface="Wingdings" panose="05000000000000000000" pitchFamily="2" charset="2"/>
              <a:buChar char="§"/>
            </a:pPr>
            <a:r>
              <a:rPr lang="en-US" sz="2200" dirty="0"/>
              <a:t>2:Distance vision (7 items, 3 items)</a:t>
            </a:r>
          </a:p>
          <a:p>
            <a:pPr lvl="2">
              <a:buFont typeface="Wingdings" panose="05000000000000000000" pitchFamily="2" charset="2"/>
              <a:buChar char="§"/>
            </a:pPr>
            <a:r>
              <a:rPr lang="en-US" sz="2200" dirty="0"/>
              <a:t>3:Driving (4 items, 3 items)</a:t>
            </a:r>
          </a:p>
          <a:p>
            <a:pPr lvl="2">
              <a:buFont typeface="Wingdings" panose="05000000000000000000" pitchFamily="2" charset="2"/>
              <a:buChar char="§"/>
            </a:pPr>
            <a:r>
              <a:rPr lang="en-US" sz="2200" dirty="0"/>
              <a:t>4: General health (2 items, 1 item)</a:t>
            </a:r>
          </a:p>
          <a:p>
            <a:pPr lvl="2">
              <a:buFont typeface="Wingdings" panose="05000000000000000000" pitchFamily="2" charset="2"/>
              <a:buChar char="§"/>
            </a:pPr>
            <a:r>
              <a:rPr lang="en-US" sz="2200" dirty="0"/>
              <a:t>5: General vision (2 items, 1 item)</a:t>
            </a:r>
          </a:p>
          <a:p>
            <a:pPr lvl="2">
              <a:buFont typeface="Wingdings" panose="05000000000000000000" pitchFamily="2" charset="2"/>
              <a:buChar char="§"/>
            </a:pPr>
            <a:r>
              <a:rPr lang="en-US" sz="2200" dirty="0"/>
              <a:t>6: Near vision (7 items, 3 items)</a:t>
            </a:r>
          </a:p>
          <a:p>
            <a:pPr lvl="2">
              <a:buFont typeface="Wingdings" panose="05000000000000000000" pitchFamily="2" charset="2"/>
              <a:buChar char="§"/>
            </a:pPr>
            <a:r>
              <a:rPr lang="en-US" sz="2200" dirty="0"/>
              <a:t>7: Ocular pain (2 items, 2 items)</a:t>
            </a:r>
          </a:p>
          <a:p>
            <a:pPr lvl="2">
              <a:buFont typeface="Wingdings" panose="05000000000000000000" pitchFamily="2" charset="2"/>
              <a:buChar char="§"/>
            </a:pPr>
            <a:r>
              <a:rPr lang="en-US" sz="2200" dirty="0"/>
              <a:t>8: Peripheral vision (1 item, 1 item)</a:t>
            </a:r>
          </a:p>
          <a:p>
            <a:pPr lvl="2">
              <a:buFont typeface="Wingdings" panose="05000000000000000000" pitchFamily="2" charset="2"/>
              <a:buChar char="§"/>
            </a:pPr>
            <a:r>
              <a:rPr lang="en-US" sz="2200" dirty="0"/>
              <a:t>Vision-specific: </a:t>
            </a:r>
          </a:p>
          <a:p>
            <a:pPr lvl="3">
              <a:buFont typeface="Wingdings" panose="05000000000000000000" pitchFamily="2" charset="2"/>
              <a:buChar char="§"/>
            </a:pPr>
            <a:r>
              <a:rPr lang="en-US" sz="1800" dirty="0"/>
              <a:t>9: Dependency (5 items, 3 items), 10: Expectations for future vision (2 items, 0 items), 11: Mental health (8 items, 4 items), 12: Role difficulties (5 items, 2 items), 13: Social function (4 items, 2 items)</a:t>
            </a:r>
            <a:endParaRPr lang="en-US" sz="2000" i="1" dirty="0"/>
          </a:p>
          <a:p>
            <a:pPr marL="457200" lvl="1" indent="0" algn="ctr">
              <a:buNone/>
            </a:pPr>
            <a:endParaRPr lang="en-US" sz="2000" i="1" dirty="0"/>
          </a:p>
          <a:p>
            <a:pPr marL="457200" lvl="1" indent="0" algn="ctr">
              <a:buNone/>
            </a:pPr>
            <a:r>
              <a:rPr lang="en-US" sz="2000" i="1" dirty="0"/>
              <a:t>Mangione, Lee et al. (1998); Mangione, Lee et al. (2001)</a:t>
            </a:r>
          </a:p>
          <a:p>
            <a:pPr marL="457200" lvl="1" indent="0" algn="ctr">
              <a:buNone/>
            </a:pPr>
            <a:endParaRPr lang="en-US" sz="2000" i="1" dirty="0"/>
          </a:p>
          <a:p>
            <a:pPr marL="457200" lvl="1" indent="0">
              <a:buNone/>
            </a:pPr>
            <a:endParaRPr lang="en-US" sz="2600" i="1" dirty="0"/>
          </a:p>
        </p:txBody>
      </p:sp>
      <p:sp>
        <p:nvSpPr>
          <p:cNvPr id="4" name="Slide Number Placeholder 3">
            <a:extLst>
              <a:ext uri="{FF2B5EF4-FFF2-40B4-BE49-F238E27FC236}">
                <a16:creationId xmlns:a16="http://schemas.microsoft.com/office/drawing/2014/main" id="{57E8764E-FE6D-1034-1420-EBEA83EE53E7}"/>
              </a:ext>
            </a:extLst>
          </p:cNvPr>
          <p:cNvSpPr>
            <a:spLocks noGrp="1"/>
          </p:cNvSpPr>
          <p:nvPr>
            <p:ph type="sldNum" sz="quarter" idx="12"/>
          </p:nvPr>
        </p:nvSpPr>
        <p:spPr/>
        <p:txBody>
          <a:bodyPr/>
          <a:lstStyle/>
          <a:p>
            <a:pPr>
              <a:defRPr/>
            </a:pPr>
            <a:fld id="{0C5144EA-161E-419D-B606-46724030BA3B}" type="slidenum">
              <a:rPr lang="en-US" smtClean="0"/>
              <a:pPr>
                <a:defRPr/>
              </a:pPr>
              <a:t>7</a:t>
            </a:fld>
            <a:endParaRPr lang="en-US"/>
          </a:p>
        </p:txBody>
      </p:sp>
    </p:spTree>
    <p:extLst>
      <p:ext uri="{BB962C8B-B14F-4D97-AF65-F5344CB8AC3E}">
        <p14:creationId xmlns:p14="http://schemas.microsoft.com/office/powerpoint/2010/main" val="373994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000" dirty="0">
                <a:latin typeface="Comic Sans MS" panose="030F0702030302020204" pitchFamily="66" charset="0"/>
              </a:rPr>
              <a:t>Los Angeles Latino Eye Study (LALES)</a:t>
            </a:r>
          </a:p>
        </p:txBody>
      </p:sp>
      <p:sp>
        <p:nvSpPr>
          <p:cNvPr id="6147" name="Rectangle 3"/>
          <p:cNvSpPr>
            <a:spLocks noGrp="1" noChangeArrowheads="1"/>
          </p:cNvSpPr>
          <p:nvPr>
            <p:ph type="body" sz="half" idx="1"/>
          </p:nvPr>
        </p:nvSpPr>
        <p:spPr>
          <a:xfrm>
            <a:off x="380998" y="1600200"/>
            <a:ext cx="6934202" cy="3870678"/>
          </a:xfrm>
        </p:spPr>
        <p:txBody>
          <a:bodyPr/>
          <a:lstStyle/>
          <a:p>
            <a:pPr marL="0" indent="0" algn="l">
              <a:buNone/>
            </a:pPr>
            <a:r>
              <a:rPr lang="en-US" sz="2400" i="0" u="none" strike="noStrike" baseline="0" dirty="0">
                <a:latin typeface="Times New Roman" panose="02020603050405020304" pitchFamily="18" charset="0"/>
                <a:cs typeface="Times New Roman" panose="02020603050405020304" pitchFamily="18" charset="0"/>
              </a:rPr>
              <a:t>Population-based prevalence study of 6,357 Latino adults 40 or older (82% of eligible) living in Los Angeles (La Puente), California: </a:t>
            </a:r>
          </a:p>
          <a:p>
            <a:pPr marL="0" indent="0" algn="l">
              <a:buNone/>
            </a:pPr>
            <a:r>
              <a:rPr lang="en-US" sz="2400" dirty="0">
                <a:latin typeface="Times New Roman" panose="02020603050405020304" pitchFamily="18" charset="0"/>
                <a:cs typeface="Times New Roman" panose="02020603050405020304" pitchFamily="18" charset="0"/>
              </a:rPr>
              <a:t>	Baseline:    0</a:t>
            </a:r>
            <a:r>
              <a:rPr lang="en-US" sz="2400" i="0" u="none" strike="noStrike" baseline="0" dirty="0">
                <a:latin typeface="Times New Roman" panose="02020603050405020304" pitchFamily="18" charset="0"/>
                <a:cs typeface="Times New Roman" panose="02020603050405020304" pitchFamily="18" charset="0"/>
              </a:rPr>
              <a:t>2/2000—04/2003</a:t>
            </a:r>
          </a:p>
          <a:p>
            <a:pPr marL="0" indent="0" algn="l">
              <a:buNone/>
            </a:pPr>
            <a:r>
              <a:rPr lang="en-US" sz="2400" dirty="0">
                <a:latin typeface="Times New Roman" panose="02020603050405020304" pitchFamily="18" charset="0"/>
                <a:cs typeface="Times New Roman" panose="02020603050405020304" pitchFamily="18" charset="0"/>
              </a:rPr>
              <a:t>	Follow-up: 01/2004---05/2008</a:t>
            </a:r>
          </a:p>
          <a:p>
            <a:pPr marL="0" indent="0" algn="l">
              <a:buNone/>
            </a:pPr>
            <a:endParaRPr lang="en-US" altLang="en-US" sz="2400" dirty="0">
              <a:latin typeface="Times New Roman" panose="02020603050405020304" pitchFamily="18" charset="0"/>
              <a:cs typeface="Times New Roman" panose="02020603050405020304" pitchFamily="18" charset="0"/>
            </a:endParaRPr>
          </a:p>
          <a:p>
            <a:r>
              <a:rPr lang="en-US" altLang="en-US" sz="2400" u="sng" dirty="0">
                <a:latin typeface="Comic Sans MS" panose="030F0702030302020204" pitchFamily="66" charset="0"/>
                <a:cs typeface="Times New Roman" panose="02020603050405020304" pitchFamily="18" charset="0"/>
              </a:rPr>
              <a:t>5,213</a:t>
            </a:r>
            <a:r>
              <a:rPr lang="en-US" altLang="en-US" sz="2400" dirty="0">
                <a:latin typeface="Comic Sans MS" panose="030F0702030302020204" pitchFamily="66" charset="0"/>
                <a:cs typeface="Times New Roman" panose="02020603050405020304" pitchFamily="18" charset="0"/>
              </a:rPr>
              <a:t> for baseline analyses (15% less due to  missing data)</a:t>
            </a:r>
          </a:p>
          <a:p>
            <a:r>
              <a:rPr lang="en-US" altLang="en-US" sz="2400" dirty="0">
                <a:latin typeface="Comic Sans MS" panose="030F0702030302020204" pitchFamily="66" charset="0"/>
                <a:cs typeface="Times New Roman" panose="02020603050405020304" pitchFamily="18" charset="0"/>
              </a:rPr>
              <a:t>Mean age = 55 (40-98 range)</a:t>
            </a:r>
          </a:p>
          <a:p>
            <a:r>
              <a:rPr lang="en-US" altLang="en-US" sz="2400" dirty="0">
                <a:latin typeface="Comic Sans MS" panose="030F0702030302020204" pitchFamily="66" charset="0"/>
                <a:cs typeface="Times New Roman" panose="02020603050405020304" pitchFamily="18" charset="0"/>
              </a:rPr>
              <a:t>61% female; 49% employed</a:t>
            </a:r>
          </a:p>
          <a:p>
            <a:r>
              <a:rPr lang="en-US" altLang="en-US" sz="2400" dirty="0">
                <a:latin typeface="Comic Sans MS" panose="030F0702030302020204" pitchFamily="66" charset="0"/>
                <a:cs typeface="Times New Roman" panose="02020603050405020304" pitchFamily="18" charset="0"/>
              </a:rPr>
              <a:t>66% less than high school education </a:t>
            </a:r>
          </a:p>
          <a:p>
            <a:r>
              <a:rPr lang="en-US" altLang="en-US" sz="2400" dirty="0">
                <a:latin typeface="Comic Sans MS" panose="030F0702030302020204" pitchFamily="66" charset="0"/>
                <a:cs typeface="Times New Roman" panose="02020603050405020304" pitchFamily="18" charset="0"/>
              </a:rPr>
              <a:t>75% responded in Spanish </a:t>
            </a:r>
          </a:p>
          <a:p>
            <a:pPr>
              <a:lnSpc>
                <a:spcPct val="80000"/>
              </a:lnSpc>
            </a:pPr>
            <a:endParaRPr lang="en-US" altLang="en-US" sz="1956" dirty="0"/>
          </a:p>
          <a:p>
            <a:pPr marL="0" indent="0">
              <a:lnSpc>
                <a:spcPct val="80000"/>
              </a:lnSpc>
              <a:buNone/>
            </a:pPr>
            <a:endParaRPr lang="en-US" altLang="en-US" sz="1956" i="1" dirty="0"/>
          </a:p>
          <a:p>
            <a:pPr marL="0" indent="0">
              <a:lnSpc>
                <a:spcPct val="80000"/>
              </a:lnSpc>
              <a:buNone/>
            </a:pPr>
            <a:r>
              <a:rPr lang="en-US" altLang="en-US" sz="1956" i="1" dirty="0"/>
              <a:t>McKean, Varma et al. (2007, 2010); Varma, Wu et al. (2006)</a:t>
            </a:r>
          </a:p>
        </p:txBody>
      </p:sp>
      <p:pic>
        <p:nvPicPr>
          <p:cNvPr id="6148" name="Picture 6" descr="Traditional Snellen chart used for visual acuity testing. Illustration only; this is a scaled image and hence not suitable for vision testing.">
            <a:hlinkClick r:id="rId3" tooltip="Traditional Snellen chart used for visual acuity testing. Illustration only; this is a scaled image and hence not suitable for vision testing."/>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7315200" y="2277533"/>
            <a:ext cx="2844800" cy="28448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274638"/>
            <a:ext cx="12115800" cy="1143000"/>
          </a:xfrm>
        </p:spPr>
        <p:txBody>
          <a:bodyPr/>
          <a:lstStyle/>
          <a:p>
            <a:r>
              <a:rPr lang="en-US" altLang="en-US" sz="3000" dirty="0">
                <a:latin typeface="Comic Sans MS" panose="030F0702030302020204" pitchFamily="66" charset="0"/>
              </a:rPr>
              <a:t>Change in Best Corrected VA Over Four Years </a:t>
            </a:r>
            <a:br>
              <a:rPr lang="en-US" altLang="en-US" sz="3000" dirty="0">
                <a:latin typeface="Comic Sans MS" panose="030F0702030302020204" pitchFamily="66" charset="0"/>
              </a:rPr>
            </a:br>
            <a:endParaRPr lang="en-US" altLang="en-US" sz="3000" dirty="0">
              <a:latin typeface="Comic Sans MS" panose="030F0702030302020204" pitchFamily="66" charset="0"/>
            </a:endParaRPr>
          </a:p>
        </p:txBody>
      </p:sp>
      <p:sp>
        <p:nvSpPr>
          <p:cNvPr id="11267" name="Rectangle 3"/>
          <p:cNvSpPr>
            <a:spLocks noGrp="1" noChangeArrowheads="1"/>
          </p:cNvSpPr>
          <p:nvPr>
            <p:ph type="body" idx="1"/>
          </p:nvPr>
        </p:nvSpPr>
        <p:spPr>
          <a:xfrm>
            <a:off x="533400" y="1417638"/>
            <a:ext cx="11277600" cy="4708527"/>
          </a:xfrm>
        </p:spPr>
        <p:txBody>
          <a:bodyPr/>
          <a:lstStyle/>
          <a:p>
            <a:r>
              <a:rPr lang="en-US" altLang="en-US" sz="2400" u="sng" dirty="0">
                <a:latin typeface="Times New Roman" panose="02020603050405020304" pitchFamily="18" charset="0"/>
                <a:cs typeface="Times New Roman" panose="02020603050405020304" pitchFamily="18" charset="0"/>
              </a:rPr>
              <a:t>Two-line loss </a:t>
            </a:r>
            <a:r>
              <a:rPr lang="en-US" altLang="en-US" sz="2400" dirty="0">
                <a:latin typeface="Times New Roman" panose="02020603050405020304" pitchFamily="18" charset="0"/>
                <a:cs typeface="Times New Roman" panose="02020603050405020304" pitchFamily="18" charset="0"/>
              </a:rPr>
              <a:t>associated with </a:t>
            </a:r>
            <a:r>
              <a:rPr lang="en-US" altLang="en-US" sz="2400" i="1" dirty="0">
                <a:latin typeface="Times New Roman" panose="02020603050405020304" pitchFamily="18" charset="0"/>
                <a:cs typeface="Times New Roman" panose="02020603050405020304" pitchFamily="18" charset="0"/>
              </a:rPr>
              <a:t>small</a:t>
            </a:r>
            <a:r>
              <a:rPr lang="en-US" altLang="en-US" sz="2400" dirty="0">
                <a:latin typeface="Times New Roman" panose="02020603050405020304" pitchFamily="18" charset="0"/>
                <a:cs typeface="Times New Roman" panose="02020603050405020304" pitchFamily="18" charset="0"/>
              </a:rPr>
              <a:t> decreases in:</a:t>
            </a:r>
          </a:p>
          <a:p>
            <a:pPr lvl="1"/>
            <a:r>
              <a:rPr lang="en-US" altLang="en-US" sz="2400" dirty="0">
                <a:latin typeface="Times New Roman" panose="02020603050405020304" pitchFamily="18" charset="0"/>
                <a:cs typeface="Times New Roman" panose="02020603050405020304" pitchFamily="18" charset="0"/>
              </a:rPr>
              <a:t>ES=0.33: General vision </a:t>
            </a:r>
          </a:p>
          <a:p>
            <a:pPr lvl="1"/>
            <a:r>
              <a:rPr lang="en-US" altLang="en-US" sz="2400" dirty="0">
                <a:latin typeface="Times New Roman" panose="02020603050405020304" pitchFamily="18" charset="0"/>
                <a:cs typeface="Times New Roman" panose="02020603050405020304" pitchFamily="18" charset="0"/>
              </a:rPr>
              <a:t>ES= 0.41: Vision-related dependency</a:t>
            </a:r>
          </a:p>
          <a:p>
            <a:pPr lvl="1"/>
            <a:r>
              <a:rPr lang="en-US" altLang="en-US" sz="2400" dirty="0">
                <a:latin typeface="Times New Roman" panose="02020603050405020304" pitchFamily="18" charset="0"/>
                <a:cs typeface="Times New Roman" panose="02020603050405020304" pitchFamily="18" charset="0"/>
              </a:rPr>
              <a:t>ES=0.42: Driving difficulty</a:t>
            </a:r>
          </a:p>
          <a:p>
            <a:pPr lvl="1"/>
            <a:r>
              <a:rPr lang="en-US" altLang="en-US" sz="2400" dirty="0">
                <a:latin typeface="Times New Roman" panose="02020603050405020304" pitchFamily="18" charset="0"/>
                <a:cs typeface="Times New Roman" panose="02020603050405020304" pitchFamily="18" charset="0"/>
              </a:rPr>
              <a:t>ES=0.43: Vision-related mental health</a:t>
            </a:r>
          </a:p>
          <a:p>
            <a:pPr lvl="1"/>
            <a:endParaRPr lang="en-US" altLang="en-US" sz="2400" dirty="0">
              <a:latin typeface="Times New Roman" panose="02020603050405020304" pitchFamily="18" charset="0"/>
              <a:cs typeface="Times New Roman" panose="02020603050405020304" pitchFamily="18" charset="0"/>
            </a:endParaRPr>
          </a:p>
          <a:p>
            <a:r>
              <a:rPr lang="en-US" altLang="en-US" sz="2400" u="sng" dirty="0">
                <a:latin typeface="Times New Roman" panose="02020603050405020304" pitchFamily="18" charset="0"/>
                <a:cs typeface="Times New Roman" panose="02020603050405020304" pitchFamily="18" charset="0"/>
              </a:rPr>
              <a:t>Two-line gain </a:t>
            </a:r>
            <a:r>
              <a:rPr lang="en-US" altLang="en-US" sz="2400" dirty="0">
                <a:latin typeface="Times New Roman" panose="02020603050405020304" pitchFamily="18" charset="0"/>
                <a:cs typeface="Times New Roman" panose="02020603050405020304" pitchFamily="18" charset="0"/>
              </a:rPr>
              <a:t>associated with </a:t>
            </a:r>
            <a:r>
              <a:rPr lang="en-US" altLang="en-US" sz="2400" i="1" dirty="0">
                <a:latin typeface="Times New Roman" panose="02020603050405020304" pitchFamily="18" charset="0"/>
                <a:cs typeface="Times New Roman" panose="02020603050405020304" pitchFamily="18" charset="0"/>
              </a:rPr>
              <a:t>small</a:t>
            </a:r>
            <a:r>
              <a:rPr lang="en-US" altLang="en-US" sz="2400" dirty="0">
                <a:latin typeface="Times New Roman" panose="02020603050405020304" pitchFamily="18" charset="0"/>
                <a:cs typeface="Times New Roman" panose="02020603050405020304" pitchFamily="18" charset="0"/>
              </a:rPr>
              <a:t> to </a:t>
            </a:r>
            <a:r>
              <a:rPr lang="en-US" altLang="en-US" sz="2400" i="1" dirty="0">
                <a:latin typeface="Times New Roman" panose="02020603050405020304" pitchFamily="18" charset="0"/>
                <a:cs typeface="Times New Roman" panose="02020603050405020304" pitchFamily="18" charset="0"/>
              </a:rPr>
              <a:t>large</a:t>
            </a:r>
            <a:r>
              <a:rPr lang="en-US" altLang="en-US" sz="2400" dirty="0">
                <a:latin typeface="Times New Roman" panose="02020603050405020304" pitchFamily="18" charset="0"/>
                <a:cs typeface="Times New Roman" panose="02020603050405020304" pitchFamily="18" charset="0"/>
              </a:rPr>
              <a:t> improvements in:</a:t>
            </a:r>
          </a:p>
          <a:p>
            <a:pPr lvl="1"/>
            <a:r>
              <a:rPr lang="en-US" altLang="en-US" sz="2400" dirty="0">
                <a:latin typeface="Times New Roman" panose="02020603050405020304" pitchFamily="18" charset="0"/>
                <a:cs typeface="Times New Roman" panose="02020603050405020304" pitchFamily="18" charset="0"/>
              </a:rPr>
              <a:t>ES=0.30: Ocular pain</a:t>
            </a:r>
          </a:p>
          <a:p>
            <a:pPr lvl="1"/>
            <a:r>
              <a:rPr lang="en-US" altLang="en-US" sz="2400" dirty="0">
                <a:latin typeface="Times New Roman" panose="02020603050405020304" pitchFamily="18" charset="0"/>
                <a:cs typeface="Times New Roman" panose="02020603050405020304" pitchFamily="18" charset="0"/>
              </a:rPr>
              <a:t>ES=0.39: Color vision</a:t>
            </a:r>
          </a:p>
          <a:p>
            <a:pPr lvl="1"/>
            <a:r>
              <a:rPr lang="en-US" altLang="en-US" sz="2400" dirty="0">
                <a:latin typeface="Times New Roman" panose="02020603050405020304" pitchFamily="18" charset="0"/>
                <a:cs typeface="Times New Roman" panose="02020603050405020304" pitchFamily="18" charset="0"/>
              </a:rPr>
              <a:t>ES=0.46: Near vision </a:t>
            </a:r>
          </a:p>
          <a:p>
            <a:pPr lvl="1"/>
            <a:r>
              <a:rPr lang="en-US" altLang="en-US" sz="2400" dirty="0">
                <a:latin typeface="Times New Roman" panose="02020603050405020304" pitchFamily="18" charset="0"/>
                <a:cs typeface="Times New Roman" panose="02020603050405020304" pitchFamily="18" charset="0"/>
              </a:rPr>
              <a:t>ES=0.80: Driving difficulty </a:t>
            </a: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271797596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12005</TotalTime>
  <Words>2803</Words>
  <Application>Microsoft Office PowerPoint</Application>
  <PresentationFormat>Widescreen</PresentationFormat>
  <Paragraphs>443</Paragraphs>
  <Slides>43</Slides>
  <Notes>43</Notes>
  <HiddenSlides>0</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2</vt:i4>
      </vt:variant>
      <vt:variant>
        <vt:lpstr>Slide Titles</vt:lpstr>
      </vt:variant>
      <vt:variant>
        <vt:i4>43</vt:i4>
      </vt:variant>
    </vt:vector>
  </HeadingPairs>
  <TitlesOfParts>
    <vt:vector size="65" baseType="lpstr">
      <vt:lpstr>AdvOT3c2d9f11</vt:lpstr>
      <vt:lpstr>Arial</vt:lpstr>
      <vt:lpstr>Calibri</vt:lpstr>
      <vt:lpstr>Calibri Light</vt:lpstr>
      <vt:lpstr>Cambria Math</vt:lpstr>
      <vt:lpstr>Comic Sans MS</vt:lpstr>
      <vt:lpstr>Times</vt:lpstr>
      <vt:lpstr>Times New Roman</vt:lpstr>
      <vt:lpstr>Wingdings</vt:lpstr>
      <vt:lpstr>Custom Design</vt:lpstr>
      <vt:lpstr>Custom Design</vt:lpstr>
      <vt:lpstr>1_Office Theme</vt:lpstr>
      <vt:lpstr>Custom Design</vt:lpstr>
      <vt:lpstr>Custom Design</vt:lpstr>
      <vt:lpstr>Custom Design</vt:lpstr>
      <vt:lpstr>Custom Design</vt:lpstr>
      <vt:lpstr>Custom Design</vt:lpstr>
      <vt:lpstr>Custom Design</vt:lpstr>
      <vt:lpstr>Custom Design</vt:lpstr>
      <vt:lpstr>1_Office Theme</vt:lpstr>
      <vt:lpstr>Document</vt:lpstr>
      <vt:lpstr>Equation</vt:lpstr>
      <vt:lpstr>  The Current State of Patient-Reported Outcome Measures for Eye and Vision Conditions  .</vt:lpstr>
      <vt:lpstr>PowerPoint Presentation</vt:lpstr>
      <vt:lpstr>Health-Related Quality  of Life (HRQOL)</vt:lpstr>
      <vt:lpstr>Types of HRQOL Measures </vt:lpstr>
      <vt:lpstr>Assessment of HRQOL 27 years ago</vt:lpstr>
      <vt:lpstr>NEI VFQ Focus Groups</vt:lpstr>
      <vt:lpstr>51-item NEI VFQ Pilot (n = 262) and Field (n=597) Tests</vt:lpstr>
      <vt:lpstr>Los Angeles Latino Eye Study (LALES)</vt:lpstr>
      <vt:lpstr>Change in Best Corrected VA Over Four Years  </vt:lpstr>
      <vt:lpstr>  Cost-Effectiveness of Health Care</vt:lpstr>
      <vt:lpstr>Six-Item Visual Function Questionnaire Utility Index (VFQ-UI)</vt:lpstr>
      <vt:lpstr>VFQ-UI</vt:lpstr>
      <vt:lpstr>A Plethora of Measures Have Been Developed</vt:lpstr>
      <vt:lpstr>A Plethora of Measures Have Been Developed</vt:lpstr>
      <vt:lpstr>Top 10 (out of 41) Glaucoma Measures </vt:lpstr>
      <vt:lpstr>Top 10 (out of 41) Glaucoma Measures </vt:lpstr>
      <vt:lpstr>Lazy eye and crossed eyes</vt:lpstr>
      <vt:lpstr>Lazy eye and crossed eyes</vt:lpstr>
      <vt:lpstr>NEI Refractive Error Quality of Life Instrument </vt:lpstr>
      <vt:lpstr>Other Patient-Reported Outcome Measures </vt:lpstr>
      <vt:lpstr>           -connected Patient-Reported Outcome Measures </vt:lpstr>
      <vt:lpstr>Future Directions </vt:lpstr>
      <vt:lpstr>Should We Build Upon the NEI-VFQ?   </vt:lpstr>
      <vt:lpstr>PowerPoint Presentation</vt:lpstr>
      <vt:lpstr>The NEI-VFQ-25 items are not unidimensional</vt:lpstr>
      <vt:lpstr>$12,600 to use the Quality of Vision (QoV) Questionnaire</vt:lpstr>
      <vt:lpstr>PowerPoint Presentation</vt:lpstr>
      <vt:lpstr>Linking/crosswalking to NEI-VFQ</vt:lpstr>
      <vt:lpstr>NIH Toolbox Vision-targeted HRQOL Measure </vt:lpstr>
      <vt:lpstr>Literature Review</vt:lpstr>
      <vt:lpstr>NIH Toolbox Vision-targeted HRQOL Domains</vt:lpstr>
      <vt:lpstr>PowerPoint Presentation</vt:lpstr>
      <vt:lpstr>PowerPoint Presentation</vt:lpstr>
      <vt:lpstr>PowerPoint Presentation</vt:lpstr>
      <vt:lpstr>Caution about So-Called “Modern” Methods  </vt:lpstr>
      <vt:lpstr>Simple sum and IRT scores are highly correlated </vt:lpstr>
      <vt:lpstr>Individual Assessment: Person Misfit</vt:lpstr>
      <vt:lpstr>Identifying “Responders”: Reliable Change Index (RCI)</vt:lpstr>
      <vt:lpstr>IRT Reliable Change Index (IRT)</vt:lpstr>
      <vt:lpstr>Note: Some Authors Have Erroneously  </vt:lpstr>
      <vt:lpstr>PowerPoint Presentation</vt:lpstr>
      <vt:lpstr>Change over 6 Weeks Among 750 active-duty U.S. military with low back pain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Hays, Ronald D.</cp:lastModifiedBy>
  <cp:revision>1337</cp:revision>
  <cp:lastPrinted>2023-09-25T13:40:22Z</cp:lastPrinted>
  <dcterms:created xsi:type="dcterms:W3CDTF">2001-01-03T19:26:53Z</dcterms:created>
  <dcterms:modified xsi:type="dcterms:W3CDTF">2023-09-27T12:59:14Z</dcterms:modified>
</cp:coreProperties>
</file>