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2"/>
  </p:notesMasterIdLst>
  <p:handoutMasterIdLst>
    <p:handoutMasterId r:id="rId43"/>
  </p:handoutMasterIdLst>
  <p:sldIdLst>
    <p:sldId id="598" r:id="rId2"/>
    <p:sldId id="769" r:id="rId3"/>
    <p:sldId id="772" r:id="rId4"/>
    <p:sldId id="791" r:id="rId5"/>
    <p:sldId id="773" r:id="rId6"/>
    <p:sldId id="768" r:id="rId7"/>
    <p:sldId id="774" r:id="rId8"/>
    <p:sldId id="789" r:id="rId9"/>
    <p:sldId id="788" r:id="rId10"/>
    <p:sldId id="745" r:id="rId11"/>
    <p:sldId id="747" r:id="rId12"/>
    <p:sldId id="736" r:id="rId13"/>
    <p:sldId id="781" r:id="rId14"/>
    <p:sldId id="782" r:id="rId15"/>
    <p:sldId id="786" r:id="rId16"/>
    <p:sldId id="720" r:id="rId17"/>
    <p:sldId id="765" r:id="rId18"/>
    <p:sldId id="778" r:id="rId19"/>
    <p:sldId id="790" r:id="rId20"/>
    <p:sldId id="721" r:id="rId21"/>
    <p:sldId id="722" r:id="rId22"/>
    <p:sldId id="726" r:id="rId23"/>
    <p:sldId id="779" r:id="rId24"/>
    <p:sldId id="670" r:id="rId25"/>
    <p:sldId id="718" r:id="rId26"/>
    <p:sldId id="725" r:id="rId27"/>
    <p:sldId id="727" r:id="rId28"/>
    <p:sldId id="785" r:id="rId29"/>
    <p:sldId id="777" r:id="rId30"/>
    <p:sldId id="675" r:id="rId31"/>
    <p:sldId id="717" r:id="rId32"/>
    <p:sldId id="719" r:id="rId33"/>
    <p:sldId id="676" r:id="rId34"/>
    <p:sldId id="700" r:id="rId35"/>
    <p:sldId id="701" r:id="rId36"/>
    <p:sldId id="702" r:id="rId37"/>
    <p:sldId id="704" r:id="rId38"/>
    <p:sldId id="705" r:id="rId39"/>
    <p:sldId id="787" r:id="rId40"/>
    <p:sldId id="524" r:id="rId41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5" autoAdjust="0"/>
    <p:restoredTop sz="94434" autoAdjust="0"/>
  </p:normalViewPr>
  <p:slideViewPr>
    <p:cSldViewPr snapToObjects="1">
      <p:cViewPr varScale="1">
        <p:scale>
          <a:sx n="72" d="100"/>
          <a:sy n="72" d="100"/>
        </p:scale>
        <p:origin x="396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30"/>
    </p:cViewPr>
  </p:sorterViewPr>
  <p:notesViewPr>
    <p:cSldViewPr snapToObjects="1">
      <p:cViewPr>
        <p:scale>
          <a:sx n="100" d="100"/>
          <a:sy n="100" d="100"/>
        </p:scale>
        <p:origin x="792" y="-1254"/>
      </p:cViewPr>
      <p:guideLst>
        <p:guide orient="horz" pos="2949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1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764"/>
            <a:ext cx="30670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5CFF0E0-9292-4E99-842A-D31D68E32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24T13:03:20.174"/>
    </inkml:context>
    <inkml:brush xml:id="br0">
      <inkml:brushProperty name="width" value="0.014" units="cm"/>
      <inkml:brushProperty name="height" value="0.014" units="cm"/>
      <inkml:brushProperty name="ignorePressure" value="1"/>
    </inkml:brush>
  </inkml:definitions>
  <inkml:trace contextRef="#ctx0" brushRef="#br0">21066 6335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6-02T04:32:25.73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27469 7142,'0'0,"0"0,0 0,0 0,0 0,0 0,0 0,-3 2,0 1,-2 0,-2-1,-3 0,-2-1,-1 0,2-1,0 0,0 2,-1 1,0 0,0-1,-1 0,0-1,-1-1,0 1,-2 1,0 1,-3 0,1 1,-1 1,2-1,-1-1,1 1,-2 0,0 0,-1-2,-2 0,0-1,0-1,1 0,1 0,-3 0,-1 0,2-1,-1 3,-1 1,2 0,-1-1,0 0,-1-2,1 1,0-1,0 0,-2 0,0 0,-1 0,-1 2,1 1,-1 0,0-1,2 0,3-1,1 0,2-1,-2 0,3 0,-2 0,-2-1,-1 1,-2 0,-1 0,0 0,-1 0,0 0,-1 0,1 0,0 0,0 0,0 0,0 0,0 0,0 0,0 0,1 0,-1 0,0 0,0 0,0 0,0 0,0 0,1 0,-1 0,0 0,0 0,2 0,1 0,2-2,1-1,-1 0,1 1,-1 0,-1 1,2 0,-1-1,1-1,2 0,2 1,-1 1,1 0,0 1,2 0,-2 0,0 0,0 0,1 0,1-2,1-1,0 0,1 1,-1 0,1 1,0 0,0 1,-1 0,1 0,0 0,-1 0,-2 1,0-1,0 0,-3 0,2 0,-1 0,2 0,-2 0,0 0,2 0,-3 0,1 0,1 0,1 0,-2 0,1 0,1 0,-3 0,1 0,-1 0,-3 0,1 0,0 0,0 0,-1 0,2 0,2 0,-2 0,2 0,-1 0,0 0,1 0,-1 0,-2 0,1 0,-2 0,0 0,-2 0,-2 0,2 0,1 0,-1 0,-1 0,0 0,-2 0,1 0,0 0,-2 0,1 0,0 0,0 0,3 0,2 0,3-3,1 0,0 0,2 1,-2 0,-2 1,0 0,-1 1,-2 0,-1 0,-1 0,-1 1,-1-4,-7 1,-4-2,-4 2,2 0,3 1,3 0,5 1,3 0,4 0,2 0,4 1,1-4,2 1,0-1,0-2,0 0,-2 1,-1 1,0-1,-2 0,0 0,-2 2,-2 0,1-1,-1 0,-1 0,1 1,-5 1,-5 0,-1 1,0 0,1 0,2 0,1 0,1 0,1 1,0-1,1 0,-1 0,3 0,2 0,3 0,4 0,0 0,1 0,1 0,0-3,1 0,-4 0,0-2,-2 1,-3 0,-2 0,0 3,0 0,-1 0,-2 1,3 0,2 1,0-1,0 0,0 0,0 0,-2 0,2 0,-2 0,0 0,1 0,0 0,-1 0,1 0,-1 0,0 0,-1 0,1 0,0-2,2-1,-1-1,2 2,0 0,-2 1,-2 1,0 0,-2 0,-1 0,0 0,1 0,-2 0,1 0,0 0,0 0,3 0,0 0,0 0,1-2,1-1,1 0,1 1,0 0,2 1,1 0,2 1,1 0,0-3,1 0,-2-2,-4 0,-2 1,-3 0,-2 2,0 0,-2 2,1 0,-1 0,1 0,0 0,0 0,0 0,0 1,0-1,0 0,0 0,0 0,1 0,-2 0,2 0,-1-3,0 0,0 0,0 1,3 0,0-1,2 0,1 0,-2 1,0 0,-2 1,0 1,-2 0,0 0,0 0,0 0,0 0,0 1,0-1,0 0,0 0,1 0,-1 0,0 0,0 0,2 0,4 0,3 0,1 0,2 0,0 0,-4 0,0 0,-1 0,-2 0,-2 2,-2 3,0 3,-3 2,-1 3,-1-2,0 0,-1 0,1 1,-1 0,0 2,1-1,1 0,1 1,2-1,0 1,0 0,0-1,0 1,0 2,1 0,2 1,0-1,2-1,3 0,0 1,1 1,0 0,2-2,-1 0,0 0,1-1,0-1,2 1,-3 2,0 1,1-1,-2-1,-2 3,0 0,0-1,3-1,1-1,1 0,1-2,1 1,-1 0,1-1,2 1,1-1,2 0,0 1,-1 2,1 3,3 2,-2 1,2 1,0-1,3-2,0 0,0 1,-2 2,2 2,-2-2,-1 1,2 0,0 1,1-2,-1 0,-1 1,1-1,1 0,1-3,-1 1,2 2,0-1,0 0,0 1,0 1,0 1,0 2,0-1,0 2,0-1,0 0,0-2,0-3,0-1,0-1,0-2,0-2,0 1,0 0,3 0,0 1,0-1,0 1,1-2,0-1,2 0,1-1,3-1,2 0,-2 1,0-1,1 1,1-1,0 1,-2-3,0 0,1-1,0 2,1-1,0 2,-1-3,-1 1,1 0,0 0,0 1,2 0,0 1,1 1,-1-1,0 1,1 0,0-1,-1 1,1 0,-1-1,1 1,-1-1,0 1,3 0,0-1,3 0,0 1,-1 0,-1 0,0-1,4 0,1 1,2 0,1-1,2 1,0-1,3 1,0-1,3 1,1-1,1-1,-1-4,-3 0,-1-3,-2 2,0-1,-1 0,-1 0,1-1,2 0,3 1,3-3,2 0,2-1,1-2,1 1,-1-1,-1-1,-1 1,0 0,0 2,-2 0,1 2,-1-2,0-1,-3 0,0-1,2 3,1 0,2 2,1 0,3 0,1-2,0 0,1-2,-2-1,-3 1,-3-2,-4 1,-2 0,-2 0,-3 0,-4 0,-3 0,-3 0,0 2,-2 1,-1 0,4-1,2 0,3 2,2-1,5 3,4-1,1-1,2 2,-1 0,0-2,-3-1,-2-2,2 0,-1 0,3-1,-2-1,2 1,3 0,-1 0,-2-1,0 1,2 0,2 0,1 0,1 0,0 0,2 0,0 0,-1 0,0 0,1 0,0 0,-1 0,-2 0,-3 0,-3 0,-2 0,-2 0,1-2,3-1,3-2,2-1,1 2,7 0,4 0,0-3,-1 0,-1 2,-3-2,-1-1,-2-1,-2 0,-5 0,-1 1,-2 0,0 1,1-1,8 0,10 0,5 2,2-1,-1-1,-4 1,-4-1,-2-2,-6 2,-2 0,-1-2,1-1,-1 1,4 0,4 2,3 0,2 1,3 2,0-1,4-1,0-1,1-1,-1 0,-2 1,3 0,2-1,2-2,4 1,6 1,0 1,-1 3,-3 1,2 4,7 2,11 1,11-1,6-2,1-1,-6-3,-5-4,-6-2,-3-1,-4-2,-3 1,-7 3,-8 3,-9 3,-6 1,-5 2,-3 0,-1 0,-2 1,1 0,0-1,-3 0,1 0,0 0,1 0,1 0,0 3,1 2,0 1,0 0,0-2,1-2,0 0,-1-1,0-1,-2 0,-2 0,-2-1,-2 1,0 0,-3 0,-1 0,-1 0,3 0,-1 0,1 0,-2 0,1 0,-2 0,1 0,-2 0,1 0,0 0,0 0,0 0,-1 0,1 0,0 0,0 0,0-2,2-4,1 0,3-2,1 1,3 2,1 0,2 0,0 1,1-1,-3 0,-2 0,-2 0,-1 0,0 2,2 0,2 1,-2 1,1-2,1 0,1-2,1 0,1-2,0 0,1 0,-1 1,0-2,-2 1,-3 2,-2 0,-3-3,-2 2,-2-2,1-1,0-2,-1-1,0-1,0 2,1 0,0 0,-1 0,4-1,0-1,2 0,3 0,2-1,3-2,3-4,0-2,0-2,0-1,-1-2,-4-1,0 1,-3-1,0-2,-2-1,-1-1,0-1,-1-1,2-2,2-2,1 0,2-5,-1 0,-2-3,-3-1,-4 1,-5 2,-4 1,-2 1,-5 3,-4 4,-4 2,-2 4,-1 0,-2 2,0 1,1-1,-1 3,-2 3,-3 2,-2 0,-3 2,-1 0,-1 2,-1 0,0 1,0 0,0-1,0-2,0-1,1-1,-1-2,1 2,-1 0,1 2,-1 1,1 1,-3 1,0 0,-2 1,-1 0,-2 0,1 0,2-1,-1 1,-2-1,0 1,0-1,0 1,2-1,0 3,-2 0,1 3,-2 0,2-1,1 1,0-1,-2 2,0 2,3 1,-2 3,2-3,0 1,-1 1,1 0,1 1,-1 0,-2 1,0 0,-2 0,2 0,-2 0,3-2,-2-1,1-2,2-1,1-1,2-1,0-1,-1 2,-3 3,-2 1,0 2,-2 0,0 1,0 0,1 1,-2-1,2 0,0 0,1 0,-1 1,2-1,0 0,-2 0,0 0,1-1,0 1,0 0,1 0,1 0,0 0,1 0,1 0,1 0,1 0,-2 0,1 0,-3 0,1 0,-3 0,2 0,-2 0,-1 0,1 0,-1 0,1 3,-1 0,2 2,0 0,-3 1,0-1,-2 0,-1 0,2-2,0 1,0 0,-1 1,2 3,2-1,1-1,0-2,1 1,-1 0,3 1,-2-1,1 0,1-2,1-1,1-1,0-1,4 0,0 0,4 0,1-1,3 1,2 0,0 0,1 0,1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6-02T04:32:37.257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26591 14342,'0'0,"0"0,0 0,0 0,-2 3,-4 2,0 1,-1-1,-3 1,0 0,-5 0,-1 1,-3-2,0-2,-1-1,-3-1,1-1,0 0,1 0,2 0,1-1,0 1,1 0,-2 0,1 0,-2 0,0 0,0 0,-3-3,2 1,-1-4,-1 1,-2 0,0 1,-1 0,0 0,-1 1,-1-2,1 1,0 0,0 2,0 0,1 1,-4-2,0 0,-2-2,-3-1,1 2,-2 1,2 1,1 1,1 0,-1 1,2 0,2 0,0 1,2-1,0 0,1 0,-1 0,0-2,0-1,-2 0,-3-2,-3 0,-2 1,-2 1,-2 1,1 1,-3-2,-4 0,1 0,0 1,1-2,2 0,1 1,-2 0,1 2,-2-3,-3 1,-2 0,-1 1,-2 1,1 0,1 1,3 0,1 0,2 0,3 0,1-2,1-1,-3-2,-9-1,-8 2,-2-2,2 1,5 0,5 2,3 1,4 1,4 1,4 0,4 0,0 0,1 1,-2-1,1 0,0 0,-5 0,-6 0,-3 0,0 0,0 0,3 0,5 0,4 0,2 0,3 0,1 0,1 0,0 0,0 0,-1 0,0 0,3 0,1 0,-1 0,-1 3,0-1,0 2,-2-2,3 0,0-1,-1 0,1-1,-2 0,1 0,-2 0,0-1,0 1,0 0,0 0,0 0,0 0,0 0,0 0,0 0,1 0,-1 0,0 0,0 0,0 0,0 0,0 0,1 0,-2 3,2-1,-1 1,0 0,0-1,0-2,0 1,1-1,-1 0,0 0,3 0,2 0,1 0,2 0,1 0,3 0,-1 0,3 0,-1 0,-1 0,-4 0,1 0,-3 0,-2 0,1 0,0 0,-2 0,0 0,1 0,-1 0,0 0,0 0,-2 0,0 0,0 0,-1 0,0 0,0 0,0 0,-1 0,2 0,-1 0,0 0,0 0,0 0,0 0,0 0,3 0,0 0,2 0,1 0,-2 0,2 0,0 0,-2 0,2 0,-2 0,2 0,1 2,0 1,-1 0,-2 2,0-1,-2 0,2 1,0 0,1-1,0-2,2 0,1 2,3-1,1 0,0 2,1-1,1 0,0-1,0-1,0-2,0 3,-1 1,1 1,0 0,-1 2,1-1,-1 2,1 0,-1 0,1 1,-1 0,1 0,0 0,-1 1,1 1,-1-1,1 0,-3 0,0 1,-3 1,0 1,-1 0,0-2,2 0,0 0,3 0,0 1,1 0,-1 2,-2-3,1-1,1 1,0 1,1 0,0 0,0 2,1-2,0 2,-1 0,1 0,-1 0,1-1,-3 1,0-1,0 1,0-1,1 1,0 0,1-1,1 0,-1 1,1-1,0 1,-1-1,1 1,-1 0,1-1,0 1,1-1,2 1,2-1,2 1,0 0,1-1,0 1,-1-1,0 1,0-1,-1 1,0 0,0-1,1 1,-1-1,-2 1,2-1,0 1,3 0,1-1,2 1,-2-1,0 0,1 1,0 0,0 0,1-1,1 1,0-1,0 1,0-1,0-2,0 0,0 0,1 0,-1 1,0 0,0 1,0 1,0-4,0 1,0-2,0-1,0-1,0 0,0-1,0 2,0 0,0 1,0 3,0-2,0 0,0 1,0 1,0-2,0 0,0-3,0 1,0-1,0 0,0-1,0 1,0-1,0 2,0-2,0 1,0 0,0-3,0 2,0 0,0-3,0 0,0 1,0 2,0 0,0-1,0-2,2 2,1-1,0 3,-1-2,2 2,1-1,-2-1,0 1,1 1,-1 1,0-2,-1-2,2 0,0 0,0 0,-2 1,0-1,1 1,0 1,0 1,0-1,1 1,0 0,-1-2,2 1,-1-1,0-1,-2 1,0 0,-1-1,2 1,-1 2,1-1,0 2,0 1,1 0,0-3,-1-2,1 2,0-2,-1 0,-1-2,2 2,0 0,1 1,1 0,-2 0,2 0,-1 1,-1-2,1 1,0 0,-1-1,-1-2,0 2,1 0,-1-1,1 1,1 1,1 1,0 0,1 1,-1-1,0-1,-1 1,2 2,0-1,-1-1,-3-2,2 1,2 1,0 0,0 2,2 0,2 1,-2-2,1-1,0 3,2-2,-1 1,3 0,1-1,1 2,1 1,1-1,3 1,-1 0,1 2,3-3,0 1,2-2,0-2,0 0,2 2,-2 1,-1 1,-3 0,-3-3,-2-1,0-1,-1 0,0 1,0-1,0 0,1 0,2 0,0 1,1 0,3 1,0-1,2-1,1-2,1 0,0-2,0 1,1 3,-1 1,0-2,0 0,0-1,-1-2,1 0,0-1,0 2,0 1,-3-1,0 1,-2-2,-3 0,0 0,-1-1,2 0,-1 2,1 2,2-2,-1 0,1 0,-2 1,2 1,0-1,-1-1,1 0,1-1,1-1,2 1,-2-1,-1-1,1 1,-1 0,-1 0,2 0,0 0,-2 0,1 0,-2 0,-2 0,-2 0,-1 0,1 0,0 0,1 0,0 0,2 0,2 0,2 0,1 0,1 0,1 0,0 0,0 0,1 0,1 0,1 0,2 0,0 0,-1 0,0 0,-2 0,-1 0,-1 0,0 0,0 0,0 0,-1 0,1 0,-1 0,1 0,0 0,0 0,0 0,0 0,-1-3,1 1,0-2,0 2,0 0,0 2,0-1,-1 1,2 0,-1 0,-1-3,2 1,-2-2,-1 2,-1 0,0 2,0-1,1 1,2 0,2-3,2 1,11-4,7 1,5 0,-1 2,-2 1,-1 1,-2 0,-2 1,-2 0,-2 0,-1 0,-1 1,9-1,10 0,6 0,1 0,0 0,-4 0,-5 0,-6 0,-1 0,0 0,8 0,6 0,7 0,4 0,3 0,1 0,-3-2,-2-1,-3 0,-2 1,2-2,2 0,0 1,-1 0,-4 2,-6 0,-7 0,-6 1,-5 0,-2 0,0-2,0-1,2-2,1 0,1 0,2 2,2 0,0 2,0 1,-2-1,-1 2,-3-1,-1 0,-2 0,0 0,1 0,3 0,4 0,1 0,2 0,0 0,-4 0,-2 0,-2 0,-2 0,-4 0,-2 0,-5 0,-2 0,-1 0,1 0,2 0,4 0,2 0,1 0,2 0,3 0,0 0,1 0,-1 0,-1 0,0 0,-1 0,0 0,-3 0,-1 0,-2 0,0 0,0 0,2 0,-1 0,0 0,1 0,-1 0,-1 0,2 0,-2 0,1 0,-2 0,-2 0,-1-2,-2-1,-2 0,0-2,0 0,-1 1,1 2,0 0,-1 0,1 2,2-3,3-2,1-1,1-1,1 0,-1 0,0 0,0 1,0 3,0-1,-1 0,-1 0,-2 2,-1-1,-1-2,-1 0,0-1,-3 2,-1 1,-2 0,1 0,0-1,-1-1,1 0,1 0,1 0,0 0,2-1,-1 0,-1 2,0-2,-1-1,-3 0,-2-1,0 0,0 0,0-1,1 1,1 1,-1 1,-1 1,1-2,-1 1,0 0,-2 0,-1 1,0-1,-1-1,-1 0,0 1,0 0,0-2,1 1,-1-2,0 2,1 0,1-2,2-1,-1-2,2 2,0-1,2 3,2-1,-1 2,-1 0,0 1,-1-2,-1 0,1-2,-1-1,1-1,0 0,-1 2,1-1,-1 0,-1-2,0 3,0 0,0 0,0-2,-2 0,0-1,0 1,-1-2,-1 1,0-1,0 2,1 2,-1-1,0-1,1 0,-3 2,-1 0,-2 0,0-1,1-1,-1-1,-2-2,-2-4,-1-1,-2-1,2 0,-1 0,1 0,-1 0,-1 0,0 1,0 0,-1 1,0 2,0 0,-1-1,1-1,0-3,0 1,0 0,0 0,0 0,0-2,0 1,0 2,0 2,0 1,0 1,0-2,0 2,0 0,0 0,0-2,0 1,0 2,0-1,0 2,-2 0,-1 0,0 0,-2-1,-3-2,0 1,-4 0,2 1,0 0,-1 2,0-1,-2 1,1-1,-2 1,1-1,-1 0,1 1,-1 0,1-1,-1 1,1-1,-1 1,1-1,-1 0,1 0,0 1,1 2,2 0,0 1,-2-1,1-1,-2-1,1 2,-2 1,1-1,-3 3,-1-1,-1-1,-1-1,1 0,1-3,1 4,1-1,0 3,-5 0,1 1,-2 0,1 1,2 1,0-1,2 2,2-2,-2 0,-1 2,1-2,-1 1,-1 1,-2 1,-1 1,-1 0,1-2,-3-2,0 1,-2 1,0 1,2 1,0 0,0 0,-1-1,-1 0,0 1,-1 1,1 0,-1 1,0 0,-2-2,-1-1,0 0,1 0,0 2,1 0,-2-2,0 0,-2 0,-2 1,-3 0,-2 1,3 1,1-1,2 1,1 1,0-1,2 0,1 0,0 0,2 0,0 0,1 0,-1 0,-2 0,-3 3,-3-1,-2 1,-2 0,-1-1,-1 1,0 1,-2 1,-3 0,-4 2,0 1,-1 0,3 1,2 1,3-1,0 0,2 1,1-1,0-2,0 0,3-2,2 0,5-3,6 0,5-2,5 1,5-2,3 1,5 0,0 0,2 0,0-1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50" cy="468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1"/>
            <a:ext cx="3067050" cy="468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6" y="4446588"/>
            <a:ext cx="5191125" cy="4214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60BD1C5-117E-4168-A7B7-3C97EA08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2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74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85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7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02C1-5907-497B-B172-6EE88F4E0FD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13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02C1-5907-497B-B172-6EE88F4E0FD5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13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02C1-5907-497B-B172-6EE88F4E0FD5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13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02C1-5907-497B-B172-6EE88F4E0FD5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13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55907" indent="-290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62934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28107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93280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defRPr/>
            </a:pPr>
            <a:fld id="{D81E44E4-4BC4-4A8B-8C00-2341FDED9C6C}" type="slidenum">
              <a:rPr lang="en-US"/>
              <a:pPr eaLnBrk="1" hangingPunct="1">
                <a:defRPr/>
              </a:pPr>
              <a:t>40</a:t>
            </a:fld>
            <a:endParaRPr lang="en-US"/>
          </a:p>
        </p:txBody>
      </p:sp>
      <p:sp>
        <p:nvSpPr>
          <p:cNvPr id="190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Notes Placeholder 2"/>
          <p:cNvSpPr>
            <a:spLocks noGrp="1"/>
          </p:cNvSpPr>
          <p:nvPr>
            <p:ph type="body" idx="1"/>
          </p:nvPr>
        </p:nvSpPr>
        <p:spPr>
          <a:xfrm>
            <a:off x="942976" y="4448176"/>
            <a:ext cx="5191125" cy="4213225"/>
          </a:xfrm>
          <a:noFill/>
          <a:ln w="9525"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  <p:sp>
        <p:nvSpPr>
          <p:cNvPr id="190469" name="Slide Number Placeholder 3"/>
          <p:cNvSpPr txBox="1">
            <a:spLocks noGrp="1"/>
          </p:cNvSpPr>
          <p:nvPr/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3034" tIns="46518" rIns="93034" bIns="46518" anchor="b"/>
          <a:lstStyle/>
          <a:p>
            <a:pPr algn="r" eaLnBrk="0" hangingPunct="0"/>
            <a:fld id="{1C66787E-2916-4B06-8C09-D7DF3ED913EA}" type="slidenum">
              <a:rPr lang="en-US" altLang="en-US" sz="1200">
                <a:ea typeface="MS PGothic" pitchFamily="34" charset="-128"/>
              </a:rPr>
              <a:pPr algn="r" eaLnBrk="0" hangingPunct="0"/>
              <a:t>40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6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787" indent="-290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7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7850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29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0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151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2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349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71F9ECC-2D7A-46BF-9563-7B84D0EED4BA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0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03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32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50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08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2D00-B1E3-4835-884C-5F222AD40C36}" type="datetime4">
              <a:rPr lang="en-US" smtClean="0"/>
              <a:pPr>
                <a:defRPr/>
              </a:pPr>
              <a:t>September 26, 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FC7D-27F8-4040-9DB7-283913AE0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A4A1-9252-4FD7-8760-8C2999A8B094}" type="datetime4">
              <a:rPr lang="en-US" smtClean="0"/>
              <a:pPr>
                <a:defRPr/>
              </a:pPr>
              <a:t>September 26, 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D421E-8161-453C-8076-6BF540675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01EB-4B9C-48CC-ADED-389175255878}" type="datetime4">
              <a:rPr lang="en-US" smtClean="0"/>
              <a:pPr>
                <a:defRPr/>
              </a:pPr>
              <a:t>September 26, 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F06D7-3CF0-4962-B168-1E7701C0A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41294" y="1417639"/>
            <a:ext cx="7261414" cy="4930775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1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360E-EB38-4DBC-9C96-F00C75741A90}" type="datetime4">
              <a:rPr lang="en-US" smtClean="0"/>
              <a:pPr>
                <a:defRPr/>
              </a:pPr>
              <a:t>September 26, 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44EA-161E-419D-B606-46724030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6653-7477-46EE-A296-04E01C88B3E7}" type="datetime4">
              <a:rPr lang="en-US" smtClean="0"/>
              <a:pPr>
                <a:defRPr/>
              </a:pPr>
              <a:t>September 26, 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8977-03B1-44FE-8B2A-BEE55865E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4D67-F380-4D19-8DC2-D8D7A69C8563}" type="datetime4">
              <a:rPr lang="en-US" smtClean="0"/>
              <a:pPr>
                <a:defRPr/>
              </a:pPr>
              <a:t>September 26, 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9EFA-3A8A-4C18-A720-9C0EC50EC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BE2D-70F3-49DF-A8CE-D027752C8EA0}" type="datetime4">
              <a:rPr lang="en-US" smtClean="0"/>
              <a:pPr>
                <a:defRPr/>
              </a:pPr>
              <a:t>September 26, 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A2FA-A687-472D-9525-18D7C7100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0A68-4B0D-44CB-80E7-7F72BDD3676F}" type="datetime4">
              <a:rPr lang="en-US" smtClean="0"/>
              <a:pPr>
                <a:defRPr/>
              </a:pPr>
              <a:t>September 26, 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15C0F-D46F-4F15-BEA4-3F0FAA134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1A488-F133-44E0-BCE0-C7297E6E078D}" type="datetime4">
              <a:rPr lang="en-US" smtClean="0"/>
              <a:pPr>
                <a:defRPr/>
              </a:pPr>
              <a:t>September 26, 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4A63-7622-4A0E-8213-283EA964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75F8-1663-4452-B460-4155C3994215}" type="datetime4">
              <a:rPr lang="en-US" smtClean="0"/>
              <a:pPr>
                <a:defRPr/>
              </a:pPr>
              <a:t>September 26, 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6091-6E7F-47D4-BCEF-D4FB530B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B6E74-21EF-4574-967D-34216100E44B}" type="datetime4">
              <a:rPr lang="en-US" smtClean="0"/>
              <a:pPr>
                <a:defRPr/>
              </a:pPr>
              <a:t>September 26, 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E16E-B068-4EA7-9C0F-EA431C66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61280BB-8824-4F15-A934-5DD9C1B3420A}" type="datetime4">
              <a:rPr lang="en-US" smtClean="0"/>
              <a:pPr>
                <a:defRPr/>
              </a:pPr>
              <a:t>September 26, 2016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122CADC7-F8D5-43F5-B6BB-578E5327D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8" r:id="rId7"/>
    <p:sldLayoutId id="2147483804" r:id="rId8"/>
    <p:sldLayoutId id="2147483805" r:id="rId9"/>
    <p:sldLayoutId id="2147483806" r:id="rId10"/>
    <p:sldLayoutId id="2147483807" r:id="rId11"/>
    <p:sldLayoutId id="214748380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cahps.ahrq.gov/news-and-events/podcasts/cahps-surveys-podcast.html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alityreportingcenter.com/wp-content/uploads/2016/02/IQR_20160126_QATranscript_vFINAL508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ustomXml" Target="../ink/ink3.xml"/><Relationship Id="rId4" Type="http://schemas.openxmlformats.org/officeDocument/2006/relationships/image" Target="../media/image2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drhays@ucla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://gim.med.ucla.edu/FacultyPages/Hay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38101" y="177378"/>
            <a:ext cx="8991600" cy="2087181"/>
          </a:xfrm>
        </p:spPr>
        <p:txBody>
          <a:bodyPr/>
          <a:lstStyle/>
          <a:p>
            <a:pPr algn="ctr"/>
            <a:r>
              <a:rPr lang="en-US" sz="4000" i="1" dirty="0">
                <a:latin typeface="Comic Sans MS" panose="030F0702030302020204" pitchFamily="66" charset="0"/>
              </a:rPr>
              <a:t>Patient Experience of Care is an Indicator of Quality of Care</a:t>
            </a:r>
            <a:r>
              <a:rPr lang="en-US" altLang="en-US" sz="4000" dirty="0">
                <a:latin typeface="Comic Sans MS" pitchFamily="66" charset="0"/>
              </a:rPr>
              <a:t>  </a:t>
            </a:r>
          </a:p>
        </p:txBody>
      </p:sp>
      <p:pic>
        <p:nvPicPr>
          <p:cNvPr id="307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3333"/>
          <a:stretch>
            <a:fillRect/>
          </a:stretch>
        </p:blipFill>
        <p:spPr>
          <a:xfrm>
            <a:off x="6096000" y="4191000"/>
            <a:ext cx="2819400" cy="3233737"/>
          </a:xfrm>
        </p:spPr>
      </p:pic>
      <p:sp>
        <p:nvSpPr>
          <p:cNvPr id="3076" name="Text Placeholder 6"/>
          <p:cNvSpPr>
            <a:spLocks noGrp="1"/>
          </p:cNvSpPr>
          <p:nvPr>
            <p:ph type="body" sz="half" idx="2"/>
          </p:nvPr>
        </p:nvSpPr>
        <p:spPr>
          <a:xfrm>
            <a:off x="685800" y="2362200"/>
            <a:ext cx="7543799" cy="4359275"/>
          </a:xfrm>
        </p:spPr>
        <p:txBody>
          <a:bodyPr/>
          <a:lstStyle/>
          <a:p>
            <a:endParaRPr lang="en-US" altLang="en-US" sz="2400" dirty="0">
              <a:latin typeface="Comic Sans MS" pitchFamily="66" charset="0"/>
            </a:endParaRPr>
          </a:p>
          <a:p>
            <a:r>
              <a:rPr lang="en-US" altLang="en-US" sz="2400" dirty="0">
                <a:latin typeface="Comic Sans MS" pitchFamily="66" charset="0"/>
              </a:rPr>
              <a:t>		</a:t>
            </a:r>
            <a:r>
              <a:rPr lang="en-US" altLang="en-US" sz="3000" b="1" dirty="0">
                <a:latin typeface="Comic Sans MS" pitchFamily="66" charset="0"/>
              </a:rPr>
              <a:t>Ron D. Hays, Ph.D., UCLA</a:t>
            </a:r>
          </a:p>
          <a:p>
            <a:endParaRPr lang="en-US" altLang="en-US" sz="2400" dirty="0">
              <a:latin typeface="Comic Sans MS" pitchFamily="66" charset="0"/>
            </a:endParaRPr>
          </a:p>
          <a:p>
            <a:pPr algn="ctr"/>
            <a:r>
              <a:rPr lang="en-US" altLang="en-US" sz="2400" dirty="0">
                <a:latin typeface="Comic Sans MS" pitchFamily="66" charset="0"/>
              </a:rPr>
              <a:t>September 26, 2016 (12:00-1:30pm) </a:t>
            </a:r>
          </a:p>
          <a:p>
            <a:pPr algn="ctr"/>
            <a:r>
              <a:rPr lang="en-US" altLang="en-US" sz="2400" dirty="0">
                <a:latin typeface="Comic Sans MS" pitchFamily="66" charset="0"/>
              </a:rPr>
              <a:t>University of New Mexico </a:t>
            </a:r>
          </a:p>
          <a:p>
            <a:pPr algn="ctr"/>
            <a:r>
              <a:rPr lang="en-US" altLang="en-US" sz="2400" dirty="0">
                <a:latin typeface="Comic Sans MS" pitchFamily="66" charset="0"/>
              </a:rPr>
              <a:t>Department of Internal Medicine </a:t>
            </a:r>
          </a:p>
          <a:p>
            <a:r>
              <a:rPr lang="en-US" altLang="en-US" sz="2400" dirty="0">
                <a:latin typeface="Comic Sans MS" pitchFamily="66" charset="0"/>
              </a:rPr>
              <a:t>                       Division of Nephrology </a:t>
            </a:r>
          </a:p>
          <a:p>
            <a:endParaRPr lang="en-US" altLang="en-US" sz="2400" dirty="0">
              <a:latin typeface="Comic Sans MS" pitchFamily="66" charset="0"/>
            </a:endParaRPr>
          </a:p>
          <a:p>
            <a:endParaRPr lang="en-US" altLang="en-US" sz="2400" dirty="0">
              <a:latin typeface="Comic Sans MS" pitchFamily="66" charset="0"/>
            </a:endParaRPr>
          </a:p>
          <a:p>
            <a:endParaRPr lang="en-US" altLang="en-US" sz="2400" dirty="0">
              <a:latin typeface="Comic Sans MS" pitchFamily="66" charset="0"/>
            </a:endParaRPr>
          </a:p>
          <a:p>
            <a:endParaRPr lang="en-US" altLang="en-US" sz="2400" dirty="0">
              <a:latin typeface="Comic Sans MS" pitchFamily="66" charset="0"/>
            </a:endParaRPr>
          </a:p>
          <a:p>
            <a:r>
              <a:rPr lang="en-US" altLang="en-US" sz="2400" dirty="0">
                <a:latin typeface="Comic Sans MS" pitchFamily="66" charset="0"/>
              </a:rPr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300" y="6245225"/>
            <a:ext cx="2400300" cy="476250"/>
          </a:xfrm>
        </p:spPr>
        <p:txBody>
          <a:bodyPr/>
          <a:lstStyle/>
          <a:p>
            <a:pPr>
              <a:defRPr/>
            </a:pPr>
            <a:fld id="{7646C21A-8BFE-462D-BFF3-46243DE5025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04800" y="44958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 sz="2800" i="1" dirty="0">
              <a:latin typeface="Comic Sans MS" pitchFamily="66" charset="0"/>
            </a:endParaRPr>
          </a:p>
          <a:p>
            <a:r>
              <a:rPr lang="en-US" altLang="en-US" sz="2800" i="1" dirty="0">
                <a:latin typeface="Comic Sans MS" pitchFamily="66" charset="0"/>
              </a:rPr>
              <a:t>    </a:t>
            </a:r>
            <a:endParaRPr lang="en-US" altLang="en-US" sz="2800" b="0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0500" y="1532669"/>
            <a:ext cx="5357501" cy="416058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sz="2400" dirty="0"/>
              <a:t>Develop surveys</a:t>
            </a:r>
          </a:p>
          <a:p>
            <a:pPr lvl="1">
              <a:lnSpc>
                <a:spcPct val="90000"/>
              </a:lnSpc>
              <a:spcBef>
                <a:spcPts val="2400"/>
              </a:spcBef>
            </a:pPr>
            <a:r>
              <a:rPr lang="en-US" sz="2000" dirty="0"/>
              <a:t>Stakeholder input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sz="2400" dirty="0"/>
              <a:t>Train and oversee survey vendors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sz="2400" dirty="0"/>
              <a:t>Analyze and report plan-level data</a:t>
            </a:r>
          </a:p>
          <a:p>
            <a:pPr lvl="1">
              <a:lnSpc>
                <a:spcPct val="90000"/>
              </a:lnSpc>
              <a:spcBef>
                <a:spcPts val="2400"/>
              </a:spcBef>
            </a:pPr>
            <a:r>
              <a:rPr lang="en-US" sz="2000" dirty="0" err="1"/>
              <a:t>Casemix</a:t>
            </a:r>
            <a:r>
              <a:rPr lang="en-US" sz="2000" dirty="0"/>
              <a:t> adjustment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sz="2400" dirty="0"/>
              <a:t>Report to plans/providers for  quality improvement</a:t>
            </a:r>
          </a:p>
        </p:txBody>
      </p:sp>
      <p:pic>
        <p:nvPicPr>
          <p:cNvPr id="5" name="Picture 4" descr="medcare1xjpg-9dfd99f52d328a54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23" y="3137007"/>
            <a:ext cx="2712218" cy="2598420"/>
          </a:xfrm>
          <a:prstGeom prst="rect">
            <a:avLst/>
          </a:prstGeom>
        </p:spPr>
      </p:pic>
      <p:pic>
        <p:nvPicPr>
          <p:cNvPr id="6" name="Picture 5" descr="Screen shot 2013-09-25 at 2.16.5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" r="470"/>
          <a:stretch/>
        </p:blipFill>
        <p:spPr>
          <a:xfrm>
            <a:off x="5878843" y="1714501"/>
            <a:ext cx="2665599" cy="12956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928100" y="1714501"/>
            <a:ext cx="0" cy="191452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8026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CAHPS Survey Implementation 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5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42340"/>
            <a:ext cx="9144000" cy="51696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Public reporting of CAHPS Data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49474" y="1596132"/>
            <a:ext cx="2100026" cy="2257521"/>
            <a:chOff x="6146083" y="975579"/>
            <a:chExt cx="2528132" cy="3045014"/>
          </a:xfrm>
        </p:grpSpPr>
        <p:pic>
          <p:nvPicPr>
            <p:cNvPr id="3" name="Picture 2" descr="10050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823" y="975579"/>
              <a:ext cx="2354392" cy="304501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46083" y="1020620"/>
              <a:ext cx="2506060" cy="293711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medcare1xjpg-9dfd99f52d328a54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2" y="3136579"/>
            <a:ext cx="2868422" cy="2664243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78213" y="2153274"/>
            <a:ext cx="5664201" cy="343472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2400" dirty="0">
                <a:ea typeface="ＭＳ Ｐゴシック" pitchFamily="34" charset="-128"/>
              </a:rPr>
              <a:t>Centers for Medicare &amp; Medicaid Services (CMS) reports MCAHPS data by plan and state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2000" dirty="0">
                <a:ea typeface="ＭＳ Ｐゴシック" pitchFamily="34" charset="-128"/>
              </a:rPr>
              <a:t>Mails booklets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2000" dirty="0">
                <a:ea typeface="ＭＳ Ｐゴシック" pitchFamily="34" charset="-128"/>
              </a:rPr>
              <a:t>Online tool 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400" dirty="0">
                <a:ea typeface="ＭＳ Ｐゴシック" pitchFamily="34" charset="-128"/>
              </a:rPr>
              <a:t>Helps beneficiaries choose coverage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400" dirty="0">
                <a:ea typeface="ＭＳ Ｐゴシック" pitchFamily="34" charset="-128"/>
              </a:rPr>
              <a:t>Makes plan performance transparent</a:t>
            </a:r>
          </a:p>
        </p:txBody>
      </p:sp>
    </p:spTree>
    <p:extLst>
      <p:ext uri="{BB962C8B-B14F-4D97-AF65-F5344CB8AC3E}">
        <p14:creationId xmlns:p14="http://schemas.microsoft.com/office/powerpoint/2010/main" val="2700485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4800"/>
            <a:ext cx="9142413" cy="136326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CAHPS Tipping Point was its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Widespread Adoption</a:t>
            </a:r>
          </a:p>
        </p:txBody>
      </p:sp>
      <p:pic>
        <p:nvPicPr>
          <p:cNvPr id="7" name="Picture 4" descr="cahps-log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4219"/>
            <a:ext cx="4005136" cy="162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2279" y="5372101"/>
            <a:ext cx="5338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1F497D"/>
                </a:solidFill>
                <a:latin typeface="Franklin Gothic Book"/>
              </a:rPr>
              <a:t>. . . and its link to payment through ACA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26700" y="5453774"/>
            <a:ext cx="975209" cy="246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6" name="Picture 5" descr="DoDlogo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25" y="3071960"/>
            <a:ext cx="1318096" cy="1318440"/>
          </a:xfrm>
          <a:prstGeom prst="rect">
            <a:avLst/>
          </a:prstGeom>
        </p:spPr>
      </p:pic>
      <p:pic>
        <p:nvPicPr>
          <p:cNvPr id="10" name="Picture 9" descr="NCQAlogo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28" y="1814239"/>
            <a:ext cx="1682984" cy="993203"/>
          </a:xfrm>
          <a:prstGeom prst="rect">
            <a:avLst/>
          </a:prstGeom>
        </p:spPr>
      </p:pic>
      <p:pic>
        <p:nvPicPr>
          <p:cNvPr id="13" name="Picture 12" descr="OPMSeal-logo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9" y="3700280"/>
            <a:ext cx="1314450" cy="1310726"/>
          </a:xfrm>
          <a:prstGeom prst="rect">
            <a:avLst/>
          </a:prstGeom>
        </p:spPr>
      </p:pic>
      <p:pic>
        <p:nvPicPr>
          <p:cNvPr id="12" name="Picture 11" descr="ACA ima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0" y="4752150"/>
            <a:ext cx="856703" cy="1095528"/>
          </a:xfrm>
          <a:prstGeom prst="rect">
            <a:avLst/>
          </a:prstGeom>
        </p:spPr>
      </p:pic>
      <p:pic>
        <p:nvPicPr>
          <p:cNvPr id="14" name="Picture 13" descr="Screen shot 2013-09-20 at 4.17.25 PM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91" y="1911388"/>
            <a:ext cx="2234413" cy="845889"/>
          </a:xfrm>
          <a:prstGeom prst="rect">
            <a:avLst/>
          </a:prstGeom>
        </p:spPr>
      </p:pic>
      <p:pic>
        <p:nvPicPr>
          <p:cNvPr id="4" name="Picture 3" descr="Screen shot 2013-09-20 at 4.20.26 PM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14" y="2777419"/>
            <a:ext cx="1228571" cy="828675"/>
          </a:xfrm>
          <a:prstGeom prst="rect">
            <a:avLst/>
          </a:prstGeom>
        </p:spPr>
      </p:pic>
      <p:pic>
        <p:nvPicPr>
          <p:cNvPr id="9" name="Picture 8" descr="Medicaid-Logo.jp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08" y="2690553"/>
            <a:ext cx="1240155" cy="9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Use of and importance of patient experience surveys has grown…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39624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CAHPS Hospital Survey (HCAHPS) data accounted for 30% of hospitals’ Total Performance Score in Value-Based Purchasing Program in FY2014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330987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…greater scrutiny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2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Use of and importance of patient experience surveys has grown…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39624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CAHPS Hospital Survey (HCAHPS) data accounted for 30% of hospitals’ Total Performance Score in Value-Based Purchasing Program in FY2014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330987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…greater scrutiny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..and more misinformation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5" descr="Facebook issue prevents updates from being posted, liked [UPDA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99745"/>
            <a:ext cx="2343150" cy="22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0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3" y="-76200"/>
            <a:ext cx="8991600" cy="9144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Requiring CAHPS Team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8796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Comic Sans MS" panose="030F0702030302020204" pitchFamily="66" charset="0"/>
              </a:rPr>
              <a:t>	Price, R. A. et al.  (2014). Examining the role of patient experience surveys in measuring health care quality.  </a:t>
            </a:r>
            <a:r>
              <a:rPr lang="en-US" sz="3000" u="sng" dirty="0">
                <a:latin typeface="Comic Sans MS" panose="030F0702030302020204" pitchFamily="66" charset="0"/>
              </a:rPr>
              <a:t>Medical Care Research and Review</a:t>
            </a:r>
            <a:r>
              <a:rPr lang="en-US" sz="3000" dirty="0">
                <a:latin typeface="Comic Sans MS" panose="030F0702030302020204" pitchFamily="66" charset="0"/>
              </a:rPr>
              <a:t>, </a:t>
            </a:r>
            <a:r>
              <a:rPr lang="en-US" sz="3000" u="sng" dirty="0">
                <a:latin typeface="Comic Sans MS" panose="030F0702030302020204" pitchFamily="66" charset="0"/>
              </a:rPr>
              <a:t>71</a:t>
            </a:r>
            <a:r>
              <a:rPr lang="en-US" sz="3000" dirty="0">
                <a:latin typeface="Comic Sans MS" panose="030F0702030302020204" pitchFamily="66" charset="0"/>
              </a:rPr>
              <a:t>, 522-554.</a:t>
            </a:r>
          </a:p>
          <a:p>
            <a:pPr marL="0" indent="0">
              <a:buNone/>
            </a:pPr>
            <a:r>
              <a:rPr lang="en-US" sz="3000" dirty="0">
                <a:latin typeface="Comic Sans MS" panose="030F0702030302020204" pitchFamily="66" charset="0"/>
              </a:rPr>
              <a:t>	Price, R. A. et al.  (2015). Should health care providers be accountable for patients’ care experiences?  </a:t>
            </a:r>
            <a:r>
              <a:rPr lang="en-US" sz="3000" u="sng" dirty="0">
                <a:latin typeface="Comic Sans MS" panose="030F0702030302020204" pitchFamily="66" charset="0"/>
              </a:rPr>
              <a:t>JGIM</a:t>
            </a:r>
            <a:r>
              <a:rPr lang="en-US" sz="3000" dirty="0">
                <a:latin typeface="Comic Sans MS" panose="030F0702030302020204" pitchFamily="66" charset="0"/>
              </a:rPr>
              <a:t>, </a:t>
            </a:r>
            <a:r>
              <a:rPr lang="en-US" sz="3000" u="sng" dirty="0">
                <a:latin typeface="Comic Sans MS" panose="030F0702030302020204" pitchFamily="66" charset="0"/>
              </a:rPr>
              <a:t>30</a:t>
            </a:r>
            <a:r>
              <a:rPr lang="en-US" sz="3000" dirty="0">
                <a:latin typeface="Comic Sans MS" panose="030F0702030302020204" pitchFamily="66" charset="0"/>
              </a:rPr>
              <a:t>, 253-256.</a:t>
            </a:r>
          </a:p>
          <a:p>
            <a:pPr marL="0" indent="0">
              <a:buNone/>
            </a:pPr>
            <a:r>
              <a:rPr lang="en-US" sz="3000">
                <a:latin typeface="Comic Sans MS" panose="030F0702030302020204" pitchFamily="66" charset="0"/>
              </a:rPr>
              <a:t>	Xu</a:t>
            </a:r>
            <a:r>
              <a:rPr lang="en-US" sz="3000" dirty="0">
                <a:latin typeface="Comic Sans MS" panose="030F0702030302020204" pitchFamily="66" charset="0"/>
              </a:rPr>
              <a:t>, X., et al. (2014).  Methodological considerations when studying the association between patient-reported care experiences and mortality. </a:t>
            </a:r>
            <a:r>
              <a:rPr lang="en-US" sz="3000" u="sng" dirty="0">
                <a:latin typeface="Comic Sans MS" panose="030F0702030302020204" pitchFamily="66" charset="0"/>
              </a:rPr>
              <a:t>Health Services Research</a:t>
            </a:r>
            <a:r>
              <a:rPr lang="en-US" sz="3000" dirty="0">
                <a:latin typeface="Comic Sans MS" panose="030F0702030302020204" pitchFamily="66" charset="0"/>
              </a:rPr>
              <a:t>. 50(4), 1146-61.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14300" y="274638"/>
            <a:ext cx="92583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Patient surveys are subjective and do not provide valid information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116" y="1828800"/>
            <a:ext cx="9093884" cy="42973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Patient reports are “subjective” and providers have concerns about their scientific properties (Boyce et al., 2014, </a:t>
            </a:r>
            <a:r>
              <a:rPr lang="en-US" u="sng" dirty="0">
                <a:latin typeface="Comic Sans MS" panose="030F0702030302020204" pitchFamily="66" charset="0"/>
              </a:rPr>
              <a:t>Implementation Science</a:t>
            </a:r>
            <a:r>
              <a:rPr lang="en-US" dirty="0">
                <a:latin typeface="Comic Sans MS" panose="030F0702030302020204" pitchFamily="66" charset="0"/>
              </a:rPr>
              <a:t>)</a:t>
            </a:r>
          </a:p>
          <a:p>
            <a:pPr lvl="1"/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Patient reports are as reliable (and valid) as clinical measures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</a:rPr>
              <a:t>Hahn, E. A. et al.,  (2007).  Precision of health-related quality of life data compared with other clinical measures.  </a:t>
            </a:r>
            <a:r>
              <a:rPr lang="en-US" sz="2400" u="sng" dirty="0">
                <a:latin typeface="Comic Sans MS" panose="030F0702030302020204" pitchFamily="66" charset="0"/>
              </a:rPr>
              <a:t>Mayo Clinic Proceedings</a:t>
            </a:r>
            <a:r>
              <a:rPr lang="en-US" sz="2400" dirty="0">
                <a:latin typeface="Comic Sans MS" panose="030F0702030302020204" pitchFamily="66" charset="0"/>
              </a:rPr>
              <a:t>, 82 (10), 1244-1254.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7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74" y="228601"/>
            <a:ext cx="8697502" cy="144514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Patient Reports are Weakly Related to Clinical Indicators</a:t>
            </a:r>
            <a:br>
              <a:rPr lang="en-US" sz="3200" dirty="0">
                <a:latin typeface="Comic Sans MS" panose="030F0702030302020204" pitchFamily="66" charset="0"/>
              </a:rPr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8583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74" y="228601"/>
            <a:ext cx="8697502" cy="144514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Patient Reports are Weakly Related to Clinical Indicators</a:t>
            </a:r>
            <a:br>
              <a:rPr lang="en-US" sz="3200" dirty="0">
                <a:latin typeface="Comic Sans MS" panose="030F0702030302020204" pitchFamily="66" charset="0"/>
              </a:rPr>
            </a:br>
            <a:endParaRPr lang="en-US" sz="3000" dirty="0"/>
          </a:p>
        </p:txBody>
      </p:sp>
      <p:pic>
        <p:nvPicPr>
          <p:cNvPr id="5" name="Picture 4" descr="cropped-journal-stacks-60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1" y="3427610"/>
            <a:ext cx="2924140" cy="15461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828" y="1922584"/>
            <a:ext cx="4746046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Systematic review (55 studies)</a:t>
            </a:r>
          </a:p>
          <a:p>
            <a:pPr marL="34290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Wide range of disease areas, setting, designs, and outcome measures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333853" y="3689467"/>
            <a:ext cx="1950418" cy="7314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5465709" y="2915492"/>
            <a:ext cx="3458589" cy="2236859"/>
          </a:xfrm>
          <a:prstGeom prst="hexagon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64474" y="2944116"/>
            <a:ext cx="2461056" cy="222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2113" lvl="1" indent="-279400">
              <a:lnSpc>
                <a:spcPct val="9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Patient experience</a:t>
            </a:r>
          </a:p>
          <a:p>
            <a:pPr marL="392113" lvl="1" indent="-279400">
              <a:lnSpc>
                <a:spcPct val="9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Patient safety </a:t>
            </a:r>
          </a:p>
          <a:p>
            <a:pPr marL="392113" lvl="1" indent="-279400">
              <a:lnSpc>
                <a:spcPct val="9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Clinical effectiveness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5088" y="1972507"/>
            <a:ext cx="2970985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Consistent Positive Associations</a:t>
            </a:r>
          </a:p>
        </p:txBody>
      </p:sp>
    </p:spTree>
    <p:extLst>
      <p:ext uri="{BB962C8B-B14F-4D97-AF65-F5344CB8AC3E}">
        <p14:creationId xmlns:p14="http://schemas.microsoft.com/office/powerpoint/2010/main" val="980988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74" y="228601"/>
            <a:ext cx="8697502" cy="144514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Patient Reports are Weakly Related to Clinical Indicators</a:t>
            </a:r>
            <a:br>
              <a:rPr lang="en-US" sz="3200" dirty="0">
                <a:latin typeface="Comic Sans MS" panose="030F0702030302020204" pitchFamily="66" charset="0"/>
              </a:rPr>
            </a:br>
            <a:endParaRPr lang="en-US" sz="3000" dirty="0"/>
          </a:p>
        </p:txBody>
      </p:sp>
      <p:pic>
        <p:nvPicPr>
          <p:cNvPr id="5" name="Picture 4" descr="cropped-journal-stacks-60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1" y="3427610"/>
            <a:ext cx="2924140" cy="15461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828" y="1922584"/>
            <a:ext cx="4746046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Systematic review (55 studies)</a:t>
            </a:r>
          </a:p>
          <a:p>
            <a:pPr marL="34290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Wide range of disease areas, setting, designs, and outcome measures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333853" y="3689467"/>
            <a:ext cx="1950418" cy="7314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5465709" y="2915492"/>
            <a:ext cx="3458589" cy="2236859"/>
          </a:xfrm>
          <a:prstGeom prst="hexagon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64474" y="2944116"/>
            <a:ext cx="2461056" cy="222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2113" lvl="1" indent="-279400">
              <a:lnSpc>
                <a:spcPct val="9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Patient experience</a:t>
            </a:r>
          </a:p>
          <a:p>
            <a:pPr marL="392113" lvl="1" indent="-279400">
              <a:lnSpc>
                <a:spcPct val="9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Patient safety </a:t>
            </a:r>
          </a:p>
          <a:p>
            <a:pPr marL="392113" lvl="1" indent="-279400">
              <a:lnSpc>
                <a:spcPct val="9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Clinical effectiveness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5088" y="1972507"/>
            <a:ext cx="2970985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Consistent Positive Associations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6200" y="5562600"/>
            <a:ext cx="27379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Kemp, K. A., Santana, M. J., Southern, D. A., McCormack, B., &amp; </a:t>
            </a:r>
            <a:r>
              <a:rPr lang="en-US" sz="2000" dirty="0" err="1"/>
              <a:t>Quan</a:t>
            </a:r>
            <a:r>
              <a:rPr lang="en-US" sz="2000" dirty="0"/>
              <a:t>, H. (2016). </a:t>
            </a:r>
          </a:p>
          <a:p>
            <a:r>
              <a:rPr lang="en-US" sz="2000" dirty="0"/>
              <a:t>Association of inpatient hospital experience with patient safety </a:t>
            </a:r>
          </a:p>
          <a:p>
            <a:r>
              <a:rPr lang="en-US" sz="2000" dirty="0"/>
              <a:t>indicators: A cross-sectional Canadian study.  BMJ Open, 2016;6: e011242</a:t>
            </a:r>
          </a:p>
        </p:txBody>
      </p:sp>
    </p:spTree>
    <p:extLst>
      <p:ext uri="{BB962C8B-B14F-4D97-AF65-F5344CB8AC3E}">
        <p14:creationId xmlns:p14="http://schemas.microsoft.com/office/powerpoint/2010/main" val="411578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33" y="153130"/>
            <a:ext cx="8506478" cy="909141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Comic Sans MS" panose="030F0702030302020204" pitchFamily="66" charset="0"/>
              </a:rPr>
              <a:t>We Measure Quality of Care to Improve It</a:t>
            </a:r>
          </a:p>
        </p:txBody>
      </p:sp>
      <p:pic>
        <p:nvPicPr>
          <p:cNvPr id="4" name="Picture 3" descr="doctor_male_patien_1368608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0" y="1282192"/>
            <a:ext cx="2976286" cy="1763068"/>
          </a:xfrm>
          <a:prstGeom prst="rect">
            <a:avLst/>
          </a:prstGeom>
        </p:spPr>
      </p:pic>
      <p:pic>
        <p:nvPicPr>
          <p:cNvPr id="5" name="Picture 4" descr="Alan-Stott-cancer-patient-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8" y="4847410"/>
            <a:ext cx="2982427" cy="1736270"/>
          </a:xfrm>
          <a:prstGeom prst="rect">
            <a:avLst/>
          </a:prstGeom>
        </p:spPr>
      </p:pic>
      <p:pic>
        <p:nvPicPr>
          <p:cNvPr id="7" name="Picture 6" descr="private-healthca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24" y="3352677"/>
            <a:ext cx="1286912" cy="1286912"/>
          </a:xfrm>
          <a:prstGeom prst="rect">
            <a:avLst/>
          </a:prstGeom>
        </p:spPr>
      </p:pic>
      <p:pic>
        <p:nvPicPr>
          <p:cNvPr id="8" name="Picture 7" descr="Congress-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343923"/>
            <a:ext cx="1738808" cy="127944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567723" y="1565782"/>
            <a:ext cx="2449162" cy="12822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33165" y="1947980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Providers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567723" y="3382597"/>
            <a:ext cx="2449162" cy="12822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78209" y="3666163"/>
            <a:ext cx="2214519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Government/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Private Insurers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67723" y="5022351"/>
            <a:ext cx="2449162" cy="12822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11591" y="5429207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Patients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525" y="1787704"/>
            <a:ext cx="29080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Find out how well they are doing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5309" y="3604517"/>
            <a:ext cx="2985459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Identify best/worst healthcare providers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38104" y="5272641"/>
            <a:ext cx="2985459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Choose best health care for themselves</a:t>
            </a:r>
          </a:p>
        </p:txBody>
      </p:sp>
    </p:spTree>
    <p:extLst>
      <p:ext uri="{BB962C8B-B14F-4D97-AF65-F5344CB8AC3E}">
        <p14:creationId xmlns:p14="http://schemas.microsoft.com/office/powerpoint/2010/main" val="243006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14300" y="274638"/>
            <a:ext cx="92583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Patient Reports are </a:t>
            </a:r>
            <a:r>
              <a:rPr lang="en-US" u="sng" dirty="0">
                <a:latin typeface="Comic Sans MS" panose="030F0702030302020204" pitchFamily="66" charset="0"/>
              </a:rPr>
              <a:t>not</a:t>
            </a:r>
            <a:r>
              <a:rPr lang="en-US" dirty="0">
                <a:latin typeface="Comic Sans MS" panose="030F0702030302020204" pitchFamily="66" charset="0"/>
              </a:rPr>
              <a:t> actionable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116" y="1417638"/>
            <a:ext cx="9093884" cy="4708525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Patient surveys assess what is important to patients.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Patients want and need to know this information when choosing among providers.</a:t>
            </a:r>
          </a:p>
          <a:p>
            <a:r>
              <a:rPr lang="en-US" dirty="0">
                <a:latin typeface="Comic Sans MS" panose="030F0702030302020204" pitchFamily="66" charset="0"/>
              </a:rPr>
              <a:t>Patient reports used in quality improvement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Improves communication between patients and providers.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14300" y="274638"/>
            <a:ext cx="92583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Patient-reported data cannot be fairly compared across providers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116" y="1600200"/>
            <a:ext cx="9093884" cy="4525963"/>
          </a:xfrm>
        </p:spPr>
        <p:txBody>
          <a:bodyPr/>
          <a:lstStyle/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My patients are different (e.g., sicker) than patients of other providers</a:t>
            </a:r>
          </a:p>
          <a:p>
            <a:r>
              <a:rPr lang="en-US" dirty="0">
                <a:latin typeface="Comic Sans MS" panose="030F0702030302020204" pitchFamily="66" charset="0"/>
              </a:rPr>
              <a:t>Patient reports are determined by factors outside the control of the provider</a:t>
            </a:r>
          </a:p>
          <a:p>
            <a:pPr marL="457200" lvl="1" indent="0">
              <a:buNone/>
            </a:pPr>
            <a:r>
              <a:rPr lang="en-US" dirty="0">
                <a:latin typeface="Comic Sans MS" panose="030F0702030302020204" pitchFamily="66" charset="0"/>
              </a:rPr>
              <a:t>-&gt; Patient characteristics that are systematically related to patient reports and not indicative of care quality included in </a:t>
            </a:r>
            <a:r>
              <a:rPr lang="en-US" dirty="0" err="1">
                <a:latin typeface="Comic Sans MS" panose="030F0702030302020204" pitchFamily="66" charset="0"/>
              </a:rPr>
              <a:t>casemix</a:t>
            </a:r>
            <a:r>
              <a:rPr lang="en-US" dirty="0">
                <a:latin typeface="Comic Sans MS" panose="030F0702030302020204" pitchFamily="66" charset="0"/>
              </a:rPr>
              <a:t> adjustment.</a:t>
            </a:r>
          </a:p>
          <a:p>
            <a:pPr marL="457200" lvl="1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e.g., older age, lower education, better self-rated health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" name="Picture 1" descr="Espero que os sirvan para descubrir nuevos conceptos a la vez que o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1391057"/>
            <a:ext cx="91440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14300" y="458372"/>
            <a:ext cx="9258300" cy="1143000"/>
          </a:xfrm>
        </p:spPr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Because of low response rates, survey respondents are unrepresentative  </a:t>
            </a:r>
            <a:br>
              <a:rPr lang="en-US" sz="4000" dirty="0">
                <a:latin typeface="Comic Sans MS" panose="030F0702030302020204" pitchFamily="66" charset="0"/>
              </a:rPr>
            </a:b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116" y="1600200"/>
            <a:ext cx="9093884" cy="4525963"/>
          </a:xfrm>
        </p:spPr>
        <p:txBody>
          <a:bodyPr/>
          <a:lstStyle/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Maximize participation rates.</a:t>
            </a:r>
          </a:p>
          <a:p>
            <a:r>
              <a:rPr lang="en-US" dirty="0">
                <a:latin typeface="Comic Sans MS" panose="030F0702030302020204" pitchFamily="66" charset="0"/>
              </a:rPr>
              <a:t>Survey nonresponse does not necessarily lead to bias in comparisons.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Casemix</a:t>
            </a:r>
            <a:r>
              <a:rPr lang="en-US" dirty="0">
                <a:latin typeface="Comic Sans MS" panose="030F0702030302020204" pitchFamily="66" charset="0"/>
              </a:rPr>
              <a:t> adjustment can compensate for  nonresponse bias.</a:t>
            </a:r>
          </a:p>
          <a:p>
            <a:pPr lvl="1"/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4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14300" y="274638"/>
            <a:ext cx="92583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Collecting patient experience data is too burdensome and expensive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116" y="1828800"/>
            <a:ext cx="9093884" cy="42973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Connie Anderson from Northwest Kidney Centers spoke in opposition to KDQOL-36 due to burden, saying I-CAHPS was more important on NQF renal committee call Friday.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are more burdened by invasive medical tests than responding to surveys.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data collection is not free but newer technologies can reduce  costs.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1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9829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70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800" dirty="0">
                <a:latin typeface="Comic Sans MS" panose="030F0702030302020204" pitchFamily="66" charset="0"/>
              </a:rPr>
              <a:t>Providers motivated to fulfill patient desires, regardless of appropriateness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828800"/>
            <a:ext cx="9067800" cy="429736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r>
              <a:rPr lang="en-US" sz="3400" dirty="0">
                <a:latin typeface="Comic Sans MS" panose="030F0702030302020204" pitchFamily="66" charset="0"/>
              </a:rPr>
              <a:t>“Pressure to get good ratings can lead to bad medicine.”</a:t>
            </a:r>
          </a:p>
          <a:p>
            <a:endParaRPr lang="en-US" sz="3400" dirty="0">
              <a:latin typeface="Comic Sans MS" panose="030F0702030302020204" pitchFamily="66" charset="0"/>
            </a:endParaRP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Dr. Stuart Younger, Professor of Bioethics and Psychiatry at the Case Western Reserve University (Hastings Center Report)</a:t>
            </a:r>
            <a:endParaRPr lang="en-US" sz="30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30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Providers motivated to fulfill patient desires, regardless of appropriateness?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532" y="1743880"/>
            <a:ext cx="9258300" cy="45259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Higher intensity care is not related to better outcomes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Good communication is important in addressing unreasonable expectations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“Patient satisfaction can be maintained in the absence of request fulfillment if physicians address patient concerns in a patient-centered way.” (Fenton et al. 2012)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80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1" y="-41512"/>
            <a:ext cx="9067800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dirty="0">
                <a:ln>
                  <a:noFill/>
                </a:ln>
                <a:effectLst/>
                <a:latin typeface="Comic Sans MS" panose="030F0702030302020204" pitchFamily="66" charset="0"/>
              </a:rPr>
              <a:t>Podcast Addressing Concerns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dirty="0">
                <a:ln>
                  <a:noFill/>
                </a:ln>
                <a:effectLst/>
                <a:latin typeface="Comic Sans MS" panose="030F0702030302020204" pitchFamily="66" charset="0"/>
              </a:rPr>
              <a:t>about CAHPS Surveys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Can patients really report on the quality of the care they receive?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Do patients’ expectations affect how they respond to CAHPS survey questions about their providers?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Is there a tradeoff between positive patient experiences and favorable clinical outcomes?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To help users of CAHPS surveys address these and other questions, the Agency for Healthcare Research and Quality (AHRQ) released a podcast: “CAHPS Surveys: Sorting Fact From Fiction,” featuring Rebecca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Anhang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Price, PhD.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Listen to this podcast: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hlinkClick r:id="rId2"/>
              </a:rPr>
              <a:t>https://cahps.ahrq.gov/news-and-events/podcasts/cahps-surveys-podcast.html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0" dirty="0"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0" dirty="0"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0" dirty="0"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24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52400"/>
            <a:ext cx="9467850" cy="1143000"/>
          </a:xfrm>
        </p:spPr>
        <p:txBody>
          <a:bodyPr/>
          <a:lstStyle/>
          <a:p>
            <a:br>
              <a:rPr lang="en-US" sz="3800">
                <a:latin typeface="Comic Sans MS" panose="030F0702030302020204" pitchFamily="66" charset="0"/>
              </a:rPr>
            </a:br>
            <a:r>
              <a:rPr lang="en-US" sz="3800">
                <a:latin typeface="Comic Sans MS" panose="030F0702030302020204" pitchFamily="66" charset="0"/>
              </a:rPr>
              <a:t> </a:t>
            </a:r>
            <a:r>
              <a:rPr lang="en-US" sz="3800" dirty="0">
                <a:latin typeface="Comic Sans MS" panose="030F0702030302020204" pitchFamily="66" charset="0"/>
              </a:rPr>
              <a:t>HCAHPS Survey, Pain Management, and Opioid Misuse: The CMS Perspective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Clarifying Facts, Myths, and Approaches </a:t>
            </a:r>
          </a:p>
          <a:p>
            <a:pPr marL="0" indent="0">
              <a:buNone/>
            </a:pPr>
            <a:endParaRPr lang="en-US" sz="1300" dirty="0"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CMS believes that effective communication with patients about pain and treatment, including options other than prescription medicine when appropriate, is the preferred way to improve patient experience of care. 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 the process of developing the HCAHPS Survey, we did not find that experience with pain dominated patients’ overall assessment of the hospital experience.  </a:t>
            </a:r>
            <a:endParaRPr lang="en-US" sz="1300" dirty="0">
              <a:hlinkClick r:id="rId2"/>
            </a:endParaRPr>
          </a:p>
          <a:p>
            <a:pPr marL="0" indent="0">
              <a:buNone/>
            </a:pPr>
            <a:endParaRPr lang="en-US" sz="1300" dirty="0">
              <a:hlinkClick r:id="rId2"/>
            </a:endParaRPr>
          </a:p>
          <a:p>
            <a:pPr marL="0" indent="0">
              <a:buNone/>
            </a:pPr>
            <a:endParaRPr lang="en-US" sz="1300" dirty="0">
              <a:hlinkClick r:id="rId2"/>
            </a:endParaRPr>
          </a:p>
          <a:p>
            <a:pPr marL="0" indent="0">
              <a:buNone/>
            </a:pPr>
            <a:r>
              <a:rPr lang="en-US" sz="1300" dirty="0">
                <a:hlinkClick r:id="rId2"/>
              </a:rPr>
              <a:t>http://www.qualityreportingcenter.com/wp-content/uploads/2016/02/IQR_20160126_QATranscript_vFINAL508.pdf</a:t>
            </a:r>
            <a:endParaRPr lang="en-US" sz="13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64654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61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8305800" cy="6248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53840" y="1625320"/>
              <a:ext cx="4069440" cy="92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5964" y="1529237"/>
                <a:ext cx="4165192" cy="1115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345280" y="3353320"/>
              <a:ext cx="3822120" cy="825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7405" y="3257242"/>
                <a:ext cx="3917871" cy="10176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018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33" y="153130"/>
            <a:ext cx="8506478" cy="909141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Comic Sans MS" panose="030F0702030302020204" pitchFamily="66" charset="0"/>
              </a:rPr>
              <a:t>How Do We Measure Quality of Care?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10920" y="1353142"/>
            <a:ext cx="4631493" cy="16556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If diabetic, bare feet should be examined at least once every 15 months.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American Diabetes Association (1998)</a:t>
            </a:r>
          </a:p>
        </p:txBody>
      </p:sp>
      <p:pic>
        <p:nvPicPr>
          <p:cNvPr id="8" name="Picture 7" descr="doctor_male_patien_1368608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83685"/>
            <a:ext cx="3505200" cy="219456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10528" y="4085242"/>
            <a:ext cx="4232872" cy="251476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</a:rPr>
              <a:t>Focus has been on expert consensus about clinical process.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</a:rPr>
              <a:t>Variant of RAND Delphi Method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67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100" dirty="0">
                <a:latin typeface="Comic Sans MS" panose="030F0702030302020204" pitchFamily="66" charset="0"/>
              </a:rPr>
              <a:t>Some suggest patients can be “satisfied” to death.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3E040E7-FA3D-4667-845D-526128C74A0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9144000" cy="826826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>
                <a:latin typeface="Comic Sans MS" panose="030F0702030302020204" pitchFamily="66" charset="0"/>
              </a:rPr>
              <a:t>Fenton et al. (2012)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u="sng" dirty="0">
                <a:latin typeface="Comic Sans MS" panose="030F0702030302020204" pitchFamily="66" charset="0"/>
              </a:rPr>
              <a:t>Archives of Internal Medicine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0445" y="1615141"/>
            <a:ext cx="8647611" cy="4525963"/>
          </a:xfrm>
        </p:spPr>
        <p:txBody>
          <a:bodyPr>
            <a:normAutofit fontScale="25000" lnSpcReduction="20000"/>
          </a:bodyPr>
          <a:lstStyle/>
          <a:p>
            <a:endParaRPr lang="en-US" sz="4000" dirty="0"/>
          </a:p>
          <a:p>
            <a:r>
              <a:rPr lang="en-US" sz="8600" dirty="0">
                <a:latin typeface="Comic Sans MS" panose="030F0702030302020204" pitchFamily="66" charset="0"/>
              </a:rPr>
              <a:t>2000-2005 Medical Expenditure Panel Survey cohorts</a:t>
            </a:r>
          </a:p>
          <a:p>
            <a:endParaRPr lang="en-US" sz="8600" dirty="0">
              <a:latin typeface="Comic Sans MS" panose="030F0702030302020204" pitchFamily="66" charset="0"/>
            </a:endParaRPr>
          </a:p>
          <a:p>
            <a:pPr lvl="1"/>
            <a:r>
              <a:rPr lang="en-US" sz="8600" dirty="0">
                <a:latin typeface="Comic Sans MS" panose="030F0702030302020204" pitchFamily="66" charset="0"/>
              </a:rPr>
              <a:t>Nationally representative survey of U.S. civilian non-institutionalized population.  Panels followed over 2 calendar years with 5 rounds of interviews (baseline, 6 months, 12 months, 18 months, 24 months).</a:t>
            </a:r>
          </a:p>
          <a:p>
            <a:pPr lvl="1"/>
            <a:r>
              <a:rPr lang="en-US" sz="8600" dirty="0">
                <a:latin typeface="Comic Sans MS" panose="030F0702030302020204" pitchFamily="66" charset="0"/>
              </a:rPr>
              <a:t>n = 34,180</a:t>
            </a:r>
          </a:p>
          <a:p>
            <a:pPr lvl="1"/>
            <a:endParaRPr lang="en-US" sz="8600" dirty="0">
              <a:latin typeface="Comic Sans MS" panose="030F0702030302020204" pitchFamily="66" charset="0"/>
            </a:endParaRPr>
          </a:p>
          <a:p>
            <a:r>
              <a:rPr lang="en-US" sz="8600" dirty="0">
                <a:latin typeface="Comic Sans MS" panose="030F0702030302020204" pitchFamily="66" charset="0"/>
              </a:rPr>
              <a:t>Four CAHPS communication (last 12 months) and 0-10 rating of health care item from round 2 (round 4 not used)</a:t>
            </a:r>
          </a:p>
          <a:p>
            <a:endParaRPr lang="en-US" sz="8600" dirty="0">
              <a:latin typeface="Comic Sans MS" panose="030F0702030302020204" pitchFamily="66" charset="0"/>
            </a:endParaRPr>
          </a:p>
          <a:p>
            <a:pPr lvl="1"/>
            <a:r>
              <a:rPr lang="en-US" sz="8600" dirty="0">
                <a:latin typeface="Comic Sans MS" panose="030F0702030302020204" pitchFamily="66" charset="0"/>
              </a:rPr>
              <a:t>Quartile from average of standardized scores for 5 items</a:t>
            </a:r>
          </a:p>
          <a:p>
            <a:pPr lvl="2"/>
            <a:endParaRPr lang="en-US" sz="8600" dirty="0">
              <a:latin typeface="Comic Sans MS" panose="030F0702030302020204" pitchFamily="66" charset="0"/>
            </a:endParaRPr>
          </a:p>
          <a:p>
            <a:r>
              <a:rPr lang="en-US" sz="8600" dirty="0">
                <a:latin typeface="Comic Sans MS" panose="030F0702030302020204" pitchFamily="66" charset="0"/>
              </a:rPr>
              <a:t>Results interpreted as indicating that acceding to patient demands results in expensive and dangerous treatment.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200" dirty="0"/>
          </a:p>
          <a:p>
            <a:endParaRPr lang="en-US" sz="4600" dirty="0"/>
          </a:p>
          <a:p>
            <a:pPr lvl="1"/>
            <a:endParaRPr lang="en-US" sz="4000" dirty="0"/>
          </a:p>
          <a:p>
            <a:endParaRPr lang="en-US" sz="20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3E040E7-FA3D-4667-845D-526128C74A0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5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39725"/>
            <a:ext cx="9067800" cy="1600200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Five Concerns with Fenton et al. </a:t>
            </a:r>
            <a:endParaRPr lang="en-US" sz="3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48768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u="sng" dirty="0">
                <a:latin typeface="Comic Sans MS" panose="030F0702030302020204" pitchFamily="66" charset="0"/>
              </a:rPr>
              <a:t>Unmeasured variables</a:t>
            </a:r>
            <a:r>
              <a:rPr lang="en-US" sz="2400" dirty="0">
                <a:latin typeface="Comic Sans MS" panose="030F0702030302020204" pitchFamily="66" charset="0"/>
              </a:rPr>
              <a:t>. Adjusted for age, gender, race/ethnicity, education, income, metropolitan statistical area, census region, access to usual source of care, insurance coverage, smoking, number of chronic conditions, self-rated general health, SF-12 PCS and MCS, number of prescription meds, medical care expenditures, number of office visits, any ER visits, any inpatient admissions, and MEPS cohort … </a:t>
            </a:r>
            <a:r>
              <a:rPr lang="en-US" sz="2400" u="sng" dirty="0">
                <a:latin typeface="Comic Sans MS" panose="030F0702030302020204" pitchFamily="66" charset="0"/>
              </a:rPr>
              <a:t>but associations still may be due to unmeasured variables (e.g., severity of illness).</a:t>
            </a:r>
          </a:p>
          <a:p>
            <a:pPr marL="685800" lvl="1">
              <a:spcBef>
                <a:spcPts val="0"/>
              </a:spcBef>
              <a:buFontTx/>
              <a:buChar char="-"/>
            </a:pPr>
            <a:endParaRPr lang="en-US" sz="1800" dirty="0">
              <a:latin typeface="Comic Sans MS" panose="030F0702030302020204" pitchFamily="66" charset="0"/>
            </a:endParaRPr>
          </a:p>
          <a:p>
            <a:pPr marL="685800" lvl="1">
              <a:spcBef>
                <a:spcPts val="0"/>
              </a:spcBef>
              <a:buFontTx/>
              <a:buChar char="-"/>
            </a:pPr>
            <a:r>
              <a:rPr lang="en-US" sz="1800" dirty="0">
                <a:latin typeface="Comic Sans MS" panose="030F0702030302020204" pitchFamily="66" charset="0"/>
              </a:rPr>
              <a:t>Sicker patients may need more information and clinicians may spend more time with them.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Estimated effect was implausibly large, suggesting good patient experience is more dangerous than having major chronic conditions.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44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" y="274638"/>
            <a:ext cx="8856617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</a:rPr>
              <a:t>Is Receiving Better Technical Quality of Care Bad for Health?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1615141"/>
            <a:ext cx="8856617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>
                <a:latin typeface="Comic Sans MS" panose="030F0702030302020204" pitchFamily="66" charset="0"/>
              </a:rPr>
              <a:t>Change in SF-12 PCS regressed on process of care aggregate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Hypothesized positive effect, but regression coefficient was NOT SIGNIFICANT 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unstandardized beta = </a:t>
            </a:r>
            <a:r>
              <a:rPr lang="en-US" sz="3600" u="sng" dirty="0">
                <a:latin typeface="Comic Sans MS" panose="030F0702030302020204" pitchFamily="66" charset="0"/>
              </a:rPr>
              <a:t>-1.41</a:t>
            </a:r>
            <a:r>
              <a:rPr lang="en-US" sz="3600" dirty="0">
                <a:latin typeface="Comic Sans MS" panose="030F0702030302020204" pitchFamily="66" charset="0"/>
              </a:rPr>
              <a:t>, p =.</a:t>
            </a:r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188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i="1" dirty="0">
                <a:latin typeface="Comic Sans MS" panose="030F0702030302020204" pitchFamily="66" charset="0"/>
              </a:rPr>
              <a:t>Kahn et al. (2007), </a:t>
            </a:r>
            <a:r>
              <a:rPr lang="en-US" sz="2800" i="1" u="sng" dirty="0">
                <a:latin typeface="Comic Sans MS" panose="030F0702030302020204" pitchFamily="66" charset="0"/>
              </a:rPr>
              <a:t>Health Services Research</a:t>
            </a:r>
            <a:r>
              <a:rPr lang="en-US" sz="2800" i="1" dirty="0">
                <a:latin typeface="Comic Sans MS" panose="030F0702030302020204" pitchFamily="66" charset="0"/>
              </a:rPr>
              <a:t>, Article of Year</a:t>
            </a:r>
          </a:p>
        </p:txBody>
      </p:sp>
      <p:sp>
        <p:nvSpPr>
          <p:cNvPr id="4" name="Rectangle 3"/>
          <p:cNvSpPr/>
          <p:nvPr/>
        </p:nvSpPr>
        <p:spPr>
          <a:xfrm>
            <a:off x="5016136" y="2514600"/>
            <a:ext cx="138466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SF-12 PCS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514600"/>
            <a:ext cx="1606731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Process</a:t>
            </a:r>
          </a:p>
          <a:p>
            <a:pPr algn="ctr"/>
            <a:r>
              <a:rPr lang="en-US" sz="2400" dirty="0"/>
              <a:t>of </a:t>
            </a:r>
            <a:r>
              <a:rPr lang="en-US" dirty="0"/>
              <a:t>care</a:t>
            </a: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3892731" y="2971800"/>
            <a:ext cx="11234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297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600200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Five Concerns with Fenton et al. </a:t>
            </a:r>
            <a:endParaRPr lang="en-US" sz="3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9220200" cy="4876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mic Sans MS" panose="030F0702030302020204" pitchFamily="66" charset="0"/>
              </a:rPr>
              <a:t>3.  Only amenable deaths can be prevented by health care.</a:t>
            </a:r>
            <a:endParaRPr lang="en-US" sz="2200" dirty="0">
              <a:latin typeface="Comic Sans MS" panose="030F0702030302020204" pitchFamily="66" charset="0"/>
            </a:endParaRPr>
          </a:p>
          <a:p>
            <a:pPr marL="685800" lvl="1">
              <a:spcBef>
                <a:spcPts val="0"/>
              </a:spcBef>
              <a:buFontTx/>
              <a:buChar char="-"/>
            </a:pPr>
            <a:endParaRPr lang="en-US" sz="1800" dirty="0">
              <a:latin typeface="Comic Sans MS" panose="030F0702030302020204" pitchFamily="66" charset="0"/>
            </a:endParaRPr>
          </a:p>
          <a:p>
            <a:pPr marL="685800" lvl="1">
              <a:spcBef>
                <a:spcPts val="0"/>
              </a:spcBef>
              <a:buFontTx/>
              <a:buChar char="-"/>
            </a:pPr>
            <a:r>
              <a:rPr lang="en-US" sz="1800" dirty="0">
                <a:latin typeface="Comic Sans MS" panose="030F0702030302020204" pitchFamily="66" charset="0"/>
              </a:rPr>
              <a:t>Prognosis for those with end-stage pancreatic cancer is not modifiable   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800" dirty="0">
                <a:latin typeface="Comic Sans MS" panose="030F0702030302020204" pitchFamily="66" charset="0"/>
              </a:rPr>
              <a:t>    by the type of care they receive.</a:t>
            </a:r>
          </a:p>
          <a:p>
            <a:pPr marL="685800" lvl="1">
              <a:spcBef>
                <a:spcPts val="0"/>
              </a:spcBef>
              <a:buFontTx/>
              <a:buChar char="-"/>
            </a:pPr>
            <a:r>
              <a:rPr lang="en-US" sz="1800" dirty="0">
                <a:latin typeface="Comic Sans MS" panose="030F0702030302020204" pitchFamily="66" charset="0"/>
              </a:rPr>
              <a:t>Only 21% of the 1,287 deaths in the study were amenable to health care.</a:t>
            </a:r>
          </a:p>
          <a:p>
            <a:pPr marL="1085850" lvl="2">
              <a:spcBef>
                <a:spcPts val="0"/>
              </a:spcBef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Nolte, E. and C. M. McKee. 2008. Measuring the health of nations: updating an earlier analysis. </a:t>
            </a:r>
            <a:r>
              <a:rPr lang="en-US" sz="1400" i="1" dirty="0">
                <a:latin typeface="Comic Sans MS" panose="030F0702030302020204" pitchFamily="66" charset="0"/>
              </a:rPr>
              <a:t>Health </a:t>
            </a:r>
            <a:r>
              <a:rPr lang="en-US" sz="1400" i="1" dirty="0" err="1">
                <a:latin typeface="Comic Sans MS" panose="030F0702030302020204" pitchFamily="66" charset="0"/>
              </a:rPr>
              <a:t>Aff</a:t>
            </a:r>
            <a:r>
              <a:rPr lang="en-US" sz="1400" i="1" dirty="0">
                <a:latin typeface="Comic Sans MS" panose="030F0702030302020204" pitchFamily="66" charset="0"/>
              </a:rPr>
              <a:t> (Millwood) </a:t>
            </a:r>
            <a:r>
              <a:rPr lang="en-US" sz="1400" dirty="0">
                <a:latin typeface="Comic Sans MS" panose="030F0702030302020204" pitchFamily="66" charset="0"/>
              </a:rPr>
              <a:t>27(1): 58-71. </a:t>
            </a:r>
          </a:p>
          <a:p>
            <a:pPr marL="457200" indent="-457200">
              <a:spcBef>
                <a:spcPts val="0"/>
              </a:spcBef>
              <a:buAutoNum type="arabicPeriod" startAt="4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ts val="0"/>
              </a:spcBef>
              <a:buAutoNum type="arabicPeriod" startAt="4"/>
            </a:pPr>
            <a:r>
              <a:rPr lang="en-US" sz="2800" dirty="0">
                <a:latin typeface="Comic Sans MS" panose="030F0702030302020204" pitchFamily="66" charset="0"/>
              </a:rPr>
              <a:t>Patient experiences with care vary over time.</a:t>
            </a:r>
          </a:p>
          <a:p>
            <a:pPr marL="857250" lvl="1" indent="-457200">
              <a:spcBef>
                <a:spcPts val="0"/>
              </a:spcBef>
            </a:pPr>
            <a:endParaRPr lang="en-US" sz="2200" dirty="0">
              <a:latin typeface="Comic Sans MS" panose="030F0702030302020204" pitchFamily="66" charset="0"/>
            </a:endParaRPr>
          </a:p>
          <a:p>
            <a:pPr marL="857250" lvl="1" indent="-457200">
              <a:spcBef>
                <a:spcPts val="0"/>
              </a:spcBef>
            </a:pPr>
            <a:r>
              <a:rPr lang="en-US" sz="2200" dirty="0">
                <a:latin typeface="Comic Sans MS" panose="030F0702030302020204" pitchFamily="66" charset="0"/>
              </a:rPr>
              <a:t>Used CAHPS data at MEPS round 2 to predict mortality 3 months to 6 years later.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200" dirty="0">
                <a:latin typeface="Comic Sans MS" panose="030F0702030302020204" pitchFamily="66" charset="0"/>
              </a:rPr>
              <a:t>&gt; half of deaths occurred more than 2 years later.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2200" dirty="0">
                <a:latin typeface="Comic Sans MS" panose="030F0702030302020204" pitchFamily="66" charset="0"/>
              </a:rPr>
              <a:t>Among those with best (quartile 4) experiences at round 2,     &gt; half had worse experiences 1 year later</a:t>
            </a:r>
          </a:p>
          <a:p>
            <a:pPr marL="857250" lvl="1" indent="-457200">
              <a:spcBef>
                <a:spcPts val="0"/>
              </a:spcBef>
            </a:pPr>
            <a:endParaRPr lang="en-US" sz="2200" dirty="0">
              <a:latin typeface="Comic Sans MS" panose="030F0702030302020204" pitchFamily="66" charset="0"/>
            </a:endParaRPr>
          </a:p>
          <a:p>
            <a:pPr marL="514350" indent="-514350">
              <a:spcBef>
                <a:spcPts val="0"/>
              </a:spcBef>
              <a:buAutoNum type="arabicPeriod" startAt="5"/>
            </a:pPr>
            <a:r>
              <a:rPr lang="en-US" sz="3200" dirty="0">
                <a:latin typeface="Comic Sans MS" panose="030F0702030302020204" pitchFamily="66" charset="0"/>
              </a:rPr>
              <a:t>Only looked at 5-item CAHPS aggregate  </a:t>
            </a:r>
            <a:endParaRPr lang="en-US" dirty="0">
              <a:latin typeface="Comic Sans MS" panose="030F0702030302020204" pitchFamily="66" charset="0"/>
            </a:endParaRPr>
          </a:p>
          <a:p>
            <a:pPr marL="514350" indent="-514350">
              <a:spcBef>
                <a:spcPts val="0"/>
              </a:spcBef>
              <a:buAutoNum type="arabicPeriod" startAt="5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514350" indent="-514350">
              <a:spcBef>
                <a:spcPts val="0"/>
              </a:spcBef>
              <a:buAutoNum type="arabicPeriod" startAt="5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ts val="0"/>
              </a:spcBef>
              <a:buAutoNum type="arabicPeriod" startAt="4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ts val="0"/>
              </a:spcBef>
            </a:pPr>
            <a:endParaRPr lang="en-US" sz="2000" dirty="0">
              <a:latin typeface="Comic Sans MS" panose="030F0702030302020204" pitchFamily="66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9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>
            <a:noAutofit/>
          </a:bodyPr>
          <a:lstStyle/>
          <a:p>
            <a:r>
              <a:rPr lang="en-US" sz="3400" dirty="0">
                <a:latin typeface="Comic Sans MS" panose="030F0702030302020204" pitchFamily="66" charset="0"/>
              </a:rPr>
              <a:t>Reanalysis of Fenton et al. </a:t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000" dirty="0">
                <a:latin typeface="Comic Sans MS" panose="030F0702030302020204" pitchFamily="66" charset="0"/>
              </a:rPr>
              <a:t>(Xu et al., 2014)</a:t>
            </a:r>
            <a:endParaRPr lang="en-US" sz="30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4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>
                <a:latin typeface="Comic Sans MS" panose="030F0702030302020204" pitchFamily="66" charset="0"/>
              </a:rPr>
              <a:t>Same data used by Fenton et al.                                    (</a:t>
            </a:r>
            <a:r>
              <a:rPr lang="en-US" sz="1800" dirty="0">
                <a:latin typeface="Comic Sans MS" panose="030F0702030302020204" pitchFamily="66" charset="0"/>
              </a:rPr>
              <a:t>Note: Fenton would not share his computer code with us.</a:t>
            </a:r>
            <a:r>
              <a:rPr lang="en-US" sz="2200" dirty="0"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ts val="0"/>
              </a:spcBef>
            </a:pPr>
            <a:endParaRPr lang="en-US" sz="2200" dirty="0">
              <a:latin typeface="Comic Sans MS" panose="030F0702030302020204" pitchFamily="66" charset="0"/>
            </a:endParaRP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Comic Sans MS" panose="030F0702030302020204" pitchFamily="66" charset="0"/>
              </a:rPr>
              <a:t>2000-2005 Medical Expenditure Panel Survey data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Comic Sans MS" panose="030F0702030302020204" pitchFamily="66" charset="0"/>
              </a:rPr>
              <a:t>National Health Interview Survey and National Death Index </a:t>
            </a:r>
          </a:p>
          <a:p>
            <a:pPr lvl="1">
              <a:spcBef>
                <a:spcPts val="0"/>
              </a:spcBef>
            </a:pPr>
            <a:endParaRPr lang="en-US" sz="18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latin typeface="Comic Sans MS" panose="030F0702030302020204" pitchFamily="66" charset="0"/>
              </a:rPr>
              <a:t>Same statistical analysis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latin typeface="Comic Sans MS" panose="030F0702030302020204" pitchFamily="66" charset="0"/>
              </a:rPr>
              <a:t>Cox proportional hazards models with mortality as the dependent variable and patient experience measures as independent variables </a:t>
            </a:r>
          </a:p>
          <a:p>
            <a:pPr>
              <a:spcBef>
                <a:spcPts val="400"/>
              </a:spcBef>
            </a:pPr>
            <a:endParaRPr lang="en-US" sz="2200" dirty="0">
              <a:latin typeface="Comic Sans MS" panose="030F0702030302020204" pitchFamily="66" charset="0"/>
            </a:endParaRPr>
          </a:p>
          <a:p>
            <a:pPr>
              <a:spcBef>
                <a:spcPts val="400"/>
              </a:spcBef>
            </a:pPr>
            <a:r>
              <a:rPr lang="en-US" sz="2200" dirty="0">
                <a:latin typeface="Comic Sans MS" panose="030F0702030302020204" pitchFamily="66" charset="0"/>
              </a:rPr>
              <a:t>But, unlike Fenton et al.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latin typeface="Comic Sans MS" panose="030F0702030302020204" pitchFamily="66" charset="0"/>
              </a:rPr>
              <a:t>Separated non-amenable and amenable deaths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latin typeface="Comic Sans MS" panose="030F0702030302020204" pitchFamily="66" charset="0"/>
              </a:rPr>
              <a:t>Considered consistency of patient experience and death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latin typeface="Comic Sans MS" panose="030F0702030302020204" pitchFamily="66" charset="0"/>
              </a:rPr>
              <a:t>Looked at individual items to better understand the patient experience with mortality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27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Patient Experiences and Mortality: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i="1" dirty="0">
                <a:solidFill>
                  <a:schemeClr val="tx1"/>
                </a:solidFill>
                <a:latin typeface="Comic Sans MS" panose="030F0702030302020204" pitchFamily="66" charset="0"/>
              </a:rPr>
              <a:t>Non-Amenable vs. Amenable Deaths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325957"/>
              </p:ext>
            </p:extLst>
          </p:nvPr>
        </p:nvGraphicFramePr>
        <p:xfrm>
          <a:off x="457200" y="1875647"/>
          <a:ext cx="8229600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Patient Care Experience</a:t>
                      </a:r>
                    </a:p>
                  </a:txBody>
                  <a:tcPr marL="17446" marR="17446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Non-Amenable Mortality</a:t>
                      </a:r>
                    </a:p>
                  </a:txBody>
                  <a:tcPr marL="17446" marR="17446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Amenable  Mortality</a:t>
                      </a:r>
                    </a:p>
                  </a:txBody>
                  <a:tcPr marL="17446" marR="17446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4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Hazard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p-value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Hazard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p-value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Quartile 1 (reference)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(1.00)</a:t>
                      </a: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(1.00)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Quartile 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1.07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0.56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1.27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0.25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Quartile 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0.96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0.70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1.28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0.25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Quartile 4 (most positive)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1.26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0.03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1.23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0.32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4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Overall p-value for patient care experience quartiles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0.03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0.59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46" marR="1744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" y="5525383"/>
            <a:ext cx="673104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Adjusted for age, gender, race/ethnicity, education, income, metropolitan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statistical area, census region, access to usual source of care, insurance coverage,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smoking status, number of chronic conditions, self-rated overall health, SF-12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PCS/MCS, number of drug prescriptions, medical care expenditures, number of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office visits, any ER visits, any inpatient admissions, and MEPS cohort.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61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Patient Experiences and Mortality: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i="1" dirty="0">
                <a:solidFill>
                  <a:schemeClr val="tx1"/>
                </a:solidFill>
                <a:latin typeface="Comic Sans MS" panose="030F0702030302020204" pitchFamily="66" charset="0"/>
              </a:rPr>
              <a:t>Consistency of Experiences Over Time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266402"/>
              </p:ext>
            </p:extLst>
          </p:nvPr>
        </p:nvGraphicFramePr>
        <p:xfrm>
          <a:off x="457201" y="2286000"/>
          <a:ext cx="8229599" cy="3141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444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Patient Care Experience </a:t>
                      </a:r>
                    </a:p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baseline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sz="2000" b="1" kern="12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year</a:t>
                      </a:r>
                      <a:r>
                        <a:rPr lang="en-US" sz="2000" b="1" kern="1200" baseline="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later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)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18246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All-Cause</a:t>
                      </a:r>
                    </a:p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Mortality</a:t>
                      </a:r>
                    </a:p>
                  </a:txBody>
                  <a:tcPr marL="8808" marR="1824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1841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Hazard 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p-value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Quartile 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: 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Quartile 1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(reference)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(1.00)</a:t>
                      </a: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8808" marR="1824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4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Quartile 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: 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Quartile 2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0.89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0.42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4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Quartile 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: 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Quartile 3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1.13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0.57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4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Quartile 4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: 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Quartile 4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1.09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0.54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0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Different quartiles at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baseline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and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1 year later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0.88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0.35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1824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38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Patient Experiences and Mortality: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i="1" dirty="0">
                <a:solidFill>
                  <a:schemeClr val="tx1"/>
                </a:solidFill>
                <a:latin typeface="Comic Sans MS" panose="030F0702030302020204" pitchFamily="66" charset="0"/>
              </a:rPr>
              <a:t>Significant for Only One Item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652091"/>
              </p:ext>
            </p:extLst>
          </p:nvPr>
        </p:nvGraphicFramePr>
        <p:xfrm>
          <a:off x="390525" y="2133599"/>
          <a:ext cx="8382000" cy="3432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Patient Care Experience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Items</a:t>
                      </a:r>
                    </a:p>
                  </a:txBody>
                  <a:tcPr marL="8808" marR="880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All-Cause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Mortality</a:t>
                      </a:r>
                    </a:p>
                  </a:txBody>
                  <a:tcPr marL="8808" marR="880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Hazard 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p-value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8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Rating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of healthcare 9-10 vs 0-8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1.10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0.15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Listen carefully to you 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0.98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0.76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Show respect for what you had to say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1.05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0.44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1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Explain things in a way that is easy to understand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CC00"/>
                          </a:solidFill>
                          <a:effectLst/>
                        </a:rPr>
                        <a:t>1.09</a:t>
                      </a:r>
                      <a:endParaRPr lang="en-US" sz="2000" baseline="0" dirty="0">
                        <a:solidFill>
                          <a:srgbClr val="00C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CC00"/>
                          </a:solidFill>
                          <a:effectLst/>
                        </a:rPr>
                        <a:t>0.17</a:t>
                      </a:r>
                      <a:endParaRPr lang="en-US" sz="2000" baseline="0" dirty="0">
                        <a:solidFill>
                          <a:srgbClr val="00CC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Spend enough time with you 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FF0000"/>
                          </a:solidFill>
                          <a:effectLst/>
                        </a:rPr>
                        <a:t>1.17</a:t>
                      </a:r>
                      <a:endParaRPr lang="en-US" sz="2000" baseline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FF0000"/>
                          </a:solidFill>
                          <a:effectLst/>
                        </a:rPr>
                        <a:t>0.03</a:t>
                      </a:r>
                      <a:endParaRPr lang="en-US" sz="2000" baseline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8" marR="880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587589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†</a:t>
            </a:r>
            <a:r>
              <a:rPr lang="en-US" sz="2000" i="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0" dirty="0">
                <a:solidFill>
                  <a:prstClr val="black"/>
                </a:solidFill>
                <a:latin typeface="Comic Sans MS" panose="030F0702030302020204" pitchFamily="66" charset="0"/>
              </a:rPr>
              <a:t>“Always" versus “Never”/“Sometimes”/“Usually”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62CF-54A4-474D-86DF-DEF2AFD8F3D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09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037" y="155576"/>
            <a:ext cx="91440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Fenton et al. (2012)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17638"/>
            <a:ext cx="8553450" cy="4708525"/>
          </a:xfrm>
        </p:spPr>
        <p:txBody>
          <a:bodyPr/>
          <a:lstStyle/>
          <a:p>
            <a:pPr marL="0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“Patient-centered communication requires longer visits and may be challenging for many physicians to implement.”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5" name="Picture 4" descr="13 life hacks you won’t give a shit (gif &amp; memes) | The Vast Noth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9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33" y="153130"/>
            <a:ext cx="8506478" cy="909141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Comic Sans MS" panose="030F0702030302020204" pitchFamily="66" charset="0"/>
              </a:rPr>
              <a:t>How Do We Measure Quality of Care?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10920" y="1353142"/>
            <a:ext cx="4631493" cy="16556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But how patients perceive their care also important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CAHPS® project measures patient experiences.</a:t>
            </a:r>
          </a:p>
        </p:txBody>
      </p:sp>
      <p:pic>
        <p:nvPicPr>
          <p:cNvPr id="7" name="Picture 6" descr="Alan-Stott-cancer-patient-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20" y="3299660"/>
            <a:ext cx="4206240" cy="2523744"/>
          </a:xfrm>
          <a:prstGeom prst="rect">
            <a:avLst/>
          </a:prstGeom>
        </p:spPr>
      </p:pic>
      <p:pic>
        <p:nvPicPr>
          <p:cNvPr id="8" name="Picture 7" descr="doctor_male_patien_1368608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5" y="1689048"/>
            <a:ext cx="3505200" cy="219456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10528" y="4085242"/>
            <a:ext cx="4232872" cy="251476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</a:rPr>
              <a:t>Focus has been on expert consensus about clinical process; variant of RAND Delphi Method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2000" dirty="0">
                <a:solidFill>
                  <a:schemeClr val="tx2"/>
                </a:solidFill>
              </a:rPr>
              <a:t>e.g., If diabetic, bare feet should be examined at least once every 15-months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6025038"/>
            <a:ext cx="54677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Cavanaugh, 2016, Patient experience assessment is a requisite for quality evaluation: A discussion of the In-Center Hemodialysis CAHPS survey.  Seminars in Dialysis.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22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A6E72-2B83-42F2-A9BD-CCC40E15C796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" y="152400"/>
            <a:ext cx="9258300" cy="1143000"/>
          </a:xfrm>
        </p:spPr>
        <p:txBody>
          <a:bodyPr/>
          <a:lstStyle/>
          <a:p>
            <a:pPr algn="l"/>
            <a:br>
              <a:rPr lang="en-US" altLang="en-US" sz="4800" b="1" dirty="0">
                <a:latin typeface="Comic Sans MS" pitchFamily="66" charset="0"/>
              </a:rPr>
            </a:br>
            <a:endParaRPr lang="en-US" altLang="en-US" sz="4000" b="1" dirty="0">
              <a:latin typeface="Comic Sans MS" pitchFamily="66" charset="0"/>
            </a:endParaRPr>
          </a:p>
        </p:txBody>
      </p:sp>
      <p:sp>
        <p:nvSpPr>
          <p:cNvPr id="113669" name="TextBox 1"/>
          <p:cNvSpPr txBox="1">
            <a:spLocks noChangeArrowheads="1"/>
          </p:cNvSpPr>
          <p:nvPr/>
        </p:nvSpPr>
        <p:spPr bwMode="auto">
          <a:xfrm>
            <a:off x="166048" y="1828800"/>
            <a:ext cx="89916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r>
              <a:rPr lang="en-US" altLang="en-US" dirty="0">
                <a:latin typeface="Comic Sans MS" panose="030F0702030302020204" pitchFamily="66" charset="0"/>
                <a:hlinkClick r:id="rId3"/>
              </a:rPr>
              <a:t>drhays@ucla.edu</a:t>
            </a:r>
            <a:r>
              <a:rPr lang="en-US" altLang="en-US" dirty="0">
                <a:latin typeface="Comic Sans MS" panose="030F0702030302020204" pitchFamily="66" charset="0"/>
              </a:rPr>
              <a:t>  </a:t>
            </a:r>
            <a:r>
              <a:rPr lang="en-US" altLang="en-US" i="1" dirty="0">
                <a:latin typeface="Comic Sans MS" pitchFamily="66" charset="0"/>
              </a:rPr>
              <a:t>@</a:t>
            </a:r>
            <a:r>
              <a:rPr lang="en-US" altLang="en-US" i="1" dirty="0" err="1">
                <a:latin typeface="Comic Sans MS" pitchFamily="66" charset="0"/>
              </a:rPr>
              <a:t>RonDHays</a:t>
            </a:r>
            <a:r>
              <a:rPr lang="en-US" altLang="en-US" i="1" dirty="0">
                <a:latin typeface="Comic Sans MS" pitchFamily="66" charset="0"/>
              </a:rPr>
              <a:t> (twitter)</a:t>
            </a:r>
            <a:endParaRPr lang="en-US" altLang="en-US" b="0" i="1" dirty="0">
              <a:latin typeface="Comic Sans MS" pitchFamily="66" charset="0"/>
            </a:endParaRPr>
          </a:p>
          <a:p>
            <a:endParaRPr lang="en-US" altLang="en-US" dirty="0">
              <a:latin typeface="Comic Sans MS" panose="030F0702030302020204" pitchFamily="66" charset="0"/>
            </a:endParaRPr>
          </a:p>
          <a:p>
            <a:r>
              <a:rPr lang="en-US" altLang="en-US" sz="2800" dirty="0" err="1">
                <a:latin typeface="Comic Sans MS" panose="030F0702030302020204" pitchFamily="66" charset="0"/>
              </a:rPr>
              <a:t>Powerpoint</a:t>
            </a:r>
            <a:r>
              <a:rPr lang="en-US" altLang="en-US" sz="2800" dirty="0">
                <a:latin typeface="Comic Sans MS" panose="030F0702030302020204" pitchFamily="66" charset="0"/>
              </a:rPr>
              <a:t> file at: </a:t>
            </a:r>
            <a:r>
              <a:rPr lang="en-US" altLang="en-US" sz="2800" dirty="0">
                <a:latin typeface="Comic Sans MS" panose="030F0702030302020204" pitchFamily="66" charset="0"/>
                <a:hlinkClick r:id="rId4"/>
              </a:rPr>
              <a:t>http://gim.med.ucla.edu/FacultyPages/Hays/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endParaRPr lang="en-US" altLang="en-US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  <p:pic>
        <p:nvPicPr>
          <p:cNvPr id="1026" name="Picture 2" descr="Image result for comic about critics of patient survey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915400" cy="90914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Consumer Assessment of Healthcare Providers and Systems (CAHPS®) Approach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03596" y="3990749"/>
            <a:ext cx="5078003" cy="28579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Focus on what patients want to know about AND can accurately report about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Communication with health care provider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Access to care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Office staff courtesy and respect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Customer service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8" y="852243"/>
            <a:ext cx="3887239" cy="30377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1546" y="2133600"/>
            <a:ext cx="4288654" cy="219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0"/>
              </a:spcBef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6000"/>
              </a:spcBef>
            </a:pPr>
            <a:r>
              <a:rPr lang="en-US" sz="2400" dirty="0">
                <a:solidFill>
                  <a:srgbClr val="0070C0"/>
                </a:solidFill>
              </a:rPr>
              <a:t>Complements information from clinical process measures	</a:t>
            </a:r>
          </a:p>
        </p:txBody>
      </p:sp>
    </p:spTree>
    <p:extLst>
      <p:ext uri="{BB962C8B-B14F-4D97-AF65-F5344CB8AC3E}">
        <p14:creationId xmlns:p14="http://schemas.microsoft.com/office/powerpoint/2010/main" val="273264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b="1" dirty="0">
                <a:latin typeface="Comic Sans MS" pitchFamily="66" charset="0"/>
              </a:rPr>
              <a:t>  </a:t>
            </a:r>
            <a:r>
              <a:rPr lang="en-US" altLang="en-US" sz="3200" dirty="0">
                <a:latin typeface="Comic Sans MS" pitchFamily="66" charset="0"/>
              </a:rPr>
              <a:t>Quality of Care Indicators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8629650" cy="452596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/>
              <a:t>Process of care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Clinical indicators (expert consensus)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Patient reports (CAHPS®, 1995)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/>
              <a:t>Health </a:t>
            </a:r>
            <a:endParaRPr lang="en-US" sz="2000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Clinical indicators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Patient reports (PROMIS®, 2004)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0EEA93B-33F3-4AAF-BF08-42FEA6D24DF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83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06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Comic Sans MS" panose="030F0702030302020204" pitchFamily="66" charset="0"/>
              </a:rPr>
              <a:t>Rather than Assessing Patient Satisfaction, CAHPS Relies on </a:t>
            </a:r>
            <a:r>
              <a:rPr lang="en-US" sz="30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Reports About Care</a:t>
            </a:r>
          </a:p>
        </p:txBody>
      </p:sp>
      <p:pic>
        <p:nvPicPr>
          <p:cNvPr id="5" name="Picture 4" descr="Screen shot 2013-09-19 at 9.25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6" y="2024662"/>
            <a:ext cx="7783416" cy="393024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17847" y="1775374"/>
            <a:ext cx="7964974" cy="4376791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4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6070"/>
            <a:ext cx="8915400" cy="65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67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In-Center Hemodialysis Items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3641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2615668" y="1440536"/>
              <a:ext cx="0" cy="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/>
            <p:spPr/>
          </p:pic>
        </mc:Fallback>
      </mc:AlternateContent>
    </p:spTree>
    <p:extLst>
      <p:ext uri="{BB962C8B-B14F-4D97-AF65-F5344CB8AC3E}">
        <p14:creationId xmlns:p14="http://schemas.microsoft.com/office/powerpoint/2010/main" val="12818495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5634</TotalTime>
  <Words>1914</Words>
  <Application>Microsoft Office PowerPoint</Application>
  <PresentationFormat>On-screen Show (4:3)</PresentationFormat>
  <Paragraphs>399</Paragraphs>
  <Slides>40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MS PGothic</vt:lpstr>
      <vt:lpstr>MS PGothic</vt:lpstr>
      <vt:lpstr>Arial</vt:lpstr>
      <vt:lpstr>Calibri</vt:lpstr>
      <vt:lpstr>Comic Sans MS</vt:lpstr>
      <vt:lpstr>Franklin Gothic Book</vt:lpstr>
      <vt:lpstr>Times New Roman</vt:lpstr>
      <vt:lpstr>Custom Design</vt:lpstr>
      <vt:lpstr>Patient Experience of Care is an Indicator of Quality of Care  </vt:lpstr>
      <vt:lpstr>We Measure Quality of Care to Improve It</vt:lpstr>
      <vt:lpstr>How Do We Measure Quality of Care?</vt:lpstr>
      <vt:lpstr>How Do We Measure Quality of Care?</vt:lpstr>
      <vt:lpstr>Consumer Assessment of Healthcare Providers and Systems (CAHPS®) Approach </vt:lpstr>
      <vt:lpstr>  Quality of Care Indicators</vt:lpstr>
      <vt:lpstr>Rather than Assessing Patient Satisfaction, CAHPS Relies on Reports About Care</vt:lpstr>
      <vt:lpstr>PowerPoint Presentation</vt:lpstr>
      <vt:lpstr>In-Center Hemodialysis Items</vt:lpstr>
      <vt:lpstr>CAHPS Survey Implementation </vt:lpstr>
      <vt:lpstr>Public reporting of CAHPS Data</vt:lpstr>
      <vt:lpstr>CAHPS Tipping Point was its  Widespread Adoption</vt:lpstr>
      <vt:lpstr>Use of and importance of patient experience surveys has grown…</vt:lpstr>
      <vt:lpstr>Use of and importance of patient experience surveys has grown…</vt:lpstr>
      <vt:lpstr>Requiring CAHPS Team Response</vt:lpstr>
      <vt:lpstr>Patient surveys are subjective and do not provide valid information</vt:lpstr>
      <vt:lpstr>Patient Reports are Weakly Related to Clinical Indicators </vt:lpstr>
      <vt:lpstr>Patient Reports are Weakly Related to Clinical Indicators </vt:lpstr>
      <vt:lpstr>Patient Reports are Weakly Related to Clinical Indicators </vt:lpstr>
      <vt:lpstr>Patient Reports are not actionable</vt:lpstr>
      <vt:lpstr>Patient-reported data cannot be fairly compared across providers</vt:lpstr>
      <vt:lpstr>Because of low response rates, survey respondents are unrepresentative   </vt:lpstr>
      <vt:lpstr>Collecting patient experience data is too burdensome and expensive </vt:lpstr>
      <vt:lpstr>PowerPoint Presentation</vt:lpstr>
      <vt:lpstr>Providers motivated to fulfill patient desires, regardless of appropriateness</vt:lpstr>
      <vt:lpstr>Providers motivated to fulfill patient desires, regardless of appropriateness?</vt:lpstr>
      <vt:lpstr>PowerPoint Presentation</vt:lpstr>
      <vt:lpstr>  HCAHPS Survey, Pain Management, and Opioid Misuse: The CMS Perspective </vt:lpstr>
      <vt:lpstr>PowerPoint Presentation</vt:lpstr>
      <vt:lpstr> Some suggest patients can be “satisfied” to death.</vt:lpstr>
      <vt:lpstr> Fenton et al. (2012)  Archives of Internal Medicine</vt:lpstr>
      <vt:lpstr>Five Concerns with Fenton et al. </vt:lpstr>
      <vt:lpstr>Is Receiving Better Technical Quality of Care Bad for Health?  </vt:lpstr>
      <vt:lpstr>Five Concerns with Fenton et al. </vt:lpstr>
      <vt:lpstr>Reanalysis of Fenton et al.  (Xu et al., 2014)</vt:lpstr>
      <vt:lpstr>Patient Experiences and Mortality: Non-Amenable vs. Amenable Deaths</vt:lpstr>
      <vt:lpstr>Patient Experiences and Mortality:  Consistency of Experiences Over Time</vt:lpstr>
      <vt:lpstr>Patient Experiences and Mortality:  Significant for Only One Item</vt:lpstr>
      <vt:lpstr>Fenton et al. (2012)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Ron Hays</cp:lastModifiedBy>
  <cp:revision>567</cp:revision>
  <cp:lastPrinted>2015-07-21T17:12:08Z</cp:lastPrinted>
  <dcterms:created xsi:type="dcterms:W3CDTF">2001-01-03T19:26:53Z</dcterms:created>
  <dcterms:modified xsi:type="dcterms:W3CDTF">2016-09-26T13:14:22Z</dcterms:modified>
</cp:coreProperties>
</file>