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emf" ContentType="image/x-emf"/>
  <Default Extension="rels" ContentType="application/vnd.openxmlformats-package.relationships+xml"/>
  <Default Extension="xml" ContentType="application/xml"/>
  <Default Extension="gif" ContentType="image/gif"/>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ink/ink1.xml" ContentType="application/inkml+xml"/>
  <Override PartName="/ppt/ink/ink2.xml" ContentType="application/inkml+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9"/>
  </p:notesMasterIdLst>
  <p:handoutMasterIdLst>
    <p:handoutMasterId r:id="rId40"/>
  </p:handoutMasterIdLst>
  <p:sldIdLst>
    <p:sldId id="256" r:id="rId2"/>
    <p:sldId id="316" r:id="rId3"/>
    <p:sldId id="292" r:id="rId4"/>
    <p:sldId id="295" r:id="rId5"/>
    <p:sldId id="274" r:id="rId6"/>
    <p:sldId id="276" r:id="rId7"/>
    <p:sldId id="291" r:id="rId8"/>
    <p:sldId id="293" r:id="rId9"/>
    <p:sldId id="279" r:id="rId10"/>
    <p:sldId id="280" r:id="rId11"/>
    <p:sldId id="281" r:id="rId12"/>
    <p:sldId id="282" r:id="rId13"/>
    <p:sldId id="284" r:id="rId14"/>
    <p:sldId id="296" r:id="rId15"/>
    <p:sldId id="297" r:id="rId16"/>
    <p:sldId id="298" r:id="rId17"/>
    <p:sldId id="299" r:id="rId18"/>
    <p:sldId id="300" r:id="rId19"/>
    <p:sldId id="301" r:id="rId20"/>
    <p:sldId id="302" r:id="rId21"/>
    <p:sldId id="303" r:id="rId22"/>
    <p:sldId id="304" r:id="rId23"/>
    <p:sldId id="305" r:id="rId24"/>
    <p:sldId id="306" r:id="rId25"/>
    <p:sldId id="307" r:id="rId26"/>
    <p:sldId id="308" r:id="rId27"/>
    <p:sldId id="309" r:id="rId28"/>
    <p:sldId id="310" r:id="rId29"/>
    <p:sldId id="311" r:id="rId30"/>
    <p:sldId id="312" r:id="rId31"/>
    <p:sldId id="313" r:id="rId32"/>
    <p:sldId id="314" r:id="rId33"/>
    <p:sldId id="315" r:id="rId34"/>
    <p:sldId id="289" r:id="rId35"/>
    <p:sldId id="288" r:id="rId36"/>
    <p:sldId id="285" r:id="rId37"/>
    <p:sldId id="294" r:id="rId38"/>
  </p:sldIdLst>
  <p:sldSz cx="9144000" cy="6858000" type="screen4x3"/>
  <p:notesSz cx="7077075" cy="93630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5462" autoAdjust="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p:cViewPr varScale="1">
        <p:scale>
          <a:sx n="55" d="100"/>
          <a:sy n="55" d="100"/>
        </p:scale>
        <p:origin x="2844"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66732" cy="468474"/>
          </a:xfrm>
          <a:prstGeom prst="rect">
            <a:avLst/>
          </a:prstGeom>
        </p:spPr>
        <p:txBody>
          <a:bodyPr vert="horz" lIns="93033" tIns="46516" rIns="93033" bIns="46516"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4008706" y="0"/>
            <a:ext cx="3066732" cy="468474"/>
          </a:xfrm>
          <a:prstGeom prst="rect">
            <a:avLst/>
          </a:prstGeom>
        </p:spPr>
        <p:txBody>
          <a:bodyPr vert="horz" lIns="93033" tIns="46516" rIns="93033" bIns="46516" rtlCol="0"/>
          <a:lstStyle>
            <a:lvl1pPr algn="r" fontAlgn="auto">
              <a:spcBef>
                <a:spcPts val="0"/>
              </a:spcBef>
              <a:spcAft>
                <a:spcPts val="0"/>
              </a:spcAft>
              <a:defRPr sz="1200" smtClean="0">
                <a:latin typeface="+mn-lt"/>
              </a:defRPr>
            </a:lvl1pPr>
          </a:lstStyle>
          <a:p>
            <a:pPr>
              <a:defRPr/>
            </a:pPr>
            <a:fld id="{5FDFCD63-E314-435B-86D1-50E6A30AAB62}" type="datetimeFigureOut">
              <a:rPr lang="en-US"/>
              <a:pPr>
                <a:defRPr/>
              </a:pPr>
              <a:t>12/15/2014</a:t>
            </a:fld>
            <a:endParaRPr lang="en-US"/>
          </a:p>
        </p:txBody>
      </p:sp>
      <p:sp>
        <p:nvSpPr>
          <p:cNvPr id="4" name="Footer Placeholder 3"/>
          <p:cNvSpPr>
            <a:spLocks noGrp="1"/>
          </p:cNvSpPr>
          <p:nvPr>
            <p:ph type="ftr" sz="quarter" idx="2"/>
          </p:nvPr>
        </p:nvSpPr>
        <p:spPr>
          <a:xfrm>
            <a:off x="1" y="8893003"/>
            <a:ext cx="3066732" cy="468474"/>
          </a:xfrm>
          <a:prstGeom prst="rect">
            <a:avLst/>
          </a:prstGeom>
        </p:spPr>
        <p:txBody>
          <a:bodyPr vert="horz" lIns="93033" tIns="46516" rIns="93033" bIns="46516"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4008706" y="8893003"/>
            <a:ext cx="3066732" cy="468474"/>
          </a:xfrm>
          <a:prstGeom prst="rect">
            <a:avLst/>
          </a:prstGeom>
        </p:spPr>
        <p:txBody>
          <a:bodyPr vert="horz" lIns="93033" tIns="46516" rIns="93033" bIns="46516" rtlCol="0" anchor="b"/>
          <a:lstStyle>
            <a:lvl1pPr algn="r" fontAlgn="auto">
              <a:spcBef>
                <a:spcPts val="0"/>
              </a:spcBef>
              <a:spcAft>
                <a:spcPts val="0"/>
              </a:spcAft>
              <a:defRPr sz="1200" smtClean="0">
                <a:latin typeface="+mn-lt"/>
              </a:defRPr>
            </a:lvl1pPr>
          </a:lstStyle>
          <a:p>
            <a:pPr>
              <a:defRPr/>
            </a:pPr>
            <a:fld id="{C83FBBD3-E99D-45AB-BC35-2B81E90FF9E5}" type="slidenum">
              <a:rPr lang="en-US"/>
              <a:pPr>
                <a:defRPr/>
              </a:pPr>
              <a:t>‹#›</a:t>
            </a:fld>
            <a:endParaRPr lang="en-US"/>
          </a:p>
        </p:txBody>
      </p:sp>
    </p:spTree>
    <p:extLst>
      <p:ext uri="{BB962C8B-B14F-4D97-AF65-F5344CB8AC3E}">
        <p14:creationId xmlns:p14="http://schemas.microsoft.com/office/powerpoint/2010/main" val="608109547"/>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1366" units="cm"/>
          <inkml:channel name="Y" type="integer" max="768" units="cm"/>
          <inkml:channel name="T" type="integer" max="2.14748E9" units="dev"/>
        </inkml:traceFormat>
        <inkml:channelProperties>
          <inkml:channelProperty channel="X" name="resolution" value="53.35938" units="1/cm"/>
          <inkml:channelProperty channel="Y" name="resolution" value="53.33333" units="1/cm"/>
          <inkml:channelProperty channel="T" name="resolution" value="1" units="1/dev"/>
        </inkml:channelProperties>
      </inkml:inkSource>
      <inkml:timestamp xml:id="ts0" timeString="2014-11-20T03:44:03.446"/>
    </inkml:context>
    <inkml:brush xml:id="br0">
      <inkml:brushProperty name="width" value="0.06667" units="cm"/>
      <inkml:brushProperty name="height" value="0.06667" units="cm"/>
      <inkml:brushProperty name="fitToCurve" value="1"/>
    </inkml:brush>
  </inkml:definitions>
  <inkml:trace contextRef="#ctx0" brushRef="#br0">404 936 0,'37'0'172,"1"0"-126,0 0-30,0 0-16,0 0 31,0 0-15,0 0 0,0 0-1,0 0 1,0 0-1,0 0 1,37 0 0,1 0-1,-38 0 1,0 0 0,38 0-1,0 0 1,0 0-16,-39 0 15,1 0 1,0 0 0,0 0-1,0 0-15,0 0 16,38 0 15,-38 0-15,0 0-1,0 0-15,37 0 16,-37 0 0,0 0-1,0 0 1,0 0 15,0 0 16,0 0 250,0 0-281,38 0-1,37 0 1,1 0-1,38 0 1,-39 0 0,115 0-1,-39 0-15,39 0 16,-39 0 0,-75 0-1,38 0 1,-38 0-16,-1 0 15,-37 0 1,0 0 0,0 0-1,-38 0 1,0 0 0,-1 0-1,-74 38 32,74-38 219,1 0-235,0 0-15,38 0-1,38 0-15,-38 0 16,75 0-1,-37 0 1,0 0 0,-1 0-16,39 0 15,-76 0 1,0 0 0,0 0-1,-39 0 1,1 0 249,0 0-249,0 0 0,38 0-1,-38 0 1,0 0-16,38 0 16,-38 0-1,37 0 16,-37 0-15,38 0-16,-38 0 16,38 0-1,0 0 1,0 0 0,-39 0 265,1 0-250,38 0-15,-38 0-1,0 37-15,76-37 16,-76 0 0,37 0-1,1 0 1,0 0-1,0 0-15,38 0 16,-1 0 0,1 0-1,-38 0 1,0 0-16,0 0 16,-1 0-1,1 0 1,0 0-1,0 0-15,0 0 16,-1 0 0,-37 0-1,0 0 1,0 0 0,0 0 280,0 0-280,38 0 0,-38 0-1,0 0-15,0 0 16,-1 0 0,1 0-1,0 0 1,0 0-16,0 0 15,0 0 1,38 0 0,0 0 15,-38 0-15,0 0 15,-1 0 16,1 0-16,0 0 16,0 0 31,0 0 31,0 0-93,0 0 15,0 0 0,0 0 1,0 0-17,0 0 17,-1 0 61,1 0-15,-38-37-62,0-1 15,0 0 63,0 0-63,0 0 1,0 0 14,0 0 267,0 0-204,0 0-93,0 0 0,0 0 15,0 1 16,0-1 0,0 0-1,0 0-46,0 0 47,0 0 0,0 0 63,-38 38-95,38-38 16,-37 38-15,-1 0 0,0 0 46,0 0-46,0 0 15,0 0 0,0 0-15,0 0 15,0 0-15,0 0-1,0 0 1,-37 0 15,37 0 1,0 0-1,0 0-16,0 0 1,0 0 0,0 0 15,0 0-31,0 0 16,0 0 15,0 0 0,1 0-15,-1 0 15,38-38 235,-38 38-173,0 0-77,0 0 15,0 0-15,-38 0-1,38 0 1,0 0 0,0 0-1,1 0 1,-1 0-16,0 0 16,0 0-1,0 0 1,-38 0-1,38-38-15,-38 38 16,38 0 0,-75 0-1,75 0 1,0 0 0,0 0-16,0 0 15,0 0 16,0 0-15,0 0 0,0 0-1,1 0 1,-1 0 15,-38-38 235,38 38-251,0 0 1,0 0 0,0 0-1,0 0-15,-75 0 16,-1 0 0,-38 0-1,1 0 1,37 0-1,-114 0-15,77 0 16,-1 0 0,38 0-1,1 0 1,-1 0-16,38 0 16,0 0-1,0 0 1,1 0-1,37 0 1,0 0 15,0 0 641,0 0-578,0 0-78,0 0 30,0 0-30,0 0 31,0 0-31,0 0 15,1 0 0,-1 0 16,0 0 390,0 0-390,0 0 0,0 0-31,0 0-1,0 0 17,0 0 15,0 0-47,0 0 31,1 0 0,-39 0 313,38 0-313,-38 0 0,38 0-31,-38-37 16,-37 37 0,-39 0-1,38 0 1,0 0-1,1 0-15,75 0 16,-38 0 0,0 0-1,38 0 1,0 0 0,0 0-1,0 0 266,-37 0-265,37 0 0,0 0-1,0 0 1,0 0 0,-38 0-1,0 0-15,1 0 16,-1 0-1,0 0 1,0 0 0,0 0-1,38-38 17,0 38-1,-37-38 234,37 38-249,0 0 15,0 0-15,0 0 0,-38 0-16,0 0 15,1 0 1,-1 0-1,0 0 1,0 0-16,38 0 16,0 0-1,0 0 1,-37 0 15,37 0-31,0 0 16,0 0-1,0 0 1,0 0 15,0 0-15,0 0 15,0 0 0,0 0 32,0 0 171,0 0-218,-37 0 31,37 0-32,0 0 1,0 0-16,0 0 16,0 0-1,-38 0 1,38 0 0,-37 0-1,37 0 16,0 0-15,0 0 0,0 0-16,0 0 31,0 0 0,0 0-31,0 0 47,0 0 31,38 38-62,0 0 31,-38-1 0,38 1-16,0 0 16,0 0 46,0 0-46,0 0 31,0 0 47,0 0-31,0 0 250,0 0-297,0 0-32,0-1 17,0 1-17,0 0 17,0 0 14,0 0 1,0 0-15,0 0 14,0 0 33,0 0 61,0 0 110,0 0-219,38-1 1,-38 1-1,0 0-31,38 0 78,0-38 31,0 0-62,0 0-15,0 0 14,38 0 1,-38 0 78,0 0 32,-1 0-48,1 0 16</inkml:trace>
</inkml:ink>
</file>

<file path=ppt/ink/ink2.xml><?xml version="1.0" encoding="utf-8"?>
<inkml:ink xmlns:inkml="http://www.w3.org/2003/InkML">
  <inkml:definitions>
    <inkml:context xml:id="ctx0">
      <inkml:inkSource xml:id="inkSrc0">
        <inkml:traceFormat>
          <inkml:channel name="X" type="integer" max="1366" units="cm"/>
          <inkml:channel name="Y" type="integer" max="768" units="cm"/>
          <inkml:channel name="T" type="integer" max="2.14748E9" units="dev"/>
        </inkml:traceFormat>
        <inkml:channelProperties>
          <inkml:channelProperty channel="X" name="resolution" value="53.35938" units="1/cm"/>
          <inkml:channelProperty channel="Y" name="resolution" value="53.33333" units="1/cm"/>
          <inkml:channelProperty channel="T" name="resolution" value="1" units="1/dev"/>
        </inkml:channelProperties>
      </inkml:inkSource>
      <inkml:timestamp xml:id="ts0" timeString="2014-11-20T03:44:12.423"/>
    </inkml:context>
    <inkml:brush xml:id="br0">
      <inkml:brushProperty name="width" value="0.06667" units="cm"/>
      <inkml:brushProperty name="height" value="0.06667" units="cm"/>
      <inkml:brushProperty name="fitToCurve" value="1"/>
    </inkml:brush>
  </inkml:definitions>
  <inkml:trace contextRef="#ctx0" brushRef="#br0">1441 0 0,'0'38'187,"0"0"-171,-38-38-16,38 38 16,-76 0-1,38 0 1,-38 0-1,38-1-15,-38 1 16,1 38 0,37-76-1,0 76 1,-38-76 0,76 38-16,-38 0 15,0 0 1,0 0-1,0 0 1,-38-1-16,39 1 16,-39 0-1,76 0 1,-38-38 0,0 38-1,0-38-15,38 38 16,-38-38-1,0 38 17,0 0 46,0 0-47,0-38 188,38 38-204,-37-38-15,37 38 16,-38-38 15,38 37 1,-38 1-1,0-38-16,0 38 17,0-38 61</inkml:trace>
  <inkml:trace contextRef="#ctx0" brushRef="#br0" timeOffset="4194.0736">796 152 0,'38'0'250,"0"0"-203,0 0-16,38 0 32,-38 0-32,-1 0 0,1 0 0,0 0-15,-38-38 0,38 38-1,-38-38 1,38 38 0,0 0 15,0 0 0,0 0 63,0 0-79,0 0 64,0 0-48,-1 0 0,1 0 16,0 0-16,0 0-15,0 0 31,-38 38 296,0 0-296,0 0 31,0 0-46,0-1-17,0 1 17,0 0-1,0 0 0,0 0-15,0 0 15,0 0 0,0 0 16,0 0-31,0 0-1,0 0 63</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66732" cy="468474"/>
          </a:xfrm>
          <a:prstGeom prst="rect">
            <a:avLst/>
          </a:prstGeom>
        </p:spPr>
        <p:txBody>
          <a:bodyPr vert="horz" lIns="93033" tIns="46516" rIns="93033" bIns="46516"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4008706" y="0"/>
            <a:ext cx="3066732" cy="468474"/>
          </a:xfrm>
          <a:prstGeom prst="rect">
            <a:avLst/>
          </a:prstGeom>
        </p:spPr>
        <p:txBody>
          <a:bodyPr vert="horz" lIns="93033" tIns="46516" rIns="93033" bIns="46516" rtlCol="0"/>
          <a:lstStyle>
            <a:lvl1pPr algn="r" fontAlgn="auto">
              <a:spcBef>
                <a:spcPts val="0"/>
              </a:spcBef>
              <a:spcAft>
                <a:spcPts val="0"/>
              </a:spcAft>
              <a:defRPr sz="1200" smtClean="0">
                <a:latin typeface="+mn-lt"/>
              </a:defRPr>
            </a:lvl1pPr>
          </a:lstStyle>
          <a:p>
            <a:pPr>
              <a:defRPr/>
            </a:pPr>
            <a:fld id="{E1741767-E280-4C9B-996F-9762DE745CAF}" type="datetimeFigureOut">
              <a:rPr lang="en-US"/>
              <a:pPr>
                <a:defRPr/>
              </a:pPr>
              <a:t>12/15/2014</a:t>
            </a:fld>
            <a:endParaRPr lang="en-US"/>
          </a:p>
        </p:txBody>
      </p:sp>
      <p:sp>
        <p:nvSpPr>
          <p:cNvPr id="4" name="Slide Image Placeholder 3"/>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033" tIns="46516" rIns="93033" bIns="46516" rtlCol="0" anchor="ctr"/>
          <a:lstStyle/>
          <a:p>
            <a:pPr lvl="0"/>
            <a:endParaRPr lang="en-US" noProof="0"/>
          </a:p>
        </p:txBody>
      </p:sp>
      <p:sp>
        <p:nvSpPr>
          <p:cNvPr id="5" name="Notes Placeholder 4"/>
          <p:cNvSpPr>
            <a:spLocks noGrp="1"/>
          </p:cNvSpPr>
          <p:nvPr>
            <p:ph type="body" sz="quarter" idx="3"/>
          </p:nvPr>
        </p:nvSpPr>
        <p:spPr>
          <a:xfrm>
            <a:off x="707708" y="4448102"/>
            <a:ext cx="5661660" cy="4213065"/>
          </a:xfrm>
          <a:prstGeom prst="rect">
            <a:avLst/>
          </a:prstGeom>
        </p:spPr>
        <p:txBody>
          <a:bodyPr vert="horz" lIns="93033" tIns="46516" rIns="93033" bIns="46516"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1" y="8893003"/>
            <a:ext cx="3066732" cy="468474"/>
          </a:xfrm>
          <a:prstGeom prst="rect">
            <a:avLst/>
          </a:prstGeom>
        </p:spPr>
        <p:txBody>
          <a:bodyPr vert="horz" lIns="93033" tIns="46516" rIns="93033" bIns="46516"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4008706" y="8893003"/>
            <a:ext cx="3066732" cy="468474"/>
          </a:xfrm>
          <a:prstGeom prst="rect">
            <a:avLst/>
          </a:prstGeom>
        </p:spPr>
        <p:txBody>
          <a:bodyPr vert="horz" lIns="93033" tIns="46516" rIns="93033" bIns="46516" rtlCol="0" anchor="b"/>
          <a:lstStyle>
            <a:lvl1pPr algn="r" fontAlgn="auto">
              <a:spcBef>
                <a:spcPts val="0"/>
              </a:spcBef>
              <a:spcAft>
                <a:spcPts val="0"/>
              </a:spcAft>
              <a:defRPr sz="1200" smtClean="0">
                <a:latin typeface="+mn-lt"/>
              </a:defRPr>
            </a:lvl1pPr>
          </a:lstStyle>
          <a:p>
            <a:pPr>
              <a:defRPr/>
            </a:pPr>
            <a:fld id="{AD92DDD5-9B88-4ED1-9AEC-645613768855}" type="slidenum">
              <a:rPr lang="en-US"/>
              <a:pPr>
                <a:defRPr/>
              </a:pPr>
              <a:t>‹#›</a:t>
            </a:fld>
            <a:endParaRPr lang="en-US"/>
          </a:p>
        </p:txBody>
      </p:sp>
    </p:spTree>
    <p:extLst>
      <p:ext uri="{BB962C8B-B14F-4D97-AF65-F5344CB8AC3E}">
        <p14:creationId xmlns:p14="http://schemas.microsoft.com/office/powerpoint/2010/main" val="275600164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D0E6C09-8895-429B-A797-36265FC2D1E3}" type="slidenum">
              <a:rPr lang="en-US"/>
              <a:pPr fontAlgn="base">
                <a:spcBef>
                  <a:spcPct val="0"/>
                </a:spcBef>
                <a:spcAft>
                  <a:spcPct val="0"/>
                </a:spcAft>
              </a:pPr>
              <a:t>1</a:t>
            </a:fld>
            <a:endParaRPr lang="en-US"/>
          </a:p>
        </p:txBody>
      </p:sp>
    </p:spTree>
    <p:extLst>
      <p:ext uri="{BB962C8B-B14F-4D97-AF65-F5344CB8AC3E}">
        <p14:creationId xmlns:p14="http://schemas.microsoft.com/office/powerpoint/2010/main" val="35634836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p:cNvSpPr>
            <a:spLocks noGrp="1" noRot="1" noChangeAspect="1"/>
          </p:cNvSpPr>
          <p:nvPr>
            <p:ph type="sldImg"/>
          </p:nvPr>
        </p:nvSpPr>
        <p:spPr>
          <a:xfrm>
            <a:off x="1196975" y="701675"/>
            <a:ext cx="4683125" cy="3511550"/>
          </a:xfrm>
          <a:ln/>
        </p:spPr>
      </p:sp>
      <p:sp>
        <p:nvSpPr>
          <p:cNvPr id="3" name="Notes Placeholder 2"/>
          <p:cNvSpPr>
            <a:spLocks noGrp="1"/>
          </p:cNvSpPr>
          <p:nvPr>
            <p:ph type="body" idx="1"/>
          </p:nvPr>
        </p:nvSpPr>
        <p:spPr/>
        <p:txBody>
          <a:bodyPr/>
          <a:lstStyle/>
          <a:p>
            <a:endParaRPr lang="en-US" dirty="0" smtClean="0">
              <a:latin typeface="Arial" charset="0"/>
              <a:cs typeface="Arial" charset="0"/>
            </a:endParaRPr>
          </a:p>
        </p:txBody>
      </p:sp>
      <p:sp>
        <p:nvSpPr>
          <p:cNvPr id="61443" name="Slide Number Placeholder 3"/>
          <p:cNvSpPr>
            <a:spLocks noGrp="1"/>
          </p:cNvSpPr>
          <p:nvPr>
            <p:ph type="sldNum" sz="quarter" idx="5"/>
          </p:nvPr>
        </p:nvSpPr>
        <p:spPr>
          <a:noFill/>
          <a:ln>
            <a:miter lim="800000"/>
            <a:headEnd/>
            <a:tailEnd/>
          </a:ln>
        </p:spPr>
        <p:txBody>
          <a:bodyPr/>
          <a:lstStyle/>
          <a:p>
            <a:fld id="{4D0654F8-D54F-4741-AA3C-22B261D99C57}" type="slidenum">
              <a:rPr lang="en-US" smtClean="0">
                <a:latin typeface="Arial" charset="0"/>
                <a:cs typeface="Arial" charset="0"/>
              </a:rPr>
              <a:pPr/>
              <a:t>22</a:t>
            </a:fld>
            <a:endParaRPr lang="en-US" dirty="0" smtClean="0">
              <a:latin typeface="Arial" charset="0"/>
              <a:cs typeface="Arial" charset="0"/>
            </a:endParaRPr>
          </a:p>
        </p:txBody>
      </p:sp>
    </p:spTree>
    <p:extLst>
      <p:ext uri="{BB962C8B-B14F-4D97-AF65-F5344CB8AC3E}">
        <p14:creationId xmlns:p14="http://schemas.microsoft.com/office/powerpoint/2010/main" val="336008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raking method was used for population weighting adjustment, benchmarking to 4 variables (age, sex, region, and </a:t>
            </a:r>
            <a:r>
              <a:rPr lang="en-US" dirty="0"/>
              <a:t>education, and race/ethnicity</a:t>
            </a:r>
            <a:r>
              <a:rPr lang="en-US" dirty="0" smtClean="0"/>
              <a:t>) common to both </a:t>
            </a:r>
            <a:r>
              <a:rPr lang="en-US" dirty="0"/>
              <a:t>common to both the PROMIS and the 2000 Census</a:t>
            </a:r>
          </a:p>
          <a:p>
            <a:endParaRPr lang="en-US" dirty="0"/>
          </a:p>
          <a:p>
            <a:pPr defTabSz="922538">
              <a:defRPr/>
            </a:pPr>
            <a:r>
              <a:rPr lang="en-US" dirty="0"/>
              <a:t>The sample was weighted to have the same distribution of demographic variables (gender </a:t>
            </a:r>
            <a:r>
              <a:rPr lang="en-US" dirty="0">
                <a:sym typeface="Symbol" panose="05050102010706020507" pitchFamily="18" charset="2"/>
              </a:rPr>
              <a:t></a:t>
            </a:r>
            <a:r>
              <a:rPr lang="en-US" dirty="0"/>
              <a:t> age </a:t>
            </a:r>
            <a:r>
              <a:rPr lang="en-US" dirty="0">
                <a:sym typeface="Symbol" panose="05050102010706020507" pitchFamily="18" charset="2"/>
              </a:rPr>
              <a:t></a:t>
            </a:r>
            <a:r>
              <a:rPr lang="en-US" dirty="0"/>
              <a:t> race/ethnicity, education, marital status and income) as the U.S. Census. </a:t>
            </a:r>
          </a:p>
          <a:p>
            <a:endParaRPr lang="en-US" dirty="0" smtClean="0"/>
          </a:p>
          <a:p>
            <a:r>
              <a:rPr lang="en-US" dirty="0" smtClean="0"/>
              <a:t>Raking used an iterative proportional fitting procedure to ensure that the weights assigned to individual respondents lead to marginal distributions on auxiliary variables that were equivalent in the PROMIS</a:t>
            </a:r>
            <a:r>
              <a:rPr lang="en-US" baseline="0" dirty="0" smtClean="0"/>
              <a:t> and Census.</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pPr>
              <a:defRPr/>
            </a:pPr>
            <a:fld id="{E6413B05-B99F-4627-B83B-BC8D24B57289}" type="slidenum">
              <a:rPr lang="en-US" smtClean="0"/>
              <a:pPr>
                <a:defRPr/>
              </a:pPr>
              <a:t>23</a:t>
            </a:fld>
            <a:endParaRPr lang="en-US" dirty="0"/>
          </a:p>
        </p:txBody>
      </p:sp>
    </p:spTree>
    <p:extLst>
      <p:ext uri="{BB962C8B-B14F-4D97-AF65-F5344CB8AC3E}">
        <p14:creationId xmlns:p14="http://schemas.microsoft.com/office/powerpoint/2010/main" val="40313241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hangingPunct="0"/>
            <a:endParaRPr lang="en-US"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E6413B05-B99F-4627-B83B-BC8D24B57289}" type="slidenum">
              <a:rPr lang="en-US" smtClean="0"/>
              <a:pPr>
                <a:defRPr/>
              </a:pPr>
              <a:t>25</a:t>
            </a:fld>
            <a:endParaRPr lang="en-US" dirty="0"/>
          </a:p>
        </p:txBody>
      </p:sp>
    </p:spTree>
    <p:extLst>
      <p:ext uri="{BB962C8B-B14F-4D97-AF65-F5344CB8AC3E}">
        <p14:creationId xmlns:p14="http://schemas.microsoft.com/office/powerpoint/2010/main" val="660264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2538">
              <a:defRPr/>
            </a:pPr>
            <a:r>
              <a:rPr lang="en-US" dirty="0"/>
              <a:t>In the formula, the minimum is over </a:t>
            </a:r>
            <a:r>
              <a:rPr lang="en-US" dirty="0" err="1"/>
              <a:t>i</a:t>
            </a:r>
            <a:r>
              <a:rPr lang="en-US" dirty="0"/>
              <a:t>, j and k.</a:t>
            </a:r>
          </a:p>
          <a:p>
            <a:pPr defTabSz="922538">
              <a:defRPr/>
            </a:pPr>
            <a:endParaRPr lang="en-US" dirty="0"/>
          </a:p>
          <a:p>
            <a:pPr defTabSz="922538">
              <a:defRPr/>
            </a:pPr>
            <a:endParaRPr lang="en-US" dirty="0"/>
          </a:p>
          <a:p>
            <a:endParaRPr lang="en-US" dirty="0"/>
          </a:p>
        </p:txBody>
      </p:sp>
      <p:sp>
        <p:nvSpPr>
          <p:cNvPr id="4" name="Slide Number Placeholder 3"/>
          <p:cNvSpPr>
            <a:spLocks noGrp="1"/>
          </p:cNvSpPr>
          <p:nvPr>
            <p:ph type="sldNum" sz="quarter" idx="10"/>
          </p:nvPr>
        </p:nvSpPr>
        <p:spPr/>
        <p:txBody>
          <a:bodyPr/>
          <a:lstStyle/>
          <a:p>
            <a:pPr>
              <a:defRPr/>
            </a:pPr>
            <a:fld id="{AD92DDD5-9B88-4ED1-9AEC-645613768855}" type="slidenum">
              <a:rPr lang="en-US" smtClean="0"/>
              <a:pPr>
                <a:defRPr/>
              </a:pPr>
              <a:t>26</a:t>
            </a:fld>
            <a:endParaRPr lang="en-US"/>
          </a:p>
        </p:txBody>
      </p:sp>
    </p:spTree>
    <p:extLst>
      <p:ext uri="{BB962C8B-B14F-4D97-AF65-F5344CB8AC3E}">
        <p14:creationId xmlns:p14="http://schemas.microsoft.com/office/powerpoint/2010/main" val="21903778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D92DDD5-9B88-4ED1-9AEC-645613768855}" type="slidenum">
              <a:rPr lang="en-US" smtClean="0"/>
              <a:pPr>
                <a:defRPr/>
              </a:pPr>
              <a:t>27</a:t>
            </a:fld>
            <a:endParaRPr lang="en-US"/>
          </a:p>
        </p:txBody>
      </p:sp>
    </p:spTree>
    <p:extLst>
      <p:ext uri="{BB962C8B-B14F-4D97-AF65-F5344CB8AC3E}">
        <p14:creationId xmlns:p14="http://schemas.microsoft.com/office/powerpoint/2010/main" val="7875752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22538">
              <a:defRPr/>
            </a:pPr>
            <a:r>
              <a:rPr lang="en-US" altLang="en-US" dirty="0"/>
              <a:t>The typical method of looking for differences between groups does not technically allow us to conclude equivalence just because we do not reject null hypothesis</a:t>
            </a:r>
          </a:p>
          <a:p>
            <a:pPr marL="1037855" lvl="1" indent="-576586">
              <a:lnSpc>
                <a:spcPct val="80000"/>
              </a:lnSpc>
              <a:buFont typeface="Arial" panose="020B0604020202020204" pitchFamily="34" charset="0"/>
              <a:buChar char="•"/>
            </a:pPr>
            <a:r>
              <a:rPr lang="en-US" altLang="en-US" sz="3600" dirty="0"/>
              <a:t>The observed p-value can only be used as a measure of evidence against the null hypothesis, not for proving it</a:t>
            </a:r>
          </a:p>
          <a:p>
            <a:pPr marL="1037855" lvl="1" indent="-576586">
              <a:lnSpc>
                <a:spcPct val="80000"/>
              </a:lnSpc>
              <a:buFont typeface="Arial" panose="020B0604020202020204" pitchFamily="34" charset="0"/>
              <a:buChar char="•"/>
            </a:pPr>
            <a:r>
              <a:rPr lang="en-US" altLang="en-US" sz="3600" dirty="0"/>
              <a:t>Having a small sample would allow us to the retain the null hypothesis</a:t>
            </a:r>
          </a:p>
          <a:p>
            <a:pPr marL="1037855" lvl="1" indent="-576586">
              <a:lnSpc>
                <a:spcPct val="80000"/>
              </a:lnSpc>
              <a:buFont typeface="Arial" panose="020B0604020202020204" pitchFamily="34" charset="0"/>
              <a:buChar char="•"/>
            </a:pPr>
            <a:endParaRPr lang="en-US" altLang="en-US" sz="3600" dirty="0"/>
          </a:p>
          <a:p>
            <a:pPr marL="1037855" lvl="1" indent="-576586">
              <a:lnSpc>
                <a:spcPct val="80000"/>
              </a:lnSpc>
              <a:buFont typeface="Arial" panose="020B0604020202020204" pitchFamily="34" charset="0"/>
              <a:buChar char="•"/>
            </a:pPr>
            <a:endParaRPr lang="en-US" altLang="en-US" sz="3600" dirty="0"/>
          </a:p>
          <a:p>
            <a:pPr marL="1037855" lvl="1" indent="-576586">
              <a:lnSpc>
                <a:spcPct val="80000"/>
              </a:lnSpc>
              <a:buFont typeface="Arial" panose="020B0604020202020204" pitchFamily="34" charset="0"/>
              <a:buChar char="•"/>
            </a:pPr>
            <a:endParaRPr lang="en-US" altLang="en-US" sz="3600" dirty="0"/>
          </a:p>
          <a:p>
            <a:r>
              <a:rPr lang="en-US" b="1" dirty="0" smtClean="0">
                <a:latin typeface="Arial" charset="0"/>
                <a:cs typeface="Arial" charset="0"/>
              </a:rPr>
              <a:t>When to use </a:t>
            </a:r>
            <a:r>
              <a:rPr lang="en-US" b="1" dirty="0" err="1" smtClean="0">
                <a:latin typeface="Arial" charset="0"/>
                <a:cs typeface="Arial" charset="0"/>
              </a:rPr>
              <a:t>equ</a:t>
            </a:r>
            <a:r>
              <a:rPr lang="en-US" b="1" dirty="0" smtClean="0">
                <a:latin typeface="Arial" charset="0"/>
                <a:cs typeface="Arial" charset="0"/>
              </a:rPr>
              <a:t> test? </a:t>
            </a:r>
          </a:p>
          <a:p>
            <a:r>
              <a:rPr lang="en-US" b="1" dirty="0" smtClean="0">
                <a:latin typeface="Arial" charset="0"/>
                <a:cs typeface="Arial" charset="0"/>
              </a:rPr>
              <a:t>When we are trying to prove that sample and population are essentially equivalent, that any difference is of no practical consequence, scientifically or clinically.</a:t>
            </a:r>
          </a:p>
          <a:p>
            <a:endParaRPr lang="en-US" b="1" dirty="0" smtClean="0">
              <a:latin typeface="Arial" charset="0"/>
              <a:cs typeface="Arial" charset="0"/>
            </a:endParaRPr>
          </a:p>
          <a:p>
            <a:r>
              <a:rPr lang="en-US" b="1" dirty="0" smtClean="0">
                <a:latin typeface="Arial" charset="0"/>
                <a:cs typeface="Arial" charset="0"/>
              </a:rPr>
              <a:t>Reference:</a:t>
            </a:r>
          </a:p>
          <a:p>
            <a:r>
              <a:rPr lang="en-US" b="1" dirty="0" smtClean="0">
                <a:latin typeface="Arial" charset="0"/>
                <a:cs typeface="Arial" charset="0"/>
              </a:rPr>
              <a:t>http://www.graphpad.com/library/biostatsspecial/article_182.htm</a:t>
            </a:r>
          </a:p>
          <a:p>
            <a:endParaRPr lang="en-US" dirty="0" smtClean="0">
              <a:latin typeface="Arial" charset="0"/>
              <a:cs typeface="Arial" charset="0"/>
            </a:endParaRPr>
          </a:p>
          <a:p>
            <a:r>
              <a:rPr lang="en-US" b="1" dirty="0" smtClean="0">
                <a:latin typeface="Arial" charset="0"/>
                <a:cs typeface="Arial" charset="0"/>
              </a:rPr>
              <a:t>Testing for equivalence is not just the opposite of testing for significant differences.</a:t>
            </a:r>
          </a:p>
          <a:p>
            <a:r>
              <a:rPr lang="en-US" dirty="0" smtClean="0">
                <a:latin typeface="Arial" charset="0"/>
                <a:cs typeface="Arial" charset="0"/>
              </a:rPr>
              <a:t>In most experimental situations, your goal is to show that one treatment is better than another. But in some situations, your goal is just the opposite  --  to prove that a one treatment is indistinguishable from another. You are not trying to prove that one treatment makes a statistically significant difference in the outcome. Rather, you are trying to prove that two treatments are essentially equivalent, that any difference is of </a:t>
            </a:r>
            <a:r>
              <a:rPr lang="en-US" b="1" dirty="0" smtClean="0">
                <a:latin typeface="Arial" charset="0"/>
                <a:cs typeface="Arial" charset="0"/>
              </a:rPr>
              <a:t>no practical consequence</a:t>
            </a:r>
            <a:r>
              <a:rPr lang="en-US" dirty="0" smtClean="0">
                <a:latin typeface="Arial" charset="0"/>
                <a:cs typeface="Arial" charset="0"/>
              </a:rPr>
              <a:t>.</a:t>
            </a:r>
          </a:p>
          <a:p>
            <a:endParaRPr lang="en-US" dirty="0" smtClean="0">
              <a:latin typeface="Arial" charset="0"/>
              <a:cs typeface="Arial" charset="0"/>
            </a:endParaRPr>
          </a:p>
          <a:p>
            <a:r>
              <a:rPr lang="en-US" dirty="0" smtClean="0">
                <a:latin typeface="Arial" charset="0"/>
                <a:cs typeface="Arial" charset="0"/>
              </a:rPr>
              <a:t>If your traditional difference test reaches the conclusion of “no statistically significant difference”, that simply means that the current evidence is not strong enough to persuade you that the two treatments lead to different outcomes. That is not the same as saying that the two outcomes are the same. If your test reaches the conclusion that the difference is “statistically significant”, you have strong evidence that the difference is not zero. You don’t know, from that result alone, whether the difference is large enough to rule out the conclusion that the two treatments are </a:t>
            </a:r>
            <a:r>
              <a:rPr lang="en-US" b="1" dirty="0" smtClean="0">
                <a:latin typeface="Arial" charset="0"/>
                <a:cs typeface="Arial" charset="0"/>
              </a:rPr>
              <a:t>functionally equivalent</a:t>
            </a:r>
          </a:p>
          <a:p>
            <a:r>
              <a:rPr lang="en-US" dirty="0" smtClean="0">
                <a:latin typeface="Arial" charset="0"/>
                <a:cs typeface="Arial" charset="0"/>
              </a:rPr>
              <a:t> </a:t>
            </a:r>
          </a:p>
          <a:p>
            <a:r>
              <a:rPr lang="en-US" b="1" dirty="0" smtClean="0">
                <a:latin typeface="Arial" charset="0"/>
                <a:cs typeface="Arial" charset="0"/>
              </a:rPr>
              <a:t>You must decide how large a difference has to be to scientifically or clinically relevant.</a:t>
            </a:r>
            <a:endParaRPr lang="en-US" dirty="0" smtClean="0">
              <a:latin typeface="Arial" charset="0"/>
              <a:cs typeface="Arial" charset="0"/>
            </a:endParaRPr>
          </a:p>
          <a:p>
            <a:r>
              <a:rPr lang="en-US" dirty="0" smtClean="0">
                <a:latin typeface="Arial" charset="0"/>
                <a:cs typeface="Arial" charset="0"/>
              </a:rPr>
              <a:t>In any experiment, there will always be some difference in outcome when you apply two treatments. You expect that by chance. So the question is not whether the two treatments lead to different outcomes. The question is whether the outcomes differ enough to be clinically or scientifically relevant. How big a difference is that? There is no way to answer that question generally. The answer depends on the scientific or clinical context of your experiment. </a:t>
            </a:r>
          </a:p>
          <a:p>
            <a:r>
              <a:rPr lang="en-US" dirty="0" smtClean="0">
                <a:latin typeface="Arial" charset="0"/>
                <a:cs typeface="Arial" charset="0"/>
              </a:rPr>
              <a:t> </a:t>
            </a:r>
          </a:p>
          <a:p>
            <a:r>
              <a:rPr lang="en-US" dirty="0" smtClean="0">
                <a:latin typeface="Arial" charset="0"/>
                <a:cs typeface="Arial" charset="0"/>
              </a:rPr>
              <a:t>To ask questions about equivalence, you first have to define a range of treatment effects that you consider to be scientifically or clinically trivial. This is an important decision that must be made totally on scientific or clinical grounds. Statisticians can’t help.</a:t>
            </a:r>
          </a:p>
          <a:p>
            <a:r>
              <a:rPr lang="en-US" dirty="0" smtClean="0">
                <a:latin typeface="Arial" charset="0"/>
                <a:cs typeface="Arial" charset="0"/>
              </a:rPr>
              <a:t>  </a:t>
            </a:r>
          </a:p>
          <a:p>
            <a:endParaRPr lang="en-US" dirty="0" smtClean="0">
              <a:latin typeface="Arial" charset="0"/>
              <a:cs typeface="Arial" charset="0"/>
            </a:endParaRPr>
          </a:p>
          <a:p>
            <a:endParaRPr lang="en-US" dirty="0" smtClean="0"/>
          </a:p>
          <a:p>
            <a:pPr marL="461269" lvl="1">
              <a:lnSpc>
                <a:spcPct val="80000"/>
              </a:lnSpc>
            </a:pPr>
            <a:endParaRPr lang="en-US" altLang="en-US" sz="3600" dirty="0"/>
          </a:p>
          <a:p>
            <a:pPr defTabSz="922538">
              <a:defRPr/>
            </a:pPr>
            <a:endParaRPr lang="en-US" altLang="en-US" dirty="0"/>
          </a:p>
          <a:p>
            <a:pPr eaLnBrk="1" hangingPunct="1"/>
            <a:endParaRPr lang="en-US" altLang="en-US" dirty="0" smtClean="0"/>
          </a:p>
        </p:txBody>
      </p:sp>
    </p:spTree>
    <p:extLst>
      <p:ext uri="{BB962C8B-B14F-4D97-AF65-F5344CB8AC3E}">
        <p14:creationId xmlns:p14="http://schemas.microsoft.com/office/powerpoint/2010/main" val="29419276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9562" indent="-288293">
              <a:defRPr>
                <a:solidFill>
                  <a:schemeClr val="tx1"/>
                </a:solidFill>
                <a:latin typeface="Arial" panose="020B0604020202020204" pitchFamily="34" charset="0"/>
              </a:defRPr>
            </a:lvl2pPr>
            <a:lvl3pPr marL="1153173" indent="-230635">
              <a:defRPr>
                <a:solidFill>
                  <a:schemeClr val="tx1"/>
                </a:solidFill>
                <a:latin typeface="Arial" panose="020B0604020202020204" pitchFamily="34" charset="0"/>
              </a:defRPr>
            </a:lvl3pPr>
            <a:lvl4pPr marL="1614442" indent="-230635">
              <a:defRPr>
                <a:solidFill>
                  <a:schemeClr val="tx1"/>
                </a:solidFill>
                <a:latin typeface="Arial" panose="020B0604020202020204" pitchFamily="34" charset="0"/>
              </a:defRPr>
            </a:lvl4pPr>
            <a:lvl5pPr marL="2075711" indent="-230635">
              <a:defRPr>
                <a:solidFill>
                  <a:schemeClr val="tx1"/>
                </a:solidFill>
                <a:latin typeface="Arial" panose="020B0604020202020204" pitchFamily="34" charset="0"/>
              </a:defRPr>
            </a:lvl5pPr>
            <a:lvl6pPr marL="2536980" indent="-230635" eaLnBrk="0" fontAlgn="base" hangingPunct="0">
              <a:spcBef>
                <a:spcPct val="0"/>
              </a:spcBef>
              <a:spcAft>
                <a:spcPct val="0"/>
              </a:spcAft>
              <a:defRPr>
                <a:solidFill>
                  <a:schemeClr val="tx1"/>
                </a:solidFill>
                <a:latin typeface="Arial" panose="020B0604020202020204" pitchFamily="34" charset="0"/>
              </a:defRPr>
            </a:lvl6pPr>
            <a:lvl7pPr marL="2998249" indent="-230635" eaLnBrk="0" fontAlgn="base" hangingPunct="0">
              <a:spcBef>
                <a:spcPct val="0"/>
              </a:spcBef>
              <a:spcAft>
                <a:spcPct val="0"/>
              </a:spcAft>
              <a:defRPr>
                <a:solidFill>
                  <a:schemeClr val="tx1"/>
                </a:solidFill>
                <a:latin typeface="Arial" panose="020B0604020202020204" pitchFamily="34" charset="0"/>
              </a:defRPr>
            </a:lvl7pPr>
            <a:lvl8pPr marL="3459518" indent="-230635" eaLnBrk="0" fontAlgn="base" hangingPunct="0">
              <a:spcBef>
                <a:spcPct val="0"/>
              </a:spcBef>
              <a:spcAft>
                <a:spcPct val="0"/>
              </a:spcAft>
              <a:defRPr>
                <a:solidFill>
                  <a:schemeClr val="tx1"/>
                </a:solidFill>
                <a:latin typeface="Arial" panose="020B0604020202020204" pitchFamily="34" charset="0"/>
              </a:defRPr>
            </a:lvl8pPr>
            <a:lvl9pPr marL="3920787" indent="-230635" eaLnBrk="0" fontAlgn="base" hangingPunct="0">
              <a:spcBef>
                <a:spcPct val="0"/>
              </a:spcBef>
              <a:spcAft>
                <a:spcPct val="0"/>
              </a:spcAft>
              <a:defRPr>
                <a:solidFill>
                  <a:schemeClr val="tx1"/>
                </a:solidFill>
                <a:latin typeface="Arial" panose="020B0604020202020204" pitchFamily="34" charset="0"/>
              </a:defRPr>
            </a:lvl9pPr>
          </a:lstStyle>
          <a:p>
            <a:fld id="{B31481F5-CB8D-4E7F-9FCD-98C5342BFB14}" type="slidenum">
              <a:rPr lang="en-US" altLang="en-US"/>
              <a:pPr/>
              <a:t>29</a:t>
            </a:fld>
            <a:endParaRPr lang="en-US" altLang="en-US"/>
          </a:p>
        </p:txBody>
      </p:sp>
    </p:spTree>
    <p:extLst>
      <p:ext uri="{BB962C8B-B14F-4D97-AF65-F5344CB8AC3E}">
        <p14:creationId xmlns:p14="http://schemas.microsoft.com/office/powerpoint/2010/main" val="8292528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dirty="0" smtClean="0"/>
          </a:p>
        </p:txBody>
      </p:sp>
    </p:spTree>
    <p:extLst>
      <p:ext uri="{BB962C8B-B14F-4D97-AF65-F5344CB8AC3E}">
        <p14:creationId xmlns:p14="http://schemas.microsoft.com/office/powerpoint/2010/main" val="6451838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latin typeface="Arial" charset="0"/>
              <a:cs typeface="Arial" charset="0"/>
            </a:endParaRPr>
          </a:p>
        </p:txBody>
      </p:sp>
      <p:sp>
        <p:nvSpPr>
          <p:cNvPr id="4" name="Slide Number Placeholder 3"/>
          <p:cNvSpPr>
            <a:spLocks noGrp="1"/>
          </p:cNvSpPr>
          <p:nvPr>
            <p:ph type="sldNum" sz="quarter" idx="10"/>
          </p:nvPr>
        </p:nvSpPr>
        <p:spPr/>
        <p:txBody>
          <a:bodyPr/>
          <a:lstStyle/>
          <a:p>
            <a:pPr>
              <a:defRPr/>
            </a:pPr>
            <a:fld id="{AD92DDD5-9B88-4ED1-9AEC-645613768855}" type="slidenum">
              <a:rPr lang="en-US" smtClean="0"/>
              <a:pPr>
                <a:defRPr/>
              </a:pPr>
              <a:t>31</a:t>
            </a:fld>
            <a:endParaRPr lang="en-US"/>
          </a:p>
        </p:txBody>
      </p:sp>
    </p:spTree>
    <p:extLst>
      <p:ext uri="{BB962C8B-B14F-4D97-AF65-F5344CB8AC3E}">
        <p14:creationId xmlns:p14="http://schemas.microsoft.com/office/powerpoint/2010/main" val="13377154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dirty="0" smtClean="0"/>
          </a:p>
        </p:txBody>
      </p:sp>
    </p:spTree>
    <p:extLst>
      <p:ext uri="{BB962C8B-B14F-4D97-AF65-F5344CB8AC3E}">
        <p14:creationId xmlns:p14="http://schemas.microsoft.com/office/powerpoint/2010/main" val="3928452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the sake of full disclosure: I was the director of </a:t>
            </a:r>
            <a:r>
              <a:rPr lang="en-US" dirty="0" err="1" smtClean="0"/>
              <a:t>CentER</a:t>
            </a:r>
            <a:r>
              <a:rPr lang="en-US" dirty="0" smtClean="0"/>
              <a:t> and bought the panel and named it the </a:t>
            </a:r>
            <a:r>
              <a:rPr lang="en-US" dirty="0" err="1" smtClean="0"/>
              <a:t>CentERpanel</a:t>
            </a:r>
            <a:r>
              <a:rPr lang="en-US" dirty="0" smtClean="0"/>
              <a:t>.</a:t>
            </a:r>
            <a:endParaRPr lang="en-US" dirty="0"/>
          </a:p>
        </p:txBody>
      </p:sp>
      <p:sp>
        <p:nvSpPr>
          <p:cNvPr id="4" name="Slide Number Placeholder 3"/>
          <p:cNvSpPr>
            <a:spLocks noGrp="1"/>
          </p:cNvSpPr>
          <p:nvPr>
            <p:ph type="sldNum" sz="quarter" idx="10"/>
          </p:nvPr>
        </p:nvSpPr>
        <p:spPr/>
        <p:txBody>
          <a:bodyPr/>
          <a:lstStyle/>
          <a:p>
            <a:pPr>
              <a:defRPr/>
            </a:pPr>
            <a:fld id="{AD92DDD5-9B88-4ED1-9AEC-645613768855}" type="slidenum">
              <a:rPr lang="en-US" smtClean="0"/>
              <a:pPr>
                <a:defRPr/>
              </a:pPr>
              <a:t>11</a:t>
            </a:fld>
            <a:endParaRPr lang="en-US"/>
          </a:p>
        </p:txBody>
      </p:sp>
    </p:spTree>
    <p:extLst>
      <p:ext uri="{BB962C8B-B14F-4D97-AF65-F5344CB8AC3E}">
        <p14:creationId xmlns:p14="http://schemas.microsoft.com/office/powerpoint/2010/main" val="19750348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dirty="0" smtClean="0"/>
          </a:p>
        </p:txBody>
      </p:sp>
    </p:spTree>
    <p:extLst>
      <p:ext uri="{BB962C8B-B14F-4D97-AF65-F5344CB8AC3E}">
        <p14:creationId xmlns:p14="http://schemas.microsoft.com/office/powerpoint/2010/main" val="34750954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D92DDD5-9B88-4ED1-9AEC-645613768855}" type="slidenum">
              <a:rPr lang="en-US" smtClean="0"/>
              <a:pPr>
                <a:defRPr/>
              </a:pPr>
              <a:t>14</a:t>
            </a:fld>
            <a:endParaRPr lang="en-US"/>
          </a:p>
        </p:txBody>
      </p:sp>
    </p:spTree>
    <p:extLst>
      <p:ext uri="{BB962C8B-B14F-4D97-AF65-F5344CB8AC3E}">
        <p14:creationId xmlns:p14="http://schemas.microsoft.com/office/powerpoint/2010/main" val="36858423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D92DDD5-9B88-4ED1-9AEC-645613768855}" type="slidenum">
              <a:rPr lang="en-US" smtClean="0"/>
              <a:pPr>
                <a:defRPr/>
              </a:pPr>
              <a:t>15</a:t>
            </a:fld>
            <a:endParaRPr lang="en-US"/>
          </a:p>
        </p:txBody>
      </p:sp>
    </p:spTree>
    <p:extLst>
      <p:ext uri="{BB962C8B-B14F-4D97-AF65-F5344CB8AC3E}">
        <p14:creationId xmlns:p14="http://schemas.microsoft.com/office/powerpoint/2010/main" val="5245012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D92DDD5-9B88-4ED1-9AEC-645613768855}" type="slidenum">
              <a:rPr lang="en-US" smtClean="0"/>
              <a:pPr>
                <a:defRPr/>
              </a:pPr>
              <a:t>16</a:t>
            </a:fld>
            <a:endParaRPr lang="en-US"/>
          </a:p>
        </p:txBody>
      </p:sp>
    </p:spTree>
    <p:extLst>
      <p:ext uri="{BB962C8B-B14F-4D97-AF65-F5344CB8AC3E}">
        <p14:creationId xmlns:p14="http://schemas.microsoft.com/office/powerpoint/2010/main" val="15613374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6413B05-B99F-4627-B83B-BC8D24B57289}" type="slidenum">
              <a:rPr lang="en-US" smtClean="0"/>
              <a:pPr>
                <a:defRPr/>
              </a:pPr>
              <a:t>18</a:t>
            </a:fld>
            <a:endParaRPr lang="en-US" dirty="0"/>
          </a:p>
        </p:txBody>
      </p:sp>
    </p:spTree>
    <p:extLst>
      <p:ext uri="{BB962C8B-B14F-4D97-AF65-F5344CB8AC3E}">
        <p14:creationId xmlns:p14="http://schemas.microsoft.com/office/powerpoint/2010/main" val="5715322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Slide Image Placeholder 1"/>
          <p:cNvSpPr>
            <a:spLocks noGrp="1" noRot="1" noChangeAspect="1"/>
          </p:cNvSpPr>
          <p:nvPr>
            <p:ph type="sldImg"/>
          </p:nvPr>
        </p:nvSpPr>
        <p:spPr>
          <a:xfrm>
            <a:off x="1196975" y="701675"/>
            <a:ext cx="4683125" cy="3511550"/>
          </a:xfrm>
          <a:ln/>
        </p:spPr>
      </p:sp>
      <p:sp>
        <p:nvSpPr>
          <p:cNvPr id="3" name="Notes Placeholder 2"/>
          <p:cNvSpPr>
            <a:spLocks noGrp="1"/>
          </p:cNvSpPr>
          <p:nvPr>
            <p:ph type="body" idx="1"/>
          </p:nvPr>
        </p:nvSpPr>
        <p:spPr/>
        <p:txBody>
          <a:bodyPr/>
          <a:lstStyle/>
          <a:p>
            <a:pPr marL="176120" indent="-176120">
              <a:buFont typeface="Arial" pitchFamily="34" charset="0"/>
              <a:buChar char="•"/>
              <a:defRPr/>
            </a:pPr>
            <a:r>
              <a:rPr lang="en-US" dirty="0" smtClean="0"/>
              <a:t>Superscript 0=initial</a:t>
            </a:r>
            <a:r>
              <a:rPr lang="en-US" baseline="0" dirty="0" smtClean="0"/>
              <a:t> frequency</a:t>
            </a:r>
          </a:p>
          <a:p>
            <a:pPr marL="176120" indent="-176120">
              <a:buFont typeface="Arial" pitchFamily="34" charset="0"/>
              <a:buChar char="•"/>
              <a:defRPr/>
            </a:pPr>
            <a:r>
              <a:rPr lang="en-US" dirty="0" smtClean="0"/>
              <a:t>Superscript </a:t>
            </a:r>
            <a:r>
              <a:rPr lang="en-US" baseline="0" dirty="0" smtClean="0"/>
              <a:t>1,2…. iterations</a:t>
            </a:r>
            <a:endParaRPr lang="en-US" dirty="0" smtClean="0"/>
          </a:p>
          <a:p>
            <a:pPr marL="176120" indent="-176120">
              <a:buFont typeface="Arial" pitchFamily="34" charset="0"/>
              <a:buChar char="•"/>
              <a:defRPr/>
            </a:pPr>
            <a:endParaRPr lang="en-US" dirty="0" smtClean="0"/>
          </a:p>
          <a:p>
            <a:pPr marL="176120" indent="-176120">
              <a:buFont typeface="Arial" pitchFamily="34" charset="0"/>
              <a:buChar char="•"/>
              <a:defRPr/>
            </a:pPr>
            <a:r>
              <a:rPr lang="en-US" dirty="0" smtClean="0"/>
              <a:t>n_ij hat=cell</a:t>
            </a:r>
            <a:r>
              <a:rPr lang="en-US" baseline="0" dirty="0" smtClean="0"/>
              <a:t> frequency for sample row i, column j</a:t>
            </a:r>
          </a:p>
          <a:p>
            <a:pPr marL="176120" indent="-176120" defTabSz="922538" eaLnBrk="0" hangingPunct="0">
              <a:buFont typeface="Arial" pitchFamily="34" charset="0"/>
              <a:buChar char="•"/>
              <a:defRPr/>
            </a:pPr>
            <a:r>
              <a:rPr lang="en-US" dirty="0" smtClean="0"/>
              <a:t>N_i=population</a:t>
            </a:r>
            <a:r>
              <a:rPr lang="en-US" baseline="0" dirty="0" smtClean="0"/>
              <a:t> frequency </a:t>
            </a:r>
            <a:r>
              <a:rPr lang="en-US" dirty="0" smtClean="0"/>
              <a:t>for row i</a:t>
            </a:r>
          </a:p>
          <a:p>
            <a:pPr marL="176120" indent="-176120">
              <a:buFont typeface="Arial" pitchFamily="34" charset="0"/>
              <a:buChar char="•"/>
              <a:defRPr/>
            </a:pPr>
            <a:r>
              <a:rPr lang="en-US" baseline="0" dirty="0" smtClean="0"/>
              <a:t>Sum_j(n_ij_hat)</a:t>
            </a:r>
            <a:r>
              <a:rPr lang="en-US" dirty="0" smtClean="0"/>
              <a:t>=row i total </a:t>
            </a:r>
            <a:r>
              <a:rPr lang="en-US" baseline="0" dirty="0" smtClean="0"/>
              <a:t>for sample</a:t>
            </a:r>
          </a:p>
          <a:p>
            <a:pPr marL="176120" indent="-176120">
              <a:buFont typeface="Arial" pitchFamily="34" charset="0"/>
              <a:buChar char="•"/>
              <a:defRPr/>
            </a:pPr>
            <a:endParaRPr lang="en-US" dirty="0" smtClean="0"/>
          </a:p>
          <a:p>
            <a:pPr marL="176120" indent="-176120" defTabSz="922538" eaLnBrk="0" hangingPunct="0">
              <a:buFont typeface="Arial" pitchFamily="34" charset="0"/>
              <a:buChar char="•"/>
              <a:defRPr/>
            </a:pPr>
            <a:r>
              <a:rPr lang="en-US" dirty="0" smtClean="0"/>
              <a:t>N_j=population frequency</a:t>
            </a:r>
            <a:r>
              <a:rPr lang="en-US" baseline="0" dirty="0" smtClean="0"/>
              <a:t> </a:t>
            </a:r>
            <a:r>
              <a:rPr lang="en-US" dirty="0" smtClean="0"/>
              <a:t>for column j</a:t>
            </a:r>
          </a:p>
          <a:p>
            <a:pPr marL="176120" indent="-176120" defTabSz="922538" eaLnBrk="0" hangingPunct="0">
              <a:buFont typeface="Arial" pitchFamily="34" charset="0"/>
              <a:buChar char="•"/>
              <a:defRPr/>
            </a:pPr>
            <a:r>
              <a:rPr lang="en-US" baseline="0" dirty="0" smtClean="0"/>
              <a:t>Sum_i(n_ij_hat)</a:t>
            </a:r>
            <a:r>
              <a:rPr lang="en-US" dirty="0" smtClean="0"/>
              <a:t>=column j total </a:t>
            </a:r>
            <a:r>
              <a:rPr lang="en-US" baseline="0" dirty="0" smtClean="0"/>
              <a:t>for sample </a:t>
            </a:r>
          </a:p>
          <a:p>
            <a:pPr marL="176120" indent="-176120">
              <a:buFont typeface="Arial" pitchFamily="34" charset="0"/>
              <a:buChar char="•"/>
              <a:defRPr/>
            </a:pPr>
            <a:endParaRPr lang="en-US" dirty="0" smtClean="0"/>
          </a:p>
          <a:p>
            <a:pPr marL="176120" indent="-176120" defTabSz="922538" eaLnBrk="0" hangingPunct="0">
              <a:buFont typeface="Arial" pitchFamily="34" charset="0"/>
              <a:buChar char="•"/>
              <a:defRPr/>
            </a:pPr>
            <a:r>
              <a:rPr lang="en-US" dirty="0" smtClean="0"/>
              <a:t>Sum_j(n_ij hat)=summation of cell</a:t>
            </a:r>
            <a:r>
              <a:rPr lang="en-US" baseline="0" dirty="0" smtClean="0"/>
              <a:t> frequency across j columns for sample row i</a:t>
            </a:r>
          </a:p>
          <a:p>
            <a:pPr marL="176120" indent="-176120" defTabSz="922538" eaLnBrk="0" hangingPunct="0">
              <a:buFont typeface="Arial" pitchFamily="34" charset="0"/>
              <a:buChar char="•"/>
              <a:defRPr/>
            </a:pPr>
            <a:r>
              <a:rPr lang="en-US" dirty="0" smtClean="0"/>
              <a:t>Sum_i(n_ij hat)=summation of cell</a:t>
            </a:r>
            <a:r>
              <a:rPr lang="en-US" baseline="0" dirty="0" smtClean="0"/>
              <a:t> </a:t>
            </a:r>
            <a:r>
              <a:rPr lang="en-US" dirty="0" smtClean="0"/>
              <a:t>cell</a:t>
            </a:r>
            <a:r>
              <a:rPr lang="en-US" baseline="0" dirty="0" smtClean="0"/>
              <a:t> frequency across i rows for sample column j</a:t>
            </a:r>
            <a:endParaRPr lang="en-US" dirty="0" smtClean="0"/>
          </a:p>
          <a:p>
            <a:pPr marL="176120" indent="-176120" defTabSz="922538" eaLnBrk="0" hangingPunct="0">
              <a:buFont typeface="Arial" pitchFamily="34" charset="0"/>
              <a:buChar char="•"/>
              <a:defRPr/>
            </a:pPr>
            <a:endParaRPr lang="en-US" dirty="0" smtClean="0"/>
          </a:p>
          <a:p>
            <a:pPr marL="176120" indent="-176120">
              <a:buFont typeface="Arial" pitchFamily="34" charset="0"/>
              <a:buChar char="•"/>
              <a:defRPr/>
            </a:pPr>
            <a:endParaRPr lang="en-US" dirty="0" smtClean="0"/>
          </a:p>
        </p:txBody>
      </p:sp>
      <p:sp>
        <p:nvSpPr>
          <p:cNvPr id="111619" name="Slide Number Placeholder 3"/>
          <p:cNvSpPr>
            <a:spLocks noGrp="1"/>
          </p:cNvSpPr>
          <p:nvPr>
            <p:ph type="sldNum" sz="quarter" idx="5"/>
          </p:nvPr>
        </p:nvSpPr>
        <p:spPr>
          <a:noFill/>
          <a:ln>
            <a:miter lim="800000"/>
            <a:headEnd/>
            <a:tailEnd/>
          </a:ln>
        </p:spPr>
        <p:txBody>
          <a:bodyPr/>
          <a:lstStyle/>
          <a:p>
            <a:fld id="{B88F12B9-9989-43EA-AEF8-EE594953F129}" type="slidenum">
              <a:rPr lang="en-US" smtClean="0">
                <a:latin typeface="Arial" charset="0"/>
                <a:cs typeface="Arial" charset="0"/>
              </a:rPr>
              <a:pPr/>
              <a:t>19</a:t>
            </a:fld>
            <a:endParaRPr lang="en-US" dirty="0" smtClean="0">
              <a:latin typeface="Arial" charset="0"/>
              <a:cs typeface="Arial" charset="0"/>
            </a:endParaRPr>
          </a:p>
        </p:txBody>
      </p:sp>
    </p:spTree>
    <p:extLst>
      <p:ext uri="{BB962C8B-B14F-4D97-AF65-F5344CB8AC3E}">
        <p14:creationId xmlns:p14="http://schemas.microsoft.com/office/powerpoint/2010/main" val="38055544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p:cNvSpPr>
          <p:nvPr>
            <p:ph type="sldImg"/>
          </p:nvPr>
        </p:nvSpPr>
        <p:spPr>
          <a:xfrm>
            <a:off x="1196975" y="701675"/>
            <a:ext cx="4683125" cy="3511550"/>
          </a:xfrm>
          <a:ln/>
        </p:spPr>
      </p:sp>
      <p:sp>
        <p:nvSpPr>
          <p:cNvPr id="57346" name="Notes Placeholder 2"/>
          <p:cNvSpPr>
            <a:spLocks noGrp="1"/>
          </p:cNvSpPr>
          <p:nvPr>
            <p:ph type="body" idx="1"/>
          </p:nvPr>
        </p:nvSpPr>
        <p:spPr>
          <a:noFill/>
        </p:spPr>
        <p:txBody>
          <a:bodyPr/>
          <a:lstStyle/>
          <a:p>
            <a:pPr marL="174578" indent="-174578">
              <a:buFontTx/>
              <a:buChar char="•"/>
            </a:pPr>
            <a:r>
              <a:rPr lang="en-US" dirty="0" smtClean="0">
                <a:latin typeface="Arial" charset="0"/>
                <a:cs typeface="Arial" charset="0"/>
              </a:rPr>
              <a:t>Suppose that the true population counts for the marginal totals are: …</a:t>
            </a:r>
          </a:p>
        </p:txBody>
      </p:sp>
      <p:sp>
        <p:nvSpPr>
          <p:cNvPr id="57347" name="Slide Number Placeholder 3"/>
          <p:cNvSpPr>
            <a:spLocks noGrp="1"/>
          </p:cNvSpPr>
          <p:nvPr>
            <p:ph type="sldNum" sz="quarter" idx="5"/>
          </p:nvPr>
        </p:nvSpPr>
        <p:spPr>
          <a:noFill/>
          <a:ln>
            <a:miter lim="800000"/>
            <a:headEnd/>
            <a:tailEnd/>
          </a:ln>
        </p:spPr>
        <p:txBody>
          <a:bodyPr/>
          <a:lstStyle/>
          <a:p>
            <a:fld id="{79B8808E-B067-4C23-BEDD-7ACC5C69FC1A}" type="slidenum">
              <a:rPr lang="en-US" smtClean="0">
                <a:latin typeface="Arial" charset="0"/>
                <a:cs typeface="Arial" charset="0"/>
              </a:rPr>
              <a:pPr/>
              <a:t>20</a:t>
            </a:fld>
            <a:endParaRPr lang="en-US" dirty="0" smtClean="0">
              <a:latin typeface="Arial" charset="0"/>
              <a:cs typeface="Arial" charset="0"/>
            </a:endParaRPr>
          </a:p>
        </p:txBody>
      </p:sp>
    </p:spTree>
    <p:extLst>
      <p:ext uri="{BB962C8B-B14F-4D97-AF65-F5344CB8AC3E}">
        <p14:creationId xmlns:p14="http://schemas.microsoft.com/office/powerpoint/2010/main" val="21423778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Slide Image Placeholder 1"/>
          <p:cNvSpPr>
            <a:spLocks noGrp="1" noRot="1" noChangeAspect="1"/>
          </p:cNvSpPr>
          <p:nvPr>
            <p:ph type="sldImg"/>
          </p:nvPr>
        </p:nvSpPr>
        <p:spPr>
          <a:xfrm>
            <a:off x="1196975" y="701675"/>
            <a:ext cx="4683125" cy="3511550"/>
          </a:xfrm>
          <a:ln/>
        </p:spPr>
      </p:sp>
      <p:sp>
        <p:nvSpPr>
          <p:cNvPr id="3" name="Notes Placeholder 2"/>
          <p:cNvSpPr>
            <a:spLocks noGrp="1"/>
          </p:cNvSpPr>
          <p:nvPr>
            <p:ph type="body" idx="1"/>
          </p:nvPr>
        </p:nvSpPr>
        <p:spPr/>
        <p:txBody>
          <a:bodyPr/>
          <a:lstStyle/>
          <a:p>
            <a:pPr marL="176120" indent="-176120">
              <a:buFont typeface="Arial" pitchFamily="34" charset="0"/>
              <a:buChar char="•"/>
              <a:defRPr/>
            </a:pPr>
            <a:endParaRPr lang="en-US" dirty="0" smtClean="0"/>
          </a:p>
        </p:txBody>
      </p:sp>
      <p:sp>
        <p:nvSpPr>
          <p:cNvPr id="111619" name="Slide Number Placeholder 3"/>
          <p:cNvSpPr>
            <a:spLocks noGrp="1"/>
          </p:cNvSpPr>
          <p:nvPr>
            <p:ph type="sldNum" sz="quarter" idx="5"/>
          </p:nvPr>
        </p:nvSpPr>
        <p:spPr>
          <a:noFill/>
          <a:ln>
            <a:miter lim="800000"/>
            <a:headEnd/>
            <a:tailEnd/>
          </a:ln>
        </p:spPr>
        <p:txBody>
          <a:bodyPr/>
          <a:lstStyle/>
          <a:p>
            <a:fld id="{B88F12B9-9989-43EA-AEF8-EE594953F129}" type="slidenum">
              <a:rPr lang="en-US" smtClean="0">
                <a:latin typeface="Arial" charset="0"/>
                <a:cs typeface="Arial" charset="0"/>
              </a:rPr>
              <a:pPr/>
              <a:t>21</a:t>
            </a:fld>
            <a:endParaRPr lang="en-US" dirty="0" smtClean="0">
              <a:latin typeface="Arial" charset="0"/>
              <a:cs typeface="Arial" charset="0"/>
            </a:endParaRPr>
          </a:p>
        </p:txBody>
      </p:sp>
    </p:spTree>
    <p:extLst>
      <p:ext uri="{BB962C8B-B14F-4D97-AF65-F5344CB8AC3E}">
        <p14:creationId xmlns:p14="http://schemas.microsoft.com/office/powerpoint/2010/main" val="1963605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D8585F7-F5D0-4038-B305-52E8EBC05A1C}" type="datetime1">
              <a:rPr lang="en-US"/>
              <a:pPr>
                <a:defRPr/>
              </a:pPr>
              <a:t>12/15/2014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8CADFFE-C556-4D1A-ABEF-8DB33FE3FB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98BE098-4515-40EA-AF55-00B36E1570CF}" type="datetime1">
              <a:rPr lang="en-US"/>
              <a:pPr>
                <a:defRPr/>
              </a:pPr>
              <a:t>12/15/2014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2DB79D4-5D49-4E40-8494-1088112DB3D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F05A8A1-61C4-4963-8F1A-F1CBCB859B6E}" type="datetime1">
              <a:rPr lang="en-US"/>
              <a:pPr>
                <a:defRPr/>
              </a:pPr>
              <a:t>12/15/2014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75A38B4-52AA-47B7-B6D5-475AE2FC475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0DB8A69-03EF-40E9-80F8-2617E2DA083B}" type="datetime1">
              <a:rPr lang="en-US"/>
              <a:pPr>
                <a:defRPr/>
              </a:pPr>
              <a:t>12/15/2014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BFE1891-0CEC-44D8-B221-D5FCB52AB21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9932115-EE79-458C-A74E-3B708BFF5A56}" type="datetime1">
              <a:rPr lang="en-US"/>
              <a:pPr>
                <a:defRPr/>
              </a:pPr>
              <a:t>12/15/2014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52FDFF8-2F48-4F72-80D3-91B5CB74F7B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5CB81E1C-8438-4476-99B8-FA8E46C8FE1F}" type="datetime1">
              <a:rPr lang="en-US"/>
              <a:pPr>
                <a:defRPr/>
              </a:pPr>
              <a:t>12/15/2014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75B5FFF-260D-4AA6-B4CB-F88F5496CED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E06D626-7578-404D-9BC1-BC7F6C945E6A}" type="datetime1">
              <a:rPr lang="en-US"/>
              <a:pPr>
                <a:defRPr/>
              </a:pPr>
              <a:t>12/15/2014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9D80770E-8F34-453F-ADBC-F5BA9F978DE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105B2731-8ED0-4235-9AE0-634BEA8A1DFB}" type="datetime1">
              <a:rPr lang="en-US"/>
              <a:pPr>
                <a:defRPr/>
              </a:pPr>
              <a:t>12/15/2014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6AFFA79-1448-47EE-B664-DCE13D4E615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567BDB8-B1E9-404F-9729-E93A590C9588}" type="datetime1">
              <a:rPr lang="en-US"/>
              <a:pPr>
                <a:defRPr/>
              </a:pPr>
              <a:t>12/15/2014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0912F54-4119-429D-8727-B5A1671FAA6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1D92939-105B-414E-A3D3-E129535D695D}" type="datetime1">
              <a:rPr lang="en-US"/>
              <a:pPr>
                <a:defRPr/>
              </a:pPr>
              <a:t>12/15/2014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CABF447-6939-4FEA-A3DA-32A75B1BE8C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A4E267B-FA40-499C-8859-364F7E2142E1}" type="datetime1">
              <a:rPr lang="en-US"/>
              <a:pPr>
                <a:defRPr/>
              </a:pPr>
              <a:t>12/15/2014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4B58F4E-53C8-443C-97E1-98331CE12D4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B4D9D83A-522F-4E48-99D4-481FD92C9BC6}" type="datetime1">
              <a:rPr lang="en-US"/>
              <a:pPr>
                <a:defRPr/>
              </a:pPr>
              <a:t>12/15/2014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F66AC756-D809-4B51-8D37-7C84B1F9B23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uclahs.webex.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en.wikipedia.org/wiki/Willem_Sari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7.emf"/><Relationship Id="rId5" Type="http://schemas.openxmlformats.org/officeDocument/2006/relationships/customXml" Target="../ink/ink2.xml"/><Relationship Id="rId4" Type="http://schemas.openxmlformats.org/officeDocument/2006/relationships/image" Target="../media/image6.e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13.xml"/><Relationship Id="rId7" Type="http://schemas.openxmlformats.org/officeDocument/2006/relationships/image" Target="../media/image7.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6.wmf"/><Relationship Id="rId4" Type="http://schemas.openxmlformats.org/officeDocument/2006/relationships/oleObject" Target="../embeddings/oleObject1.bin"/><Relationship Id="rId9" Type="http://schemas.openxmlformats.org/officeDocument/2006/relationships/image" Target="../media/image8.wmf"/></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16.xml"/><Relationship Id="rId7" Type="http://schemas.openxmlformats.org/officeDocument/2006/relationships/image" Target="../media/image10.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5.bin"/><Relationship Id="rId5" Type="http://schemas.openxmlformats.org/officeDocument/2006/relationships/image" Target="../media/image9.wmf"/><Relationship Id="rId4" Type="http://schemas.openxmlformats.org/officeDocument/2006/relationships/oleObject" Target="../embeddings/oleObject4.bin"/></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a:xfrm>
            <a:off x="0" y="882650"/>
            <a:ext cx="9218613" cy="3575050"/>
          </a:xfrm>
        </p:spPr>
        <p:txBody>
          <a:bodyPr/>
          <a:lstStyle/>
          <a:p>
            <a:r>
              <a:rPr lang="en-US" i="1" dirty="0" smtClean="0">
                <a:latin typeface="Comic Sans MS" pitchFamily="66" charset="0"/>
              </a:rPr>
              <a:t/>
            </a:r>
            <a:br>
              <a:rPr lang="en-US" i="1" dirty="0" smtClean="0">
                <a:latin typeface="Comic Sans MS" pitchFamily="66" charset="0"/>
              </a:rPr>
            </a:br>
            <a:r>
              <a:rPr lang="en-US" i="1" dirty="0" smtClean="0">
                <a:latin typeface="Comic Sans MS" pitchFamily="66" charset="0"/>
              </a:rPr>
              <a:t/>
            </a:r>
            <a:br>
              <a:rPr lang="en-US" i="1" dirty="0" smtClean="0">
                <a:latin typeface="Comic Sans MS" pitchFamily="66" charset="0"/>
              </a:rPr>
            </a:br>
            <a:r>
              <a:rPr lang="en-US" i="1" dirty="0">
                <a:latin typeface="Comic Sans MS" pitchFamily="66" charset="0"/>
              </a:rPr>
              <a:t/>
            </a:r>
            <a:br>
              <a:rPr lang="en-US" i="1" dirty="0">
                <a:latin typeface="Comic Sans MS" pitchFamily="66" charset="0"/>
              </a:rPr>
            </a:br>
            <a:r>
              <a:rPr lang="en-US" i="1" dirty="0" smtClean="0">
                <a:latin typeface="Comic Sans MS" pitchFamily="66" charset="0"/>
              </a:rPr>
              <a:t/>
            </a:r>
            <a:br>
              <a:rPr lang="en-US" i="1" dirty="0" smtClean="0">
                <a:latin typeface="Comic Sans MS" pitchFamily="66" charset="0"/>
              </a:rPr>
            </a:br>
            <a:r>
              <a:rPr lang="en-US" i="1" dirty="0">
                <a:latin typeface="Comic Sans MS" pitchFamily="66" charset="0"/>
              </a:rPr>
              <a:t/>
            </a:r>
            <a:br>
              <a:rPr lang="en-US" i="1" dirty="0">
                <a:latin typeface="Comic Sans MS" pitchFamily="66" charset="0"/>
              </a:rPr>
            </a:br>
            <a:r>
              <a:rPr lang="en-US" sz="3600" b="1" dirty="0" smtClean="0">
                <a:latin typeface="Comic Sans MS" pitchFamily="66" charset="0"/>
              </a:rPr>
              <a:t>Online Panels for Data Collection</a:t>
            </a:r>
            <a:br>
              <a:rPr lang="en-US" sz="3600" b="1" dirty="0" smtClean="0">
                <a:latin typeface="Comic Sans MS" pitchFamily="66" charset="0"/>
              </a:rPr>
            </a:br>
            <a:r>
              <a:rPr lang="en-US" i="1" dirty="0" smtClean="0">
                <a:latin typeface="Comic Sans MS" pitchFamily="66" charset="0"/>
              </a:rPr>
              <a:t/>
            </a:r>
            <a:br>
              <a:rPr lang="en-US" i="1" dirty="0" smtClean="0">
                <a:latin typeface="Comic Sans MS" pitchFamily="66" charset="0"/>
              </a:rPr>
            </a:br>
            <a:r>
              <a:rPr lang="en-US" sz="3600" b="1" i="1" dirty="0" smtClean="0">
                <a:latin typeface="Comic Sans MS" pitchFamily="66" charset="0"/>
              </a:rPr>
              <a:t>Ron D. Hays and </a:t>
            </a:r>
            <a:r>
              <a:rPr lang="en-US" sz="3600" b="1" i="1" dirty="0" err="1" smtClean="0">
                <a:latin typeface="Comic Sans MS" pitchFamily="66" charset="0"/>
              </a:rPr>
              <a:t>Honghu</a:t>
            </a:r>
            <a:r>
              <a:rPr lang="en-US" sz="3600" b="1" i="1" dirty="0" smtClean="0">
                <a:latin typeface="Comic Sans MS" pitchFamily="66" charset="0"/>
              </a:rPr>
              <a:t> Liu (UCLA) </a:t>
            </a:r>
            <a:br>
              <a:rPr lang="en-US" sz="3600" b="1" i="1" dirty="0" smtClean="0">
                <a:latin typeface="Comic Sans MS" pitchFamily="66" charset="0"/>
              </a:rPr>
            </a:br>
            <a:r>
              <a:rPr lang="en-US" sz="3200" i="1" dirty="0" err="1" smtClean="0">
                <a:latin typeface="Comic Sans MS" pitchFamily="66" charset="0"/>
              </a:rPr>
              <a:t>Arie</a:t>
            </a:r>
            <a:r>
              <a:rPr lang="en-US" sz="3200" i="1" dirty="0" smtClean="0">
                <a:latin typeface="Comic Sans MS" pitchFamily="66" charset="0"/>
              </a:rPr>
              <a:t> </a:t>
            </a:r>
            <a:r>
              <a:rPr lang="en-US" sz="3200" i="1" dirty="0" err="1" smtClean="0">
                <a:latin typeface="Comic Sans MS" pitchFamily="66" charset="0"/>
              </a:rPr>
              <a:t>Kapteyn</a:t>
            </a:r>
            <a:r>
              <a:rPr lang="en-US" sz="3200" i="1" dirty="0" smtClean="0">
                <a:latin typeface="Comic Sans MS" pitchFamily="66" charset="0"/>
              </a:rPr>
              <a:t> (USC)  </a:t>
            </a:r>
            <a:r>
              <a:rPr lang="en-US" dirty="0" smtClean="0">
                <a:latin typeface="Comic Sans MS" pitchFamily="66" charset="0"/>
              </a:rPr>
              <a:t/>
            </a:r>
            <a:br>
              <a:rPr lang="en-US" dirty="0" smtClean="0">
                <a:latin typeface="Comic Sans MS" pitchFamily="66" charset="0"/>
              </a:rPr>
            </a:br>
            <a:r>
              <a:rPr lang="en-US" dirty="0" smtClean="0">
                <a:latin typeface="Comic Sans MS" pitchFamily="66" charset="0"/>
              </a:rPr>
              <a:t> </a:t>
            </a:r>
            <a:br>
              <a:rPr lang="en-US" dirty="0" smtClean="0">
                <a:latin typeface="Comic Sans MS" pitchFamily="66" charset="0"/>
              </a:rPr>
            </a:br>
            <a:r>
              <a:rPr lang="en-US" sz="4000" dirty="0" smtClean="0">
                <a:latin typeface="Comic Sans MS" pitchFamily="66" charset="0"/>
              </a:rPr>
              <a:t>RCMAR/EXPORT </a:t>
            </a:r>
            <a:br>
              <a:rPr lang="en-US" sz="4000" dirty="0" smtClean="0">
                <a:latin typeface="Comic Sans MS" pitchFamily="66" charset="0"/>
              </a:rPr>
            </a:br>
            <a:r>
              <a:rPr lang="en-US" sz="4000" dirty="0" smtClean="0">
                <a:latin typeface="Comic Sans MS" pitchFamily="66" charset="0"/>
              </a:rPr>
              <a:t>Methodological Seminar Series</a:t>
            </a:r>
            <a:br>
              <a:rPr lang="en-US" sz="4000" dirty="0" smtClean="0">
                <a:latin typeface="Comic Sans MS" pitchFamily="66" charset="0"/>
              </a:rPr>
            </a:br>
            <a:r>
              <a:rPr lang="en-US" sz="2400" dirty="0" smtClean="0">
                <a:latin typeface="Comic Sans MS" pitchFamily="66" charset="0"/>
                <a:hlinkClick r:id="rId3"/>
              </a:rPr>
              <a:t>https://uclahs.webex.com</a:t>
            </a:r>
            <a:r>
              <a:rPr lang="en-US" sz="2400" dirty="0" smtClean="0">
                <a:latin typeface="Comic Sans MS" pitchFamily="66" charset="0"/>
              </a:rPr>
              <a:t> (meeting # 806 592 178) </a:t>
            </a:r>
            <a:br>
              <a:rPr lang="en-US" sz="2400" dirty="0" smtClean="0">
                <a:latin typeface="Comic Sans MS" pitchFamily="66" charset="0"/>
              </a:rPr>
            </a:br>
            <a:r>
              <a:rPr lang="en-US" sz="4000" dirty="0" smtClean="0">
                <a:latin typeface="Comic Sans MS" pitchFamily="66" charset="0"/>
              </a:rPr>
              <a:t/>
            </a:r>
            <a:br>
              <a:rPr lang="en-US" sz="4000" dirty="0" smtClean="0">
                <a:latin typeface="Comic Sans MS" pitchFamily="66" charset="0"/>
              </a:rPr>
            </a:br>
            <a:r>
              <a:rPr lang="en-US" sz="4000" dirty="0" smtClean="0">
                <a:latin typeface="Comic Sans MS" pitchFamily="66" charset="0"/>
              </a:rPr>
              <a:t>December 15, 2014 (3-4pm)</a:t>
            </a:r>
            <a:r>
              <a:rPr lang="en-US" sz="3200" b="1" dirty="0" smtClean="0"/>
              <a:t> </a:t>
            </a:r>
            <a:r>
              <a:rPr lang="en-US" sz="3200" b="1" dirty="0"/>
              <a:t/>
            </a:r>
            <a:br>
              <a:rPr lang="en-US" sz="3200" b="1" dirty="0"/>
            </a:br>
            <a:r>
              <a:rPr lang="en-US" sz="3200" dirty="0" smtClean="0">
                <a:latin typeface="Comic Sans MS" pitchFamily="66" charset="0"/>
              </a:rPr>
              <a:t/>
            </a:r>
            <a:br>
              <a:rPr lang="en-US" sz="3200" dirty="0" smtClean="0">
                <a:latin typeface="Comic Sans MS" pitchFamily="66" charset="0"/>
              </a:rPr>
            </a:br>
            <a:r>
              <a:rPr lang="en-US" sz="3600" dirty="0">
                <a:latin typeface="Comic Sans MS" panose="030F0702030302020204" pitchFamily="66" charset="0"/>
              </a:rPr>
              <a:t/>
            </a:r>
            <a:br>
              <a:rPr lang="en-US" sz="3600" dirty="0">
                <a:latin typeface="Comic Sans MS" panose="030F0702030302020204" pitchFamily="66" charset="0"/>
              </a:rPr>
            </a:br>
            <a:r>
              <a:rPr lang="en-US" sz="3600" dirty="0" smtClean="0">
                <a:latin typeface="Comic Sans MS" panose="030F0702030302020204" pitchFamily="66" charset="0"/>
              </a:rPr>
              <a:t/>
            </a:r>
            <a:br>
              <a:rPr lang="en-US" sz="3600" dirty="0" smtClean="0">
                <a:latin typeface="Comic Sans MS" panose="030F0702030302020204" pitchFamily="66" charset="0"/>
              </a:rPr>
            </a:br>
            <a:r>
              <a:rPr lang="en-US" sz="3600" dirty="0" smtClean="0">
                <a:latin typeface="Comic Sans MS" panose="030F0702030302020204" pitchFamily="66" charset="0"/>
              </a:rPr>
              <a:t/>
            </a:r>
            <a:br>
              <a:rPr lang="en-US" sz="3600" dirty="0" smtClean="0">
                <a:latin typeface="Comic Sans MS" panose="030F0702030302020204" pitchFamily="66" charset="0"/>
              </a:rPr>
            </a:br>
            <a:endParaRPr lang="en-US" sz="1400" dirty="0" smtClean="0">
              <a:latin typeface="Comic Sans MS" pitchFamily="66" charset="0"/>
            </a:endParaRPr>
          </a:p>
        </p:txBody>
      </p:sp>
      <p:sp>
        <p:nvSpPr>
          <p:cNvPr id="15363" name="AutoShape 2" descr="data:image/jpg;base64,/9j/4AAQSkZJRgABAQAAAQABAAD/2wBDAAkGBwgHBgkIBwgKCgkLDRYPDQwMDRsUFRAWIB0iIiAdHx8kKDQsJCYxJx8fLT0tMTU3Ojo6Iys/RD84QzQ5Ojf/2wBDAQoKCg0MDRoPDxo3JR8lNzc3Nzc3Nzc3Nzc3Nzc3Nzc3Nzc3Nzc3Nzc3Nzc3Nzc3Nzc3Nzc3Nzc3Nzc3Nzc3Nzf/wAARCACHAIcDASIAAhEBAxEB/8QAHAABAAEFAQEAAAAAAAAAAAAAAAYBAgQFBwMI/8QAPRAAAQMDAgIGCAQDCQEAAAAAAQACAwQFEQYhEjETIkFRYXEHFDKBkaGxwRVSYnMjMzQWJERygpOywtGi/8QAFAEBAAAAAAAAAAAAAAAAAAAAAP/EABQRAQAAAAAAAAAAAAAAAAAAAAD/2gAMAwEAAhEDEQA/AO4oiICIiAiIgIiICIiAiIgIiICIiAiIgIiICIiAqEgLR6m1DFZBTRCF9RWVkvRU1OwgdI7xJ2AGdz9ViMdcp2h1dXNi4tzDRswB4F7sk+YDUEl6RvevN9XCz25Gt8zhaeOChG7onynvnmfJ/wAjhewbSD2aanb5RN/8QZpuVIOdRD/uBVbcaV2zaiInweFjNlhGwjjHk0Kp9UkH8Snhef1RgoM5tRG72XA+SuEjTyOVqZKK3PH9HA0/mY3gPxGFjyW+VmXW64VEMnYyYmeM+YceL4OCCQhFGNKamF5FRFKxrKilmdBKGO4mFze1ru0FSYHKCqIiAiIgIiICoeSqqHkgjuoLDRX+dsNaJGvhAfDNE/hkidnm0+4fBYAsGo6Q8MN1o6+IDb1uAxye9zDg+eFJMf39x/R91mDkghrotRRbPs8MvjBXNPyc0LxdU3pmePT1dn9EsLv+6m5CsdughIrbvgu/s9cvIuhz/wA16x1V8f7Fgnb+7VxM+hKlpG6twgjsceo5thTW2l8ZKh8x+DWtHzXpLpysr2cF0vVSYj7cNGxsDHDuJ3cR71v2jBV73YYSgjkVPRWmrpaWjijp6eNjg1jNhzG/ifFbh17tsRDZK6mY7udM0H6qrn08VPxzNbw56xI7O1fPbdE3W5zTVFFbhFA+Vzounl4TwE5HVAJG2OaD6Oiq4Zmh0UjHNPIhwIK9wc8l82RU2pNGTNnkbU0kIcAZoXdJD5OA+4XX9D6wbfIOjqA1lSwAuDT1XjlxN8M9nYgmqKjSCMhEFUREBUPJVQ8kGCf6/wD0fdZg5LDftXD/ACH6hZY5IGQrHFRPRdNfYLvfvxKvnqbaKjo6BlQ7ie0AkuOcZI3xk/l96tuOppI79dqBtVBSw22jbNJLNCZMukaS04BBwzhJI34s42xlBKiVRQLReujcNNz3i/VdM4Cq9WjioqWQu4s4aMAuLi7IIAAWVfvSFb6DTU92t0M9U9lQaQQvhcwxz/lkBwW8/oO1BM1bIeofJQHUHpHfaZjGyzTiZlP6xNDWzsgMbAXcsF2XkDZvzyVOIallXRxVMOTHNG2RmRg8LhkfIoNVcmvqa2GkH8pw4nePgt3SUMUMYAaPgtUd7zH+391IG8ggw663U9VA+KWNr2uaWlrhkEHsIXDLtTSaA1pF0HF+HyHpom59lpOHt93/AIvoArk3p1pG+o26rA68c7mZ8C3P/VB0211AqKVj2uyCAQe9FHPRxWmr03RSHc9EG/Db7IgmCIiAiIgwZdq1h/SfssiORkgcGPa4tPC7Bzg9x8VjVJxWReR+y5xqu7nT+odTz0LXQ1FTamtZK0jrVDejbHgY9rE2d+ePBBKNHUd7obnfPxikhjjrKs1UMsNSJGDLWt4MEBw9nOcY3UWfYqK8a51JU6k01XS0UlPGKSWSlc7PRNIfwOaTgu24RzPyW00/riitmmrK/Ut0mlq62kE5eaYucc7k4jbgNbyyR8Vv6nV+naZ8IqbzQQtna10LnzgdID2jw5b8t0HLrRSXag0VDQUVnu9L0d4L6p0VARU9AeIsdHxDdwwMkHLfDKw7ZpTVlx0dcaOtoa0XE3OOtzVyNHrIDeEjJOeLbOTt4rq9TrGw09+bZZrhCysMfFhzwA1xLQGH9R4sgDmAT3Z02n9b07NP1F11LW0MEJrpYoJacFzXMG7chuetjfG/ZncoNbX6Mv8Aebq26VklthfVMPHHOwzPt/WdjoduFzuAgEnbiHEOQx0QMEUDY254WNDRk5OB4qG1/pNsUWnprtb3uqOGobTMjla6HL3DLSSRs3h62cchyUfbq29aimsg4H0tvqq0tkdbyJAA2SNobK8kdU5IOOH2mjB5EOgg5vTf2/upC3ko5Ec3vPfGPqVI28kFVyv06zNFqoIcjifUFwHgGkfcLqTnBoyVwL0v3lt01O2jp3B0dC3ozw75kJy4fQeYKDoPonDhpijz+Vx/+ii2+hqA2+yUtOeccTWnzxv80QSdERAREQYFV/WReRUXvuiDcbxFdqeueZI6yKr9Wn3Y4saRwhwGQ0kR5znHDtzUoqziqh9/0WUz2Qg47VaR1BRWqxirgrZRboH00jLRMx0vtBzXt4gMtcOqWnkQDg4Wnr9NV9pNM2upq+lpn29sTOgpBXSOBLuKCQhuA8cQxsBgkZ2GO9nkvN3PY48kHGbBBX6V1lDUXK211THJaIKeAiEvcCDFxB7mggFjQ4nwbgc1b6vUXPRlda47Nd5nT6gdUmOOjezjpzIHZBeA3cDYE88cl2U7Zx2q08990HGNbaZbUS3D8VfFYqCruMHqM8zmOb/DgcwhzGHqghpIOc5wMb5Ep0FpSlhtNJcKttQ6dsk0kIdmFrozK50bnRDAzjDgCOrkbDG08IB5gHByMo45B8UEe1DVG02qS8CEyGnezpAOfRl2D8M5VlF6RtMyU4fLd6eE43ZM7gcPcVbqFtZcKeotNK5sYmiIMhBJbk7ED3Lmtw9Gd7fNxZoZRjsDme/AH0Qb/Wfpbp3wvoNLF09Q8cJq+Ehkefyg7uPjjA8VEvR3p6a73kVU7XOggfxvcd+OTmB49593et5ZfRbWF7BXzxxxZ6zKZhy4d3Edx7gurWCxU1ppWQU8TY42DDWtGMINlQwCCBrR3IsgDARBVERAREQYFwHA6OU8mnc9wwveM7BessYkaQeRWtdHU0Z/gcL4hyY7s8j2INgTsvMlYYucXKeKWI+LeIfEK4V9E4bVUQPi7h+qD3JVpK8TVUwGTUQ4/cC8n3Cjb/iYye5vW+iDKVsjgGkk4A3JPYsF1za7anp5ZT3kcI+e/wAlRtHV15HrTg2LP8pvL396C21s9Zr5KgDLDhrT3gdvzW+ETcclZTU7Kdga0L3QWCNo7Ar8IqZCCqIiAiIgIiICoQCqog8nwMf7TQV4Pt8DubAsxEGv/CaXOejbnyV7LfAzkwLNRB4sp428mgL1DQOSqiAiIeSCw7+Se8qoPNUHPkUFwKKjeZRBciIgIiICIiAiIgIiICIiAiIgoQqcJ70RBUDCIiD/2Q=="/>
          <p:cNvSpPr>
            <a:spLocks noChangeAspect="1" noChangeArrowheads="1"/>
          </p:cNvSpPr>
          <p:nvPr/>
        </p:nvSpPr>
        <p:spPr bwMode="auto">
          <a:xfrm>
            <a:off x="155575" y="-617538"/>
            <a:ext cx="1285875" cy="1285876"/>
          </a:xfrm>
          <a:prstGeom prst="rect">
            <a:avLst/>
          </a:prstGeom>
          <a:noFill/>
          <a:ln w="9525">
            <a:noFill/>
            <a:miter lim="800000"/>
            <a:headEnd/>
            <a:tailEnd/>
          </a:ln>
        </p:spPr>
        <p:txBody>
          <a:bodyPr/>
          <a:lstStyle/>
          <a:p>
            <a:endParaRPr lang="en-US">
              <a:latin typeface="Calibri" pitchFamily="34" charset="0"/>
            </a:endParaRPr>
          </a:p>
        </p:txBody>
      </p:sp>
      <p:sp>
        <p:nvSpPr>
          <p:cNvPr id="15364" name="AutoShape 4" descr="data:image/jpg;base64,/9j/4AAQSkZJRgABAQAAAQABAAD/2wBDAAkGBwgHBgkIBwgKCgkLDRYPDQwMDRsUFRAWIB0iIiAdHx8kKDQsJCYxJx8fLT0tMTU3Ojo6Iys/RD84QzQ5Ojf/2wBDAQoKCg0MDRoPDxo3JR8lNzc3Nzc3Nzc3Nzc3Nzc3Nzc3Nzc3Nzc3Nzc3Nzc3Nzc3Nzc3Nzc3Nzc3Nzc3Nzc3Nzf/wAARCACHAIcDASIAAhEBAxEB/8QAHAABAAEFAQEAAAAAAAAAAAAAAAYBAgQFBwMI/8QAPRAAAQMDAgIGCAQDCQEAAAAAAQACAwQFEQYhEjETIkFRYXEHFDKBkaGxwRVSYnMjMzQWJERygpOywtGi/8QAFAEBAAAAAAAAAAAAAAAAAAAAAP/EABQRAQAAAAAAAAAAAAAAAAAAAAD/2gAMAwEAAhEDEQA/AO4oiICIiAiIgIiICIiAiIgIiICIiAiIgIiICIiAqEgLR6m1DFZBTRCF9RWVkvRU1OwgdI7xJ2AGdz9ViMdcp2h1dXNi4tzDRswB4F7sk+YDUEl6RvevN9XCz25Gt8zhaeOChG7onynvnmfJ/wAjhewbSD2aanb5RN/8QZpuVIOdRD/uBVbcaV2zaiInweFjNlhGwjjHk0Kp9UkH8Snhef1RgoM5tRG72XA+SuEjTyOVqZKK3PH9HA0/mY3gPxGFjyW+VmXW64VEMnYyYmeM+YceL4OCCQhFGNKamF5FRFKxrKilmdBKGO4mFze1ru0FSYHKCqIiAiIgIiICoeSqqHkgjuoLDRX+dsNaJGvhAfDNE/hkidnm0+4fBYAsGo6Q8MN1o6+IDb1uAxye9zDg+eFJMf39x/R91mDkghrotRRbPs8MvjBXNPyc0LxdU3pmePT1dn9EsLv+6m5CsdughIrbvgu/s9cvIuhz/wA16x1V8f7Fgnb+7VxM+hKlpG6twgjsceo5thTW2l8ZKh8x+DWtHzXpLpysr2cF0vVSYj7cNGxsDHDuJ3cR71v2jBV73YYSgjkVPRWmrpaWjijp6eNjg1jNhzG/ifFbh17tsRDZK6mY7udM0H6qrn08VPxzNbw56xI7O1fPbdE3W5zTVFFbhFA+Vzounl4TwE5HVAJG2OaD6Oiq4Zmh0UjHNPIhwIK9wc8l82RU2pNGTNnkbU0kIcAZoXdJD5OA+4XX9D6wbfIOjqA1lSwAuDT1XjlxN8M9nYgmqKjSCMhEFUREBUPJVQ8kGCf6/wD0fdZg5LDftXD/ACH6hZY5IGQrHFRPRdNfYLvfvxKvnqbaKjo6BlQ7ie0AkuOcZI3xk/l96tuOppI79dqBtVBSw22jbNJLNCZMukaS04BBwzhJI34s42xlBKiVRQLReujcNNz3i/VdM4Cq9WjioqWQu4s4aMAuLi7IIAAWVfvSFb6DTU92t0M9U9lQaQQvhcwxz/lkBwW8/oO1BM1bIeofJQHUHpHfaZjGyzTiZlP6xNDWzsgMbAXcsF2XkDZvzyVOIallXRxVMOTHNG2RmRg8LhkfIoNVcmvqa2GkH8pw4nePgt3SUMUMYAaPgtUd7zH+391IG8ggw663U9VA+KWNr2uaWlrhkEHsIXDLtTSaA1pF0HF+HyHpom59lpOHt93/AIvoArk3p1pG+o26rA68c7mZ8C3P/VB0211AqKVj2uyCAQe9FHPRxWmr03RSHc9EG/Db7IgmCIiAiIgwZdq1h/SfssiORkgcGPa4tPC7Bzg9x8VjVJxWReR+y5xqu7nT+odTz0LXQ1FTamtZK0jrVDejbHgY9rE2d+ePBBKNHUd7obnfPxikhjjrKs1UMsNSJGDLWt4MEBw9nOcY3UWfYqK8a51JU6k01XS0UlPGKSWSlc7PRNIfwOaTgu24RzPyW00/riitmmrK/Ut0mlq62kE5eaYucc7k4jbgNbyyR8Vv6nV+naZ8IqbzQQtna10LnzgdID2jw5b8t0HLrRSXag0VDQUVnu9L0d4L6p0VARU9AeIsdHxDdwwMkHLfDKw7ZpTVlx0dcaOtoa0XE3OOtzVyNHrIDeEjJOeLbOTt4rq9TrGw09+bZZrhCysMfFhzwA1xLQGH9R4sgDmAT3Z02n9b07NP1F11LW0MEJrpYoJacFzXMG7chuetjfG/ZncoNbX6Mv8Aebq26VklthfVMPHHOwzPt/WdjoduFzuAgEnbiHEOQx0QMEUDY254WNDRk5OB4qG1/pNsUWnprtb3uqOGobTMjla6HL3DLSSRs3h62cchyUfbq29aimsg4H0tvqq0tkdbyJAA2SNobK8kdU5IOOH2mjB5EOgg5vTf2/upC3ko5Ec3vPfGPqVI28kFVyv06zNFqoIcjifUFwHgGkfcLqTnBoyVwL0v3lt01O2jp3B0dC3ozw75kJy4fQeYKDoPonDhpijz+Vx/+ii2+hqA2+yUtOeccTWnzxv80QSdERAREQYFV/WReRUXvuiDcbxFdqeueZI6yKr9Wn3Y4saRwhwGQ0kR5znHDtzUoqziqh9/0WUz2Qg47VaR1BRWqxirgrZRboH00jLRMx0vtBzXt4gMtcOqWnkQDg4Wnr9NV9pNM2upq+lpn29sTOgpBXSOBLuKCQhuA8cQxsBgkZ2GO9nkvN3PY48kHGbBBX6V1lDUXK211THJaIKeAiEvcCDFxB7mggFjQ4nwbgc1b6vUXPRlda47Nd5nT6gdUmOOjezjpzIHZBeA3cDYE88cl2U7Zx2q08990HGNbaZbUS3D8VfFYqCruMHqM8zmOb/DgcwhzGHqghpIOc5wMb5Ep0FpSlhtNJcKttQ6dsk0kIdmFrozK50bnRDAzjDgCOrkbDG08IB5gHByMo45B8UEe1DVG02qS8CEyGnezpAOfRl2D8M5VlF6RtMyU4fLd6eE43ZM7gcPcVbqFtZcKeotNK5sYmiIMhBJbk7ED3Lmtw9Gd7fNxZoZRjsDme/AH0Qb/Wfpbp3wvoNLF09Q8cJq+Ehkefyg7uPjjA8VEvR3p6a73kVU7XOggfxvcd+OTmB49593et5ZfRbWF7BXzxxxZ6zKZhy4d3Edx7gurWCxU1ppWQU8TY42DDWtGMINlQwCCBrR3IsgDARBVERAREQYFwHA6OU8mnc9wwveM7BessYkaQeRWtdHU0Z/gcL4hyY7s8j2INgTsvMlYYucXKeKWI+LeIfEK4V9E4bVUQPi7h+qD3JVpK8TVUwGTUQ4/cC8n3Cjb/iYye5vW+iDKVsjgGkk4A3JPYsF1za7anp5ZT3kcI+e/wAlRtHV15HrTg2LP8pvL396C21s9Zr5KgDLDhrT3gdvzW+ETcclZTU7Kdga0L3QWCNo7Ar8IqZCCqIiAiIgIiICoQCqog8nwMf7TQV4Pt8DubAsxEGv/CaXOejbnyV7LfAzkwLNRB4sp428mgL1DQOSqiAiIeSCw7+Se8qoPNUHPkUFwKKjeZRBciIgIiICIiAiIgIiICIiAiIgoQqcJ70RBUDCIiD/2Q=="/>
          <p:cNvSpPr>
            <a:spLocks noChangeAspect="1" noChangeArrowheads="1"/>
          </p:cNvSpPr>
          <p:nvPr/>
        </p:nvSpPr>
        <p:spPr bwMode="auto">
          <a:xfrm>
            <a:off x="307975" y="-465138"/>
            <a:ext cx="1285875" cy="1285876"/>
          </a:xfrm>
          <a:prstGeom prst="rect">
            <a:avLst/>
          </a:prstGeom>
          <a:noFill/>
          <a:ln w="9525">
            <a:noFill/>
            <a:miter lim="800000"/>
            <a:headEnd/>
            <a:tailEnd/>
          </a:ln>
        </p:spPr>
        <p:txBody>
          <a:bodyPr/>
          <a:lstStyle/>
          <a:p>
            <a:endParaRPr lang="en-US">
              <a:latin typeface="Calibri" pitchFamily="34" charset="0"/>
            </a:endParaRPr>
          </a:p>
        </p:txBody>
      </p:sp>
      <p:sp>
        <p:nvSpPr>
          <p:cNvPr id="15365" name="AutoShape 6" descr="data:image/jpg;base64,/9j/4AAQSkZJRgABAQAAAQABAAD/2wBDAAkGBwgHBgkIBwgKCgkLDRYPDQwMDRsUFRAWIB0iIiAdHx8kKDQsJCYxJx8fLT0tMTU3Ojo6Iys/RD84QzQ5Ojf/2wBDAQoKCg0MDRoPDxo3JR8lNzc3Nzc3Nzc3Nzc3Nzc3Nzc3Nzc3Nzc3Nzc3Nzc3Nzc3Nzc3Nzc3Nzc3Nzc3Nzc3Nzf/wAARCACHAIcDASIAAhEBAxEB/8QAHAABAAEFAQEAAAAAAAAAAAAAAAYBAgQFBwMI/8QAPRAAAQMDAgIGCAQDCQEAAAAAAQACAwQFEQYhEjETIkFRYXEHFDKBkaGxwRVSYnMjMzQWJERygpOywtGi/8QAFAEBAAAAAAAAAAAAAAAAAAAAAP/EABQRAQAAAAAAAAAAAAAAAAAAAAD/2gAMAwEAAhEDEQA/AO4oiICIiAiIgIiICIiAiIgIiICIiAiIgIiICIiAqEgLR6m1DFZBTRCF9RWVkvRU1OwgdI7xJ2AGdz9ViMdcp2h1dXNi4tzDRswB4F7sk+YDUEl6RvevN9XCz25Gt8zhaeOChG7onynvnmfJ/wAjhewbSD2aanb5RN/8QZpuVIOdRD/uBVbcaV2zaiInweFjNlhGwjjHk0Kp9UkH8Snhef1RgoM5tRG72XA+SuEjTyOVqZKK3PH9HA0/mY3gPxGFjyW+VmXW64VEMnYyYmeM+YceL4OCCQhFGNKamF5FRFKxrKilmdBKGO4mFze1ru0FSYHKCqIiAiIgIiICoeSqqHkgjuoLDRX+dsNaJGvhAfDNE/hkidnm0+4fBYAsGo6Q8MN1o6+IDb1uAxye9zDg+eFJMf39x/R91mDkghrotRRbPs8MvjBXNPyc0LxdU3pmePT1dn9EsLv+6m5CsdughIrbvgu/s9cvIuhz/wA16x1V8f7Fgnb+7VxM+hKlpG6twgjsceo5thTW2l8ZKh8x+DWtHzXpLpysr2cF0vVSYj7cNGxsDHDuJ3cR71v2jBV73YYSgjkVPRWmrpaWjijp6eNjg1jNhzG/ifFbh17tsRDZK6mY7udM0H6qrn08VPxzNbw56xI7O1fPbdE3W5zTVFFbhFA+Vzounl4TwE5HVAJG2OaD6Oiq4Zmh0UjHNPIhwIK9wc8l82RU2pNGTNnkbU0kIcAZoXdJD5OA+4XX9D6wbfIOjqA1lSwAuDT1XjlxN8M9nYgmqKjSCMhEFUREBUPJVQ8kGCf6/wD0fdZg5LDftXD/ACH6hZY5IGQrHFRPRdNfYLvfvxKvnqbaKjo6BlQ7ie0AkuOcZI3xk/l96tuOppI79dqBtVBSw22jbNJLNCZMukaS04BBwzhJI34s42xlBKiVRQLReujcNNz3i/VdM4Cq9WjioqWQu4s4aMAuLi7IIAAWVfvSFb6DTU92t0M9U9lQaQQvhcwxz/lkBwW8/oO1BM1bIeofJQHUHpHfaZjGyzTiZlP6xNDWzsgMbAXcsF2XkDZvzyVOIallXRxVMOTHNG2RmRg8LhkfIoNVcmvqa2GkH8pw4nePgt3SUMUMYAaPgtUd7zH+391IG8ggw663U9VA+KWNr2uaWlrhkEHsIXDLtTSaA1pF0HF+HyHpom59lpOHt93/AIvoArk3p1pG+o26rA68c7mZ8C3P/VB0211AqKVj2uyCAQe9FHPRxWmr03RSHc9EG/Db7IgmCIiAiIgwZdq1h/SfssiORkgcGPa4tPC7Bzg9x8VjVJxWReR+y5xqu7nT+odTz0LXQ1FTamtZK0jrVDejbHgY9rE2d+ePBBKNHUd7obnfPxikhjjrKs1UMsNSJGDLWt4MEBw9nOcY3UWfYqK8a51JU6k01XS0UlPGKSWSlc7PRNIfwOaTgu24RzPyW00/riitmmrK/Ut0mlq62kE5eaYucc7k4jbgNbyyR8Vv6nV+naZ8IqbzQQtna10LnzgdID2jw5b8t0HLrRSXag0VDQUVnu9L0d4L6p0VARU9AeIsdHxDdwwMkHLfDKw7ZpTVlx0dcaOtoa0XE3OOtzVyNHrIDeEjJOeLbOTt4rq9TrGw09+bZZrhCysMfFhzwA1xLQGH9R4sgDmAT3Z02n9b07NP1F11LW0MEJrpYoJacFzXMG7chuetjfG/ZncoNbX6Mv8Aebq26VklthfVMPHHOwzPt/WdjoduFzuAgEnbiHEOQx0QMEUDY254WNDRk5OB4qG1/pNsUWnprtb3uqOGobTMjla6HL3DLSSRs3h62cchyUfbq29aimsg4H0tvqq0tkdbyJAA2SNobK8kdU5IOOH2mjB5EOgg5vTf2/upC3ko5Ec3vPfGPqVI28kFVyv06zNFqoIcjifUFwHgGkfcLqTnBoyVwL0v3lt01O2jp3B0dC3ozw75kJy4fQeYKDoPonDhpijz+Vx/+ii2+hqA2+yUtOeccTWnzxv80QSdERAREQYFV/WReRUXvuiDcbxFdqeueZI6yKr9Wn3Y4saRwhwGQ0kR5znHDtzUoqziqh9/0WUz2Qg47VaR1BRWqxirgrZRboH00jLRMx0vtBzXt4gMtcOqWnkQDg4Wnr9NV9pNM2upq+lpn29sTOgpBXSOBLuKCQhuA8cQxsBgkZ2GO9nkvN3PY48kHGbBBX6V1lDUXK211THJaIKeAiEvcCDFxB7mggFjQ4nwbgc1b6vUXPRlda47Nd5nT6gdUmOOjezjpzIHZBeA3cDYE88cl2U7Zx2q08990HGNbaZbUS3D8VfFYqCruMHqM8zmOb/DgcwhzGHqghpIOc5wMb5Ep0FpSlhtNJcKttQ6dsk0kIdmFrozK50bnRDAzjDgCOrkbDG08IB5gHByMo45B8UEe1DVG02qS8CEyGnezpAOfRl2D8M5VlF6RtMyU4fLd6eE43ZM7gcPcVbqFtZcKeotNK5sYmiIMhBJbk7ED3Lmtw9Gd7fNxZoZRjsDme/AH0Qb/Wfpbp3wvoNLF09Q8cJq+Ehkefyg7uPjjA8VEvR3p6a73kVU7XOggfxvcd+OTmB49593et5ZfRbWF7BXzxxxZ6zKZhy4d3Edx7gurWCxU1ppWQU8TY42DDWtGMINlQwCCBrR3IsgDARBVERAREQYFwHA6OU8mnc9wwveM7BessYkaQeRWtdHU0Z/gcL4hyY7s8j2INgTsvMlYYucXKeKWI+LeIfEK4V9E4bVUQPi7h+qD3JVpK8TVUwGTUQ4/cC8n3Cjb/iYye5vW+iDKVsjgGkk4A3JPYsF1za7anp5ZT3kcI+e/wAlRtHV15HrTg2LP8pvL396C21s9Zr5KgDLDhrT3gdvzW+ETcclZTU7Kdga0L3QWCNo7Ar8IqZCCqIiAiIgIiICoQCqog8nwMf7TQV4Pt8DubAsxEGv/CaXOejbnyV7LfAzkwLNRB4sp428mgL1DQOSqiAiIeSCw7+Se8qoPNUHPkUFwKKjeZRBciIgIiICIiAiIgIiICIiAiIgoQqcJ70RBUDCIiD/2Q=="/>
          <p:cNvSpPr>
            <a:spLocks noChangeAspect="1" noChangeArrowheads="1"/>
          </p:cNvSpPr>
          <p:nvPr/>
        </p:nvSpPr>
        <p:spPr bwMode="auto">
          <a:xfrm>
            <a:off x="460375" y="-312738"/>
            <a:ext cx="1285875" cy="1285876"/>
          </a:xfrm>
          <a:prstGeom prst="rect">
            <a:avLst/>
          </a:prstGeom>
          <a:noFill/>
          <a:ln w="9525">
            <a:noFill/>
            <a:miter lim="800000"/>
            <a:headEnd/>
            <a:tailEnd/>
          </a:ln>
        </p:spPr>
        <p:txBody>
          <a:bodyPr/>
          <a:lstStyle/>
          <a:p>
            <a:endParaRPr lang="en-US">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err="1" smtClean="0"/>
              <a:t>Telepanel</a:t>
            </a:r>
            <a:r>
              <a:rPr lang="en-US" b="1" dirty="0" smtClean="0"/>
              <a:t> (1980’s)</a:t>
            </a:r>
            <a:endParaRPr lang="en-US" b="1" dirty="0"/>
          </a:p>
        </p:txBody>
      </p:sp>
      <p:sp>
        <p:nvSpPr>
          <p:cNvPr id="3" name="Content Placeholder 2"/>
          <p:cNvSpPr>
            <a:spLocks noGrp="1"/>
          </p:cNvSpPr>
          <p:nvPr>
            <p:ph idx="1"/>
          </p:nvPr>
        </p:nvSpPr>
        <p:spPr/>
        <p:txBody>
          <a:bodyPr/>
          <a:lstStyle/>
          <a:p>
            <a:r>
              <a:rPr lang="en-US" dirty="0" smtClean="0"/>
              <a:t>Started by Willem Saris, Professor of sociology at the University of Amsterdam  </a:t>
            </a:r>
          </a:p>
          <a:p>
            <a:pPr lvl="1"/>
            <a:r>
              <a:rPr lang="en-US" dirty="0" smtClean="0"/>
              <a:t>Recruited a sample </a:t>
            </a:r>
            <a:r>
              <a:rPr lang="en-US" dirty="0"/>
              <a:t>of </a:t>
            </a:r>
            <a:r>
              <a:rPr lang="en-US" dirty="0" smtClean="0"/>
              <a:t>1000 Dutch  and gave them computers and modems.</a:t>
            </a:r>
          </a:p>
          <a:p>
            <a:pPr lvl="1"/>
            <a:r>
              <a:rPr lang="en-US" dirty="0" smtClean="0"/>
              <a:t>Panel asked to download a survey every weekend, answer and upload it to the central modem pool.</a:t>
            </a:r>
          </a:p>
          <a:p>
            <a:endParaRPr lang="en-US" dirty="0" smtClean="0"/>
          </a:p>
          <a:p>
            <a:r>
              <a:rPr lang="en-US" dirty="0" smtClean="0"/>
              <a:t>Sold panel to a market research agency.</a:t>
            </a:r>
          </a:p>
          <a:p>
            <a:endParaRPr lang="en-US" dirty="0"/>
          </a:p>
          <a:p>
            <a:pPr marL="0" indent="0">
              <a:buNone/>
            </a:pPr>
            <a:r>
              <a:rPr lang="en-US" sz="2400" dirty="0">
                <a:hlinkClick r:id="rId2"/>
              </a:rPr>
              <a:t>http://</a:t>
            </a:r>
            <a:r>
              <a:rPr lang="en-US" sz="2400" dirty="0" smtClean="0">
                <a:hlinkClick r:id="rId2"/>
              </a:rPr>
              <a:t>en.wikipedia.org/wiki/Willem_Saris</a:t>
            </a:r>
            <a:endParaRPr lang="en-US" sz="2400" dirty="0" smtClean="0"/>
          </a:p>
          <a:p>
            <a:pPr marL="0" indent="0">
              <a:buNone/>
            </a:pPr>
            <a:endParaRPr lang="en-US" sz="2400" dirty="0"/>
          </a:p>
          <a:p>
            <a:endParaRPr lang="en-US" dirty="0"/>
          </a:p>
        </p:txBody>
      </p:sp>
      <p:sp>
        <p:nvSpPr>
          <p:cNvPr id="4" name="Slide Number Placeholder 3"/>
          <p:cNvSpPr>
            <a:spLocks noGrp="1"/>
          </p:cNvSpPr>
          <p:nvPr>
            <p:ph type="sldNum" sz="quarter" idx="12"/>
          </p:nvPr>
        </p:nvSpPr>
        <p:spPr/>
        <p:txBody>
          <a:bodyPr/>
          <a:lstStyle/>
          <a:p>
            <a:pPr>
              <a:defRPr/>
            </a:pPr>
            <a:fld id="{8BFE1891-0CEC-44D8-B221-D5FCB52AB215}" type="slidenum">
              <a:rPr lang="en-US" smtClean="0"/>
              <a:pPr>
                <a:defRPr/>
              </a:pPr>
              <a:t>10</a:t>
            </a:fld>
            <a:endParaRPr lang="en-US"/>
          </a:p>
        </p:txBody>
      </p:sp>
    </p:spTree>
    <p:extLst>
      <p:ext uri="{BB962C8B-B14F-4D97-AF65-F5344CB8AC3E}">
        <p14:creationId xmlns:p14="http://schemas.microsoft.com/office/powerpoint/2010/main" val="6608909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i="1" dirty="0" err="1" smtClean="0"/>
              <a:t>CentERpanel</a:t>
            </a:r>
            <a:r>
              <a:rPr lang="en-US" b="1" dirty="0" smtClean="0"/>
              <a:t> (1990s)</a:t>
            </a:r>
            <a:endParaRPr lang="en-US" b="1" dirty="0"/>
          </a:p>
        </p:txBody>
      </p:sp>
      <p:sp>
        <p:nvSpPr>
          <p:cNvPr id="3" name="Content Placeholder 2"/>
          <p:cNvSpPr>
            <a:spLocks noGrp="1"/>
          </p:cNvSpPr>
          <p:nvPr>
            <p:ph idx="1"/>
          </p:nvPr>
        </p:nvSpPr>
        <p:spPr>
          <a:xfrm>
            <a:off x="228600" y="1066800"/>
            <a:ext cx="8915400" cy="4953000"/>
          </a:xfrm>
        </p:spPr>
        <p:txBody>
          <a:bodyPr/>
          <a:lstStyle/>
          <a:p>
            <a:endParaRPr lang="en-US" dirty="0" smtClean="0"/>
          </a:p>
          <a:p>
            <a:r>
              <a:rPr lang="en-US" dirty="0" smtClean="0"/>
              <a:t>Saris started another (larger) panel </a:t>
            </a:r>
          </a:p>
          <a:p>
            <a:pPr lvl="1"/>
            <a:r>
              <a:rPr lang="en-US" dirty="0" smtClean="0"/>
              <a:t>Panel size = 3k </a:t>
            </a:r>
          </a:p>
          <a:p>
            <a:pPr lvl="1"/>
            <a:endParaRPr lang="en-US" dirty="0" smtClean="0"/>
          </a:p>
          <a:p>
            <a:r>
              <a:rPr lang="en-US" dirty="0" smtClean="0"/>
              <a:t>Sold to Tilburg Univ. Center for Economic Research</a:t>
            </a:r>
          </a:p>
          <a:p>
            <a:endParaRPr lang="en-US" dirty="0" smtClean="0"/>
          </a:p>
          <a:p>
            <a:r>
              <a:rPr lang="en-US" i="1" dirty="0" err="1" smtClean="0"/>
              <a:t>CentERpanel</a:t>
            </a:r>
            <a:r>
              <a:rPr lang="en-US" dirty="0" smtClean="0"/>
              <a:t> still exists and is the oldest internet probability panel in the world.</a:t>
            </a:r>
            <a:endParaRPr lang="en-US" dirty="0"/>
          </a:p>
        </p:txBody>
      </p:sp>
      <p:sp>
        <p:nvSpPr>
          <p:cNvPr id="4" name="Slide Number Placeholder 3"/>
          <p:cNvSpPr>
            <a:spLocks noGrp="1"/>
          </p:cNvSpPr>
          <p:nvPr>
            <p:ph type="sldNum" sz="quarter" idx="12"/>
          </p:nvPr>
        </p:nvSpPr>
        <p:spPr/>
        <p:txBody>
          <a:bodyPr/>
          <a:lstStyle/>
          <a:p>
            <a:pPr>
              <a:defRPr/>
            </a:pPr>
            <a:fld id="{8BFE1891-0CEC-44D8-B221-D5FCB52AB215}" type="slidenum">
              <a:rPr lang="en-US" smtClean="0"/>
              <a:pPr>
                <a:defRPr/>
              </a:pPr>
              <a:t>11</a:t>
            </a:fld>
            <a:endParaRPr lang="en-US"/>
          </a:p>
        </p:txBody>
      </p:sp>
    </p:spTree>
    <p:extLst>
      <p:ext uri="{BB962C8B-B14F-4D97-AF65-F5344CB8AC3E}">
        <p14:creationId xmlns:p14="http://schemas.microsoft.com/office/powerpoint/2010/main" val="24277370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Subsequent probability panels</a:t>
            </a:r>
            <a:endParaRPr lang="en-US" b="1" dirty="0"/>
          </a:p>
        </p:txBody>
      </p:sp>
      <p:sp>
        <p:nvSpPr>
          <p:cNvPr id="3" name="Content Placeholder 2"/>
          <p:cNvSpPr>
            <a:spLocks noGrp="1"/>
          </p:cNvSpPr>
          <p:nvPr>
            <p:ph idx="1"/>
          </p:nvPr>
        </p:nvSpPr>
        <p:spPr>
          <a:xfrm>
            <a:off x="457200" y="1295400"/>
            <a:ext cx="8229600" cy="4525963"/>
          </a:xfrm>
        </p:spPr>
        <p:txBody>
          <a:bodyPr/>
          <a:lstStyle/>
          <a:p>
            <a:r>
              <a:rPr lang="en-US" sz="2800" dirty="0" smtClean="0"/>
              <a:t>1999: Knowledge Networks (now GFK), U.S.</a:t>
            </a:r>
          </a:p>
          <a:p>
            <a:pPr lvl="1"/>
            <a:r>
              <a:rPr lang="en-US" sz="2400" dirty="0" smtClean="0"/>
              <a:t>Address-based sampling</a:t>
            </a:r>
          </a:p>
          <a:p>
            <a:pPr lvl="1"/>
            <a:r>
              <a:rPr lang="en-US" sz="2400" dirty="0" smtClean="0"/>
              <a:t>Approximate recruiting response rate = 15%</a:t>
            </a:r>
          </a:p>
          <a:p>
            <a:pPr lvl="1"/>
            <a:r>
              <a:rPr lang="en-US" sz="2400" dirty="0" smtClean="0"/>
              <a:t>Panel size = 55k </a:t>
            </a:r>
          </a:p>
          <a:p>
            <a:r>
              <a:rPr lang="en-US" sz="2800" dirty="0" smtClean="0"/>
              <a:t>2006: Longitudinal Internet Studies for the Social Sciences, Netherlands</a:t>
            </a:r>
          </a:p>
          <a:p>
            <a:pPr lvl="1"/>
            <a:r>
              <a:rPr lang="en-US" sz="2400" dirty="0" smtClean="0"/>
              <a:t>Population registry-based sampling </a:t>
            </a:r>
          </a:p>
          <a:p>
            <a:pPr lvl="1"/>
            <a:r>
              <a:rPr lang="en-US" sz="2400" dirty="0" smtClean="0"/>
              <a:t>Recruited face-to-face and telephone </a:t>
            </a:r>
          </a:p>
          <a:p>
            <a:pPr lvl="1"/>
            <a:r>
              <a:rPr lang="en-US" sz="2400" dirty="0" smtClean="0"/>
              <a:t>Approximate recruiting response rate = 45%</a:t>
            </a:r>
          </a:p>
          <a:p>
            <a:pPr lvl="1"/>
            <a:r>
              <a:rPr lang="en-US" sz="2400" dirty="0" smtClean="0"/>
              <a:t>Panel size = 7.5k</a:t>
            </a:r>
          </a:p>
        </p:txBody>
      </p:sp>
      <p:sp>
        <p:nvSpPr>
          <p:cNvPr id="4" name="Slide Number Placeholder 3"/>
          <p:cNvSpPr>
            <a:spLocks noGrp="1"/>
          </p:cNvSpPr>
          <p:nvPr>
            <p:ph type="sldNum" sz="quarter" idx="12"/>
          </p:nvPr>
        </p:nvSpPr>
        <p:spPr/>
        <p:txBody>
          <a:bodyPr/>
          <a:lstStyle/>
          <a:p>
            <a:pPr>
              <a:defRPr/>
            </a:pPr>
            <a:fld id="{8BFE1891-0CEC-44D8-B221-D5FCB52AB215}" type="slidenum">
              <a:rPr lang="en-US" smtClean="0"/>
              <a:pPr>
                <a:defRPr/>
              </a:pPr>
              <a:t>12</a:t>
            </a:fld>
            <a:endParaRPr lang="en-US"/>
          </a:p>
        </p:txBody>
      </p:sp>
    </p:spTree>
    <p:extLst>
      <p:ext uri="{BB962C8B-B14F-4D97-AF65-F5344CB8AC3E}">
        <p14:creationId xmlns:p14="http://schemas.microsoft.com/office/powerpoint/2010/main" val="11997646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8516"/>
            <a:ext cx="8229600" cy="1143000"/>
          </a:xfrm>
        </p:spPr>
        <p:txBody>
          <a:bodyPr/>
          <a:lstStyle/>
          <a:p>
            <a:r>
              <a:rPr lang="en-US" b="1" dirty="0" smtClean="0"/>
              <a:t>Subsequent probability panels (2)</a:t>
            </a:r>
            <a:endParaRPr lang="en-US" b="1" dirty="0"/>
          </a:p>
        </p:txBody>
      </p:sp>
      <p:sp>
        <p:nvSpPr>
          <p:cNvPr id="3" name="Content Placeholder 2"/>
          <p:cNvSpPr>
            <a:spLocks noGrp="1"/>
          </p:cNvSpPr>
          <p:nvPr>
            <p:ph idx="1"/>
          </p:nvPr>
        </p:nvSpPr>
        <p:spPr>
          <a:xfrm>
            <a:off x="457200" y="1295400"/>
            <a:ext cx="8229600" cy="4525963"/>
          </a:xfrm>
        </p:spPr>
        <p:txBody>
          <a:bodyPr/>
          <a:lstStyle/>
          <a:p>
            <a:endParaRPr lang="en-US" dirty="0" smtClean="0"/>
          </a:p>
          <a:p>
            <a:r>
              <a:rPr lang="en-US" dirty="0" smtClean="0"/>
              <a:t>2006: American </a:t>
            </a:r>
            <a:r>
              <a:rPr lang="en-US" dirty="0"/>
              <a:t>Life </a:t>
            </a:r>
            <a:r>
              <a:rPr lang="en-US" dirty="0" smtClean="0"/>
              <a:t>Panel, </a:t>
            </a:r>
            <a:r>
              <a:rPr lang="en-US" dirty="0"/>
              <a:t>U.S</a:t>
            </a:r>
            <a:r>
              <a:rPr lang="en-US" dirty="0" smtClean="0"/>
              <a:t>.</a:t>
            </a:r>
          </a:p>
          <a:p>
            <a:pPr lvl="1"/>
            <a:r>
              <a:rPr lang="en-US" dirty="0" smtClean="0"/>
              <a:t>Recruited by RDD, face-to-face, and address-based</a:t>
            </a:r>
          </a:p>
          <a:p>
            <a:pPr lvl="1"/>
            <a:r>
              <a:rPr lang="en-US" dirty="0" smtClean="0"/>
              <a:t>Approximate recruiting response rate = 15%</a:t>
            </a:r>
          </a:p>
          <a:p>
            <a:pPr lvl="1"/>
            <a:r>
              <a:rPr lang="en-US" dirty="0" smtClean="0"/>
              <a:t>Panel size = 6k</a:t>
            </a:r>
          </a:p>
          <a:p>
            <a:pPr lvl="1"/>
            <a:endParaRPr lang="en-US" dirty="0"/>
          </a:p>
          <a:p>
            <a:pPr>
              <a:spcBef>
                <a:spcPts val="0"/>
              </a:spcBef>
              <a:spcAft>
                <a:spcPts val="0"/>
              </a:spcAft>
            </a:pPr>
            <a:r>
              <a:rPr lang="en-US" dirty="0" smtClean="0"/>
              <a:t>2014: Understanding America Study, U.S.</a:t>
            </a:r>
          </a:p>
          <a:p>
            <a:pPr lvl="1">
              <a:spcBef>
                <a:spcPts val="0"/>
              </a:spcBef>
              <a:spcAft>
                <a:spcPts val="0"/>
              </a:spcAft>
            </a:pPr>
            <a:r>
              <a:rPr lang="en-US" dirty="0" smtClean="0"/>
              <a:t>Address-based sampling</a:t>
            </a:r>
          </a:p>
          <a:p>
            <a:pPr lvl="1">
              <a:spcBef>
                <a:spcPts val="0"/>
              </a:spcBef>
              <a:spcAft>
                <a:spcPts val="0"/>
              </a:spcAft>
            </a:pPr>
            <a:r>
              <a:rPr lang="en-US" dirty="0" smtClean="0"/>
              <a:t>Approximate recruiting response rate = 20%</a:t>
            </a:r>
          </a:p>
          <a:p>
            <a:pPr lvl="1">
              <a:spcBef>
                <a:spcPts val="0"/>
              </a:spcBef>
              <a:spcAft>
                <a:spcPts val="0"/>
              </a:spcAft>
            </a:pPr>
            <a:r>
              <a:rPr lang="en-US" dirty="0" smtClean="0"/>
              <a:t>Panel size = 2k</a:t>
            </a:r>
          </a:p>
        </p:txBody>
      </p:sp>
      <p:sp>
        <p:nvSpPr>
          <p:cNvPr id="4" name="Slide Number Placeholder 3"/>
          <p:cNvSpPr>
            <a:spLocks noGrp="1"/>
          </p:cNvSpPr>
          <p:nvPr>
            <p:ph type="sldNum" sz="quarter" idx="12"/>
          </p:nvPr>
        </p:nvSpPr>
        <p:spPr/>
        <p:txBody>
          <a:bodyPr/>
          <a:lstStyle/>
          <a:p>
            <a:pPr>
              <a:defRPr/>
            </a:pPr>
            <a:fld id="{8BFE1891-0CEC-44D8-B221-D5FCB52AB215}" type="slidenum">
              <a:rPr lang="en-US" smtClean="0"/>
              <a:pPr>
                <a:defRPr/>
              </a:pPr>
              <a:t>13</a:t>
            </a:fld>
            <a:endParaRPr lang="en-US"/>
          </a:p>
        </p:txBody>
      </p:sp>
      <p:pic>
        <p:nvPicPr>
          <p:cNvPr id="3074" name="Picture 2" descr="RAND Corpor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0" y="1447800"/>
            <a:ext cx="1295400" cy="100640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45400" y="4129088"/>
            <a:ext cx="1498600" cy="1692275"/>
          </a:xfrm>
          <a:prstGeom prst="rect">
            <a:avLst/>
          </a:prstGeom>
        </p:spPr>
      </p:pic>
    </p:spTree>
    <p:extLst>
      <p:ext uri="{BB962C8B-B14F-4D97-AF65-F5344CB8AC3E}">
        <p14:creationId xmlns:p14="http://schemas.microsoft.com/office/powerpoint/2010/main" val="20157829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2"/>
          <p:cNvSpPr>
            <a:spLocks noGrp="1"/>
          </p:cNvSpPr>
          <p:nvPr>
            <p:ph type="title"/>
          </p:nvPr>
        </p:nvSpPr>
        <p:spPr>
          <a:xfrm>
            <a:off x="0" y="-157660"/>
            <a:ext cx="9144000" cy="1447800"/>
          </a:xfrm>
        </p:spPr>
        <p:txBody>
          <a:bodyPr/>
          <a:lstStyle/>
          <a:p>
            <a:r>
              <a:rPr lang="en-US" sz="3600" b="1" dirty="0" smtClean="0"/>
              <a:t>Patient-Reported Outcomes Measurement Information System (PROMIS®)</a:t>
            </a:r>
          </a:p>
        </p:txBody>
      </p:sp>
      <p:sp>
        <p:nvSpPr>
          <p:cNvPr id="3" name="Content Placeholder 2"/>
          <p:cNvSpPr>
            <a:spLocks noGrp="1"/>
          </p:cNvSpPr>
          <p:nvPr>
            <p:ph idx="1"/>
          </p:nvPr>
        </p:nvSpPr>
        <p:spPr>
          <a:xfrm>
            <a:off x="152400" y="1600200"/>
            <a:ext cx="8839200" cy="4525963"/>
          </a:xfrm>
        </p:spPr>
        <p:txBody>
          <a:bodyPr>
            <a:normAutofit fontScale="92500" lnSpcReduction="20000"/>
          </a:bodyPr>
          <a:lstStyle/>
          <a:p>
            <a:pPr>
              <a:defRPr/>
            </a:pPr>
            <a:r>
              <a:rPr lang="en-US" i="1" dirty="0" err="1" smtClean="0"/>
              <a:t>Polimetrix</a:t>
            </a:r>
            <a:r>
              <a:rPr lang="en-US" dirty="0" smtClean="0"/>
              <a:t> (now </a:t>
            </a:r>
            <a:r>
              <a:rPr lang="en-US" i="1" dirty="0" err="1" smtClean="0"/>
              <a:t>YouGov</a:t>
            </a:r>
            <a:r>
              <a:rPr lang="en-US" dirty="0" smtClean="0"/>
              <a:t>)</a:t>
            </a:r>
          </a:p>
          <a:p>
            <a:pPr>
              <a:defRPr/>
            </a:pPr>
            <a:endParaRPr lang="en-US" dirty="0"/>
          </a:p>
          <a:p>
            <a:pPr>
              <a:defRPr/>
            </a:pPr>
            <a:r>
              <a:rPr lang="en-US" dirty="0"/>
              <a:t>Non-probability based recruitment of panel</a:t>
            </a:r>
          </a:p>
          <a:p>
            <a:pPr marL="457200" lvl="1" indent="0">
              <a:buNone/>
              <a:defRPr/>
            </a:pPr>
            <a:endParaRPr lang="en-US" dirty="0"/>
          </a:p>
          <a:p>
            <a:pPr>
              <a:defRPr/>
            </a:pPr>
            <a:r>
              <a:rPr lang="en-US" dirty="0"/>
              <a:t>&gt; 1 million members who regularly participate in online </a:t>
            </a:r>
            <a:r>
              <a:rPr lang="en-US" dirty="0" smtClean="0"/>
              <a:t>surveys</a:t>
            </a:r>
          </a:p>
          <a:p>
            <a:pPr>
              <a:defRPr/>
            </a:pPr>
            <a:endParaRPr lang="en-US" dirty="0"/>
          </a:p>
          <a:p>
            <a:pPr marL="0" indent="0">
              <a:buNone/>
              <a:defRPr/>
            </a:pPr>
            <a:r>
              <a:rPr lang="en-US" sz="3000" dirty="0" smtClean="0"/>
              <a:t>Liu et al. (2010).  Representativeness of the Patient-Reported Outcomes Measurement Information System internet panel.  </a:t>
            </a:r>
            <a:r>
              <a:rPr lang="en-US" sz="3000" u="sng" dirty="0" smtClean="0"/>
              <a:t>J Clinical Epidemiology</a:t>
            </a:r>
            <a:r>
              <a:rPr lang="en-US" sz="3000" dirty="0" smtClean="0"/>
              <a:t>, 63, 1169-1178.</a:t>
            </a:r>
          </a:p>
          <a:p>
            <a:pPr>
              <a:defRPr/>
            </a:pPr>
            <a:endParaRPr lang="en-US" dirty="0"/>
          </a:p>
          <a:p>
            <a:pPr marL="0" indent="0">
              <a:buNone/>
              <a:defRPr/>
            </a:pPr>
            <a:endParaRPr lang="en-US" dirty="0"/>
          </a:p>
          <a:p>
            <a:pPr>
              <a:defRPr/>
            </a:pPr>
            <a:endParaRPr lang="en-US" dirty="0"/>
          </a:p>
        </p:txBody>
      </p:sp>
    </p:spTree>
    <p:extLst>
      <p:ext uri="{BB962C8B-B14F-4D97-AF65-F5344CB8AC3E}">
        <p14:creationId xmlns:p14="http://schemas.microsoft.com/office/powerpoint/2010/main" val="37449956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normAutofit/>
          </a:bodyPr>
          <a:lstStyle/>
          <a:p>
            <a:r>
              <a:rPr lang="en-US" b="1" dirty="0" smtClean="0"/>
              <a:t>Sample-Matching Methodology</a:t>
            </a:r>
          </a:p>
        </p:txBody>
      </p:sp>
      <p:sp>
        <p:nvSpPr>
          <p:cNvPr id="3" name="Content Placeholder 2"/>
          <p:cNvSpPr>
            <a:spLocks noGrp="1"/>
          </p:cNvSpPr>
          <p:nvPr>
            <p:ph idx="1"/>
          </p:nvPr>
        </p:nvSpPr>
        <p:spPr/>
        <p:txBody>
          <a:bodyPr>
            <a:normAutofit/>
          </a:bodyPr>
          <a:lstStyle/>
          <a:p>
            <a:pPr>
              <a:defRPr/>
            </a:pPr>
            <a:r>
              <a:rPr lang="en-US" dirty="0" smtClean="0"/>
              <a:t>Target </a:t>
            </a:r>
            <a:r>
              <a:rPr lang="en-US" dirty="0"/>
              <a:t>subset with selected characteristics</a:t>
            </a:r>
          </a:p>
          <a:p>
            <a:pPr lvl="1">
              <a:defRPr/>
            </a:pPr>
            <a:r>
              <a:rPr lang="en-US" dirty="0"/>
              <a:t>n = 11,796 overall</a:t>
            </a:r>
          </a:p>
          <a:p>
            <a:pPr lvl="1">
              <a:defRPr/>
            </a:pPr>
            <a:r>
              <a:rPr lang="en-US" dirty="0"/>
              <a:t>Subgroups with lower response rates oversampled</a:t>
            </a:r>
          </a:p>
          <a:p>
            <a:pPr>
              <a:defRPr/>
            </a:pPr>
            <a:r>
              <a:rPr lang="en-US" dirty="0"/>
              <a:t>PROMIS targets (“Quota sampling”)</a:t>
            </a:r>
          </a:p>
          <a:p>
            <a:pPr lvl="1">
              <a:defRPr/>
            </a:pPr>
            <a:r>
              <a:rPr lang="en-US" dirty="0"/>
              <a:t>50% female</a:t>
            </a:r>
          </a:p>
          <a:p>
            <a:pPr lvl="1">
              <a:defRPr/>
            </a:pPr>
            <a:r>
              <a:rPr lang="en-US" dirty="0"/>
              <a:t>20% 18-29, 30-44, 45-59, 60-74 and 75+</a:t>
            </a:r>
          </a:p>
          <a:p>
            <a:pPr lvl="1">
              <a:defRPr/>
            </a:pPr>
            <a:r>
              <a:rPr lang="en-US" dirty="0"/>
              <a:t>12.5% black, 12.5% Hispanic</a:t>
            </a:r>
          </a:p>
          <a:p>
            <a:pPr lvl="1">
              <a:defRPr/>
            </a:pPr>
            <a:r>
              <a:rPr lang="en-US" dirty="0"/>
              <a:t>10% &lt; high school graduate</a:t>
            </a:r>
          </a:p>
          <a:p>
            <a:pPr lvl="1">
              <a:defRPr/>
            </a:pPr>
            <a:endParaRPr lang="en-US" dirty="0"/>
          </a:p>
          <a:p>
            <a:pPr lvl="1">
              <a:defRPr/>
            </a:pPr>
            <a:endParaRPr lang="en-US" dirty="0"/>
          </a:p>
          <a:p>
            <a:pPr lvl="1">
              <a:defRPr/>
            </a:pPr>
            <a:endParaRPr lang="en-US" dirty="0"/>
          </a:p>
          <a:p>
            <a:pPr marL="0" indent="0">
              <a:buFontTx/>
              <a:buNone/>
              <a:defRPr/>
            </a:pPr>
            <a:endParaRPr lang="en-US" dirty="0"/>
          </a:p>
        </p:txBody>
      </p:sp>
    </p:spTree>
    <p:extLst>
      <p:ext uri="{BB962C8B-B14F-4D97-AF65-F5344CB8AC3E}">
        <p14:creationId xmlns:p14="http://schemas.microsoft.com/office/powerpoint/2010/main" val="31228405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4" y="38148"/>
            <a:ext cx="9144014" cy="912172"/>
          </a:xfrm>
        </p:spPr>
        <p:txBody>
          <a:bodyPr>
            <a:normAutofit/>
          </a:bodyPr>
          <a:lstStyle/>
          <a:p>
            <a:r>
              <a:rPr lang="en-US" sz="4000" b="1" dirty="0" smtClean="0"/>
              <a:t>PROMIS Internet Sample versus Census </a:t>
            </a:r>
          </a:p>
        </p:txBody>
      </p:sp>
      <p:sp>
        <p:nvSpPr>
          <p:cNvPr id="2" name="Content Placeholder 1"/>
          <p:cNvSpPr>
            <a:spLocks noGrp="1"/>
          </p:cNvSpPr>
          <p:nvPr>
            <p:ph idx="1"/>
          </p:nvPr>
        </p:nvSpPr>
        <p:spPr/>
        <p:txBody>
          <a:bodyPr/>
          <a:lstStyle/>
          <a:p>
            <a:endParaRPr lang="en-US"/>
          </a:p>
        </p:txBody>
      </p:sp>
      <p:graphicFrame>
        <p:nvGraphicFramePr>
          <p:cNvPr id="6" name="Content Placeholder 4"/>
          <p:cNvGraphicFramePr>
            <a:graphicFrameLocks/>
          </p:cNvGraphicFramePr>
          <p:nvPr/>
        </p:nvGraphicFramePr>
        <p:xfrm>
          <a:off x="457200" y="1752600"/>
          <a:ext cx="8229600" cy="3336921"/>
        </p:xfrm>
        <a:graphic>
          <a:graphicData uri="http://schemas.openxmlformats.org/drawingml/2006/table">
            <a:tbl>
              <a:tblPr firstRow="1" bandRow="1">
                <a:tableStyleId>{5C22544A-7EE6-4342-B048-85BDC9FD1C3A}</a:tableStyleId>
              </a:tblPr>
              <a:tblGrid>
                <a:gridCol w="2743200"/>
                <a:gridCol w="2743200"/>
                <a:gridCol w="2743200"/>
              </a:tblGrid>
              <a:tr h="370769">
                <a:tc>
                  <a:txBody>
                    <a:bodyPr/>
                    <a:lstStyle/>
                    <a:p>
                      <a:endParaRPr lang="en-US" sz="1800" dirty="0"/>
                    </a:p>
                  </a:txBody>
                  <a:tcPr marT="45711" marB="45711"/>
                </a:tc>
                <a:tc>
                  <a:txBody>
                    <a:bodyPr/>
                    <a:lstStyle/>
                    <a:p>
                      <a:pPr algn="ctr"/>
                      <a:r>
                        <a:rPr lang="en-US" sz="1800" dirty="0" smtClean="0"/>
                        <a:t>PROMIS Sample</a:t>
                      </a:r>
                      <a:endParaRPr lang="en-US" sz="1800" dirty="0"/>
                    </a:p>
                  </a:txBody>
                  <a:tcPr marT="45711" marB="45711"/>
                </a:tc>
                <a:tc>
                  <a:txBody>
                    <a:bodyPr/>
                    <a:lstStyle/>
                    <a:p>
                      <a:pPr algn="ctr"/>
                      <a:r>
                        <a:rPr lang="en-US" sz="1800" dirty="0" smtClean="0"/>
                        <a:t>2000</a:t>
                      </a:r>
                      <a:r>
                        <a:rPr lang="en-US" sz="1800" baseline="0" dirty="0" smtClean="0"/>
                        <a:t> Census</a:t>
                      </a:r>
                      <a:endParaRPr lang="en-US" sz="1800" dirty="0"/>
                    </a:p>
                  </a:txBody>
                  <a:tcPr marT="45711" marB="45711"/>
                </a:tc>
              </a:tr>
              <a:tr h="370769">
                <a:tc>
                  <a:txBody>
                    <a:bodyPr/>
                    <a:lstStyle/>
                    <a:p>
                      <a:r>
                        <a:rPr lang="en-US" sz="1800" dirty="0" smtClean="0"/>
                        <a:t>% Female</a:t>
                      </a:r>
                      <a:endParaRPr lang="en-US" sz="1800" dirty="0"/>
                    </a:p>
                  </a:txBody>
                  <a:tcPr marT="45711" marB="45711"/>
                </a:tc>
                <a:tc>
                  <a:txBody>
                    <a:bodyPr/>
                    <a:lstStyle/>
                    <a:p>
                      <a:pPr algn="ctr"/>
                      <a:r>
                        <a:rPr lang="en-US" sz="1800" dirty="0" smtClean="0"/>
                        <a:t>55%</a:t>
                      </a:r>
                      <a:endParaRPr lang="en-US" sz="1800" dirty="0"/>
                    </a:p>
                  </a:txBody>
                  <a:tcPr marT="45711" marB="45711"/>
                </a:tc>
                <a:tc>
                  <a:txBody>
                    <a:bodyPr/>
                    <a:lstStyle/>
                    <a:p>
                      <a:pPr algn="ctr"/>
                      <a:r>
                        <a:rPr lang="en-US" sz="1800" dirty="0" smtClean="0"/>
                        <a:t>52%</a:t>
                      </a:r>
                      <a:endParaRPr lang="en-US" sz="1800" dirty="0"/>
                    </a:p>
                  </a:txBody>
                  <a:tcPr marT="45711" marB="45711"/>
                </a:tc>
              </a:tr>
              <a:tr h="370769">
                <a:tc>
                  <a:txBody>
                    <a:bodyPr/>
                    <a:lstStyle/>
                    <a:p>
                      <a:r>
                        <a:rPr lang="en-US" sz="1800" dirty="0" smtClean="0"/>
                        <a:t>% Hispanic</a:t>
                      </a:r>
                      <a:endParaRPr lang="en-US" sz="1800" dirty="0"/>
                    </a:p>
                  </a:txBody>
                  <a:tcPr marT="45711" marB="45711"/>
                </a:tc>
                <a:tc>
                  <a:txBody>
                    <a:bodyPr/>
                    <a:lstStyle/>
                    <a:p>
                      <a:pPr algn="ctr"/>
                      <a:r>
                        <a:rPr lang="en-US" sz="1800" dirty="0" smtClean="0"/>
                        <a:t>13%</a:t>
                      </a:r>
                      <a:endParaRPr lang="en-US" sz="1800" dirty="0"/>
                    </a:p>
                  </a:txBody>
                  <a:tcPr marT="45711" marB="45711"/>
                </a:tc>
                <a:tc>
                  <a:txBody>
                    <a:bodyPr/>
                    <a:lstStyle/>
                    <a:p>
                      <a:pPr algn="ctr"/>
                      <a:r>
                        <a:rPr lang="en-US" sz="1800" dirty="0" smtClean="0"/>
                        <a:t>11%</a:t>
                      </a:r>
                      <a:endParaRPr lang="en-US" sz="1800" dirty="0"/>
                    </a:p>
                  </a:txBody>
                  <a:tcPr marT="45711" marB="45711"/>
                </a:tc>
              </a:tr>
              <a:tr h="370769">
                <a:tc>
                  <a:txBody>
                    <a:bodyPr/>
                    <a:lstStyle/>
                    <a:p>
                      <a:r>
                        <a:rPr lang="en-US" sz="1800" dirty="0" smtClean="0"/>
                        <a:t>% Black</a:t>
                      </a:r>
                      <a:endParaRPr lang="en-US" sz="1800" dirty="0"/>
                    </a:p>
                  </a:txBody>
                  <a:tcPr marT="45711" marB="45711"/>
                </a:tc>
                <a:tc>
                  <a:txBody>
                    <a:bodyPr/>
                    <a:lstStyle/>
                    <a:p>
                      <a:pPr algn="ctr"/>
                      <a:r>
                        <a:rPr lang="en-US" sz="1800" dirty="0" smtClean="0"/>
                        <a:t>10%</a:t>
                      </a:r>
                      <a:endParaRPr lang="en-US" sz="1800" dirty="0"/>
                    </a:p>
                  </a:txBody>
                  <a:tcPr marT="45711" marB="45711"/>
                </a:tc>
                <a:tc>
                  <a:txBody>
                    <a:bodyPr/>
                    <a:lstStyle/>
                    <a:p>
                      <a:pPr algn="ctr"/>
                      <a:r>
                        <a:rPr lang="en-US" sz="1800" dirty="0" smtClean="0"/>
                        <a:t>11%</a:t>
                      </a:r>
                      <a:endParaRPr lang="en-US" sz="1800" dirty="0"/>
                    </a:p>
                  </a:txBody>
                  <a:tcPr marT="45711" marB="45711"/>
                </a:tc>
              </a:tr>
              <a:tr h="370769">
                <a:tc>
                  <a:txBody>
                    <a:bodyPr/>
                    <a:lstStyle/>
                    <a:p>
                      <a:r>
                        <a:rPr lang="en-US" sz="1800" dirty="0" smtClean="0"/>
                        <a:t>% &lt; High school</a:t>
                      </a:r>
                      <a:endParaRPr lang="en-US" sz="1800" dirty="0"/>
                    </a:p>
                  </a:txBody>
                  <a:tcPr marT="45711" marB="45711"/>
                </a:tc>
                <a:tc>
                  <a:txBody>
                    <a:bodyPr/>
                    <a:lstStyle/>
                    <a:p>
                      <a:pPr algn="ctr"/>
                      <a:r>
                        <a:rPr lang="en-US" sz="1800" dirty="0" smtClean="0"/>
                        <a:t>3%</a:t>
                      </a:r>
                      <a:endParaRPr lang="en-US" sz="1800" dirty="0"/>
                    </a:p>
                  </a:txBody>
                  <a:tcPr marT="45711" marB="45711"/>
                </a:tc>
                <a:tc>
                  <a:txBody>
                    <a:bodyPr/>
                    <a:lstStyle/>
                    <a:p>
                      <a:pPr algn="ctr"/>
                      <a:r>
                        <a:rPr lang="en-US" sz="1800" dirty="0" smtClean="0"/>
                        <a:t>20%</a:t>
                      </a:r>
                      <a:endParaRPr lang="en-US" sz="1800" dirty="0"/>
                    </a:p>
                  </a:txBody>
                  <a:tcPr marT="45711" marB="45711"/>
                </a:tc>
              </a:tr>
              <a:tr h="370769">
                <a:tc>
                  <a:txBody>
                    <a:bodyPr/>
                    <a:lstStyle/>
                    <a:p>
                      <a:r>
                        <a:rPr lang="en-US" sz="1800" dirty="0" smtClean="0"/>
                        <a:t>% High school/GED</a:t>
                      </a:r>
                      <a:endParaRPr lang="en-US" sz="1800" dirty="0"/>
                    </a:p>
                  </a:txBody>
                  <a:tcPr marT="45711" marB="45711"/>
                </a:tc>
                <a:tc>
                  <a:txBody>
                    <a:bodyPr/>
                    <a:lstStyle/>
                    <a:p>
                      <a:pPr algn="ctr"/>
                      <a:r>
                        <a:rPr lang="en-US" sz="1800" dirty="0" smtClean="0"/>
                        <a:t>19%</a:t>
                      </a:r>
                      <a:endParaRPr lang="en-US" sz="1800" dirty="0"/>
                    </a:p>
                  </a:txBody>
                  <a:tcPr marT="45711" marB="45711"/>
                </a:tc>
                <a:tc>
                  <a:txBody>
                    <a:bodyPr/>
                    <a:lstStyle/>
                    <a:p>
                      <a:pPr algn="ctr"/>
                      <a:r>
                        <a:rPr lang="en-US" sz="1800" dirty="0" smtClean="0"/>
                        <a:t>29%</a:t>
                      </a:r>
                      <a:endParaRPr lang="en-US" sz="1800" dirty="0"/>
                    </a:p>
                  </a:txBody>
                  <a:tcPr marT="45711" marB="45711"/>
                </a:tc>
              </a:tr>
              <a:tr h="370769">
                <a:tc>
                  <a:txBody>
                    <a:bodyPr/>
                    <a:lstStyle/>
                    <a:p>
                      <a:r>
                        <a:rPr lang="en-US" sz="1800" dirty="0" smtClean="0"/>
                        <a:t>% &gt; High school</a:t>
                      </a:r>
                      <a:endParaRPr lang="en-US" sz="1800" dirty="0"/>
                    </a:p>
                  </a:txBody>
                  <a:tcPr marT="45711" marB="45711"/>
                </a:tc>
                <a:tc>
                  <a:txBody>
                    <a:bodyPr/>
                    <a:lstStyle/>
                    <a:p>
                      <a:pPr algn="ctr"/>
                      <a:r>
                        <a:rPr lang="en-US" sz="1800" dirty="0" smtClean="0"/>
                        <a:t>78%</a:t>
                      </a:r>
                      <a:endParaRPr lang="en-US" sz="1800" dirty="0"/>
                    </a:p>
                  </a:txBody>
                  <a:tcPr marT="45711" marB="45711"/>
                </a:tc>
                <a:tc>
                  <a:txBody>
                    <a:bodyPr/>
                    <a:lstStyle/>
                    <a:p>
                      <a:pPr algn="ctr"/>
                      <a:r>
                        <a:rPr lang="en-US" sz="1800" dirty="0" smtClean="0"/>
                        <a:t>51%</a:t>
                      </a:r>
                      <a:endParaRPr lang="en-US" sz="1800" dirty="0"/>
                    </a:p>
                  </a:txBody>
                  <a:tcPr marT="45711" marB="45711"/>
                </a:tc>
              </a:tr>
              <a:tr h="370769">
                <a:tc>
                  <a:txBody>
                    <a:bodyPr/>
                    <a:lstStyle/>
                    <a:p>
                      <a:endParaRPr lang="en-US" sz="1800" dirty="0"/>
                    </a:p>
                  </a:txBody>
                  <a:tcPr marT="45711" marB="45711"/>
                </a:tc>
                <a:tc>
                  <a:txBody>
                    <a:bodyPr/>
                    <a:lstStyle/>
                    <a:p>
                      <a:pPr algn="ctr"/>
                      <a:endParaRPr lang="en-US" sz="1800"/>
                    </a:p>
                  </a:txBody>
                  <a:tcPr marT="45711" marB="45711"/>
                </a:tc>
                <a:tc>
                  <a:txBody>
                    <a:bodyPr/>
                    <a:lstStyle/>
                    <a:p>
                      <a:pPr algn="ctr"/>
                      <a:endParaRPr lang="en-US" sz="1800" dirty="0"/>
                    </a:p>
                  </a:txBody>
                  <a:tcPr marT="45711" marB="45711"/>
                </a:tc>
              </a:tr>
              <a:tr h="370769">
                <a:tc>
                  <a:txBody>
                    <a:bodyPr/>
                    <a:lstStyle/>
                    <a:p>
                      <a:r>
                        <a:rPr lang="en-US" sz="1800" dirty="0" smtClean="0"/>
                        <a:t>Mean age</a:t>
                      </a:r>
                      <a:endParaRPr lang="en-US" sz="1800" dirty="0"/>
                    </a:p>
                  </a:txBody>
                  <a:tcPr marT="45711" marB="45711"/>
                </a:tc>
                <a:tc>
                  <a:txBody>
                    <a:bodyPr/>
                    <a:lstStyle/>
                    <a:p>
                      <a:pPr algn="ctr"/>
                      <a:r>
                        <a:rPr lang="en-US" sz="1800" dirty="0" smtClean="0"/>
                        <a:t>50</a:t>
                      </a:r>
                      <a:endParaRPr lang="en-US" sz="1800" dirty="0"/>
                    </a:p>
                  </a:txBody>
                  <a:tcPr marT="45711" marB="45711"/>
                </a:tc>
                <a:tc>
                  <a:txBody>
                    <a:bodyPr/>
                    <a:lstStyle/>
                    <a:p>
                      <a:pPr algn="ctr"/>
                      <a:r>
                        <a:rPr lang="en-US" sz="1800" dirty="0" smtClean="0"/>
                        <a:t>45</a:t>
                      </a:r>
                      <a:endParaRPr lang="en-US" sz="1800" dirty="0"/>
                    </a:p>
                  </a:txBody>
                  <a:tcPr marT="45711" marB="45711"/>
                </a:tc>
              </a:tr>
            </a:tbl>
          </a:graphicData>
        </a:graphic>
      </p:graphicFrame>
      <mc:AlternateContent xmlns:mc="http://schemas.openxmlformats.org/markup-compatibility/2006" xmlns:p14="http://schemas.microsoft.com/office/powerpoint/2010/main">
        <mc:Choice Requires="p14">
          <p:contentPart p14:bwMode="auto" r:id="rId3">
            <p14:nvContentPartPr>
              <p14:cNvPr id="4" name="Ink 3"/>
              <p14:cNvContentPartPr/>
              <p14:nvPr/>
            </p14:nvContentPartPr>
            <p14:xfrm>
              <a:off x="4235647" y="3975867"/>
              <a:ext cx="3386160" cy="410760"/>
            </p14:xfrm>
          </p:contentPart>
        </mc:Choice>
        <mc:Fallback xmlns="">
          <p:pic>
            <p:nvPicPr>
              <p:cNvPr id="4" name="Ink 3"/>
              <p:cNvPicPr/>
              <p:nvPr/>
            </p:nvPicPr>
            <p:blipFill>
              <a:blip r:embed="rId4" cstate="print"/>
              <a:stretch>
                <a:fillRect/>
              </a:stretch>
            </p:blipFill>
            <p:spPr>
              <a:xfrm>
                <a:off x="4223767" y="3963987"/>
                <a:ext cx="3409920" cy="43452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7" name="Ink 6"/>
              <p14:cNvContentPartPr/>
              <p14:nvPr/>
            </p14:nvContentPartPr>
            <p14:xfrm>
              <a:off x="3712207" y="4244427"/>
              <a:ext cx="587160" cy="424440"/>
            </p14:xfrm>
          </p:contentPart>
        </mc:Choice>
        <mc:Fallback xmlns="">
          <p:pic>
            <p:nvPicPr>
              <p:cNvPr id="7" name="Ink 6"/>
              <p:cNvPicPr/>
              <p:nvPr/>
            </p:nvPicPr>
            <p:blipFill>
              <a:blip r:embed="rId6" cstate="print"/>
              <a:stretch>
                <a:fillRect/>
              </a:stretch>
            </p:blipFill>
            <p:spPr>
              <a:xfrm>
                <a:off x="3700327" y="4232547"/>
                <a:ext cx="610920" cy="448200"/>
              </a:xfrm>
              <a:prstGeom prst="rect">
                <a:avLst/>
              </a:prstGeom>
            </p:spPr>
          </p:pic>
        </mc:Fallback>
      </mc:AlternateContent>
    </p:spTree>
    <p:extLst>
      <p:ext uri="{BB962C8B-B14F-4D97-AF65-F5344CB8AC3E}">
        <p14:creationId xmlns:p14="http://schemas.microsoft.com/office/powerpoint/2010/main" val="3678740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4" y="38148"/>
            <a:ext cx="8308442" cy="1065438"/>
          </a:xfrm>
        </p:spPr>
        <p:txBody>
          <a:bodyPr>
            <a:normAutofit fontScale="90000"/>
          </a:bodyPr>
          <a:lstStyle/>
          <a:p>
            <a:r>
              <a:rPr lang="en-US" b="1" dirty="0" smtClean="0"/>
              <a:t>  Analytic Weights</a:t>
            </a:r>
            <a:br>
              <a:rPr lang="en-US" b="1" dirty="0" smtClean="0"/>
            </a:br>
            <a:r>
              <a:rPr lang="en-US" b="1" dirty="0" smtClean="0"/>
              <a:t>(Post-Stratification Adjustment)</a:t>
            </a:r>
          </a:p>
        </p:txBody>
      </p:sp>
      <p:sp>
        <p:nvSpPr>
          <p:cNvPr id="8195" name="Content Placeholder 2"/>
          <p:cNvSpPr>
            <a:spLocks noGrp="1"/>
          </p:cNvSpPr>
          <p:nvPr>
            <p:ph idx="1"/>
          </p:nvPr>
        </p:nvSpPr>
        <p:spPr>
          <a:xfrm>
            <a:off x="152400" y="1600200"/>
            <a:ext cx="8839200" cy="4525963"/>
          </a:xfrm>
        </p:spPr>
        <p:txBody>
          <a:bodyPr/>
          <a:lstStyle/>
          <a:p>
            <a:r>
              <a:rPr lang="en-US" dirty="0"/>
              <a:t>Compensate for nonresponse and non-coverage</a:t>
            </a:r>
          </a:p>
          <a:p>
            <a:r>
              <a:rPr lang="en-US" dirty="0"/>
              <a:t>Weight sample to have same distribution on demographic variables</a:t>
            </a:r>
          </a:p>
          <a:p>
            <a:pPr lvl="2"/>
            <a:r>
              <a:rPr lang="en-US" dirty="0" smtClean="0"/>
              <a:t>Gender, age, </a:t>
            </a:r>
            <a:r>
              <a:rPr lang="en-US" dirty="0"/>
              <a:t>race/ethnicity, education, marital status, and income </a:t>
            </a:r>
          </a:p>
          <a:p>
            <a:r>
              <a:rPr lang="en-US" dirty="0"/>
              <a:t>Iterative proportional fitting or raking</a:t>
            </a:r>
          </a:p>
          <a:p>
            <a:pPr marL="0" indent="0">
              <a:buNone/>
            </a:pPr>
            <a:endParaRPr lang="en-US" dirty="0" smtClean="0"/>
          </a:p>
        </p:txBody>
      </p:sp>
    </p:spTree>
    <p:extLst>
      <p:ext uri="{BB962C8B-B14F-4D97-AF65-F5344CB8AC3E}">
        <p14:creationId xmlns:p14="http://schemas.microsoft.com/office/powerpoint/2010/main" val="19972741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Raking </a:t>
            </a:r>
            <a:endParaRPr lang="en-US" b="1" dirty="0"/>
          </a:p>
        </p:txBody>
      </p:sp>
      <p:sp>
        <p:nvSpPr>
          <p:cNvPr id="3" name="Content Placeholder 2"/>
          <p:cNvSpPr>
            <a:spLocks noGrp="1"/>
          </p:cNvSpPr>
          <p:nvPr>
            <p:ph idx="1"/>
          </p:nvPr>
        </p:nvSpPr>
        <p:spPr>
          <a:xfrm>
            <a:off x="457200" y="1417638"/>
            <a:ext cx="8229600" cy="4708525"/>
          </a:xfrm>
        </p:spPr>
        <p:txBody>
          <a:bodyPr/>
          <a:lstStyle/>
          <a:p>
            <a:r>
              <a:rPr lang="en-US" dirty="0" smtClean="0">
                <a:latin typeface="Arial" pitchFamily="34" charset="0"/>
                <a:cs typeface="Arial" pitchFamily="34" charset="0"/>
              </a:rPr>
              <a:t>Matches </a:t>
            </a:r>
            <a:r>
              <a:rPr lang="en-US" dirty="0">
                <a:latin typeface="Arial" pitchFamily="34" charset="0"/>
                <a:cs typeface="Arial" pitchFamily="34" charset="0"/>
              </a:rPr>
              <a:t>cell counts to the marginal distributions of the variables </a:t>
            </a:r>
          </a:p>
          <a:p>
            <a:r>
              <a:rPr lang="en-US" dirty="0">
                <a:latin typeface="Arial" pitchFamily="34" charset="0"/>
                <a:cs typeface="Arial" pitchFamily="34" charset="0"/>
              </a:rPr>
              <a:t>Performs cell-by-cell adjustments </a:t>
            </a:r>
          </a:p>
          <a:p>
            <a:r>
              <a:rPr lang="en-US" dirty="0">
                <a:latin typeface="Arial" pitchFamily="34" charset="0"/>
                <a:cs typeface="Arial" pitchFamily="34" charset="0"/>
              </a:rPr>
              <a:t>Repeated iteratively until convergence between the weighted sample and U.S. Census distributions</a:t>
            </a:r>
            <a:endParaRPr lang="en-US" dirty="0"/>
          </a:p>
          <a:p>
            <a:endParaRPr lang="en-US" dirty="0"/>
          </a:p>
        </p:txBody>
      </p:sp>
      <p:sp>
        <p:nvSpPr>
          <p:cNvPr id="5" name="Slide Number Placeholder 4"/>
          <p:cNvSpPr>
            <a:spLocks noGrp="1"/>
          </p:cNvSpPr>
          <p:nvPr>
            <p:ph type="sldNum" sz="quarter" idx="12"/>
          </p:nvPr>
        </p:nvSpPr>
        <p:spPr/>
        <p:txBody>
          <a:bodyPr/>
          <a:lstStyle/>
          <a:p>
            <a:pPr>
              <a:defRPr/>
            </a:pPr>
            <a:fld id="{5384F615-94AA-4AE3-AC69-16EEF5307F42}" type="slidenum">
              <a:rPr lang="en-US" smtClean="0"/>
              <a:pPr>
                <a:defRPr/>
              </a:pPr>
              <a:t>18</a:t>
            </a:fld>
            <a:endParaRPr lang="en-US" dirty="0"/>
          </a:p>
        </p:txBody>
      </p:sp>
    </p:spTree>
    <p:extLst>
      <p:ext uri="{BB962C8B-B14F-4D97-AF65-F5344CB8AC3E}">
        <p14:creationId xmlns:p14="http://schemas.microsoft.com/office/powerpoint/2010/main" val="6540156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2"/>
            <a:ext cx="8001000" cy="1584325"/>
          </a:xfrm>
        </p:spPr>
        <p:txBody>
          <a:bodyPr>
            <a:normAutofit/>
          </a:bodyPr>
          <a:lstStyle/>
          <a:p>
            <a:pPr>
              <a:defRPr/>
            </a:pPr>
            <a:r>
              <a:rPr lang="en-US" sz="4000" b="1" dirty="0"/>
              <a:t>Raking Algorithm</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914400" y="1828800"/>
                <a:ext cx="7848600" cy="4724400"/>
              </a:xfrm>
            </p:spPr>
            <p:txBody>
              <a:bodyPr>
                <a:normAutofit/>
              </a:bodyPr>
              <a:lstStyle/>
              <a:p>
                <a:pPr>
                  <a:defRPr/>
                </a:pPr>
                <a:r>
                  <a:rPr lang="en-US" sz="2800" dirty="0" smtClean="0"/>
                  <a:t>Calculate </a:t>
                </a:r>
                <a14:m>
                  <m:oMath xmlns:m="http://schemas.openxmlformats.org/officeDocument/2006/math">
                    <m:sSup>
                      <m:sSupPr>
                        <m:ctrlPr>
                          <a:rPr lang="en-US" sz="2800" b="0" i="1" smtClean="0">
                            <a:latin typeface="Cambria Math" panose="02040503050406030204" pitchFamily="18" charset="0"/>
                          </a:rPr>
                        </m:ctrlPr>
                      </m:sSupPr>
                      <m:e>
                        <m:sSub>
                          <m:sSubPr>
                            <m:ctrlPr>
                              <a:rPr lang="en-US" sz="2800" b="0" i="1" smtClean="0">
                                <a:latin typeface="Cambria Math" panose="02040503050406030204" pitchFamily="18" charset="0"/>
                              </a:rPr>
                            </m:ctrlPr>
                          </m:sSubPr>
                          <m:e>
                            <m:acc>
                              <m:accPr>
                                <m:chr m:val="̂"/>
                                <m:ctrlPr>
                                  <a:rPr lang="en-US" sz="2800" b="0" i="1" smtClean="0">
                                    <a:latin typeface="Cambria Math" panose="02040503050406030204" pitchFamily="18" charset="0"/>
                                  </a:rPr>
                                </m:ctrlPr>
                              </m:accPr>
                              <m:e>
                                <m:r>
                                  <a:rPr lang="en-US" sz="2800" b="0" i="1" smtClean="0">
                                    <a:latin typeface="Cambria Math" panose="02040503050406030204" pitchFamily="18" charset="0"/>
                                  </a:rPr>
                                  <m:t>𝑛</m:t>
                                </m:r>
                              </m:e>
                            </m:acc>
                          </m:e>
                          <m:sub>
                            <m:r>
                              <a:rPr lang="en-US" sz="2800" b="0" i="1" smtClean="0">
                                <a:latin typeface="Cambria Math" panose="02040503050406030204" pitchFamily="18" charset="0"/>
                              </a:rPr>
                              <m:t>𝑖𝑗</m:t>
                            </m:r>
                          </m:sub>
                        </m:sSub>
                      </m:e>
                      <m:sup>
                        <m:r>
                          <a:rPr lang="en-US" sz="2800" b="0" i="1" smtClean="0">
                            <a:latin typeface="Cambria Math" panose="02040503050406030204" pitchFamily="18" charset="0"/>
                          </a:rPr>
                          <m:t>(1)</m:t>
                        </m:r>
                      </m:sup>
                    </m:sSup>
                    <m:r>
                      <a:rPr lang="en-US" sz="2800" b="0" i="1" smtClean="0">
                        <a:latin typeface="Cambria Math" panose="02040503050406030204" pitchFamily="18" charset="0"/>
                      </a:rPr>
                      <m:t>=</m:t>
                    </m:r>
                    <m:sSub>
                      <m:sSubPr>
                        <m:ctrlPr>
                          <a:rPr lang="en-US" sz="2800" b="0" i="1" smtClean="0">
                            <a:latin typeface="Cambria Math" panose="02040503050406030204" pitchFamily="18" charset="0"/>
                          </a:rPr>
                        </m:ctrlPr>
                      </m:sSubPr>
                      <m:e>
                        <m:r>
                          <a:rPr lang="en-US" sz="2800" b="0" i="1" smtClean="0">
                            <a:latin typeface="Cambria Math" panose="02040503050406030204" pitchFamily="18" charset="0"/>
                          </a:rPr>
                          <m:t>𝑁</m:t>
                        </m:r>
                      </m:e>
                      <m:sub>
                        <m:r>
                          <a:rPr lang="en-US" sz="2800" b="0" i="1" smtClean="0">
                            <a:latin typeface="Cambria Math" panose="02040503050406030204" pitchFamily="18" charset="0"/>
                          </a:rPr>
                          <m:t>𝑖</m:t>
                        </m:r>
                      </m:sub>
                    </m:sSub>
                    <m:r>
                      <a:rPr lang="en-US" sz="2800" i="1">
                        <a:latin typeface="Cambria Math" panose="02040503050406030204" pitchFamily="18" charset="0"/>
                        <a:ea typeface="Cambria Math"/>
                      </a:rPr>
                      <m:t>×</m:t>
                    </m:r>
                    <m:f>
                      <m:fPr>
                        <m:ctrlPr>
                          <a:rPr lang="en-US" sz="2800" i="1" smtClean="0">
                            <a:latin typeface="Cambria Math" panose="02040503050406030204" pitchFamily="18" charset="0"/>
                            <a:ea typeface="Cambria Math"/>
                          </a:rPr>
                        </m:ctrlPr>
                      </m:fPr>
                      <m:num>
                        <m:sSup>
                          <m:sSupPr>
                            <m:ctrlPr>
                              <a:rPr lang="en-US" sz="2800" i="1">
                                <a:latin typeface="Cambria Math" panose="02040503050406030204" pitchFamily="18" charset="0"/>
                              </a:rPr>
                            </m:ctrlPr>
                          </m:sSupPr>
                          <m:e>
                            <m:sSub>
                              <m:sSubPr>
                                <m:ctrlPr>
                                  <a:rPr lang="en-US" sz="2800" i="1">
                                    <a:latin typeface="Cambria Math" panose="02040503050406030204" pitchFamily="18" charset="0"/>
                                  </a:rPr>
                                </m:ctrlPr>
                              </m:sSubPr>
                              <m:e>
                                <m:acc>
                                  <m:accPr>
                                    <m:chr m:val="̂"/>
                                    <m:ctrlPr>
                                      <a:rPr lang="en-US" sz="2800" i="1">
                                        <a:latin typeface="Cambria Math" panose="02040503050406030204" pitchFamily="18" charset="0"/>
                                      </a:rPr>
                                    </m:ctrlPr>
                                  </m:accPr>
                                  <m:e>
                                    <m:r>
                                      <a:rPr lang="en-US" sz="2800" b="0" i="1" smtClean="0">
                                        <a:latin typeface="Cambria Math" panose="02040503050406030204" pitchFamily="18" charset="0"/>
                                      </a:rPr>
                                      <m:t>𝑛</m:t>
                                    </m:r>
                                  </m:e>
                                </m:acc>
                              </m:e>
                              <m:sub>
                                <m:r>
                                  <a:rPr lang="en-US" sz="2800" i="1">
                                    <a:latin typeface="Cambria Math" panose="02040503050406030204" pitchFamily="18" charset="0"/>
                                  </a:rPr>
                                  <m:t>𝑖𝑗</m:t>
                                </m:r>
                              </m:sub>
                            </m:sSub>
                          </m:e>
                          <m:sup>
                            <m:r>
                              <a:rPr lang="en-US" sz="2800" i="1">
                                <a:latin typeface="Cambria Math" panose="02040503050406030204" pitchFamily="18" charset="0"/>
                              </a:rPr>
                              <m:t>(</m:t>
                            </m:r>
                            <m:r>
                              <a:rPr lang="en-US" sz="2800" b="0" i="1" smtClean="0">
                                <a:latin typeface="Cambria Math" panose="02040503050406030204" pitchFamily="18" charset="0"/>
                              </a:rPr>
                              <m:t>0</m:t>
                            </m:r>
                            <m:r>
                              <a:rPr lang="en-US" sz="2800" i="1">
                                <a:latin typeface="Cambria Math" panose="02040503050406030204" pitchFamily="18" charset="0"/>
                              </a:rPr>
                              <m:t>)</m:t>
                            </m:r>
                          </m:sup>
                        </m:sSup>
                      </m:num>
                      <m:den>
                        <m:nary>
                          <m:naryPr>
                            <m:chr m:val="∑"/>
                            <m:supHide m:val="on"/>
                            <m:ctrlPr>
                              <a:rPr lang="en-US" sz="2800" i="1" smtClean="0">
                                <a:latin typeface="Cambria Math" panose="02040503050406030204" pitchFamily="18" charset="0"/>
                                <a:ea typeface="Cambria Math"/>
                              </a:rPr>
                            </m:ctrlPr>
                          </m:naryPr>
                          <m:sub>
                            <m:r>
                              <a:rPr lang="en-US" sz="2800" b="0" i="1" smtClean="0">
                                <a:latin typeface="Cambria Math" panose="02040503050406030204" pitchFamily="18" charset="0"/>
                                <a:ea typeface="Cambria Math"/>
                              </a:rPr>
                              <m:t>𝑗</m:t>
                            </m:r>
                          </m:sub>
                          <m:sup/>
                          <m:e>
                            <m:sSup>
                              <m:sSupPr>
                                <m:ctrlPr>
                                  <a:rPr lang="en-US" sz="2800" i="1">
                                    <a:latin typeface="Cambria Math" panose="02040503050406030204" pitchFamily="18" charset="0"/>
                                  </a:rPr>
                                </m:ctrlPr>
                              </m:sSupPr>
                              <m:e>
                                <m:sSub>
                                  <m:sSubPr>
                                    <m:ctrlPr>
                                      <a:rPr lang="en-US" sz="2800" i="1">
                                        <a:latin typeface="Cambria Math" panose="02040503050406030204" pitchFamily="18" charset="0"/>
                                      </a:rPr>
                                    </m:ctrlPr>
                                  </m:sSubPr>
                                  <m:e>
                                    <m:acc>
                                      <m:accPr>
                                        <m:chr m:val="̂"/>
                                        <m:ctrlPr>
                                          <a:rPr lang="en-US" sz="2800" i="1">
                                            <a:latin typeface="Cambria Math" panose="02040503050406030204" pitchFamily="18" charset="0"/>
                                          </a:rPr>
                                        </m:ctrlPr>
                                      </m:accPr>
                                      <m:e>
                                        <m:r>
                                          <a:rPr lang="en-US" sz="2800" b="0" i="1" smtClean="0">
                                            <a:latin typeface="Cambria Math" panose="02040503050406030204" pitchFamily="18" charset="0"/>
                                          </a:rPr>
                                          <m:t>𝑛</m:t>
                                        </m:r>
                                      </m:e>
                                    </m:acc>
                                  </m:e>
                                  <m:sub>
                                    <m:r>
                                      <a:rPr lang="en-US" sz="2800" i="1">
                                        <a:latin typeface="Cambria Math" panose="02040503050406030204" pitchFamily="18" charset="0"/>
                                      </a:rPr>
                                      <m:t>𝑖</m:t>
                                    </m:r>
                                    <m:r>
                                      <a:rPr lang="en-US" sz="2800" b="0" i="1" smtClean="0">
                                        <a:latin typeface="Cambria Math" panose="02040503050406030204" pitchFamily="18" charset="0"/>
                                      </a:rPr>
                                      <m:t>𝑗</m:t>
                                    </m:r>
                                  </m:sub>
                                </m:sSub>
                              </m:e>
                              <m:sup>
                                <m:r>
                                  <a:rPr lang="en-US" sz="2800" i="1">
                                    <a:latin typeface="Cambria Math" panose="02040503050406030204" pitchFamily="18" charset="0"/>
                                  </a:rPr>
                                  <m:t>(0)</m:t>
                                </m:r>
                              </m:sup>
                            </m:sSup>
                          </m:e>
                        </m:nary>
                      </m:den>
                    </m:f>
                  </m:oMath>
                </a14:m>
                <a:r>
                  <a:rPr lang="en-US" sz="2800" dirty="0" smtClean="0"/>
                  <a:t> </a:t>
                </a:r>
                <a:r>
                  <a:rPr lang="en-US" sz="2800" dirty="0" smtClean="0">
                    <a:sym typeface="Wingdings" pitchFamily="2" charset="2"/>
                  </a:rPr>
                  <a:t></a:t>
                </a:r>
                <a:r>
                  <a:rPr lang="en-US" sz="2800" dirty="0" smtClean="0"/>
                  <a:t>raking over rows</a:t>
                </a:r>
                <a:endParaRPr lang="en-US" sz="2800" dirty="0"/>
              </a:p>
              <a:p>
                <a:pPr>
                  <a:defRPr/>
                </a:pPr>
                <a:r>
                  <a:rPr lang="en-US" sz="2800" dirty="0" smtClean="0"/>
                  <a:t>Calculate </a:t>
                </a:r>
                <a14:m>
                  <m:oMath xmlns:m="http://schemas.openxmlformats.org/officeDocument/2006/math">
                    <m:sSup>
                      <m:sSupPr>
                        <m:ctrlPr>
                          <a:rPr lang="en-US" sz="2800" i="1">
                            <a:latin typeface="Cambria Math" panose="02040503050406030204" pitchFamily="18" charset="0"/>
                          </a:rPr>
                        </m:ctrlPr>
                      </m:sSupPr>
                      <m:e>
                        <m:sSub>
                          <m:sSubPr>
                            <m:ctrlPr>
                              <a:rPr lang="en-US" sz="2800" i="1">
                                <a:latin typeface="Cambria Math" panose="02040503050406030204" pitchFamily="18" charset="0"/>
                              </a:rPr>
                            </m:ctrlPr>
                          </m:sSubPr>
                          <m:e>
                            <m:acc>
                              <m:accPr>
                                <m:chr m:val="̂"/>
                                <m:ctrlPr>
                                  <a:rPr lang="en-US" sz="2800" i="1">
                                    <a:latin typeface="Cambria Math" panose="02040503050406030204" pitchFamily="18" charset="0"/>
                                  </a:rPr>
                                </m:ctrlPr>
                              </m:accPr>
                              <m:e>
                                <m:r>
                                  <a:rPr lang="en-US" sz="2800" b="0" i="1" smtClean="0">
                                    <a:latin typeface="Cambria Math" panose="02040503050406030204" pitchFamily="18" charset="0"/>
                                  </a:rPr>
                                  <m:t>𝑛</m:t>
                                </m:r>
                              </m:e>
                            </m:acc>
                          </m:e>
                          <m:sub>
                            <m:r>
                              <a:rPr lang="en-US" sz="2800" i="1">
                                <a:latin typeface="Cambria Math" panose="02040503050406030204" pitchFamily="18" charset="0"/>
                              </a:rPr>
                              <m:t>𝑖𝑗</m:t>
                            </m:r>
                          </m:sub>
                        </m:sSub>
                      </m:e>
                      <m:sup>
                        <m:r>
                          <a:rPr lang="en-US" sz="2800" i="1">
                            <a:latin typeface="Cambria Math" panose="02040503050406030204" pitchFamily="18" charset="0"/>
                          </a:rPr>
                          <m:t>(</m:t>
                        </m:r>
                        <m:r>
                          <a:rPr lang="en-US" sz="2800" b="0" i="1" smtClean="0">
                            <a:latin typeface="Cambria Math" panose="02040503050406030204" pitchFamily="18" charset="0"/>
                          </a:rPr>
                          <m:t>2</m:t>
                        </m:r>
                        <m:r>
                          <a:rPr lang="en-US" sz="2800" i="1">
                            <a:latin typeface="Cambria Math" panose="02040503050406030204" pitchFamily="18" charset="0"/>
                          </a:rPr>
                          <m:t>)</m:t>
                        </m:r>
                      </m:sup>
                    </m:sSup>
                    <m:r>
                      <a:rPr lang="en-US" sz="2800" i="1">
                        <a:latin typeface="Cambria Math" panose="02040503050406030204" pitchFamily="18" charset="0"/>
                      </a:rPr>
                      <m:t>=</m:t>
                    </m:r>
                    <m:sSub>
                      <m:sSubPr>
                        <m:ctrlPr>
                          <a:rPr lang="en-US" sz="2800" i="1">
                            <a:latin typeface="Cambria Math" panose="02040503050406030204" pitchFamily="18" charset="0"/>
                          </a:rPr>
                        </m:ctrlPr>
                      </m:sSubPr>
                      <m:e>
                        <m:r>
                          <a:rPr lang="en-US" sz="2800" b="0" i="1" smtClean="0">
                            <a:latin typeface="Cambria Math" panose="02040503050406030204" pitchFamily="18" charset="0"/>
                          </a:rPr>
                          <m:t>𝑁</m:t>
                        </m:r>
                      </m:e>
                      <m:sub>
                        <m:r>
                          <a:rPr lang="en-US" sz="2800" b="0" i="1" smtClean="0">
                            <a:latin typeface="Cambria Math" panose="02040503050406030204" pitchFamily="18" charset="0"/>
                          </a:rPr>
                          <m:t>𝑗</m:t>
                        </m:r>
                      </m:sub>
                    </m:sSub>
                    <m:r>
                      <a:rPr lang="en-US" sz="2800" i="1">
                        <a:latin typeface="Cambria Math" panose="02040503050406030204" pitchFamily="18" charset="0"/>
                        <a:ea typeface="Cambria Math"/>
                      </a:rPr>
                      <m:t>×</m:t>
                    </m:r>
                    <m:f>
                      <m:fPr>
                        <m:ctrlPr>
                          <a:rPr lang="en-US" sz="2800" i="1">
                            <a:latin typeface="Cambria Math" panose="02040503050406030204" pitchFamily="18" charset="0"/>
                            <a:ea typeface="Cambria Math"/>
                          </a:rPr>
                        </m:ctrlPr>
                      </m:fPr>
                      <m:num>
                        <m:sSup>
                          <m:sSupPr>
                            <m:ctrlPr>
                              <a:rPr lang="en-US" sz="2800" i="1">
                                <a:latin typeface="Cambria Math" panose="02040503050406030204" pitchFamily="18" charset="0"/>
                              </a:rPr>
                            </m:ctrlPr>
                          </m:sSupPr>
                          <m:e>
                            <m:sSub>
                              <m:sSubPr>
                                <m:ctrlPr>
                                  <a:rPr lang="en-US" sz="2800" i="1">
                                    <a:latin typeface="Cambria Math" panose="02040503050406030204" pitchFamily="18" charset="0"/>
                                  </a:rPr>
                                </m:ctrlPr>
                              </m:sSubPr>
                              <m:e>
                                <m:acc>
                                  <m:accPr>
                                    <m:chr m:val="̂"/>
                                    <m:ctrlPr>
                                      <a:rPr lang="en-US" sz="2800" i="1">
                                        <a:latin typeface="Cambria Math" panose="02040503050406030204" pitchFamily="18" charset="0"/>
                                      </a:rPr>
                                    </m:ctrlPr>
                                  </m:accPr>
                                  <m:e>
                                    <m:r>
                                      <a:rPr lang="en-US" sz="2800" b="0" i="1" smtClean="0">
                                        <a:latin typeface="Cambria Math" panose="02040503050406030204" pitchFamily="18" charset="0"/>
                                      </a:rPr>
                                      <m:t>𝑛</m:t>
                                    </m:r>
                                  </m:e>
                                </m:acc>
                              </m:e>
                              <m:sub>
                                <m:r>
                                  <a:rPr lang="en-US" sz="2800" i="1">
                                    <a:latin typeface="Cambria Math" panose="02040503050406030204" pitchFamily="18" charset="0"/>
                                  </a:rPr>
                                  <m:t>𝑖𝑗</m:t>
                                </m:r>
                              </m:sub>
                            </m:sSub>
                          </m:e>
                          <m:sup>
                            <m:r>
                              <a:rPr lang="en-US" sz="2800" i="1">
                                <a:latin typeface="Cambria Math" panose="02040503050406030204" pitchFamily="18" charset="0"/>
                              </a:rPr>
                              <m:t>(</m:t>
                            </m:r>
                            <m:r>
                              <a:rPr lang="en-US" sz="2800" b="0" i="1" smtClean="0">
                                <a:latin typeface="Cambria Math" panose="02040503050406030204" pitchFamily="18" charset="0"/>
                              </a:rPr>
                              <m:t>1</m:t>
                            </m:r>
                            <m:r>
                              <a:rPr lang="en-US" sz="2800" i="1">
                                <a:latin typeface="Cambria Math" panose="02040503050406030204" pitchFamily="18" charset="0"/>
                              </a:rPr>
                              <m:t>)</m:t>
                            </m:r>
                          </m:sup>
                        </m:sSup>
                      </m:num>
                      <m:den>
                        <m:nary>
                          <m:naryPr>
                            <m:chr m:val="∑"/>
                            <m:supHide m:val="on"/>
                            <m:ctrlPr>
                              <a:rPr lang="en-US" sz="2800" i="1">
                                <a:latin typeface="Cambria Math" panose="02040503050406030204" pitchFamily="18" charset="0"/>
                                <a:ea typeface="Cambria Math"/>
                              </a:rPr>
                            </m:ctrlPr>
                          </m:naryPr>
                          <m:sub>
                            <m:r>
                              <a:rPr lang="en-US" sz="2800" b="0" i="1" smtClean="0">
                                <a:latin typeface="Cambria Math" panose="02040503050406030204" pitchFamily="18" charset="0"/>
                                <a:ea typeface="Cambria Math"/>
                              </a:rPr>
                              <m:t>𝑖</m:t>
                            </m:r>
                          </m:sub>
                          <m:sup/>
                          <m:e>
                            <m:sSup>
                              <m:sSupPr>
                                <m:ctrlPr>
                                  <a:rPr lang="en-US" sz="2800" i="1">
                                    <a:latin typeface="Cambria Math" panose="02040503050406030204" pitchFamily="18" charset="0"/>
                                  </a:rPr>
                                </m:ctrlPr>
                              </m:sSupPr>
                              <m:e>
                                <m:sSub>
                                  <m:sSubPr>
                                    <m:ctrlPr>
                                      <a:rPr lang="en-US" sz="2800" i="1">
                                        <a:latin typeface="Cambria Math" panose="02040503050406030204" pitchFamily="18" charset="0"/>
                                      </a:rPr>
                                    </m:ctrlPr>
                                  </m:sSubPr>
                                  <m:e>
                                    <m:acc>
                                      <m:accPr>
                                        <m:chr m:val="̂"/>
                                        <m:ctrlPr>
                                          <a:rPr lang="en-US" sz="2800" i="1">
                                            <a:latin typeface="Cambria Math" panose="02040503050406030204" pitchFamily="18" charset="0"/>
                                          </a:rPr>
                                        </m:ctrlPr>
                                      </m:accPr>
                                      <m:e>
                                        <m:r>
                                          <a:rPr lang="en-US" sz="2800" b="0" i="1" smtClean="0">
                                            <a:latin typeface="Cambria Math" panose="02040503050406030204" pitchFamily="18" charset="0"/>
                                          </a:rPr>
                                          <m:t>𝑛</m:t>
                                        </m:r>
                                      </m:e>
                                    </m:acc>
                                  </m:e>
                                  <m:sub>
                                    <m:r>
                                      <a:rPr lang="en-US" sz="2800" b="0" i="1" smtClean="0">
                                        <a:latin typeface="Cambria Math" panose="02040503050406030204" pitchFamily="18" charset="0"/>
                                      </a:rPr>
                                      <m:t>𝑖𝑗</m:t>
                                    </m:r>
                                  </m:sub>
                                </m:sSub>
                              </m:e>
                              <m:sup>
                                <m:r>
                                  <a:rPr lang="en-US" sz="2800" i="1">
                                    <a:latin typeface="Cambria Math" panose="02040503050406030204" pitchFamily="18" charset="0"/>
                                  </a:rPr>
                                  <m:t>(</m:t>
                                </m:r>
                                <m:r>
                                  <a:rPr lang="en-US" sz="2800" b="0" i="1" smtClean="0">
                                    <a:latin typeface="Cambria Math" panose="02040503050406030204" pitchFamily="18" charset="0"/>
                                  </a:rPr>
                                  <m:t>1</m:t>
                                </m:r>
                                <m:r>
                                  <a:rPr lang="en-US" sz="2800" i="1">
                                    <a:latin typeface="Cambria Math" panose="02040503050406030204" pitchFamily="18" charset="0"/>
                                  </a:rPr>
                                  <m:t>)</m:t>
                                </m:r>
                              </m:sup>
                            </m:sSup>
                          </m:e>
                        </m:nary>
                      </m:den>
                    </m:f>
                  </m:oMath>
                </a14:m>
                <a:r>
                  <a:rPr lang="en-US" sz="2800" dirty="0"/>
                  <a:t> </a:t>
                </a:r>
                <a:r>
                  <a:rPr lang="en-US" sz="2800" dirty="0" smtClean="0">
                    <a:sym typeface="Wingdings" pitchFamily="2" charset="2"/>
                  </a:rPr>
                  <a:t></a:t>
                </a:r>
                <a:r>
                  <a:rPr lang="en-US" sz="2800" dirty="0" smtClean="0"/>
                  <a:t>raking over columns</a:t>
                </a:r>
                <a:endParaRPr lang="en-US" sz="2800" dirty="0"/>
              </a:p>
              <a:p>
                <a:pPr>
                  <a:defRPr/>
                </a:pPr>
                <a:r>
                  <a:rPr lang="en-US" sz="2800" dirty="0" smtClean="0"/>
                  <a:t>Repeat these 2 steps until </a:t>
                </a:r>
                <a14:m>
                  <m:oMath xmlns:m="http://schemas.openxmlformats.org/officeDocument/2006/math">
                    <m:nary>
                      <m:naryPr>
                        <m:chr m:val="∑"/>
                        <m:supHide m:val="on"/>
                        <m:ctrlPr>
                          <a:rPr lang="en-US" sz="2800" i="1" smtClean="0">
                            <a:latin typeface="Cambria Math" panose="02040503050406030204" pitchFamily="18" charset="0"/>
                          </a:rPr>
                        </m:ctrlPr>
                      </m:naryPr>
                      <m:sub>
                        <m:r>
                          <a:rPr lang="en-US" sz="2800" b="0" i="1" smtClean="0">
                            <a:latin typeface="Cambria Math" panose="02040503050406030204" pitchFamily="18" charset="0"/>
                          </a:rPr>
                          <m:t>𝑗</m:t>
                        </m:r>
                      </m:sub>
                      <m:sup/>
                      <m:e>
                        <m:sSub>
                          <m:sSubPr>
                            <m:ctrlPr>
                              <a:rPr lang="en-US" sz="2800" i="1" smtClean="0">
                                <a:latin typeface="Cambria Math" panose="02040503050406030204" pitchFamily="18" charset="0"/>
                              </a:rPr>
                            </m:ctrlPr>
                          </m:sSubPr>
                          <m:e>
                            <m:acc>
                              <m:accPr>
                                <m:chr m:val="̂"/>
                                <m:ctrlPr>
                                  <a:rPr lang="en-US" sz="2800" i="1" smtClean="0">
                                    <a:latin typeface="Cambria Math" panose="02040503050406030204" pitchFamily="18" charset="0"/>
                                  </a:rPr>
                                </m:ctrlPr>
                              </m:accPr>
                              <m:e>
                                <m:r>
                                  <a:rPr lang="en-US" sz="2800" b="0" i="1" smtClean="0">
                                    <a:latin typeface="Cambria Math" panose="02040503050406030204" pitchFamily="18" charset="0"/>
                                  </a:rPr>
                                  <m:t>𝑛</m:t>
                                </m:r>
                              </m:e>
                            </m:acc>
                          </m:e>
                          <m:sub>
                            <m:r>
                              <a:rPr lang="en-US" sz="2800" b="0" i="1" smtClean="0">
                                <a:latin typeface="Cambria Math" panose="02040503050406030204" pitchFamily="18" charset="0"/>
                              </a:rPr>
                              <m:t>𝑖𝑗</m:t>
                            </m:r>
                          </m:sub>
                        </m:sSub>
                        <m:r>
                          <a:rPr lang="en-US" sz="2800" b="0" i="1" smtClean="0">
                            <a:latin typeface="Cambria Math" panose="02040503050406030204" pitchFamily="18" charset="0"/>
                          </a:rPr>
                          <m:t>=</m:t>
                        </m:r>
                        <m:sSub>
                          <m:sSubPr>
                            <m:ctrlPr>
                              <a:rPr lang="en-US" sz="2800" b="0" i="1" smtClean="0">
                                <a:latin typeface="Cambria Math" panose="02040503050406030204" pitchFamily="18" charset="0"/>
                              </a:rPr>
                            </m:ctrlPr>
                          </m:sSubPr>
                          <m:e>
                            <m:r>
                              <a:rPr lang="en-US" sz="2800" b="0" i="1" smtClean="0">
                                <a:latin typeface="Cambria Math" panose="02040503050406030204" pitchFamily="18" charset="0"/>
                              </a:rPr>
                              <m:t>𝑁</m:t>
                            </m:r>
                          </m:e>
                          <m:sub>
                            <m:r>
                              <a:rPr lang="en-US" sz="2800" b="0" i="1" smtClean="0">
                                <a:latin typeface="Cambria Math" panose="02040503050406030204" pitchFamily="18" charset="0"/>
                              </a:rPr>
                              <m:t>𝑖</m:t>
                            </m:r>
                          </m:sub>
                        </m:sSub>
                      </m:e>
                    </m:nary>
                  </m:oMath>
                </a14:m>
                <a:r>
                  <a:rPr lang="en-US" sz="2800" dirty="0" smtClean="0"/>
                  <a:t> and </a:t>
                </a:r>
                <a14:m>
                  <m:oMath xmlns:m="http://schemas.openxmlformats.org/officeDocument/2006/math">
                    <m:nary>
                      <m:naryPr>
                        <m:chr m:val="∑"/>
                        <m:supHide m:val="on"/>
                        <m:ctrlPr>
                          <a:rPr lang="en-US" sz="2800" i="1">
                            <a:latin typeface="Cambria Math" panose="02040503050406030204" pitchFamily="18" charset="0"/>
                          </a:rPr>
                        </m:ctrlPr>
                      </m:naryPr>
                      <m:sub>
                        <m:r>
                          <a:rPr lang="en-US" sz="2800" b="0" i="1" smtClean="0">
                            <a:latin typeface="Cambria Math" panose="02040503050406030204" pitchFamily="18" charset="0"/>
                          </a:rPr>
                          <m:t>𝑖</m:t>
                        </m:r>
                      </m:sub>
                      <m:sup/>
                      <m:e>
                        <m:sSub>
                          <m:sSubPr>
                            <m:ctrlPr>
                              <a:rPr lang="en-US" sz="2800" i="1">
                                <a:latin typeface="Cambria Math" panose="02040503050406030204" pitchFamily="18" charset="0"/>
                              </a:rPr>
                            </m:ctrlPr>
                          </m:sSubPr>
                          <m:e>
                            <m:acc>
                              <m:accPr>
                                <m:chr m:val="̂"/>
                                <m:ctrlPr>
                                  <a:rPr lang="en-US" sz="2800" i="1">
                                    <a:latin typeface="Cambria Math" panose="02040503050406030204" pitchFamily="18" charset="0"/>
                                  </a:rPr>
                                </m:ctrlPr>
                              </m:accPr>
                              <m:e>
                                <m:r>
                                  <a:rPr lang="en-US" sz="2800" b="0" i="1" smtClean="0">
                                    <a:latin typeface="Cambria Math" panose="02040503050406030204" pitchFamily="18" charset="0"/>
                                  </a:rPr>
                                  <m:t>𝑛</m:t>
                                </m:r>
                              </m:e>
                            </m:acc>
                          </m:e>
                          <m:sub>
                            <m:r>
                              <a:rPr lang="en-US" sz="2800" b="0" i="1" smtClean="0">
                                <a:latin typeface="Cambria Math" panose="02040503050406030204" pitchFamily="18" charset="0"/>
                              </a:rPr>
                              <m:t>𝑖𝑗</m:t>
                            </m:r>
                          </m:sub>
                        </m:sSub>
                        <m:r>
                          <a:rPr lang="en-US" sz="2800" i="1">
                            <a:latin typeface="Cambria Math" panose="02040503050406030204" pitchFamily="18" charset="0"/>
                          </a:rPr>
                          <m:t>=</m:t>
                        </m:r>
                        <m:sSub>
                          <m:sSubPr>
                            <m:ctrlPr>
                              <a:rPr lang="en-US" sz="2800" i="1">
                                <a:latin typeface="Cambria Math" panose="02040503050406030204" pitchFamily="18" charset="0"/>
                              </a:rPr>
                            </m:ctrlPr>
                          </m:sSubPr>
                          <m:e>
                            <m:r>
                              <a:rPr lang="en-US" sz="2800" b="0" i="1" smtClean="0">
                                <a:latin typeface="Cambria Math" panose="02040503050406030204" pitchFamily="18" charset="0"/>
                              </a:rPr>
                              <m:t>𝑁</m:t>
                            </m:r>
                          </m:e>
                          <m:sub>
                            <m:r>
                              <a:rPr lang="en-US" sz="2800" b="0" i="1" smtClean="0">
                                <a:latin typeface="Cambria Math" panose="02040503050406030204" pitchFamily="18" charset="0"/>
                              </a:rPr>
                              <m:t>𝑗</m:t>
                            </m:r>
                          </m:sub>
                        </m:sSub>
                      </m:e>
                    </m:nary>
                  </m:oMath>
                </a14:m>
                <a:r>
                  <a:rPr lang="en-US" sz="2800" dirty="0"/>
                  <a:t> </a:t>
                </a:r>
                <a:r>
                  <a:rPr lang="en-US" sz="2800" dirty="0" smtClean="0"/>
                  <a:t>for each </a:t>
                </a:r>
                <a14:m>
                  <m:oMath xmlns:m="http://schemas.openxmlformats.org/officeDocument/2006/math">
                    <m:r>
                      <a:rPr lang="en-US" sz="2800" b="0" i="1" dirty="0" smtClean="0">
                        <a:latin typeface="Cambria Math" panose="02040503050406030204" pitchFamily="18" charset="0"/>
                      </a:rPr>
                      <m:t>𝑖</m:t>
                    </m:r>
                  </m:oMath>
                </a14:m>
                <a:r>
                  <a:rPr lang="en-US" sz="2800" dirty="0" smtClean="0"/>
                  <a:t> and </a:t>
                </a:r>
                <a14:m>
                  <m:oMath xmlns:m="http://schemas.openxmlformats.org/officeDocument/2006/math">
                    <m:r>
                      <a:rPr lang="en-US" sz="2800" b="0" i="1" smtClean="0">
                        <a:latin typeface="Cambria Math" panose="02040503050406030204" pitchFamily="18" charset="0"/>
                      </a:rPr>
                      <m:t>𝑗</m:t>
                    </m:r>
                  </m:oMath>
                </a14:m>
                <a:r>
                  <a:rPr lang="en-US" sz="2800" dirty="0"/>
                  <a:t>, i.e. </a:t>
                </a:r>
                <a:r>
                  <a:rPr lang="en-US" sz="2800" dirty="0" smtClean="0"/>
                  <a:t>“convergence</a:t>
                </a:r>
                <a:r>
                  <a:rPr lang="en-US" sz="2800" dirty="0"/>
                  <a:t>" is </a:t>
                </a:r>
                <a:r>
                  <a:rPr lang="en-US" sz="2800" dirty="0" smtClean="0"/>
                  <a:t>achieved</a:t>
                </a:r>
                <a:endParaRPr lang="en-US" sz="28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914400" y="1828800"/>
                <a:ext cx="7848600" cy="4724400"/>
              </a:xfrm>
              <a:blipFill rotWithShape="0">
                <a:blip r:embed="rId3" cstate="print"/>
                <a:stretch>
                  <a:fillRect l="-1398" r="-776"/>
                </a:stretch>
              </a:blipFill>
            </p:spPr>
            <p:txBody>
              <a:bodyPr/>
              <a:lstStyle/>
              <a:p>
                <a:r>
                  <a:rPr lang="en-US">
                    <a:noFill/>
                  </a:rPr>
                  <a:t> </a:t>
                </a:r>
              </a:p>
            </p:txBody>
          </p:sp>
        </mc:Fallback>
      </mc:AlternateContent>
      <p:sp>
        <p:nvSpPr>
          <p:cNvPr id="5" name="Slide Number Placeholder 4"/>
          <p:cNvSpPr>
            <a:spLocks noGrp="1"/>
          </p:cNvSpPr>
          <p:nvPr>
            <p:ph type="sldNum" sz="quarter" idx="12"/>
          </p:nvPr>
        </p:nvSpPr>
        <p:spPr>
          <a:xfrm>
            <a:off x="7086600" y="6629400"/>
            <a:ext cx="1905000" cy="228600"/>
          </a:xfrm>
        </p:spPr>
        <p:txBody>
          <a:bodyPr/>
          <a:lstStyle/>
          <a:p>
            <a:pPr>
              <a:defRPr/>
            </a:pPr>
            <a:fld id="{0C18A2A0-D77A-4BF9-8977-28AD6A0679E5}" type="slidenum">
              <a:rPr lang="en-US" smtClean="0"/>
              <a:pPr>
                <a:defRPr/>
              </a:pPr>
              <a:t>19</a:t>
            </a:fld>
            <a:endParaRPr lang="en-US" dirty="0"/>
          </a:p>
        </p:txBody>
      </p:sp>
    </p:spTree>
    <p:extLst>
      <p:ext uri="{BB962C8B-B14F-4D97-AF65-F5344CB8AC3E}">
        <p14:creationId xmlns:p14="http://schemas.microsoft.com/office/powerpoint/2010/main" val="342324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CTSI Competencies</a:t>
            </a:r>
            <a:endParaRPr lang="en-US" dirty="0"/>
          </a:p>
        </p:txBody>
      </p:sp>
      <p:sp>
        <p:nvSpPr>
          <p:cNvPr id="3" name="Content Placeholder 2"/>
          <p:cNvSpPr>
            <a:spLocks noGrp="1"/>
          </p:cNvSpPr>
          <p:nvPr>
            <p:ph idx="1"/>
          </p:nvPr>
        </p:nvSpPr>
        <p:spPr/>
        <p:txBody>
          <a:bodyPr/>
          <a:lstStyle/>
          <a:p>
            <a:pPr marL="0" indent="0">
              <a:buNone/>
            </a:pPr>
            <a:r>
              <a:rPr lang="en-US" dirty="0" smtClean="0"/>
              <a:t>1) Assess the strengths and weaknesses of possible study designs for a given clinical or translational research question.</a:t>
            </a:r>
          </a:p>
          <a:p>
            <a:pPr marL="0" indent="0">
              <a:buNone/>
            </a:pPr>
            <a:r>
              <a:rPr lang="en-US" dirty="0" smtClean="0"/>
              <a:t>2) Design a research data analysis plan.</a:t>
            </a:r>
          </a:p>
          <a:p>
            <a:pPr marL="0" indent="0">
              <a:buNone/>
            </a:pPr>
            <a:r>
              <a:rPr lang="en-US" dirty="0" smtClean="0"/>
              <a:t>3) Assess threats to internal validity in any planned or completed clinical or translational study, including selection bias, misclassification, and confounding.</a:t>
            </a:r>
            <a:endParaRPr lang="en-US" dirty="0"/>
          </a:p>
        </p:txBody>
      </p:sp>
      <p:sp>
        <p:nvSpPr>
          <p:cNvPr id="4" name="Slide Number Placeholder 3"/>
          <p:cNvSpPr>
            <a:spLocks noGrp="1"/>
          </p:cNvSpPr>
          <p:nvPr>
            <p:ph type="sldNum" sz="quarter" idx="12"/>
          </p:nvPr>
        </p:nvSpPr>
        <p:spPr/>
        <p:txBody>
          <a:bodyPr/>
          <a:lstStyle/>
          <a:p>
            <a:pPr>
              <a:defRPr/>
            </a:pPr>
            <a:fld id="{8BFE1891-0CEC-44D8-B221-D5FCB52AB215}" type="slidenum">
              <a:rPr lang="en-US" smtClean="0"/>
              <a:pPr>
                <a:defRPr/>
              </a:pPr>
              <a:t>2</a:t>
            </a:fld>
            <a:endParaRPr lang="en-US"/>
          </a:p>
        </p:txBody>
      </p:sp>
    </p:spTree>
    <p:extLst>
      <p:ext uri="{BB962C8B-B14F-4D97-AF65-F5344CB8AC3E}">
        <p14:creationId xmlns:p14="http://schemas.microsoft.com/office/powerpoint/2010/main" val="16316888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8001000" cy="1584325"/>
          </a:xfrm>
        </p:spPr>
        <p:txBody>
          <a:bodyPr>
            <a:normAutofit/>
          </a:bodyPr>
          <a:lstStyle/>
          <a:p>
            <a:pPr>
              <a:defRPr/>
            </a:pPr>
            <a:r>
              <a:rPr lang="en-US" sz="4000" b="1" dirty="0"/>
              <a:t>Raking Example</a:t>
            </a:r>
          </a:p>
        </p:txBody>
      </p:sp>
      <p:sp>
        <p:nvSpPr>
          <p:cNvPr id="3" name="Content Placeholder 2"/>
          <p:cNvSpPr>
            <a:spLocks noGrp="1"/>
          </p:cNvSpPr>
          <p:nvPr>
            <p:ph idx="1"/>
          </p:nvPr>
        </p:nvSpPr>
        <p:spPr/>
        <p:txBody>
          <a:bodyPr/>
          <a:lstStyle/>
          <a:p>
            <a:r>
              <a:rPr lang="en-US" sz="2800" dirty="0" smtClean="0"/>
              <a:t>Grouping by Gender &amp; Race</a:t>
            </a:r>
          </a:p>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p>
        </p:txBody>
      </p:sp>
      <p:sp>
        <p:nvSpPr>
          <p:cNvPr id="5" name="Slide Number Placeholder 4"/>
          <p:cNvSpPr>
            <a:spLocks noGrp="1"/>
          </p:cNvSpPr>
          <p:nvPr>
            <p:ph type="sldNum" sz="quarter" idx="12"/>
          </p:nvPr>
        </p:nvSpPr>
        <p:spPr/>
        <p:txBody>
          <a:bodyPr/>
          <a:lstStyle/>
          <a:p>
            <a:pPr>
              <a:defRPr/>
            </a:pPr>
            <a:fld id="{1577DC7F-334F-4570-A83F-EDB515E225D7}" type="slidenum">
              <a:rPr lang="en-US"/>
              <a:pPr>
                <a:defRPr/>
              </a:pPr>
              <a:t>20</a:t>
            </a:fld>
            <a:endParaRPr lang="en-US" dirty="0"/>
          </a:p>
        </p:txBody>
      </p:sp>
      <p:graphicFrame>
        <p:nvGraphicFramePr>
          <p:cNvPr id="6" name="Table 5"/>
          <p:cNvGraphicFramePr>
            <a:graphicFrameLocks noGrp="1"/>
          </p:cNvGraphicFramePr>
          <p:nvPr/>
        </p:nvGraphicFramePr>
        <p:xfrm>
          <a:off x="990600" y="2438400"/>
          <a:ext cx="7924801" cy="3352800"/>
        </p:xfrm>
        <a:graphic>
          <a:graphicData uri="http://schemas.openxmlformats.org/drawingml/2006/table">
            <a:tbl>
              <a:tblPr firstRow="1" bandRow="1">
                <a:tableStyleId>{5C22544A-7EE6-4342-B048-85BDC9FD1C3A}</a:tableStyleId>
              </a:tblPr>
              <a:tblGrid>
                <a:gridCol w="1219200"/>
                <a:gridCol w="990600"/>
                <a:gridCol w="914400"/>
                <a:gridCol w="838200"/>
                <a:gridCol w="1221419"/>
                <a:gridCol w="759782"/>
                <a:gridCol w="1142999"/>
                <a:gridCol w="838201"/>
              </a:tblGrid>
              <a:tr h="1100447">
                <a:tc>
                  <a:txBody>
                    <a:bodyPr/>
                    <a:lstStyle/>
                    <a:p>
                      <a:pPr algn="ctr" fontAlgn="b"/>
                      <a:r>
                        <a:rPr lang="en-US" sz="2300" b="1" i="0" u="none" strike="noStrike" dirty="0" smtClean="0">
                          <a:solidFill>
                            <a:srgbClr val="000000"/>
                          </a:solidFill>
                          <a:effectLst/>
                          <a:latin typeface="Calibri"/>
                        </a:rPr>
                        <a:t>Sample</a:t>
                      </a:r>
                      <a:endParaRPr lang="en-US" sz="2300" b="1" i="0" u="none" strike="noStrike" dirty="0">
                        <a:solidFill>
                          <a:srgbClr val="000000"/>
                        </a:solidFill>
                        <a:effectLst/>
                        <a:latin typeface="Calibri"/>
                      </a:endParaRPr>
                    </a:p>
                  </a:txBody>
                  <a:tcPr marL="7620" marR="7620" marT="7620" marB="0" anchor="b"/>
                </a:tc>
                <a:tc>
                  <a:txBody>
                    <a:bodyPr/>
                    <a:lstStyle/>
                    <a:p>
                      <a:pPr algn="ctr" fontAlgn="b"/>
                      <a:r>
                        <a:rPr lang="en-US" sz="2300" b="1" i="0" u="none" strike="noStrike" dirty="0">
                          <a:solidFill>
                            <a:srgbClr val="000000"/>
                          </a:solidFill>
                          <a:effectLst/>
                          <a:latin typeface="Calibri"/>
                        </a:rPr>
                        <a:t>Black</a:t>
                      </a:r>
                    </a:p>
                  </a:txBody>
                  <a:tcPr marL="7620" marR="7620" marT="7620" marB="0" anchor="b"/>
                </a:tc>
                <a:tc>
                  <a:txBody>
                    <a:bodyPr/>
                    <a:lstStyle/>
                    <a:p>
                      <a:pPr algn="ctr" fontAlgn="b"/>
                      <a:r>
                        <a:rPr lang="en-US" sz="2300" b="1" i="0" u="none" strike="noStrike" dirty="0">
                          <a:solidFill>
                            <a:srgbClr val="000000"/>
                          </a:solidFill>
                          <a:effectLst/>
                          <a:latin typeface="Calibri"/>
                        </a:rPr>
                        <a:t>White</a:t>
                      </a:r>
                    </a:p>
                  </a:txBody>
                  <a:tcPr marL="7620" marR="7620" marT="7620" marB="0" anchor="b"/>
                </a:tc>
                <a:tc>
                  <a:txBody>
                    <a:bodyPr/>
                    <a:lstStyle/>
                    <a:p>
                      <a:pPr algn="ctr" fontAlgn="b"/>
                      <a:r>
                        <a:rPr lang="en-US" sz="2300" b="1" i="0" u="none" strike="noStrike" dirty="0">
                          <a:solidFill>
                            <a:srgbClr val="000000"/>
                          </a:solidFill>
                          <a:effectLst/>
                          <a:latin typeface="Calibri"/>
                        </a:rPr>
                        <a:t>Asian</a:t>
                      </a:r>
                    </a:p>
                  </a:txBody>
                  <a:tcPr marL="7620" marR="7620" marT="7620" marB="0" anchor="b"/>
                </a:tc>
                <a:tc>
                  <a:txBody>
                    <a:bodyPr/>
                    <a:lstStyle/>
                    <a:p>
                      <a:pPr algn="ctr" fontAlgn="b"/>
                      <a:r>
                        <a:rPr lang="en-US" sz="2300" b="1" i="0" u="none" strike="noStrike" dirty="0">
                          <a:solidFill>
                            <a:srgbClr val="000000"/>
                          </a:solidFill>
                          <a:effectLst/>
                          <a:latin typeface="Calibri"/>
                        </a:rPr>
                        <a:t>Native American</a:t>
                      </a:r>
                    </a:p>
                  </a:txBody>
                  <a:tcPr marL="7620" marR="7620" marT="7620" marB="0" anchor="b"/>
                </a:tc>
                <a:tc>
                  <a:txBody>
                    <a:bodyPr/>
                    <a:lstStyle/>
                    <a:p>
                      <a:pPr algn="ctr" fontAlgn="b"/>
                      <a:r>
                        <a:rPr lang="en-US" sz="2300" b="1" i="0" u="none" strike="noStrike" dirty="0">
                          <a:solidFill>
                            <a:srgbClr val="000000"/>
                          </a:solidFill>
                          <a:effectLst/>
                          <a:latin typeface="Calibri"/>
                        </a:rPr>
                        <a:t>Other</a:t>
                      </a:r>
                    </a:p>
                  </a:txBody>
                  <a:tcPr marL="7620" marR="7620" marT="7620" marB="0" anchor="b"/>
                </a:tc>
                <a:tc>
                  <a:txBody>
                    <a:bodyPr/>
                    <a:lstStyle/>
                    <a:p>
                      <a:pPr algn="l" fontAlgn="b"/>
                      <a:r>
                        <a:rPr lang="en-US" sz="2300" b="1" i="0" u="none" strike="noStrike" dirty="0">
                          <a:solidFill>
                            <a:srgbClr val="7030A0"/>
                          </a:solidFill>
                          <a:effectLst/>
                          <a:latin typeface="Calibri"/>
                        </a:rPr>
                        <a:t>Sum of Weights</a:t>
                      </a:r>
                    </a:p>
                  </a:txBody>
                  <a:tcPr marL="7620" marR="7620" marT="7620" marB="0" anchor="b"/>
                </a:tc>
                <a:tc>
                  <a:txBody>
                    <a:bodyPr/>
                    <a:lstStyle/>
                    <a:p>
                      <a:pPr algn="ctr" fontAlgn="b"/>
                      <a:r>
                        <a:rPr lang="en-US" sz="2300" b="1" i="0" u="none" strike="noStrike" dirty="0" smtClean="0">
                          <a:solidFill>
                            <a:srgbClr val="FF0000"/>
                          </a:solidFill>
                          <a:effectLst/>
                          <a:latin typeface="Calibri"/>
                        </a:rPr>
                        <a:t>Pop</a:t>
                      </a:r>
                      <a:r>
                        <a:rPr lang="en-US" sz="2300" b="1" i="0" u="none" strike="noStrike" baseline="0" dirty="0" smtClean="0">
                          <a:solidFill>
                            <a:srgbClr val="FF0000"/>
                          </a:solidFill>
                          <a:effectLst/>
                          <a:latin typeface="Calibri"/>
                        </a:rPr>
                        <a:t>. Sum</a:t>
                      </a:r>
                      <a:endParaRPr lang="en-US" sz="2300" b="1" i="0" u="none" strike="noStrike" dirty="0">
                        <a:solidFill>
                          <a:srgbClr val="FF0000"/>
                        </a:solidFill>
                        <a:effectLst/>
                        <a:latin typeface="Calibri"/>
                      </a:endParaRPr>
                    </a:p>
                  </a:txBody>
                  <a:tcPr marL="7620" marR="7620" marT="7620" marB="0" anchor="b"/>
                </a:tc>
              </a:tr>
              <a:tr h="467096">
                <a:tc>
                  <a:txBody>
                    <a:bodyPr/>
                    <a:lstStyle/>
                    <a:p>
                      <a:pPr algn="l" fontAlgn="b"/>
                      <a:r>
                        <a:rPr lang="en-US" sz="2300" b="1" i="0" u="none" strike="noStrike" dirty="0">
                          <a:solidFill>
                            <a:srgbClr val="000000"/>
                          </a:solidFill>
                          <a:effectLst/>
                          <a:latin typeface="Calibri"/>
                        </a:rPr>
                        <a:t>Female</a:t>
                      </a:r>
                    </a:p>
                  </a:txBody>
                  <a:tcPr marL="7620" marR="7620" marT="7620" marB="0" anchor="b"/>
                </a:tc>
                <a:tc>
                  <a:txBody>
                    <a:bodyPr/>
                    <a:lstStyle/>
                    <a:p>
                      <a:pPr algn="ctr" rtl="0" fontAlgn="b"/>
                      <a:r>
                        <a:rPr lang="en-US" sz="2300" b="0" i="0" u="none" strike="noStrike" dirty="0">
                          <a:solidFill>
                            <a:srgbClr val="000000"/>
                          </a:solidFill>
                          <a:effectLst/>
                          <a:latin typeface="Calibri"/>
                        </a:rPr>
                        <a:t>300</a:t>
                      </a:r>
                    </a:p>
                  </a:txBody>
                  <a:tcPr marL="7620" marR="7620" marT="7620" marB="0" anchor="b"/>
                </a:tc>
                <a:tc>
                  <a:txBody>
                    <a:bodyPr/>
                    <a:lstStyle/>
                    <a:p>
                      <a:pPr algn="ctr" rtl="0" fontAlgn="b"/>
                      <a:r>
                        <a:rPr lang="en-US" sz="2300" b="0" i="0" u="none" strike="noStrike" dirty="0">
                          <a:solidFill>
                            <a:srgbClr val="000000"/>
                          </a:solidFill>
                          <a:effectLst/>
                          <a:latin typeface="Calibri"/>
                        </a:rPr>
                        <a:t>1200</a:t>
                      </a:r>
                    </a:p>
                  </a:txBody>
                  <a:tcPr marL="7620" marR="7620" marT="7620" marB="0" anchor="b"/>
                </a:tc>
                <a:tc>
                  <a:txBody>
                    <a:bodyPr/>
                    <a:lstStyle/>
                    <a:p>
                      <a:pPr algn="ctr" rtl="0" fontAlgn="b"/>
                      <a:r>
                        <a:rPr lang="en-US" sz="2300" b="0" i="0" u="none" strike="noStrike" dirty="0">
                          <a:solidFill>
                            <a:srgbClr val="000000"/>
                          </a:solidFill>
                          <a:effectLst/>
                          <a:latin typeface="Calibri"/>
                        </a:rPr>
                        <a:t>60</a:t>
                      </a:r>
                    </a:p>
                  </a:txBody>
                  <a:tcPr marL="7620" marR="7620" marT="7620" marB="0" anchor="b"/>
                </a:tc>
                <a:tc>
                  <a:txBody>
                    <a:bodyPr/>
                    <a:lstStyle/>
                    <a:p>
                      <a:pPr algn="ctr" rtl="0" fontAlgn="b"/>
                      <a:r>
                        <a:rPr lang="en-US" sz="2300" b="0" i="0" u="none" strike="noStrike" dirty="0">
                          <a:solidFill>
                            <a:srgbClr val="000000"/>
                          </a:solidFill>
                          <a:effectLst/>
                          <a:latin typeface="Calibri"/>
                        </a:rPr>
                        <a:t>25</a:t>
                      </a:r>
                    </a:p>
                  </a:txBody>
                  <a:tcPr marL="7620" marR="7620" marT="7620" marB="0" anchor="b"/>
                </a:tc>
                <a:tc>
                  <a:txBody>
                    <a:bodyPr/>
                    <a:lstStyle/>
                    <a:p>
                      <a:pPr algn="ctr" rtl="0" fontAlgn="b"/>
                      <a:r>
                        <a:rPr lang="en-US" sz="2300" b="0" i="0" u="none" strike="noStrike" dirty="0">
                          <a:solidFill>
                            <a:srgbClr val="000000"/>
                          </a:solidFill>
                          <a:effectLst/>
                          <a:latin typeface="Calibri"/>
                        </a:rPr>
                        <a:t>30</a:t>
                      </a:r>
                    </a:p>
                  </a:txBody>
                  <a:tcPr marL="7620" marR="7620" marT="7620" marB="0" anchor="b"/>
                </a:tc>
                <a:tc>
                  <a:txBody>
                    <a:bodyPr/>
                    <a:lstStyle/>
                    <a:p>
                      <a:pPr algn="ctr" rtl="0" fontAlgn="b"/>
                      <a:r>
                        <a:rPr lang="en-US" sz="2300" b="0" i="0" u="none" strike="noStrike" kern="1200" dirty="0">
                          <a:solidFill>
                            <a:srgbClr val="7030A0"/>
                          </a:solidFill>
                          <a:effectLst/>
                          <a:latin typeface="Calibri"/>
                          <a:ea typeface="+mn-ea"/>
                          <a:cs typeface="+mn-cs"/>
                        </a:rPr>
                        <a:t>1615</a:t>
                      </a:r>
                    </a:p>
                  </a:txBody>
                  <a:tcPr marL="7620" marR="7620" marT="7620" marB="0" anchor="b"/>
                </a:tc>
                <a:tc>
                  <a:txBody>
                    <a:bodyPr/>
                    <a:lstStyle/>
                    <a:p>
                      <a:pPr algn="ctr" rtl="0" fontAlgn="b"/>
                      <a:r>
                        <a:rPr lang="en-US" sz="2300" b="1" i="0" u="none" strike="noStrike" dirty="0">
                          <a:solidFill>
                            <a:srgbClr val="FF0000"/>
                          </a:solidFill>
                          <a:effectLst/>
                          <a:latin typeface="Calibri"/>
                        </a:rPr>
                        <a:t>6500</a:t>
                      </a:r>
                    </a:p>
                  </a:txBody>
                  <a:tcPr marL="7620" marR="7620" marT="7620" marB="0" anchor="b"/>
                </a:tc>
              </a:tr>
              <a:tr h="475013">
                <a:tc>
                  <a:txBody>
                    <a:bodyPr/>
                    <a:lstStyle/>
                    <a:p>
                      <a:pPr algn="l" fontAlgn="b"/>
                      <a:r>
                        <a:rPr lang="en-US" sz="2300" b="1" i="0" u="none" strike="noStrike" dirty="0">
                          <a:solidFill>
                            <a:srgbClr val="000000"/>
                          </a:solidFill>
                          <a:effectLst/>
                          <a:latin typeface="Calibri"/>
                        </a:rPr>
                        <a:t>Male</a:t>
                      </a:r>
                    </a:p>
                  </a:txBody>
                  <a:tcPr marL="7620" marR="7620" marT="7620" marB="0" anchor="b"/>
                </a:tc>
                <a:tc>
                  <a:txBody>
                    <a:bodyPr/>
                    <a:lstStyle/>
                    <a:p>
                      <a:pPr algn="ctr" rtl="0" fontAlgn="b"/>
                      <a:r>
                        <a:rPr lang="en-US" sz="2300" b="0" i="0" u="none" strike="noStrike" dirty="0">
                          <a:solidFill>
                            <a:srgbClr val="000000"/>
                          </a:solidFill>
                          <a:effectLst/>
                          <a:latin typeface="Calibri"/>
                        </a:rPr>
                        <a:t>150</a:t>
                      </a:r>
                    </a:p>
                  </a:txBody>
                  <a:tcPr marL="7620" marR="7620" marT="7620" marB="0" anchor="b"/>
                </a:tc>
                <a:tc>
                  <a:txBody>
                    <a:bodyPr/>
                    <a:lstStyle/>
                    <a:p>
                      <a:pPr algn="ctr" rtl="0" fontAlgn="b"/>
                      <a:r>
                        <a:rPr lang="en-US" sz="2300" b="0" i="0" u="none" strike="noStrike" dirty="0">
                          <a:solidFill>
                            <a:srgbClr val="000000"/>
                          </a:solidFill>
                          <a:effectLst/>
                          <a:latin typeface="Calibri"/>
                        </a:rPr>
                        <a:t>1080</a:t>
                      </a:r>
                    </a:p>
                  </a:txBody>
                  <a:tcPr marL="7620" marR="7620" marT="7620" marB="0" anchor="b"/>
                </a:tc>
                <a:tc>
                  <a:txBody>
                    <a:bodyPr/>
                    <a:lstStyle/>
                    <a:p>
                      <a:pPr algn="ctr" rtl="0" fontAlgn="b"/>
                      <a:r>
                        <a:rPr lang="en-US" sz="2300" b="0" i="0" u="none" strike="noStrike" dirty="0">
                          <a:solidFill>
                            <a:srgbClr val="000000"/>
                          </a:solidFill>
                          <a:effectLst/>
                          <a:latin typeface="Calibri"/>
                        </a:rPr>
                        <a:t>93</a:t>
                      </a:r>
                    </a:p>
                  </a:txBody>
                  <a:tcPr marL="7620" marR="7620" marT="7620" marB="0" anchor="b"/>
                </a:tc>
                <a:tc>
                  <a:txBody>
                    <a:bodyPr/>
                    <a:lstStyle/>
                    <a:p>
                      <a:pPr algn="ctr" rtl="0" fontAlgn="b"/>
                      <a:r>
                        <a:rPr lang="en-US" sz="2300" b="0" i="0" u="none" strike="noStrike" dirty="0">
                          <a:solidFill>
                            <a:srgbClr val="000000"/>
                          </a:solidFill>
                          <a:effectLst/>
                          <a:latin typeface="Calibri"/>
                        </a:rPr>
                        <a:t>30</a:t>
                      </a:r>
                    </a:p>
                  </a:txBody>
                  <a:tcPr marL="7620" marR="7620" marT="7620" marB="0" anchor="b"/>
                </a:tc>
                <a:tc>
                  <a:txBody>
                    <a:bodyPr/>
                    <a:lstStyle/>
                    <a:p>
                      <a:pPr algn="ctr" rtl="0" fontAlgn="b"/>
                      <a:r>
                        <a:rPr lang="en-US" sz="2300" b="0" i="0" u="none" strike="noStrike" dirty="0">
                          <a:solidFill>
                            <a:srgbClr val="000000"/>
                          </a:solidFill>
                          <a:effectLst/>
                          <a:latin typeface="Calibri"/>
                        </a:rPr>
                        <a:t>32</a:t>
                      </a:r>
                    </a:p>
                  </a:txBody>
                  <a:tcPr marL="7620" marR="7620" marT="7620" marB="0" anchor="b"/>
                </a:tc>
                <a:tc>
                  <a:txBody>
                    <a:bodyPr/>
                    <a:lstStyle/>
                    <a:p>
                      <a:pPr algn="ctr" rtl="0" fontAlgn="b"/>
                      <a:r>
                        <a:rPr lang="en-US" sz="2300" b="0" i="0" u="none" strike="noStrike" kern="1200" dirty="0">
                          <a:solidFill>
                            <a:srgbClr val="7030A0"/>
                          </a:solidFill>
                          <a:effectLst/>
                          <a:latin typeface="Calibri"/>
                          <a:ea typeface="+mn-ea"/>
                          <a:cs typeface="+mn-cs"/>
                        </a:rPr>
                        <a:t>1385</a:t>
                      </a:r>
                    </a:p>
                  </a:txBody>
                  <a:tcPr marL="7620" marR="7620" marT="7620" marB="0" anchor="b"/>
                </a:tc>
                <a:tc>
                  <a:txBody>
                    <a:bodyPr/>
                    <a:lstStyle/>
                    <a:p>
                      <a:pPr algn="ctr" rtl="0" fontAlgn="b"/>
                      <a:r>
                        <a:rPr lang="en-US" sz="2300" b="1" i="0" u="none" strike="noStrike" dirty="0">
                          <a:solidFill>
                            <a:srgbClr val="FF0000"/>
                          </a:solidFill>
                          <a:effectLst/>
                          <a:latin typeface="Calibri"/>
                        </a:rPr>
                        <a:t>5725</a:t>
                      </a:r>
                    </a:p>
                  </a:txBody>
                  <a:tcPr marL="7620" marR="7620" marT="7620" marB="0" anchor="b"/>
                </a:tc>
              </a:tr>
              <a:tr h="736270">
                <a:tc>
                  <a:txBody>
                    <a:bodyPr/>
                    <a:lstStyle/>
                    <a:p>
                      <a:pPr algn="l" fontAlgn="b"/>
                      <a:r>
                        <a:rPr lang="en-US" sz="2300" b="1" i="0" u="none" strike="noStrike" dirty="0">
                          <a:solidFill>
                            <a:srgbClr val="7030A0"/>
                          </a:solidFill>
                          <a:effectLst/>
                          <a:latin typeface="Calibri"/>
                        </a:rPr>
                        <a:t>Sum of </a:t>
                      </a:r>
                      <a:r>
                        <a:rPr lang="en-US" sz="2300" b="1" i="0" u="none" strike="noStrike" dirty="0" smtClean="0">
                          <a:solidFill>
                            <a:srgbClr val="7030A0"/>
                          </a:solidFill>
                          <a:effectLst/>
                          <a:latin typeface="Calibri"/>
                        </a:rPr>
                        <a:t>Weights</a:t>
                      </a:r>
                      <a:endParaRPr lang="en-US" sz="2300" b="1" i="0" u="none" strike="noStrike" dirty="0">
                        <a:solidFill>
                          <a:srgbClr val="7030A0"/>
                        </a:solidFill>
                        <a:effectLst/>
                        <a:latin typeface="Calibri"/>
                      </a:endParaRPr>
                    </a:p>
                  </a:txBody>
                  <a:tcPr marL="7620" marR="7620" marT="7620" marB="0" anchor="b"/>
                </a:tc>
                <a:tc>
                  <a:txBody>
                    <a:bodyPr/>
                    <a:lstStyle/>
                    <a:p>
                      <a:pPr algn="ctr" rtl="0" fontAlgn="b"/>
                      <a:r>
                        <a:rPr lang="en-US" sz="2300" b="0" i="0" u="none" strike="noStrike" dirty="0">
                          <a:solidFill>
                            <a:srgbClr val="7030A0"/>
                          </a:solidFill>
                          <a:effectLst/>
                          <a:latin typeface="Calibri"/>
                        </a:rPr>
                        <a:t>450</a:t>
                      </a:r>
                    </a:p>
                  </a:txBody>
                  <a:tcPr marL="7620" marR="7620" marT="7620" marB="0" anchor="b"/>
                </a:tc>
                <a:tc>
                  <a:txBody>
                    <a:bodyPr/>
                    <a:lstStyle/>
                    <a:p>
                      <a:pPr algn="ctr" rtl="0" fontAlgn="b"/>
                      <a:r>
                        <a:rPr lang="en-US" sz="2300" b="0" i="0" u="none" strike="noStrike" dirty="0">
                          <a:solidFill>
                            <a:srgbClr val="7030A0"/>
                          </a:solidFill>
                          <a:effectLst/>
                          <a:latin typeface="Calibri"/>
                        </a:rPr>
                        <a:t>2280</a:t>
                      </a:r>
                    </a:p>
                  </a:txBody>
                  <a:tcPr marL="7620" marR="7620" marT="7620" marB="0" anchor="b"/>
                </a:tc>
                <a:tc>
                  <a:txBody>
                    <a:bodyPr/>
                    <a:lstStyle/>
                    <a:p>
                      <a:pPr algn="ctr" rtl="0" fontAlgn="b"/>
                      <a:r>
                        <a:rPr lang="en-US" sz="2300" b="0" i="0" u="none" strike="noStrike" dirty="0">
                          <a:solidFill>
                            <a:srgbClr val="7030A0"/>
                          </a:solidFill>
                          <a:effectLst/>
                          <a:latin typeface="Calibri"/>
                        </a:rPr>
                        <a:t>150</a:t>
                      </a:r>
                    </a:p>
                  </a:txBody>
                  <a:tcPr marL="7620" marR="7620" marT="7620" marB="0" anchor="b"/>
                </a:tc>
                <a:tc>
                  <a:txBody>
                    <a:bodyPr/>
                    <a:lstStyle/>
                    <a:p>
                      <a:pPr algn="ctr" rtl="0" fontAlgn="b"/>
                      <a:r>
                        <a:rPr lang="en-US" sz="2300" b="0" i="0" u="none" strike="noStrike" dirty="0">
                          <a:solidFill>
                            <a:srgbClr val="7030A0"/>
                          </a:solidFill>
                          <a:effectLst/>
                          <a:latin typeface="Calibri"/>
                        </a:rPr>
                        <a:t>60</a:t>
                      </a:r>
                    </a:p>
                  </a:txBody>
                  <a:tcPr marL="7620" marR="7620" marT="7620" marB="0" anchor="b"/>
                </a:tc>
                <a:tc>
                  <a:txBody>
                    <a:bodyPr/>
                    <a:lstStyle/>
                    <a:p>
                      <a:pPr algn="ctr" rtl="0" fontAlgn="b"/>
                      <a:r>
                        <a:rPr lang="en-US" sz="2300" b="0" i="0" u="none" strike="noStrike" dirty="0">
                          <a:solidFill>
                            <a:srgbClr val="7030A0"/>
                          </a:solidFill>
                          <a:effectLst/>
                          <a:latin typeface="Calibri"/>
                        </a:rPr>
                        <a:t>60</a:t>
                      </a:r>
                    </a:p>
                  </a:txBody>
                  <a:tcPr marL="7620" marR="7620" marT="7620" marB="0" anchor="b"/>
                </a:tc>
                <a:tc>
                  <a:txBody>
                    <a:bodyPr/>
                    <a:lstStyle/>
                    <a:p>
                      <a:pPr algn="ctr" rtl="0" fontAlgn="b"/>
                      <a:r>
                        <a:rPr lang="en-US" sz="2300" b="0" i="0" u="none" strike="noStrike" kern="1200" dirty="0">
                          <a:solidFill>
                            <a:srgbClr val="7030A0"/>
                          </a:solidFill>
                          <a:effectLst/>
                          <a:latin typeface="Calibri"/>
                          <a:ea typeface="+mn-ea"/>
                          <a:cs typeface="+mn-cs"/>
                        </a:rPr>
                        <a:t>3000</a:t>
                      </a:r>
                    </a:p>
                  </a:txBody>
                  <a:tcPr marL="7620" marR="7620" marT="7620" marB="0" anchor="b"/>
                </a:tc>
                <a:tc>
                  <a:txBody>
                    <a:bodyPr/>
                    <a:lstStyle/>
                    <a:p>
                      <a:pPr algn="ctr" fontAlgn="b"/>
                      <a:r>
                        <a:rPr lang="en-US" sz="2300" b="1" i="0" u="none" strike="noStrike" dirty="0">
                          <a:solidFill>
                            <a:srgbClr val="FF0000"/>
                          </a:solidFill>
                          <a:effectLst/>
                          <a:latin typeface="Arial"/>
                        </a:rPr>
                        <a:t> </a:t>
                      </a:r>
                    </a:p>
                  </a:txBody>
                  <a:tcPr marL="7620" marR="7620" marT="7620" marB="0" anchor="b"/>
                </a:tc>
              </a:tr>
              <a:tr h="573974">
                <a:tc>
                  <a:txBody>
                    <a:bodyPr/>
                    <a:lstStyle/>
                    <a:p>
                      <a:pPr algn="l" fontAlgn="b"/>
                      <a:r>
                        <a:rPr lang="en-US" sz="2300" b="1" i="0" u="none" strike="noStrike" dirty="0" smtClean="0">
                          <a:solidFill>
                            <a:srgbClr val="FF0000"/>
                          </a:solidFill>
                          <a:effectLst/>
                          <a:latin typeface="Calibri"/>
                        </a:rPr>
                        <a:t>Pop. Sum</a:t>
                      </a:r>
                      <a:endParaRPr lang="en-US" sz="2300" b="1" i="0" u="none" strike="noStrike" dirty="0">
                        <a:solidFill>
                          <a:srgbClr val="FF0000"/>
                        </a:solidFill>
                        <a:effectLst/>
                        <a:latin typeface="Calibri"/>
                      </a:endParaRPr>
                    </a:p>
                  </a:txBody>
                  <a:tcPr marL="7620" marR="7620" marT="7620" marB="0" anchor="b"/>
                </a:tc>
                <a:tc>
                  <a:txBody>
                    <a:bodyPr/>
                    <a:lstStyle/>
                    <a:p>
                      <a:pPr algn="ctr" rtl="0" fontAlgn="b"/>
                      <a:r>
                        <a:rPr lang="en-US" sz="2300" b="1" i="0" u="none" strike="noStrike" dirty="0">
                          <a:solidFill>
                            <a:srgbClr val="FF0000"/>
                          </a:solidFill>
                          <a:effectLst/>
                          <a:latin typeface="Calibri"/>
                        </a:rPr>
                        <a:t>2000</a:t>
                      </a:r>
                    </a:p>
                  </a:txBody>
                  <a:tcPr marL="7620" marR="7620" marT="7620" marB="0" anchor="b"/>
                </a:tc>
                <a:tc>
                  <a:txBody>
                    <a:bodyPr/>
                    <a:lstStyle/>
                    <a:p>
                      <a:pPr algn="ctr" rtl="0" fontAlgn="b"/>
                      <a:r>
                        <a:rPr lang="en-US" sz="2300" b="1" i="0" u="none" strike="noStrike" dirty="0" smtClean="0">
                          <a:solidFill>
                            <a:srgbClr val="FF0000"/>
                          </a:solidFill>
                          <a:effectLst/>
                          <a:latin typeface="Calibri"/>
                        </a:rPr>
                        <a:t>9000</a:t>
                      </a:r>
                      <a:endParaRPr lang="en-US" sz="2300" b="1" i="0" u="none" strike="noStrike" dirty="0">
                        <a:solidFill>
                          <a:srgbClr val="FF0000"/>
                        </a:solidFill>
                        <a:effectLst/>
                        <a:latin typeface="Calibri"/>
                      </a:endParaRPr>
                    </a:p>
                  </a:txBody>
                  <a:tcPr marL="7620" marR="7620" marT="7620" marB="0" anchor="b"/>
                </a:tc>
                <a:tc>
                  <a:txBody>
                    <a:bodyPr/>
                    <a:lstStyle/>
                    <a:p>
                      <a:pPr algn="ctr" rtl="0" fontAlgn="b"/>
                      <a:r>
                        <a:rPr lang="en-US" sz="2300" b="1" i="0" u="none" strike="noStrike" dirty="0">
                          <a:solidFill>
                            <a:srgbClr val="FF0000"/>
                          </a:solidFill>
                          <a:effectLst/>
                          <a:latin typeface="Calibri"/>
                        </a:rPr>
                        <a:t>700</a:t>
                      </a:r>
                    </a:p>
                  </a:txBody>
                  <a:tcPr marL="7620" marR="7620" marT="7620" marB="0" anchor="b"/>
                </a:tc>
                <a:tc>
                  <a:txBody>
                    <a:bodyPr/>
                    <a:lstStyle/>
                    <a:p>
                      <a:pPr algn="ctr" rtl="0" fontAlgn="b"/>
                      <a:r>
                        <a:rPr lang="en-US" sz="2300" b="1" i="0" u="none" strike="noStrike" dirty="0">
                          <a:solidFill>
                            <a:srgbClr val="FF0000"/>
                          </a:solidFill>
                          <a:effectLst/>
                          <a:latin typeface="Calibri"/>
                        </a:rPr>
                        <a:t>250</a:t>
                      </a:r>
                    </a:p>
                  </a:txBody>
                  <a:tcPr marL="7620" marR="7620" marT="7620" marB="0" anchor="b"/>
                </a:tc>
                <a:tc>
                  <a:txBody>
                    <a:bodyPr/>
                    <a:lstStyle/>
                    <a:p>
                      <a:pPr algn="ctr" rtl="0" fontAlgn="b"/>
                      <a:r>
                        <a:rPr lang="en-US" sz="2300" b="1" i="0" u="none" strike="noStrike" dirty="0">
                          <a:solidFill>
                            <a:srgbClr val="FF0000"/>
                          </a:solidFill>
                          <a:effectLst/>
                          <a:latin typeface="Calibri"/>
                        </a:rPr>
                        <a:t>275</a:t>
                      </a:r>
                    </a:p>
                  </a:txBody>
                  <a:tcPr marL="7620" marR="7620" marT="7620" marB="0" anchor="b"/>
                </a:tc>
                <a:tc>
                  <a:txBody>
                    <a:bodyPr/>
                    <a:lstStyle/>
                    <a:p>
                      <a:pPr algn="ctr" fontAlgn="b"/>
                      <a:r>
                        <a:rPr lang="en-US" sz="2300" b="1" i="0" u="none" strike="noStrike" dirty="0">
                          <a:solidFill>
                            <a:srgbClr val="FF0000"/>
                          </a:solidFill>
                          <a:effectLst/>
                          <a:latin typeface="Arial"/>
                        </a:rPr>
                        <a:t> </a:t>
                      </a:r>
                    </a:p>
                  </a:txBody>
                  <a:tcPr marL="7620" marR="7620" marT="7620" marB="0" anchor="b"/>
                </a:tc>
                <a:tc>
                  <a:txBody>
                    <a:bodyPr/>
                    <a:lstStyle/>
                    <a:p>
                      <a:pPr algn="ctr" rtl="0" fontAlgn="b"/>
                      <a:r>
                        <a:rPr lang="en-US" sz="2300" b="1" i="0" u="none" strike="noStrike" dirty="0">
                          <a:solidFill>
                            <a:srgbClr val="FF0000"/>
                          </a:solidFill>
                          <a:effectLst/>
                          <a:latin typeface="Calibri"/>
                        </a:rPr>
                        <a:t>12225</a:t>
                      </a:r>
                    </a:p>
                  </a:txBody>
                  <a:tcPr marL="7620" marR="7620" marT="7620" marB="0" anchor="b"/>
                </a:tc>
              </a:tr>
            </a:tbl>
          </a:graphicData>
        </a:graphic>
      </p:graphicFrame>
    </p:spTree>
    <p:extLst>
      <p:ext uri="{BB962C8B-B14F-4D97-AF65-F5344CB8AC3E}">
        <p14:creationId xmlns:p14="http://schemas.microsoft.com/office/powerpoint/2010/main" val="29606203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2"/>
            <a:ext cx="8001000" cy="1584325"/>
          </a:xfrm>
        </p:spPr>
        <p:txBody>
          <a:bodyPr>
            <a:normAutofit/>
          </a:bodyPr>
          <a:lstStyle/>
          <a:p>
            <a:pPr>
              <a:defRPr/>
            </a:pPr>
            <a:r>
              <a:rPr lang="en-US" sz="4000" b="1" dirty="0"/>
              <a:t>Raking Example (-con’t)</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914400" y="1828800"/>
                <a:ext cx="8001000" cy="4648200"/>
              </a:xfrm>
            </p:spPr>
            <p:txBody>
              <a:bodyPr>
                <a:normAutofit fontScale="92500" lnSpcReduction="20000"/>
              </a:bodyPr>
              <a:lstStyle/>
              <a:p>
                <a:pPr>
                  <a:defRPr/>
                </a:pPr>
                <a:r>
                  <a:rPr lang="en-US" sz="2400" dirty="0" smtClean="0"/>
                  <a:t>Adjust rows first</a:t>
                </a:r>
                <a:r>
                  <a:rPr lang="en-US" sz="2400" dirty="0"/>
                  <a:t>. </a:t>
                </a:r>
                <a:r>
                  <a:rPr lang="en-US" sz="2400" dirty="0" smtClean="0"/>
                  <a:t>Multiply </a:t>
                </a:r>
                <a:r>
                  <a:rPr lang="en-US" sz="2400" dirty="0"/>
                  <a:t>each row by </a:t>
                </a:r>
                <a14:m>
                  <m:oMath xmlns:m="http://schemas.openxmlformats.org/officeDocument/2006/math">
                    <m:f>
                      <m:fPr>
                        <m:ctrlPr>
                          <a:rPr lang="en-US" sz="2400" i="1" dirty="0" smtClean="0">
                            <a:latin typeface="Cambria Math" panose="02040503050406030204" pitchFamily="18" charset="0"/>
                          </a:rPr>
                        </m:ctrlPr>
                      </m:fPr>
                      <m:num>
                        <m:r>
                          <m:rPr>
                            <m:nor/>
                          </m:rPr>
                          <a:rPr lang="en-US" sz="2400" dirty="0"/>
                          <m:t>true</m:t>
                        </m:r>
                        <m:r>
                          <m:rPr>
                            <m:nor/>
                          </m:rPr>
                          <a:rPr lang="en-US" sz="2400" dirty="0"/>
                          <m:t> </m:t>
                        </m:r>
                        <m:r>
                          <m:rPr>
                            <m:nor/>
                          </m:rPr>
                          <a:rPr lang="en-US" sz="2400" dirty="0"/>
                          <m:t>row</m:t>
                        </m:r>
                        <m:r>
                          <m:rPr>
                            <m:nor/>
                          </m:rPr>
                          <a:rPr lang="en-US" sz="2400" dirty="0"/>
                          <m:t> </m:t>
                        </m:r>
                        <m:r>
                          <m:rPr>
                            <m:nor/>
                          </m:rPr>
                          <a:rPr lang="en-US" sz="2400" dirty="0"/>
                          <m:t>pop</m:t>
                        </m:r>
                      </m:num>
                      <m:den>
                        <m:r>
                          <m:rPr>
                            <m:nor/>
                          </m:rPr>
                          <a:rPr lang="en-US" sz="2400" dirty="0"/>
                          <m:t>estimated</m:t>
                        </m:r>
                        <m:r>
                          <m:rPr>
                            <m:nor/>
                          </m:rPr>
                          <a:rPr lang="en-US" sz="2400" dirty="0"/>
                          <m:t> </m:t>
                        </m:r>
                        <m:r>
                          <m:rPr>
                            <m:nor/>
                          </m:rPr>
                          <a:rPr lang="en-US" sz="2400" dirty="0"/>
                          <m:t>row</m:t>
                        </m:r>
                        <m:r>
                          <m:rPr>
                            <m:nor/>
                          </m:rPr>
                          <a:rPr lang="en-US" sz="2400" dirty="0"/>
                          <m:t> </m:t>
                        </m:r>
                        <m:r>
                          <m:rPr>
                            <m:nor/>
                          </m:rPr>
                          <a:rPr lang="en-US" sz="2400" dirty="0"/>
                          <m:t>pop</m:t>
                        </m:r>
                      </m:den>
                    </m:f>
                    <m:r>
                      <a:rPr lang="en-US" sz="2400" b="0" i="1" dirty="0" smtClean="0">
                        <a:latin typeface="Cambria Math"/>
                      </a:rPr>
                      <m:t>=</m:t>
                    </m:r>
                    <m:f>
                      <m:fPr>
                        <m:ctrlPr>
                          <a:rPr lang="en-US" sz="2400" b="0" i="1" dirty="0" smtClean="0">
                            <a:latin typeface="Cambria Math" panose="02040503050406030204" pitchFamily="18" charset="0"/>
                          </a:rPr>
                        </m:ctrlPr>
                      </m:fPr>
                      <m:num>
                        <m:r>
                          <a:rPr lang="en-US" sz="2400" b="0" i="1" dirty="0" smtClean="0">
                            <a:latin typeface="Cambria Math"/>
                          </a:rPr>
                          <m:t>6500</m:t>
                        </m:r>
                      </m:num>
                      <m:den>
                        <m:r>
                          <a:rPr lang="en-US" sz="2400" b="0" i="1" dirty="0" smtClean="0">
                            <a:latin typeface="Cambria Math"/>
                          </a:rPr>
                          <m:t>1615</m:t>
                        </m:r>
                      </m:den>
                    </m:f>
                  </m:oMath>
                </a14:m>
                <a:r>
                  <a:rPr lang="en-US" sz="2400" dirty="0" smtClean="0"/>
                  <a:t>  for female row, </a:t>
                </a:r>
                <a14:m>
                  <m:oMath xmlns:m="http://schemas.openxmlformats.org/officeDocument/2006/math">
                    <m:f>
                      <m:fPr>
                        <m:ctrlPr>
                          <a:rPr lang="en-US" sz="2400" i="1" dirty="0" smtClean="0">
                            <a:latin typeface="Cambria Math" panose="02040503050406030204" pitchFamily="18" charset="0"/>
                          </a:rPr>
                        </m:ctrlPr>
                      </m:fPr>
                      <m:num>
                        <m:r>
                          <a:rPr lang="en-US" sz="2400" b="0" i="1" dirty="0" smtClean="0">
                            <a:latin typeface="Cambria Math"/>
                          </a:rPr>
                          <m:t>5725</m:t>
                        </m:r>
                      </m:num>
                      <m:den>
                        <m:r>
                          <a:rPr lang="en-US" sz="2400" i="1" dirty="0">
                            <a:latin typeface="Cambria Math"/>
                          </a:rPr>
                          <m:t>1</m:t>
                        </m:r>
                        <m:r>
                          <a:rPr lang="en-US" sz="2400" b="0" i="1" dirty="0" smtClean="0">
                            <a:latin typeface="Cambria Math"/>
                          </a:rPr>
                          <m:t>385</m:t>
                        </m:r>
                      </m:den>
                    </m:f>
                  </m:oMath>
                </a14:m>
                <a:r>
                  <a:rPr lang="en-US" sz="2400" dirty="0" smtClean="0"/>
                  <a:t> for  male row</a:t>
                </a:r>
                <a:endParaRPr lang="en-US" sz="2400" dirty="0"/>
              </a:p>
              <a:p>
                <a:pPr>
                  <a:defRPr/>
                </a:pPr>
                <a:endParaRPr lang="en-US" sz="2800" dirty="0" smtClean="0"/>
              </a:p>
              <a:p>
                <a:pPr>
                  <a:defRPr/>
                </a:pPr>
                <a:endParaRPr lang="en-US" sz="2800" dirty="0"/>
              </a:p>
              <a:p>
                <a:pPr>
                  <a:defRPr/>
                </a:pPr>
                <a:endParaRPr lang="en-US" sz="2800" dirty="0" smtClean="0"/>
              </a:p>
              <a:p>
                <a:pPr>
                  <a:defRPr/>
                </a:pPr>
                <a:endParaRPr lang="en-US" sz="2800" dirty="0"/>
              </a:p>
              <a:p>
                <a:pPr>
                  <a:defRPr/>
                </a:pPr>
                <a:endParaRPr lang="en-US" sz="2800" dirty="0" smtClean="0"/>
              </a:p>
              <a:p>
                <a:pPr>
                  <a:defRPr/>
                </a:pPr>
                <a:endParaRPr lang="en-US" sz="2400" dirty="0" smtClean="0"/>
              </a:p>
              <a:p>
                <a:pPr>
                  <a:defRPr/>
                </a:pPr>
                <a:endParaRPr lang="en-US" sz="2400" dirty="0" smtClean="0"/>
              </a:p>
              <a:p>
                <a:pPr>
                  <a:defRPr/>
                </a:pPr>
                <a:r>
                  <a:rPr lang="en-US" sz="2400" dirty="0" smtClean="0"/>
                  <a:t>Now row </a:t>
                </a:r>
                <a:r>
                  <a:rPr lang="en-US" sz="2400" dirty="0"/>
                  <a:t>margins are right, but </a:t>
                </a:r>
                <a:r>
                  <a:rPr lang="en-US" sz="2400" dirty="0" smtClean="0"/>
                  <a:t>column </a:t>
                </a:r>
                <a:r>
                  <a:rPr lang="en-US" sz="2400" dirty="0"/>
                  <a:t>margins aren't. </a:t>
                </a:r>
                <a:r>
                  <a:rPr lang="en-US" sz="2400" dirty="0" smtClean="0"/>
                  <a:t>So, we </a:t>
                </a:r>
                <a:r>
                  <a:rPr lang="en-US" sz="2400" dirty="0"/>
                  <a:t>rake over </a:t>
                </a:r>
                <a:r>
                  <a:rPr lang="en-US" sz="2400" dirty="0" smtClean="0"/>
                  <a:t>columns</a:t>
                </a:r>
              </a:p>
              <a:p>
                <a:pPr>
                  <a:defRPr/>
                </a:pPr>
                <a:r>
                  <a:rPr lang="en-US" sz="2400" dirty="0" smtClean="0"/>
                  <a:t>Repeat</a:t>
                </a:r>
                <a:r>
                  <a:rPr lang="en-US" sz="2400" dirty="0"/>
                  <a:t>, until </a:t>
                </a:r>
                <a:r>
                  <a:rPr lang="en-US" sz="2400" dirty="0" smtClean="0"/>
                  <a:t>convergence</a:t>
                </a:r>
                <a:endParaRPr lang="en-US" sz="2400" dirty="0"/>
              </a:p>
              <a:p>
                <a:pPr>
                  <a:defRPr/>
                </a:pPr>
                <a:endParaRPr lang="en-US" sz="24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914400" y="1828800"/>
                <a:ext cx="8001000" cy="4648200"/>
              </a:xfrm>
              <a:blipFill rotWithShape="0">
                <a:blip r:embed="rId3" cstate="print"/>
                <a:stretch>
                  <a:fillRect l="-838" t="-393"/>
                </a:stretch>
              </a:blipFill>
            </p:spPr>
            <p:txBody>
              <a:bodyPr/>
              <a:lstStyle/>
              <a:p>
                <a:r>
                  <a:rPr lang="en-US">
                    <a:noFill/>
                  </a:rPr>
                  <a:t> </a:t>
                </a:r>
              </a:p>
            </p:txBody>
          </p:sp>
        </mc:Fallback>
      </mc:AlternateContent>
      <p:sp>
        <p:nvSpPr>
          <p:cNvPr id="5" name="Slide Number Placeholder 4"/>
          <p:cNvSpPr>
            <a:spLocks noGrp="1"/>
          </p:cNvSpPr>
          <p:nvPr>
            <p:ph type="sldNum" sz="quarter" idx="12"/>
          </p:nvPr>
        </p:nvSpPr>
        <p:spPr>
          <a:xfrm>
            <a:off x="7086600" y="6629400"/>
            <a:ext cx="1905000" cy="228600"/>
          </a:xfrm>
        </p:spPr>
        <p:txBody>
          <a:bodyPr/>
          <a:lstStyle/>
          <a:p>
            <a:pPr>
              <a:defRPr/>
            </a:pPr>
            <a:fld id="{0C18A2A0-D77A-4BF9-8977-28AD6A0679E5}" type="slidenum">
              <a:rPr lang="en-US" smtClean="0">
                <a:latin typeface="+mn-lt"/>
              </a:rPr>
              <a:pPr>
                <a:defRPr/>
              </a:pPr>
              <a:t>21</a:t>
            </a:fld>
            <a:endParaRPr lang="en-US" dirty="0">
              <a:latin typeface="+mn-lt"/>
            </a:endParaRPr>
          </a:p>
        </p:txBody>
      </p:sp>
      <p:graphicFrame>
        <p:nvGraphicFramePr>
          <p:cNvPr id="6" name="Table 5"/>
          <p:cNvGraphicFramePr>
            <a:graphicFrameLocks noGrp="1"/>
          </p:cNvGraphicFramePr>
          <p:nvPr>
            <p:extLst/>
          </p:nvPr>
        </p:nvGraphicFramePr>
        <p:xfrm>
          <a:off x="990600" y="2971798"/>
          <a:ext cx="7848600" cy="2438401"/>
        </p:xfrm>
        <a:graphic>
          <a:graphicData uri="http://schemas.openxmlformats.org/drawingml/2006/table">
            <a:tbl>
              <a:tblPr firstRow="1" bandRow="1">
                <a:tableStyleId>{5C22544A-7EE6-4342-B048-85BDC9FD1C3A}</a:tableStyleId>
              </a:tblPr>
              <a:tblGrid>
                <a:gridCol w="1255775"/>
                <a:gridCol w="941832"/>
                <a:gridCol w="941832"/>
                <a:gridCol w="784860"/>
                <a:gridCol w="1209674"/>
                <a:gridCol w="752477"/>
                <a:gridCol w="1098804"/>
                <a:gridCol w="863346"/>
              </a:tblGrid>
              <a:tr h="658339">
                <a:tc>
                  <a:txBody>
                    <a:bodyPr/>
                    <a:lstStyle/>
                    <a:p>
                      <a:pPr algn="ctr" fontAlgn="b"/>
                      <a:endParaRPr lang="en-US" sz="1800" b="1" i="0" u="none" strike="noStrike" dirty="0">
                        <a:solidFill>
                          <a:srgbClr val="000000"/>
                        </a:solidFill>
                        <a:effectLst/>
                        <a:latin typeface="Calibri"/>
                      </a:endParaRPr>
                    </a:p>
                  </a:txBody>
                  <a:tcPr marL="7620" marR="7620" marT="7620" marB="0" anchor="b"/>
                </a:tc>
                <a:tc>
                  <a:txBody>
                    <a:bodyPr/>
                    <a:lstStyle/>
                    <a:p>
                      <a:pPr algn="ctr" fontAlgn="b"/>
                      <a:r>
                        <a:rPr lang="en-US" sz="1800" b="1" i="0" u="none" strike="noStrike" dirty="0">
                          <a:solidFill>
                            <a:srgbClr val="000000"/>
                          </a:solidFill>
                          <a:effectLst/>
                          <a:latin typeface="Calibri"/>
                        </a:rPr>
                        <a:t>Black</a:t>
                      </a:r>
                    </a:p>
                  </a:txBody>
                  <a:tcPr marL="7620" marR="7620" marT="7620" marB="0" anchor="b"/>
                </a:tc>
                <a:tc>
                  <a:txBody>
                    <a:bodyPr/>
                    <a:lstStyle/>
                    <a:p>
                      <a:pPr algn="ctr" fontAlgn="b"/>
                      <a:r>
                        <a:rPr lang="en-US" sz="1800" b="1" i="0" u="none" strike="noStrike" dirty="0">
                          <a:solidFill>
                            <a:srgbClr val="000000"/>
                          </a:solidFill>
                          <a:effectLst/>
                          <a:latin typeface="Calibri"/>
                        </a:rPr>
                        <a:t>White</a:t>
                      </a:r>
                    </a:p>
                  </a:txBody>
                  <a:tcPr marL="7620" marR="7620" marT="7620" marB="0" anchor="b"/>
                </a:tc>
                <a:tc>
                  <a:txBody>
                    <a:bodyPr/>
                    <a:lstStyle/>
                    <a:p>
                      <a:pPr algn="ctr" fontAlgn="b"/>
                      <a:r>
                        <a:rPr lang="en-US" sz="1800" b="1" i="0" u="none" strike="noStrike" dirty="0">
                          <a:solidFill>
                            <a:srgbClr val="000000"/>
                          </a:solidFill>
                          <a:effectLst/>
                          <a:latin typeface="Calibri"/>
                        </a:rPr>
                        <a:t>Asian</a:t>
                      </a:r>
                    </a:p>
                  </a:txBody>
                  <a:tcPr marL="7620" marR="7620" marT="7620" marB="0" anchor="b"/>
                </a:tc>
                <a:tc>
                  <a:txBody>
                    <a:bodyPr/>
                    <a:lstStyle/>
                    <a:p>
                      <a:pPr algn="ctr" fontAlgn="b"/>
                      <a:r>
                        <a:rPr lang="en-US" sz="1800" b="1" i="0" u="none" strike="noStrike" dirty="0">
                          <a:solidFill>
                            <a:srgbClr val="000000"/>
                          </a:solidFill>
                          <a:effectLst/>
                          <a:latin typeface="Calibri"/>
                        </a:rPr>
                        <a:t>Native American</a:t>
                      </a:r>
                    </a:p>
                  </a:txBody>
                  <a:tcPr marL="7620" marR="7620" marT="7620" marB="0" anchor="b"/>
                </a:tc>
                <a:tc>
                  <a:txBody>
                    <a:bodyPr/>
                    <a:lstStyle/>
                    <a:p>
                      <a:pPr algn="ctr" fontAlgn="b"/>
                      <a:r>
                        <a:rPr lang="en-US" sz="1800" b="1" i="0" u="none" strike="noStrike" dirty="0">
                          <a:solidFill>
                            <a:srgbClr val="000000"/>
                          </a:solidFill>
                          <a:effectLst/>
                          <a:latin typeface="Calibri"/>
                        </a:rPr>
                        <a:t>Other</a:t>
                      </a:r>
                    </a:p>
                  </a:txBody>
                  <a:tcPr marL="7620" marR="7620" marT="7620" marB="0" anchor="b"/>
                </a:tc>
                <a:tc>
                  <a:txBody>
                    <a:bodyPr/>
                    <a:lstStyle/>
                    <a:p>
                      <a:pPr algn="ctr" fontAlgn="b"/>
                      <a:r>
                        <a:rPr lang="en-US" sz="1800" b="1" i="0" u="none" strike="noStrike" dirty="0" smtClean="0">
                          <a:solidFill>
                            <a:srgbClr val="7030A0"/>
                          </a:solidFill>
                          <a:effectLst/>
                          <a:latin typeface="Calibri"/>
                        </a:rPr>
                        <a:t>Sample</a:t>
                      </a:r>
                      <a:r>
                        <a:rPr lang="en-US" sz="1800" b="1" i="0" u="none" strike="noStrike" baseline="0" dirty="0" smtClean="0">
                          <a:solidFill>
                            <a:srgbClr val="7030A0"/>
                          </a:solidFill>
                          <a:effectLst/>
                          <a:latin typeface="Calibri"/>
                        </a:rPr>
                        <a:t> Sum</a:t>
                      </a:r>
                      <a:endParaRPr lang="en-US" sz="1800" b="1" i="0" u="none" strike="noStrike" dirty="0">
                        <a:solidFill>
                          <a:srgbClr val="7030A0"/>
                        </a:solidFill>
                        <a:effectLst/>
                        <a:latin typeface="Calibri"/>
                      </a:endParaRPr>
                    </a:p>
                  </a:txBody>
                  <a:tcPr marL="7620" marR="7620" marT="7620" marB="0" anchor="b"/>
                </a:tc>
                <a:tc>
                  <a:txBody>
                    <a:bodyPr/>
                    <a:lstStyle/>
                    <a:p>
                      <a:pPr algn="ctr" fontAlgn="b"/>
                      <a:r>
                        <a:rPr lang="en-US" sz="1800" b="1" i="0" u="none" strike="noStrike" dirty="0" smtClean="0">
                          <a:solidFill>
                            <a:srgbClr val="FF0000"/>
                          </a:solidFill>
                          <a:effectLst/>
                          <a:latin typeface="Calibri"/>
                        </a:rPr>
                        <a:t>Pop</a:t>
                      </a:r>
                      <a:r>
                        <a:rPr lang="en-US" sz="1800" b="1" i="0" u="none" strike="noStrike" baseline="0" dirty="0" smtClean="0">
                          <a:solidFill>
                            <a:srgbClr val="FF0000"/>
                          </a:solidFill>
                          <a:effectLst/>
                          <a:latin typeface="Calibri"/>
                        </a:rPr>
                        <a:t>. Sum</a:t>
                      </a:r>
                      <a:endParaRPr lang="en-US" sz="1800" b="1" i="0" u="none" strike="noStrike" dirty="0">
                        <a:solidFill>
                          <a:srgbClr val="FF0000"/>
                        </a:solidFill>
                        <a:effectLst/>
                        <a:latin typeface="Calibri"/>
                      </a:endParaRPr>
                    </a:p>
                  </a:txBody>
                  <a:tcPr marL="7620" marR="7620" marT="7620" marB="0" anchor="b"/>
                </a:tc>
              </a:tr>
              <a:tr h="443678">
                <a:tc>
                  <a:txBody>
                    <a:bodyPr/>
                    <a:lstStyle/>
                    <a:p>
                      <a:pPr algn="l" fontAlgn="b"/>
                      <a:r>
                        <a:rPr lang="en-US" sz="1800" b="1" i="0" u="none" strike="noStrike" dirty="0">
                          <a:solidFill>
                            <a:srgbClr val="000000"/>
                          </a:solidFill>
                          <a:effectLst/>
                          <a:latin typeface="Calibri"/>
                        </a:rPr>
                        <a:t>Female</a:t>
                      </a:r>
                    </a:p>
                  </a:txBody>
                  <a:tcPr marL="7620" marR="7620" marT="7620" marB="0" anchor="b"/>
                </a:tc>
                <a:tc>
                  <a:txBody>
                    <a:bodyPr/>
                    <a:lstStyle/>
                    <a:p>
                      <a:pPr algn="ctr" fontAlgn="b"/>
                      <a:r>
                        <a:rPr lang="en-US" sz="1800" b="0" i="0" u="none" strike="noStrike" dirty="0">
                          <a:solidFill>
                            <a:srgbClr val="000000"/>
                          </a:solidFill>
                          <a:effectLst/>
                          <a:latin typeface="Calibri"/>
                        </a:rPr>
                        <a:t>1207</a:t>
                      </a:r>
                    </a:p>
                  </a:txBody>
                  <a:tcPr marL="7620" marR="7620" marT="7620" marB="0" anchor="b"/>
                </a:tc>
                <a:tc>
                  <a:txBody>
                    <a:bodyPr/>
                    <a:lstStyle/>
                    <a:p>
                      <a:pPr algn="ctr" fontAlgn="b"/>
                      <a:r>
                        <a:rPr lang="en-US" sz="1800" b="0" i="0" u="none" strike="noStrike" dirty="0">
                          <a:solidFill>
                            <a:srgbClr val="000000"/>
                          </a:solidFill>
                          <a:effectLst/>
                          <a:latin typeface="Calibri"/>
                        </a:rPr>
                        <a:t>4830</a:t>
                      </a:r>
                    </a:p>
                  </a:txBody>
                  <a:tcPr marL="7620" marR="7620" marT="7620" marB="0" anchor="b"/>
                </a:tc>
                <a:tc>
                  <a:txBody>
                    <a:bodyPr/>
                    <a:lstStyle/>
                    <a:p>
                      <a:pPr algn="ctr" fontAlgn="b"/>
                      <a:r>
                        <a:rPr lang="en-US" sz="1800" b="0" i="0" u="none" strike="noStrike" dirty="0">
                          <a:solidFill>
                            <a:srgbClr val="000000"/>
                          </a:solidFill>
                          <a:effectLst/>
                          <a:latin typeface="Calibri"/>
                        </a:rPr>
                        <a:t>241</a:t>
                      </a:r>
                    </a:p>
                  </a:txBody>
                  <a:tcPr marL="7620" marR="7620" marT="7620" marB="0" anchor="b"/>
                </a:tc>
                <a:tc>
                  <a:txBody>
                    <a:bodyPr/>
                    <a:lstStyle/>
                    <a:p>
                      <a:pPr algn="ctr" fontAlgn="b"/>
                      <a:r>
                        <a:rPr lang="en-US" sz="1800" b="0" i="0" u="none" strike="noStrike" dirty="0">
                          <a:solidFill>
                            <a:srgbClr val="000000"/>
                          </a:solidFill>
                          <a:effectLst/>
                          <a:latin typeface="Calibri"/>
                        </a:rPr>
                        <a:t>101</a:t>
                      </a:r>
                    </a:p>
                  </a:txBody>
                  <a:tcPr marL="7620" marR="7620" marT="7620" marB="0" anchor="b"/>
                </a:tc>
                <a:tc>
                  <a:txBody>
                    <a:bodyPr/>
                    <a:lstStyle/>
                    <a:p>
                      <a:pPr algn="ctr" fontAlgn="b"/>
                      <a:r>
                        <a:rPr lang="en-US" sz="1800" b="0" i="0" u="none" strike="noStrike" dirty="0">
                          <a:solidFill>
                            <a:srgbClr val="000000"/>
                          </a:solidFill>
                          <a:effectLst/>
                          <a:latin typeface="Calibri"/>
                        </a:rPr>
                        <a:t>121</a:t>
                      </a:r>
                    </a:p>
                  </a:txBody>
                  <a:tcPr marL="7620" marR="7620" marT="7620" marB="0" anchor="b"/>
                </a:tc>
                <a:tc>
                  <a:txBody>
                    <a:bodyPr/>
                    <a:lstStyle/>
                    <a:p>
                      <a:pPr algn="ctr" fontAlgn="b"/>
                      <a:r>
                        <a:rPr lang="en-US" sz="1800" b="1" i="0" u="none" strike="noStrike" dirty="0">
                          <a:solidFill>
                            <a:srgbClr val="7030A0"/>
                          </a:solidFill>
                          <a:effectLst/>
                          <a:latin typeface="Calibri"/>
                        </a:rPr>
                        <a:t>6500</a:t>
                      </a:r>
                    </a:p>
                  </a:txBody>
                  <a:tcPr marL="7620" marR="7620" marT="7620" marB="0" anchor="b"/>
                </a:tc>
                <a:tc>
                  <a:txBody>
                    <a:bodyPr/>
                    <a:lstStyle/>
                    <a:p>
                      <a:pPr algn="ctr" rtl="0" fontAlgn="b"/>
                      <a:r>
                        <a:rPr lang="en-US" sz="1800" b="1" i="0" u="none" strike="noStrike" dirty="0">
                          <a:solidFill>
                            <a:srgbClr val="FF0000"/>
                          </a:solidFill>
                          <a:effectLst/>
                          <a:latin typeface="Calibri"/>
                        </a:rPr>
                        <a:t>6500</a:t>
                      </a:r>
                    </a:p>
                  </a:txBody>
                  <a:tcPr marL="7620" marR="7620" marT="7620" marB="0" anchor="b"/>
                </a:tc>
              </a:tr>
              <a:tr h="345335">
                <a:tc>
                  <a:txBody>
                    <a:bodyPr/>
                    <a:lstStyle/>
                    <a:p>
                      <a:pPr algn="l" fontAlgn="b"/>
                      <a:r>
                        <a:rPr lang="en-US" sz="1800" b="1" i="0" u="none" strike="noStrike" dirty="0">
                          <a:solidFill>
                            <a:srgbClr val="000000"/>
                          </a:solidFill>
                          <a:effectLst/>
                          <a:latin typeface="Calibri"/>
                        </a:rPr>
                        <a:t>Male</a:t>
                      </a:r>
                    </a:p>
                  </a:txBody>
                  <a:tcPr marL="7620" marR="7620" marT="7620" marB="0" anchor="b"/>
                </a:tc>
                <a:tc>
                  <a:txBody>
                    <a:bodyPr/>
                    <a:lstStyle/>
                    <a:p>
                      <a:pPr algn="ctr" fontAlgn="b"/>
                      <a:r>
                        <a:rPr lang="en-US" sz="1800" b="0" i="0" u="none" strike="noStrike" dirty="0">
                          <a:solidFill>
                            <a:srgbClr val="000000"/>
                          </a:solidFill>
                          <a:effectLst/>
                          <a:latin typeface="Calibri"/>
                        </a:rPr>
                        <a:t>620</a:t>
                      </a:r>
                    </a:p>
                  </a:txBody>
                  <a:tcPr marL="7620" marR="7620" marT="7620" marB="0" anchor="b"/>
                </a:tc>
                <a:tc>
                  <a:txBody>
                    <a:bodyPr/>
                    <a:lstStyle/>
                    <a:p>
                      <a:pPr algn="ctr" fontAlgn="b"/>
                      <a:r>
                        <a:rPr lang="en-US" sz="1800" b="0" i="0" u="none" strike="noStrike" dirty="0">
                          <a:solidFill>
                            <a:srgbClr val="000000"/>
                          </a:solidFill>
                          <a:effectLst/>
                          <a:latin typeface="Calibri"/>
                        </a:rPr>
                        <a:t>4464</a:t>
                      </a:r>
                    </a:p>
                  </a:txBody>
                  <a:tcPr marL="7620" marR="7620" marT="7620" marB="0" anchor="b"/>
                </a:tc>
                <a:tc>
                  <a:txBody>
                    <a:bodyPr/>
                    <a:lstStyle/>
                    <a:p>
                      <a:pPr algn="ctr" fontAlgn="b"/>
                      <a:r>
                        <a:rPr lang="en-US" sz="1800" b="0" i="0" u="none" strike="noStrike" dirty="0">
                          <a:solidFill>
                            <a:srgbClr val="000000"/>
                          </a:solidFill>
                          <a:effectLst/>
                          <a:latin typeface="Calibri"/>
                        </a:rPr>
                        <a:t>384</a:t>
                      </a:r>
                    </a:p>
                  </a:txBody>
                  <a:tcPr marL="7620" marR="7620" marT="7620" marB="0" anchor="b"/>
                </a:tc>
                <a:tc>
                  <a:txBody>
                    <a:bodyPr/>
                    <a:lstStyle/>
                    <a:p>
                      <a:pPr algn="ctr" fontAlgn="b"/>
                      <a:r>
                        <a:rPr lang="en-US" sz="1800" b="0" i="0" u="none" strike="noStrike" dirty="0">
                          <a:solidFill>
                            <a:srgbClr val="000000"/>
                          </a:solidFill>
                          <a:effectLst/>
                          <a:latin typeface="Calibri"/>
                        </a:rPr>
                        <a:t>124</a:t>
                      </a:r>
                    </a:p>
                  </a:txBody>
                  <a:tcPr marL="7620" marR="7620" marT="7620" marB="0" anchor="b"/>
                </a:tc>
                <a:tc>
                  <a:txBody>
                    <a:bodyPr/>
                    <a:lstStyle/>
                    <a:p>
                      <a:pPr algn="ctr" fontAlgn="b"/>
                      <a:r>
                        <a:rPr lang="en-US" sz="1800" b="0" i="0" u="none" strike="noStrike" dirty="0">
                          <a:solidFill>
                            <a:srgbClr val="000000"/>
                          </a:solidFill>
                          <a:effectLst/>
                          <a:latin typeface="Calibri"/>
                        </a:rPr>
                        <a:t>132</a:t>
                      </a:r>
                    </a:p>
                  </a:txBody>
                  <a:tcPr marL="7620" marR="7620" marT="7620" marB="0" anchor="b"/>
                </a:tc>
                <a:tc>
                  <a:txBody>
                    <a:bodyPr/>
                    <a:lstStyle/>
                    <a:p>
                      <a:pPr algn="ctr" fontAlgn="b"/>
                      <a:r>
                        <a:rPr lang="en-US" sz="1800" b="1" i="0" u="none" strike="noStrike" dirty="0">
                          <a:solidFill>
                            <a:srgbClr val="7030A0"/>
                          </a:solidFill>
                          <a:effectLst/>
                          <a:latin typeface="Calibri"/>
                        </a:rPr>
                        <a:t>5725</a:t>
                      </a:r>
                    </a:p>
                  </a:txBody>
                  <a:tcPr marL="7620" marR="7620" marT="7620" marB="0" anchor="b"/>
                </a:tc>
                <a:tc>
                  <a:txBody>
                    <a:bodyPr/>
                    <a:lstStyle/>
                    <a:p>
                      <a:pPr algn="ctr" rtl="0" fontAlgn="b"/>
                      <a:r>
                        <a:rPr lang="en-US" sz="1800" b="1" i="0" u="none" strike="noStrike" dirty="0">
                          <a:solidFill>
                            <a:srgbClr val="FF0000"/>
                          </a:solidFill>
                          <a:effectLst/>
                          <a:latin typeface="Calibri"/>
                        </a:rPr>
                        <a:t>5725</a:t>
                      </a:r>
                    </a:p>
                  </a:txBody>
                  <a:tcPr marL="7620" marR="7620" marT="7620" marB="0" anchor="b"/>
                </a:tc>
              </a:tr>
              <a:tr h="658339">
                <a:tc>
                  <a:txBody>
                    <a:bodyPr/>
                    <a:lstStyle/>
                    <a:p>
                      <a:pPr algn="l" fontAlgn="b"/>
                      <a:r>
                        <a:rPr lang="en-US" sz="1800" b="1" i="0" u="none" strike="noStrike" dirty="0" smtClean="0">
                          <a:solidFill>
                            <a:srgbClr val="7030A0"/>
                          </a:solidFill>
                          <a:effectLst/>
                          <a:latin typeface="Calibri"/>
                        </a:rPr>
                        <a:t>Sample Sum</a:t>
                      </a:r>
                      <a:endParaRPr lang="en-US" sz="1800" b="1" i="0" u="none" strike="noStrike" dirty="0">
                        <a:solidFill>
                          <a:srgbClr val="7030A0"/>
                        </a:solidFill>
                        <a:effectLst/>
                        <a:latin typeface="Calibri"/>
                      </a:endParaRPr>
                    </a:p>
                  </a:txBody>
                  <a:tcPr marL="7620" marR="7620" marT="7620" marB="0" anchor="b"/>
                </a:tc>
                <a:tc>
                  <a:txBody>
                    <a:bodyPr/>
                    <a:lstStyle/>
                    <a:p>
                      <a:pPr algn="ctr" fontAlgn="b"/>
                      <a:r>
                        <a:rPr lang="en-US" sz="1800" b="1" i="0" u="none" strike="noStrike" dirty="0">
                          <a:solidFill>
                            <a:srgbClr val="7030A0"/>
                          </a:solidFill>
                          <a:effectLst/>
                          <a:latin typeface="Calibri"/>
                        </a:rPr>
                        <a:t>1827</a:t>
                      </a:r>
                    </a:p>
                  </a:txBody>
                  <a:tcPr marL="7620" marR="7620" marT="7620" marB="0" anchor="b"/>
                </a:tc>
                <a:tc>
                  <a:txBody>
                    <a:bodyPr/>
                    <a:lstStyle/>
                    <a:p>
                      <a:pPr algn="ctr" fontAlgn="b"/>
                      <a:r>
                        <a:rPr lang="en-US" sz="1800" b="1" i="0" u="none" strike="noStrike" dirty="0">
                          <a:solidFill>
                            <a:srgbClr val="7030A0"/>
                          </a:solidFill>
                          <a:effectLst/>
                          <a:latin typeface="Calibri"/>
                        </a:rPr>
                        <a:t>9294</a:t>
                      </a:r>
                    </a:p>
                  </a:txBody>
                  <a:tcPr marL="7620" marR="7620" marT="7620" marB="0" anchor="b"/>
                </a:tc>
                <a:tc>
                  <a:txBody>
                    <a:bodyPr/>
                    <a:lstStyle/>
                    <a:p>
                      <a:pPr algn="ctr" fontAlgn="b"/>
                      <a:r>
                        <a:rPr lang="en-US" sz="1800" b="1" i="0" u="none" strike="noStrike" dirty="0">
                          <a:solidFill>
                            <a:srgbClr val="7030A0"/>
                          </a:solidFill>
                          <a:effectLst/>
                          <a:latin typeface="Calibri"/>
                        </a:rPr>
                        <a:t>626</a:t>
                      </a:r>
                    </a:p>
                  </a:txBody>
                  <a:tcPr marL="7620" marR="7620" marT="7620" marB="0" anchor="b"/>
                </a:tc>
                <a:tc>
                  <a:txBody>
                    <a:bodyPr/>
                    <a:lstStyle/>
                    <a:p>
                      <a:pPr algn="ctr" fontAlgn="b"/>
                      <a:r>
                        <a:rPr lang="en-US" sz="1800" b="1" i="0" u="none" strike="noStrike" dirty="0">
                          <a:solidFill>
                            <a:srgbClr val="7030A0"/>
                          </a:solidFill>
                          <a:effectLst/>
                          <a:latin typeface="Calibri"/>
                        </a:rPr>
                        <a:t>225</a:t>
                      </a:r>
                    </a:p>
                  </a:txBody>
                  <a:tcPr marL="7620" marR="7620" marT="7620" marB="0" anchor="b"/>
                </a:tc>
                <a:tc>
                  <a:txBody>
                    <a:bodyPr/>
                    <a:lstStyle/>
                    <a:p>
                      <a:pPr algn="ctr" fontAlgn="b"/>
                      <a:r>
                        <a:rPr lang="en-US" sz="1800" b="1" i="0" u="none" strike="noStrike" dirty="0">
                          <a:solidFill>
                            <a:srgbClr val="7030A0"/>
                          </a:solidFill>
                          <a:effectLst/>
                          <a:latin typeface="Calibri"/>
                        </a:rPr>
                        <a:t>253</a:t>
                      </a:r>
                    </a:p>
                  </a:txBody>
                  <a:tcPr marL="7620" marR="7620" marT="7620" marB="0" anchor="b"/>
                </a:tc>
                <a:tc>
                  <a:txBody>
                    <a:bodyPr/>
                    <a:lstStyle/>
                    <a:p>
                      <a:pPr algn="ctr" fontAlgn="b"/>
                      <a:r>
                        <a:rPr lang="en-US" sz="1800" b="1" i="0" u="none" strike="noStrike" dirty="0">
                          <a:solidFill>
                            <a:srgbClr val="7030A0"/>
                          </a:solidFill>
                          <a:effectLst/>
                          <a:latin typeface="Calibri"/>
                        </a:rPr>
                        <a:t>12225</a:t>
                      </a:r>
                    </a:p>
                  </a:txBody>
                  <a:tcPr marL="7620" marR="7620" marT="7620" marB="0" anchor="b"/>
                </a:tc>
                <a:tc>
                  <a:txBody>
                    <a:bodyPr/>
                    <a:lstStyle/>
                    <a:p>
                      <a:pPr algn="ctr" fontAlgn="b"/>
                      <a:r>
                        <a:rPr lang="en-US" sz="1800" b="1" i="0" u="none" strike="noStrike" dirty="0">
                          <a:solidFill>
                            <a:srgbClr val="FF0000"/>
                          </a:solidFill>
                          <a:effectLst/>
                          <a:latin typeface="Arial"/>
                        </a:rPr>
                        <a:t> </a:t>
                      </a:r>
                    </a:p>
                  </a:txBody>
                  <a:tcPr marL="7620" marR="7620" marT="7620" marB="0" anchor="b"/>
                </a:tc>
              </a:tr>
              <a:tr h="332710">
                <a:tc>
                  <a:txBody>
                    <a:bodyPr/>
                    <a:lstStyle/>
                    <a:p>
                      <a:pPr algn="l" rtl="0" fontAlgn="b"/>
                      <a:r>
                        <a:rPr lang="en-US" sz="1800" b="1" i="0" u="none" strike="noStrike" dirty="0">
                          <a:solidFill>
                            <a:srgbClr val="FF0000"/>
                          </a:solidFill>
                          <a:effectLst/>
                          <a:latin typeface="Calibri"/>
                        </a:rPr>
                        <a:t>Pop. Sum</a:t>
                      </a:r>
                    </a:p>
                  </a:txBody>
                  <a:tcPr marL="7620" marR="7620" marT="7620" marB="0" anchor="b"/>
                </a:tc>
                <a:tc>
                  <a:txBody>
                    <a:bodyPr/>
                    <a:lstStyle/>
                    <a:p>
                      <a:pPr algn="ctr" rtl="0" fontAlgn="b"/>
                      <a:r>
                        <a:rPr lang="en-US" sz="1800" b="1" i="0" u="none" strike="noStrike" dirty="0">
                          <a:solidFill>
                            <a:srgbClr val="FF0000"/>
                          </a:solidFill>
                          <a:effectLst/>
                          <a:latin typeface="Calibri"/>
                        </a:rPr>
                        <a:t>2000</a:t>
                      </a:r>
                    </a:p>
                  </a:txBody>
                  <a:tcPr marL="7620" marR="7620" marT="7620" marB="0" anchor="b"/>
                </a:tc>
                <a:tc>
                  <a:txBody>
                    <a:bodyPr/>
                    <a:lstStyle/>
                    <a:p>
                      <a:pPr algn="ctr" rtl="0" fontAlgn="b"/>
                      <a:r>
                        <a:rPr lang="en-US" sz="1800" b="1" i="0" u="none" strike="noStrike" dirty="0" smtClean="0">
                          <a:solidFill>
                            <a:srgbClr val="FF0000"/>
                          </a:solidFill>
                          <a:effectLst/>
                          <a:latin typeface="Calibri"/>
                        </a:rPr>
                        <a:t>9000</a:t>
                      </a:r>
                      <a:endParaRPr lang="en-US" sz="1800" b="1" i="0" u="none" strike="noStrike" dirty="0">
                        <a:solidFill>
                          <a:srgbClr val="FF0000"/>
                        </a:solidFill>
                        <a:effectLst/>
                        <a:latin typeface="Calibri"/>
                      </a:endParaRPr>
                    </a:p>
                  </a:txBody>
                  <a:tcPr marL="7620" marR="7620" marT="7620" marB="0" anchor="b"/>
                </a:tc>
                <a:tc>
                  <a:txBody>
                    <a:bodyPr/>
                    <a:lstStyle/>
                    <a:p>
                      <a:pPr algn="ctr" rtl="0" fontAlgn="b"/>
                      <a:r>
                        <a:rPr lang="en-US" sz="1800" b="1" i="0" u="none" strike="noStrike" dirty="0">
                          <a:solidFill>
                            <a:srgbClr val="FF0000"/>
                          </a:solidFill>
                          <a:effectLst/>
                          <a:latin typeface="Calibri"/>
                        </a:rPr>
                        <a:t>700</a:t>
                      </a:r>
                    </a:p>
                  </a:txBody>
                  <a:tcPr marL="7620" marR="7620" marT="7620" marB="0" anchor="b"/>
                </a:tc>
                <a:tc>
                  <a:txBody>
                    <a:bodyPr/>
                    <a:lstStyle/>
                    <a:p>
                      <a:pPr algn="ctr" rtl="0" fontAlgn="b"/>
                      <a:r>
                        <a:rPr lang="en-US" sz="1800" b="1" i="0" u="none" strike="noStrike" dirty="0">
                          <a:solidFill>
                            <a:srgbClr val="FF0000"/>
                          </a:solidFill>
                          <a:effectLst/>
                          <a:latin typeface="Calibri"/>
                        </a:rPr>
                        <a:t>250</a:t>
                      </a:r>
                    </a:p>
                  </a:txBody>
                  <a:tcPr marL="7620" marR="7620" marT="7620" marB="0" anchor="b"/>
                </a:tc>
                <a:tc>
                  <a:txBody>
                    <a:bodyPr/>
                    <a:lstStyle/>
                    <a:p>
                      <a:pPr algn="ctr" rtl="0" fontAlgn="b"/>
                      <a:r>
                        <a:rPr lang="en-US" sz="1800" b="1" i="0" u="none" strike="noStrike" dirty="0">
                          <a:solidFill>
                            <a:srgbClr val="FF0000"/>
                          </a:solidFill>
                          <a:effectLst/>
                          <a:latin typeface="Calibri"/>
                        </a:rPr>
                        <a:t>275</a:t>
                      </a:r>
                    </a:p>
                  </a:txBody>
                  <a:tcPr marL="7620" marR="7620" marT="7620" marB="0" anchor="b"/>
                </a:tc>
                <a:tc>
                  <a:txBody>
                    <a:bodyPr/>
                    <a:lstStyle/>
                    <a:p>
                      <a:pPr algn="ctr" fontAlgn="b"/>
                      <a:r>
                        <a:rPr lang="en-US" sz="1800" b="1" i="0" u="none" strike="noStrike" dirty="0">
                          <a:solidFill>
                            <a:srgbClr val="00B050"/>
                          </a:solidFill>
                          <a:effectLst/>
                          <a:latin typeface="Arial"/>
                        </a:rPr>
                        <a:t> </a:t>
                      </a:r>
                    </a:p>
                  </a:txBody>
                  <a:tcPr marL="7620" marR="7620" marT="7620" marB="0" anchor="b"/>
                </a:tc>
                <a:tc>
                  <a:txBody>
                    <a:bodyPr/>
                    <a:lstStyle/>
                    <a:p>
                      <a:pPr algn="ctr" rtl="0" fontAlgn="b"/>
                      <a:r>
                        <a:rPr lang="en-US" sz="1800" b="1" i="0" u="none" strike="noStrike" dirty="0">
                          <a:solidFill>
                            <a:srgbClr val="FF0000"/>
                          </a:solidFill>
                          <a:effectLst/>
                          <a:latin typeface="Calibri"/>
                        </a:rPr>
                        <a:t>12225</a:t>
                      </a:r>
                    </a:p>
                  </a:txBody>
                  <a:tcPr marL="7620" marR="7620" marT="7620" marB="0" anchor="b"/>
                </a:tc>
              </a:tr>
            </a:tbl>
          </a:graphicData>
        </a:graphic>
      </p:graphicFrame>
    </p:spTree>
    <p:extLst>
      <p:ext uri="{BB962C8B-B14F-4D97-AF65-F5344CB8AC3E}">
        <p14:creationId xmlns:p14="http://schemas.microsoft.com/office/powerpoint/2010/main" val="29457413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8001000" cy="1584325"/>
          </a:xfrm>
        </p:spPr>
        <p:txBody>
          <a:bodyPr>
            <a:normAutofit/>
          </a:bodyPr>
          <a:lstStyle/>
          <a:p>
            <a:r>
              <a:rPr lang="en-US" sz="4000" b="1" dirty="0"/>
              <a:t>Raking--Summary</a:t>
            </a:r>
          </a:p>
        </p:txBody>
      </p:sp>
      <p:sp>
        <p:nvSpPr>
          <p:cNvPr id="3" name="Content Placeholder 2"/>
          <p:cNvSpPr>
            <a:spLocks noGrp="1"/>
          </p:cNvSpPr>
          <p:nvPr>
            <p:ph idx="1"/>
          </p:nvPr>
        </p:nvSpPr>
        <p:spPr/>
        <p:txBody>
          <a:bodyPr/>
          <a:lstStyle/>
          <a:p>
            <a:pPr marL="347663" indent="-347663"/>
            <a:r>
              <a:rPr lang="en-US" dirty="0" smtClean="0"/>
              <a:t>Response probabilities depend only on the row and column and not on the specific cell</a:t>
            </a:r>
          </a:p>
          <a:p>
            <a:pPr marL="347663" indent="-347663"/>
            <a:r>
              <a:rPr lang="en-US" dirty="0" smtClean="0"/>
              <a:t>Allow to include more variables</a:t>
            </a:r>
          </a:p>
          <a:p>
            <a:pPr marL="347663" indent="-347663"/>
            <a:r>
              <a:rPr lang="en-US" dirty="0" smtClean="0"/>
              <a:t>Converge to Cell weighting if the auxiliary variables are independent</a:t>
            </a:r>
          </a:p>
          <a:p>
            <a:pPr marL="347663" indent="-347663"/>
            <a:r>
              <a:rPr lang="en-US" dirty="0" smtClean="0"/>
              <a:t>Convergence can be slow, and occasionally impossible</a:t>
            </a:r>
          </a:p>
          <a:p>
            <a:pPr marL="347663" indent="-347663"/>
            <a:endParaRPr lang="en-US" dirty="0" smtClean="0"/>
          </a:p>
        </p:txBody>
      </p:sp>
      <p:sp>
        <p:nvSpPr>
          <p:cNvPr id="5" name="Slide Number Placeholder 4"/>
          <p:cNvSpPr>
            <a:spLocks noGrp="1"/>
          </p:cNvSpPr>
          <p:nvPr>
            <p:ph type="sldNum" sz="quarter" idx="12"/>
          </p:nvPr>
        </p:nvSpPr>
        <p:spPr/>
        <p:txBody>
          <a:bodyPr/>
          <a:lstStyle/>
          <a:p>
            <a:pPr>
              <a:defRPr/>
            </a:pPr>
            <a:fld id="{F9A2B464-883F-4D39-A257-8DD24EF2124F}" type="slidenum">
              <a:rPr lang="en-US" sz="1050">
                <a:latin typeface="+mn-lt"/>
              </a:rPr>
              <a:pPr>
                <a:defRPr/>
              </a:pPr>
              <a:t>22</a:t>
            </a:fld>
            <a:endParaRPr lang="en-US" sz="1050" dirty="0">
              <a:latin typeface="+mn-lt"/>
            </a:endParaRPr>
          </a:p>
        </p:txBody>
      </p:sp>
    </p:spTree>
    <p:extLst>
      <p:ext uri="{BB962C8B-B14F-4D97-AF65-F5344CB8AC3E}">
        <p14:creationId xmlns:p14="http://schemas.microsoft.com/office/powerpoint/2010/main" val="33148944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PROMIS Weighted Sample</a:t>
            </a:r>
            <a:endParaRPr lang="en-US" b="1" dirty="0"/>
          </a:p>
        </p:txBody>
      </p:sp>
      <p:sp>
        <p:nvSpPr>
          <p:cNvPr id="3" name="Content Placeholder 2"/>
          <p:cNvSpPr>
            <a:spLocks noGrp="1"/>
          </p:cNvSpPr>
          <p:nvPr>
            <p:ph idx="1"/>
          </p:nvPr>
        </p:nvSpPr>
        <p:spPr/>
        <p:txBody>
          <a:bodyPr/>
          <a:lstStyle/>
          <a:p>
            <a:r>
              <a:rPr lang="en-US" sz="3000" dirty="0" smtClean="0"/>
              <a:t>A raking benchmarking to variables (</a:t>
            </a:r>
            <a:r>
              <a:rPr lang="en-US" sz="2800" dirty="0" smtClean="0"/>
              <a:t>gender, age, race/ethnicity, education, marital status and income</a:t>
            </a:r>
            <a:r>
              <a:rPr lang="en-US" sz="3000" dirty="0" smtClean="0"/>
              <a:t>) common to both the PROMIS and the 2000 Census. </a:t>
            </a:r>
          </a:p>
          <a:p>
            <a:r>
              <a:rPr lang="en-US" sz="3000" dirty="0" smtClean="0"/>
              <a:t>The </a:t>
            </a:r>
            <a:r>
              <a:rPr lang="en-US" sz="3000" dirty="0"/>
              <a:t>weights assigned to individual respondents </a:t>
            </a:r>
          </a:p>
          <a:p>
            <a:r>
              <a:rPr lang="en-US" sz="3000" dirty="0"/>
              <a:t>Marginal distributions on auxiliary variables were equivalent </a:t>
            </a:r>
            <a:r>
              <a:rPr lang="en-US" sz="3000" dirty="0" smtClean="0"/>
              <a:t>between the PROMIS </a:t>
            </a:r>
            <a:r>
              <a:rPr lang="en-US" sz="3000" dirty="0"/>
              <a:t>and </a:t>
            </a:r>
            <a:r>
              <a:rPr lang="en-US" sz="3000" dirty="0" smtClean="0"/>
              <a:t>2000 Census</a:t>
            </a:r>
            <a:r>
              <a:rPr lang="en-US" sz="3000" dirty="0"/>
              <a:t>.</a:t>
            </a:r>
          </a:p>
          <a:p>
            <a:endParaRPr lang="en-US" dirty="0"/>
          </a:p>
        </p:txBody>
      </p:sp>
      <p:sp>
        <p:nvSpPr>
          <p:cNvPr id="5" name="Slide Number Placeholder 4"/>
          <p:cNvSpPr>
            <a:spLocks noGrp="1"/>
          </p:cNvSpPr>
          <p:nvPr>
            <p:ph type="sldNum" sz="quarter" idx="12"/>
          </p:nvPr>
        </p:nvSpPr>
        <p:spPr/>
        <p:txBody>
          <a:bodyPr/>
          <a:lstStyle/>
          <a:p>
            <a:pPr>
              <a:defRPr/>
            </a:pPr>
            <a:fld id="{5384F615-94AA-4AE3-AC69-16EEF5307F42}" type="slidenum">
              <a:rPr lang="en-US" smtClean="0"/>
              <a:pPr>
                <a:defRPr/>
              </a:pPr>
              <a:t>23</a:t>
            </a:fld>
            <a:endParaRPr lang="en-US" dirty="0"/>
          </a:p>
        </p:txBody>
      </p:sp>
    </p:spTree>
    <p:extLst>
      <p:ext uri="{BB962C8B-B14F-4D97-AF65-F5344CB8AC3E}">
        <p14:creationId xmlns:p14="http://schemas.microsoft.com/office/powerpoint/2010/main" val="23249942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152400" y="228600"/>
            <a:ext cx="8839200" cy="683572"/>
          </a:xfrm>
        </p:spPr>
        <p:txBody>
          <a:bodyPr>
            <a:normAutofit fontScale="90000"/>
          </a:bodyPr>
          <a:lstStyle/>
          <a:p>
            <a:r>
              <a:rPr lang="en-US" b="1" dirty="0" smtClean="0"/>
              <a:t>PROMIS Internet Sample (Weighted) versus Census </a:t>
            </a:r>
          </a:p>
        </p:txBody>
      </p:sp>
      <p:sp>
        <p:nvSpPr>
          <p:cNvPr id="2" name="Content Placeholder 1"/>
          <p:cNvSpPr>
            <a:spLocks noGrp="1"/>
          </p:cNvSpPr>
          <p:nvPr>
            <p:ph idx="1"/>
          </p:nvPr>
        </p:nvSpPr>
        <p:spPr/>
        <p:txBody>
          <a:bodyPr/>
          <a:lstStyle/>
          <a:p>
            <a:endParaRPr lang="en-US" dirty="0"/>
          </a:p>
        </p:txBody>
      </p:sp>
      <p:graphicFrame>
        <p:nvGraphicFramePr>
          <p:cNvPr id="6" name="Content Placeholder 4"/>
          <p:cNvGraphicFramePr>
            <a:graphicFrameLocks/>
          </p:cNvGraphicFramePr>
          <p:nvPr>
            <p:extLst>
              <p:ext uri="{D42A27DB-BD31-4B8C-83A1-F6EECF244321}">
                <p14:modId xmlns:p14="http://schemas.microsoft.com/office/powerpoint/2010/main" val="2668950230"/>
              </p:ext>
            </p:extLst>
          </p:nvPr>
        </p:nvGraphicFramePr>
        <p:xfrm>
          <a:off x="457200" y="1752600"/>
          <a:ext cx="8229600" cy="3336921"/>
        </p:xfrm>
        <a:graphic>
          <a:graphicData uri="http://schemas.openxmlformats.org/drawingml/2006/table">
            <a:tbl>
              <a:tblPr firstRow="1" bandRow="1">
                <a:tableStyleId>{5C22544A-7EE6-4342-B048-85BDC9FD1C3A}</a:tableStyleId>
              </a:tblPr>
              <a:tblGrid>
                <a:gridCol w="2743200"/>
                <a:gridCol w="2743200"/>
                <a:gridCol w="2743200"/>
              </a:tblGrid>
              <a:tr h="370769">
                <a:tc>
                  <a:txBody>
                    <a:bodyPr/>
                    <a:lstStyle/>
                    <a:p>
                      <a:endParaRPr lang="en-US" sz="1800" dirty="0"/>
                    </a:p>
                  </a:txBody>
                  <a:tcPr marT="45711" marB="45711"/>
                </a:tc>
                <a:tc>
                  <a:txBody>
                    <a:bodyPr/>
                    <a:lstStyle/>
                    <a:p>
                      <a:pPr algn="ctr"/>
                      <a:r>
                        <a:rPr lang="en-US" sz="1800" dirty="0" smtClean="0"/>
                        <a:t>PROMIS Sample</a:t>
                      </a:r>
                      <a:endParaRPr lang="en-US" sz="1800" dirty="0"/>
                    </a:p>
                  </a:txBody>
                  <a:tcPr marT="45711" marB="45711"/>
                </a:tc>
                <a:tc>
                  <a:txBody>
                    <a:bodyPr/>
                    <a:lstStyle/>
                    <a:p>
                      <a:pPr algn="ctr"/>
                      <a:r>
                        <a:rPr lang="en-US" sz="1800" dirty="0" smtClean="0"/>
                        <a:t>2000</a:t>
                      </a:r>
                      <a:r>
                        <a:rPr lang="en-US" sz="1800" baseline="0" dirty="0" smtClean="0"/>
                        <a:t> Census</a:t>
                      </a:r>
                      <a:endParaRPr lang="en-US" sz="1800" dirty="0"/>
                    </a:p>
                  </a:txBody>
                  <a:tcPr marT="45711" marB="45711"/>
                </a:tc>
              </a:tr>
              <a:tr h="370769">
                <a:tc>
                  <a:txBody>
                    <a:bodyPr/>
                    <a:lstStyle/>
                    <a:p>
                      <a:r>
                        <a:rPr lang="en-US" sz="1800" dirty="0" smtClean="0"/>
                        <a:t>% Female</a:t>
                      </a:r>
                      <a:endParaRPr lang="en-US" sz="1800" dirty="0"/>
                    </a:p>
                  </a:txBody>
                  <a:tcPr marT="45711" marB="45711"/>
                </a:tc>
                <a:tc>
                  <a:txBody>
                    <a:bodyPr/>
                    <a:lstStyle/>
                    <a:p>
                      <a:pPr algn="ctr"/>
                      <a:r>
                        <a:rPr lang="en-US" sz="1800" dirty="0" smtClean="0"/>
                        <a:t>52%</a:t>
                      </a:r>
                      <a:endParaRPr lang="en-US" sz="1800" dirty="0"/>
                    </a:p>
                  </a:txBody>
                  <a:tcPr marT="45711" marB="45711"/>
                </a:tc>
                <a:tc>
                  <a:txBody>
                    <a:bodyPr/>
                    <a:lstStyle/>
                    <a:p>
                      <a:pPr algn="ctr"/>
                      <a:r>
                        <a:rPr lang="en-US" sz="1800" dirty="0" smtClean="0"/>
                        <a:t>52%</a:t>
                      </a:r>
                      <a:endParaRPr lang="en-US" sz="1800" dirty="0"/>
                    </a:p>
                  </a:txBody>
                  <a:tcPr marT="45711" marB="45711"/>
                </a:tc>
              </a:tr>
              <a:tr h="370769">
                <a:tc>
                  <a:txBody>
                    <a:bodyPr/>
                    <a:lstStyle/>
                    <a:p>
                      <a:r>
                        <a:rPr lang="en-US" sz="1800" dirty="0" smtClean="0"/>
                        <a:t>% Hispanic</a:t>
                      </a:r>
                      <a:endParaRPr lang="en-US" sz="1800" dirty="0"/>
                    </a:p>
                  </a:txBody>
                  <a:tcPr marT="45711" marB="45711"/>
                </a:tc>
                <a:tc>
                  <a:txBody>
                    <a:bodyPr/>
                    <a:lstStyle/>
                    <a:p>
                      <a:pPr algn="ctr"/>
                      <a:r>
                        <a:rPr lang="en-US" sz="1800" dirty="0" smtClean="0"/>
                        <a:t>11%</a:t>
                      </a:r>
                      <a:endParaRPr lang="en-US" sz="1800" dirty="0"/>
                    </a:p>
                  </a:txBody>
                  <a:tcPr marT="45711" marB="45711"/>
                </a:tc>
                <a:tc>
                  <a:txBody>
                    <a:bodyPr/>
                    <a:lstStyle/>
                    <a:p>
                      <a:pPr algn="ctr"/>
                      <a:r>
                        <a:rPr lang="en-US" sz="1800" dirty="0" smtClean="0"/>
                        <a:t>11%</a:t>
                      </a:r>
                      <a:endParaRPr lang="en-US" sz="1800" dirty="0"/>
                    </a:p>
                  </a:txBody>
                  <a:tcPr marT="45711" marB="45711"/>
                </a:tc>
              </a:tr>
              <a:tr h="370769">
                <a:tc>
                  <a:txBody>
                    <a:bodyPr/>
                    <a:lstStyle/>
                    <a:p>
                      <a:r>
                        <a:rPr lang="en-US" sz="1800" dirty="0" smtClean="0"/>
                        <a:t>% Black</a:t>
                      </a:r>
                      <a:endParaRPr lang="en-US" sz="1800" dirty="0"/>
                    </a:p>
                  </a:txBody>
                  <a:tcPr marT="45711" marB="45711"/>
                </a:tc>
                <a:tc>
                  <a:txBody>
                    <a:bodyPr/>
                    <a:lstStyle/>
                    <a:p>
                      <a:pPr algn="ctr"/>
                      <a:r>
                        <a:rPr lang="en-US" sz="1800" dirty="0" smtClean="0"/>
                        <a:t>11%</a:t>
                      </a:r>
                      <a:endParaRPr lang="en-US" sz="1800" dirty="0"/>
                    </a:p>
                  </a:txBody>
                  <a:tcPr marT="45711" marB="45711"/>
                </a:tc>
                <a:tc>
                  <a:txBody>
                    <a:bodyPr/>
                    <a:lstStyle/>
                    <a:p>
                      <a:pPr algn="ctr"/>
                      <a:r>
                        <a:rPr lang="en-US" sz="1800" dirty="0" smtClean="0"/>
                        <a:t>11%</a:t>
                      </a:r>
                      <a:endParaRPr lang="en-US" sz="1800" dirty="0"/>
                    </a:p>
                  </a:txBody>
                  <a:tcPr marT="45711" marB="45711"/>
                </a:tc>
              </a:tr>
              <a:tr h="370769">
                <a:tc>
                  <a:txBody>
                    <a:bodyPr/>
                    <a:lstStyle/>
                    <a:p>
                      <a:r>
                        <a:rPr lang="en-US" sz="1800" dirty="0" smtClean="0"/>
                        <a:t>% &lt; High school</a:t>
                      </a:r>
                      <a:endParaRPr lang="en-US" sz="1800" dirty="0"/>
                    </a:p>
                  </a:txBody>
                  <a:tcPr marT="45711" marB="45711"/>
                </a:tc>
                <a:tc>
                  <a:txBody>
                    <a:bodyPr/>
                    <a:lstStyle/>
                    <a:p>
                      <a:pPr algn="ctr"/>
                      <a:r>
                        <a:rPr lang="en-US" sz="1800" dirty="0" smtClean="0"/>
                        <a:t>20%</a:t>
                      </a:r>
                      <a:endParaRPr lang="en-US" sz="1800" dirty="0"/>
                    </a:p>
                  </a:txBody>
                  <a:tcPr marT="45711" marB="45711"/>
                </a:tc>
                <a:tc>
                  <a:txBody>
                    <a:bodyPr/>
                    <a:lstStyle/>
                    <a:p>
                      <a:pPr algn="ctr"/>
                      <a:r>
                        <a:rPr lang="en-US" sz="1800" dirty="0" smtClean="0"/>
                        <a:t>20%</a:t>
                      </a:r>
                      <a:endParaRPr lang="en-US" sz="1800" dirty="0"/>
                    </a:p>
                  </a:txBody>
                  <a:tcPr marT="45711" marB="45711"/>
                </a:tc>
              </a:tr>
              <a:tr h="370769">
                <a:tc>
                  <a:txBody>
                    <a:bodyPr/>
                    <a:lstStyle/>
                    <a:p>
                      <a:r>
                        <a:rPr lang="en-US" sz="1800" dirty="0" smtClean="0"/>
                        <a:t>% High school/GED</a:t>
                      </a:r>
                      <a:endParaRPr lang="en-US" sz="1800" dirty="0"/>
                    </a:p>
                  </a:txBody>
                  <a:tcPr marT="45711" marB="45711"/>
                </a:tc>
                <a:tc>
                  <a:txBody>
                    <a:bodyPr/>
                    <a:lstStyle/>
                    <a:p>
                      <a:pPr algn="ctr"/>
                      <a:r>
                        <a:rPr lang="en-US" sz="1800" dirty="0" smtClean="0"/>
                        <a:t>29%</a:t>
                      </a:r>
                      <a:endParaRPr lang="en-US" sz="1800" dirty="0"/>
                    </a:p>
                  </a:txBody>
                  <a:tcPr marT="45711" marB="45711"/>
                </a:tc>
                <a:tc>
                  <a:txBody>
                    <a:bodyPr/>
                    <a:lstStyle/>
                    <a:p>
                      <a:pPr algn="ctr"/>
                      <a:r>
                        <a:rPr lang="en-US" sz="1800" dirty="0" smtClean="0"/>
                        <a:t>29%</a:t>
                      </a:r>
                      <a:endParaRPr lang="en-US" sz="1800" dirty="0"/>
                    </a:p>
                  </a:txBody>
                  <a:tcPr marT="45711" marB="45711"/>
                </a:tc>
              </a:tr>
              <a:tr h="370769">
                <a:tc>
                  <a:txBody>
                    <a:bodyPr/>
                    <a:lstStyle/>
                    <a:p>
                      <a:r>
                        <a:rPr lang="en-US" sz="1800" dirty="0" smtClean="0"/>
                        <a:t>% &gt; High school</a:t>
                      </a:r>
                      <a:endParaRPr lang="en-US" sz="1800" dirty="0"/>
                    </a:p>
                  </a:txBody>
                  <a:tcPr marT="45711" marB="45711"/>
                </a:tc>
                <a:tc>
                  <a:txBody>
                    <a:bodyPr/>
                    <a:lstStyle/>
                    <a:p>
                      <a:pPr algn="ctr"/>
                      <a:r>
                        <a:rPr lang="en-US" sz="1800" dirty="0" smtClean="0"/>
                        <a:t>51%</a:t>
                      </a:r>
                      <a:endParaRPr lang="en-US" sz="1800" dirty="0"/>
                    </a:p>
                  </a:txBody>
                  <a:tcPr marT="45711" marB="45711"/>
                </a:tc>
                <a:tc>
                  <a:txBody>
                    <a:bodyPr/>
                    <a:lstStyle/>
                    <a:p>
                      <a:pPr algn="ctr"/>
                      <a:r>
                        <a:rPr lang="en-US" sz="1800" dirty="0" smtClean="0"/>
                        <a:t>51%</a:t>
                      </a:r>
                      <a:endParaRPr lang="en-US" sz="1800" dirty="0"/>
                    </a:p>
                  </a:txBody>
                  <a:tcPr marT="45711" marB="45711"/>
                </a:tc>
              </a:tr>
              <a:tr h="370769">
                <a:tc>
                  <a:txBody>
                    <a:bodyPr/>
                    <a:lstStyle/>
                    <a:p>
                      <a:endParaRPr lang="en-US" sz="1800" dirty="0"/>
                    </a:p>
                  </a:txBody>
                  <a:tcPr marT="45711" marB="45711"/>
                </a:tc>
                <a:tc>
                  <a:txBody>
                    <a:bodyPr/>
                    <a:lstStyle/>
                    <a:p>
                      <a:pPr algn="ctr"/>
                      <a:endParaRPr lang="en-US" sz="1800" dirty="0"/>
                    </a:p>
                  </a:txBody>
                  <a:tcPr marT="45711" marB="45711"/>
                </a:tc>
                <a:tc>
                  <a:txBody>
                    <a:bodyPr/>
                    <a:lstStyle/>
                    <a:p>
                      <a:pPr algn="ctr"/>
                      <a:endParaRPr lang="en-US" sz="1800" dirty="0"/>
                    </a:p>
                  </a:txBody>
                  <a:tcPr marT="45711" marB="45711"/>
                </a:tc>
              </a:tr>
              <a:tr h="370769">
                <a:tc>
                  <a:txBody>
                    <a:bodyPr/>
                    <a:lstStyle/>
                    <a:p>
                      <a:r>
                        <a:rPr lang="en-US" sz="1800" dirty="0" smtClean="0"/>
                        <a:t>Mean age</a:t>
                      </a:r>
                      <a:endParaRPr lang="en-US" sz="1800" dirty="0"/>
                    </a:p>
                  </a:txBody>
                  <a:tcPr marT="45711" marB="45711"/>
                </a:tc>
                <a:tc>
                  <a:txBody>
                    <a:bodyPr/>
                    <a:lstStyle/>
                    <a:p>
                      <a:pPr algn="ctr"/>
                      <a:r>
                        <a:rPr lang="en-US" sz="1800" dirty="0" smtClean="0"/>
                        <a:t>45</a:t>
                      </a:r>
                      <a:endParaRPr lang="en-US" sz="1800" dirty="0"/>
                    </a:p>
                  </a:txBody>
                  <a:tcPr marT="45711" marB="45711"/>
                </a:tc>
                <a:tc>
                  <a:txBody>
                    <a:bodyPr/>
                    <a:lstStyle/>
                    <a:p>
                      <a:pPr algn="ctr"/>
                      <a:r>
                        <a:rPr lang="en-US" sz="1800" dirty="0" smtClean="0"/>
                        <a:t>45</a:t>
                      </a:r>
                      <a:endParaRPr lang="en-US" sz="1800" dirty="0"/>
                    </a:p>
                  </a:txBody>
                  <a:tcPr marT="45711" marB="45711"/>
                </a:tc>
              </a:tr>
            </a:tbl>
          </a:graphicData>
        </a:graphic>
      </p:graphicFrame>
    </p:spTree>
    <p:extLst>
      <p:ext uri="{BB962C8B-B14F-4D97-AF65-F5344CB8AC3E}">
        <p14:creationId xmlns:p14="http://schemas.microsoft.com/office/powerpoint/2010/main" val="1259014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t>PROMIS General </a:t>
            </a:r>
            <a:r>
              <a:rPr lang="en-US" sz="3600" b="1" dirty="0"/>
              <a:t>Population </a:t>
            </a:r>
            <a:r>
              <a:rPr lang="en-US" sz="3600" b="1" dirty="0" smtClean="0"/>
              <a:t>Sub-sample</a:t>
            </a:r>
            <a:endParaRPr lang="en-US" sz="3600" b="1" dirty="0"/>
          </a:p>
        </p:txBody>
      </p:sp>
      <p:sp>
        <p:nvSpPr>
          <p:cNvPr id="3" name="Content Placeholder 2"/>
          <p:cNvSpPr>
            <a:spLocks noGrp="1"/>
          </p:cNvSpPr>
          <p:nvPr>
            <p:ph idx="1"/>
          </p:nvPr>
        </p:nvSpPr>
        <p:spPr/>
        <p:txBody>
          <a:bodyPr/>
          <a:lstStyle/>
          <a:p>
            <a:r>
              <a:rPr lang="en-US" kern="1200" dirty="0" smtClean="0">
                <a:solidFill>
                  <a:schemeClr val="tx1"/>
                </a:solidFill>
                <a:effectLst/>
                <a:latin typeface="Arial" pitchFamily="34" charset="0"/>
                <a:ea typeface="+mn-ea"/>
                <a:cs typeface="Arial" pitchFamily="34" charset="0"/>
              </a:rPr>
              <a:t>A subset of the PROMIS internet sample  </a:t>
            </a:r>
          </a:p>
          <a:p>
            <a:r>
              <a:rPr lang="en-US" kern="1200" dirty="0" smtClean="0">
                <a:effectLst/>
                <a:latin typeface="Arial" pitchFamily="34" charset="0"/>
                <a:cs typeface="Arial" pitchFamily="34" charset="0"/>
              </a:rPr>
              <a:t>Sub-sample</a:t>
            </a:r>
            <a:r>
              <a:rPr lang="en-US" kern="1200" dirty="0" smtClean="0">
                <a:solidFill>
                  <a:schemeClr val="tx1"/>
                </a:solidFill>
                <a:effectLst/>
                <a:latin typeface="Arial" pitchFamily="34" charset="0"/>
                <a:ea typeface="+mn-ea"/>
                <a:cs typeface="Arial" pitchFamily="34" charset="0"/>
              </a:rPr>
              <a:t> approximated the joint distributions of key demographic variables in the 2000 U.S. Census:</a:t>
            </a:r>
          </a:p>
          <a:p>
            <a:pPr lvl="1"/>
            <a:r>
              <a:rPr lang="en-US" dirty="0" smtClean="0"/>
              <a:t>Age</a:t>
            </a:r>
          </a:p>
          <a:p>
            <a:pPr lvl="1"/>
            <a:r>
              <a:rPr lang="en-US" dirty="0" smtClean="0"/>
              <a:t>Gender</a:t>
            </a:r>
          </a:p>
          <a:p>
            <a:pPr lvl="1"/>
            <a:r>
              <a:rPr lang="en-US" dirty="0" smtClean="0"/>
              <a:t>Race/ethnicity</a:t>
            </a:r>
            <a:endParaRPr lang="en-US" dirty="0"/>
          </a:p>
        </p:txBody>
      </p:sp>
      <p:sp>
        <p:nvSpPr>
          <p:cNvPr id="5" name="Slide Number Placeholder 4"/>
          <p:cNvSpPr>
            <a:spLocks noGrp="1"/>
          </p:cNvSpPr>
          <p:nvPr>
            <p:ph type="sldNum" sz="quarter" idx="12"/>
          </p:nvPr>
        </p:nvSpPr>
        <p:spPr/>
        <p:txBody>
          <a:bodyPr/>
          <a:lstStyle/>
          <a:p>
            <a:pPr>
              <a:defRPr/>
            </a:pPr>
            <a:fld id="{5384F615-94AA-4AE3-AC69-16EEF5307F42}" type="slidenum">
              <a:rPr lang="en-US" smtClean="0"/>
              <a:pPr>
                <a:defRPr/>
              </a:pPr>
              <a:t>25</a:t>
            </a:fld>
            <a:endParaRPr lang="en-US" dirty="0"/>
          </a:p>
        </p:txBody>
      </p:sp>
    </p:spTree>
    <p:extLst>
      <p:ext uri="{BB962C8B-B14F-4D97-AF65-F5344CB8AC3E}">
        <p14:creationId xmlns:p14="http://schemas.microsoft.com/office/powerpoint/2010/main" val="4153925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4" y="38148"/>
            <a:ext cx="8308442" cy="1065438"/>
          </a:xfrm>
        </p:spPr>
        <p:txBody>
          <a:bodyPr>
            <a:normAutofit/>
          </a:bodyPr>
          <a:lstStyle/>
          <a:p>
            <a:r>
              <a:rPr lang="en-US" sz="2800" b="1" dirty="0"/>
              <a:t>Algorithm </a:t>
            </a:r>
            <a:r>
              <a:rPr lang="en-US" sz="2800" b="1" dirty="0" smtClean="0"/>
              <a:t>to Obtain PROMIS General Sub-sample </a:t>
            </a:r>
          </a:p>
        </p:txBody>
      </p:sp>
      <p:sp>
        <p:nvSpPr>
          <p:cNvPr id="8195" name="Content Placeholder 2"/>
          <p:cNvSpPr>
            <a:spLocks noGrp="1"/>
          </p:cNvSpPr>
          <p:nvPr>
            <p:ph idx="1"/>
          </p:nvPr>
        </p:nvSpPr>
        <p:spPr>
          <a:xfrm>
            <a:off x="152400" y="990600"/>
            <a:ext cx="8839200" cy="5715000"/>
          </a:xfrm>
        </p:spPr>
        <p:txBody>
          <a:bodyPr/>
          <a:lstStyle/>
          <a:p>
            <a:pPr marL="457200" indent="-457200">
              <a:buFont typeface="+mj-lt"/>
              <a:buAutoNum type="arabicPeriod"/>
            </a:pPr>
            <a:r>
              <a:rPr lang="en-US" sz="2200" dirty="0" smtClean="0"/>
              <a:t>Obtain the marginal distribution of gender, age, and race/ethnicity of the PROMIS Internet general population</a:t>
            </a:r>
          </a:p>
          <a:p>
            <a:pPr marL="457200" indent="-457200">
              <a:buFont typeface="+mj-lt"/>
              <a:buAutoNum type="arabicPeriod"/>
            </a:pPr>
            <a:r>
              <a:rPr lang="en-US" sz="2200" dirty="0" smtClean="0"/>
              <a:t>Create </a:t>
            </a:r>
            <a:r>
              <a:rPr lang="en-US" sz="2200" dirty="0"/>
              <a:t>grids of cells: 2 (gender: Male, Female) </a:t>
            </a:r>
            <a:r>
              <a:rPr lang="en-US" sz="2200" dirty="0">
                <a:sym typeface="Symbol" panose="05050102010706020507" pitchFamily="18" charset="2"/>
              </a:rPr>
              <a:t></a:t>
            </a:r>
            <a:r>
              <a:rPr lang="en-US" sz="2200" dirty="0"/>
              <a:t> 5 (age: 18 to 29, 30 to 44, 45 to 59, 60 to 74, 75+) </a:t>
            </a:r>
            <a:r>
              <a:rPr lang="en-US" sz="2200" dirty="0">
                <a:sym typeface="Symbol" panose="05050102010706020507" pitchFamily="18" charset="2"/>
              </a:rPr>
              <a:t></a:t>
            </a:r>
            <a:r>
              <a:rPr lang="en-US" sz="2200" dirty="0"/>
              <a:t> 4 (race/ethnicity: African American, White, Hispanic, Other race) = 40 cells </a:t>
            </a:r>
            <a:endParaRPr lang="en-US" sz="2200" dirty="0" smtClean="0"/>
          </a:p>
          <a:p>
            <a:pPr marL="457200" indent="-457200">
              <a:buFont typeface="+mj-lt"/>
              <a:buAutoNum type="arabicPeriod"/>
            </a:pPr>
            <a:r>
              <a:rPr lang="en-US" sz="2200" dirty="0" smtClean="0"/>
              <a:t>Calculate </a:t>
            </a:r>
            <a:r>
              <a:rPr lang="en-US" sz="2200" dirty="0"/>
              <a:t>the frequency of responses for each cell for the PROMIS sample:   </a:t>
            </a:r>
            <a:r>
              <a:rPr lang="en-US" sz="2200" dirty="0" smtClean="0"/>
              <a:t>              with </a:t>
            </a:r>
            <a:r>
              <a:rPr lang="en-US" sz="2200" dirty="0" err="1"/>
              <a:t>i</a:t>
            </a:r>
            <a:r>
              <a:rPr lang="en-US" sz="2200" dirty="0"/>
              <a:t> = 1,2; j = 1,2,3,4,5; k = 1,2,3,4</a:t>
            </a:r>
            <a:r>
              <a:rPr lang="en-US" sz="2200" dirty="0" smtClean="0"/>
              <a:t>.</a:t>
            </a:r>
          </a:p>
          <a:p>
            <a:pPr marL="457200" indent="-457200">
              <a:buFont typeface="+mj-lt"/>
              <a:buAutoNum type="arabicPeriod"/>
            </a:pPr>
            <a:r>
              <a:rPr lang="en-US" sz="2200" dirty="0" smtClean="0"/>
              <a:t>Calculate </a:t>
            </a:r>
            <a:r>
              <a:rPr lang="en-US" sz="2200" dirty="0"/>
              <a:t>the corresponding percentage for each cell based on census data (SF4):   </a:t>
            </a:r>
            <a:r>
              <a:rPr lang="en-US" sz="2200" dirty="0" smtClean="0"/>
              <a:t>          with </a:t>
            </a:r>
            <a:r>
              <a:rPr lang="en-US" sz="2200" dirty="0" err="1"/>
              <a:t>i</a:t>
            </a:r>
            <a:r>
              <a:rPr lang="en-US" sz="2200" dirty="0"/>
              <a:t> = 1,2; j = 1,2,3,4,5; k = 1,2,3,4 with general U.S. population.</a:t>
            </a:r>
          </a:p>
          <a:p>
            <a:pPr marL="457200" indent="-457200">
              <a:buFont typeface="+mj-lt"/>
              <a:buAutoNum type="arabicPeriod"/>
            </a:pPr>
            <a:r>
              <a:rPr lang="en-US" sz="2200" dirty="0" smtClean="0"/>
              <a:t>Compute </a:t>
            </a:r>
            <a:r>
              <a:rPr lang="en-US" sz="2200" dirty="0"/>
              <a:t>the sample size for each cell for the sub-sample:   </a:t>
            </a:r>
            <a:r>
              <a:rPr lang="en-US" sz="2200" dirty="0" smtClean="0"/>
              <a:t>                                   </a:t>
            </a:r>
            <a:r>
              <a:rPr lang="en-US" sz="2200" dirty="0"/>
              <a:t>	 </a:t>
            </a:r>
            <a:r>
              <a:rPr lang="en-US" sz="2200" dirty="0" smtClean="0"/>
              <a:t>             </a:t>
            </a:r>
          </a:p>
          <a:p>
            <a:pPr marL="457200" indent="-457200">
              <a:buFont typeface="+mj-lt"/>
              <a:buAutoNum type="arabicPeriod"/>
            </a:pPr>
            <a:endParaRPr lang="en-US" sz="2200" dirty="0"/>
          </a:p>
          <a:p>
            <a:pPr marL="457200" indent="-457200">
              <a:buFont typeface="+mj-lt"/>
              <a:buAutoNum type="arabicPeriod"/>
            </a:pPr>
            <a:r>
              <a:rPr lang="en-US" sz="2200" dirty="0" smtClean="0"/>
              <a:t>Within </a:t>
            </a:r>
            <a:r>
              <a:rPr lang="en-US" sz="2200" dirty="0"/>
              <a:t>each cell, draw  </a:t>
            </a:r>
            <a:r>
              <a:rPr lang="en-US" sz="2200" dirty="0" smtClean="0"/>
              <a:t>random </a:t>
            </a:r>
            <a:r>
              <a:rPr lang="en-US" sz="2200" dirty="0"/>
              <a:t>sample from  </a:t>
            </a:r>
            <a:r>
              <a:rPr lang="en-US" sz="2200" dirty="0" smtClean="0"/>
              <a:t>general </a:t>
            </a:r>
            <a:r>
              <a:rPr lang="en-US" sz="2200" dirty="0"/>
              <a:t>population.</a:t>
            </a:r>
            <a:endParaRPr lang="en-US" sz="2200" dirty="0" smtClean="0"/>
          </a:p>
          <a:p>
            <a:pPr marL="0" lvl="0" indent="0">
              <a:buNone/>
            </a:pPr>
            <a:endParaRPr lang="en-US" sz="2000" dirty="0"/>
          </a:p>
          <a:p>
            <a:pPr marL="0" indent="0">
              <a:buNone/>
            </a:pPr>
            <a:endParaRPr lang="en-US" dirty="0" smtClean="0"/>
          </a:p>
        </p:txBody>
      </p:sp>
      <p:graphicFrame>
        <p:nvGraphicFramePr>
          <p:cNvPr id="8198" name="Object 8197"/>
          <p:cNvGraphicFramePr>
            <a:graphicFrameLocks noChangeAspect="1"/>
          </p:cNvGraphicFramePr>
          <p:nvPr>
            <p:extLst/>
          </p:nvPr>
        </p:nvGraphicFramePr>
        <p:xfrm>
          <a:off x="761999" y="4968192"/>
          <a:ext cx="3247142" cy="899208"/>
        </p:xfrm>
        <a:graphic>
          <a:graphicData uri="http://schemas.openxmlformats.org/presentationml/2006/ole">
            <mc:AlternateContent xmlns:mc="http://schemas.openxmlformats.org/markup-compatibility/2006">
              <mc:Choice xmlns:v="urn:schemas-microsoft-com:vml" Requires="v">
                <p:oleObj spid="_x0000_s3095" name="Equation" r:id="rId4" imgW="1650960" imgH="457200" progId="Equation.3">
                  <p:embed/>
                </p:oleObj>
              </mc:Choice>
              <mc:Fallback>
                <p:oleObj name="Equation" r:id="rId4" imgW="1650960" imgH="4572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1999" y="4968192"/>
                        <a:ext cx="3247142" cy="89920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199" name="Object 8198"/>
          <p:cNvGraphicFramePr>
            <a:graphicFrameLocks noChangeAspect="1"/>
          </p:cNvGraphicFramePr>
          <p:nvPr>
            <p:extLst/>
          </p:nvPr>
        </p:nvGraphicFramePr>
        <p:xfrm>
          <a:off x="1904999" y="3848100"/>
          <a:ext cx="782053" cy="495300"/>
        </p:xfrm>
        <a:graphic>
          <a:graphicData uri="http://schemas.openxmlformats.org/presentationml/2006/ole">
            <mc:AlternateContent xmlns:mc="http://schemas.openxmlformats.org/markup-compatibility/2006">
              <mc:Choice xmlns:v="urn:schemas-microsoft-com:vml" Requires="v">
                <p:oleObj spid="_x0000_s3096" name="Equation" r:id="rId6" imgW="380880" imgH="241200" progId="Equation.3">
                  <p:embed/>
                </p:oleObj>
              </mc:Choice>
              <mc:Fallback>
                <p:oleObj name="Equation" r:id="rId6" imgW="380880" imgH="2412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4999" y="3848100"/>
                        <a:ext cx="782053" cy="495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val="2644906954"/>
              </p:ext>
            </p:extLst>
          </p:nvPr>
        </p:nvGraphicFramePr>
        <p:xfrm>
          <a:off x="1841500" y="3048000"/>
          <a:ext cx="501650" cy="561975"/>
        </p:xfrm>
        <a:graphic>
          <a:graphicData uri="http://schemas.openxmlformats.org/presentationml/2006/ole">
            <mc:AlternateContent xmlns:mc="http://schemas.openxmlformats.org/markup-compatibility/2006">
              <mc:Choice xmlns:v="urn:schemas-microsoft-com:vml" Requires="v">
                <p:oleObj spid="_x0000_s3097" name="Equation" r:id="rId8" imgW="215713" imgH="241091" progId="Equation.3">
                  <p:embed/>
                </p:oleObj>
              </mc:Choice>
              <mc:Fallback>
                <p:oleObj name="Equation" r:id="rId8" imgW="215713" imgH="241091"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841500" y="3048000"/>
                        <a:ext cx="501650" cy="561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31051662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0" y="533400"/>
            <a:ext cx="9067800" cy="1143000"/>
          </a:xfrm>
        </p:spPr>
        <p:txBody>
          <a:bodyPr>
            <a:normAutofit/>
          </a:bodyPr>
          <a:lstStyle/>
          <a:p>
            <a:r>
              <a:rPr lang="en-US" sz="2400" b="1" dirty="0" smtClean="0">
                <a:latin typeface="+mn-lt"/>
              </a:rPr>
              <a:t>GENERAL HEALTH</a:t>
            </a:r>
            <a:br>
              <a:rPr lang="en-US" sz="2400" b="1" dirty="0" smtClean="0">
                <a:latin typeface="+mn-lt"/>
              </a:rPr>
            </a:br>
            <a:r>
              <a:rPr lang="en-US" sz="1600" dirty="0" smtClean="0">
                <a:latin typeface="+mn-lt"/>
              </a:rPr>
              <a:t>In general, how would you rate your health? (5 = excellent; 4 = very good; 3 = good; 2 = fair; 1 = poor)</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0400371"/>
              </p:ext>
            </p:extLst>
          </p:nvPr>
        </p:nvGraphicFramePr>
        <p:xfrm>
          <a:off x="533400" y="1828800"/>
          <a:ext cx="8229600" cy="4800600"/>
        </p:xfrm>
        <a:graphic>
          <a:graphicData uri="http://schemas.openxmlformats.org/drawingml/2006/table">
            <a:tbl>
              <a:tblPr firstRow="1" bandRow="1">
                <a:tableStyleId>{5C22544A-7EE6-4342-B048-85BDC9FD1C3A}</a:tableStyleId>
              </a:tblPr>
              <a:tblGrid>
                <a:gridCol w="4114800"/>
                <a:gridCol w="4114800"/>
              </a:tblGrid>
              <a:tr h="685800">
                <a:tc>
                  <a:txBody>
                    <a:bodyPr/>
                    <a:lstStyle/>
                    <a:p>
                      <a:pPr algn="ctr"/>
                      <a:r>
                        <a:rPr lang="en-US" dirty="0" smtClean="0"/>
                        <a:t>Sample</a:t>
                      </a:r>
                      <a:endParaRPr lang="en-US" dirty="0"/>
                    </a:p>
                  </a:txBody>
                  <a:tcPr/>
                </a:tc>
                <a:tc>
                  <a:txBody>
                    <a:bodyPr/>
                    <a:lstStyle/>
                    <a:p>
                      <a:pPr algn="ctr"/>
                      <a:r>
                        <a:rPr lang="en-US" dirty="0" smtClean="0"/>
                        <a:t>    Mean (1-5 possible score)</a:t>
                      </a:r>
                      <a:endParaRPr lang="en-US" dirty="0"/>
                    </a:p>
                  </a:txBody>
                  <a:tcPr/>
                </a:tc>
              </a:tr>
              <a:tr h="822960">
                <a:tc>
                  <a:txBody>
                    <a:bodyPr/>
                    <a:lstStyle/>
                    <a:p>
                      <a:r>
                        <a:rPr lang="en-US" dirty="0" smtClean="0"/>
                        <a:t>PROMIS g</a:t>
                      </a:r>
                      <a:r>
                        <a:rPr lang="en-US" sz="1800" kern="1200" dirty="0" smtClean="0">
                          <a:solidFill>
                            <a:schemeClr val="dk1"/>
                          </a:solidFill>
                          <a:effectLst/>
                          <a:latin typeface="+mn-lt"/>
                          <a:ea typeface="+mn-ea"/>
                          <a:cs typeface="+mn-cs"/>
                        </a:rPr>
                        <a:t>eneral population sub-sample </a:t>
                      </a:r>
                      <a:endParaRPr lang="en-US" dirty="0"/>
                    </a:p>
                  </a:txBody>
                  <a:tcPr/>
                </a:tc>
                <a:tc>
                  <a:txBody>
                    <a:bodyPr/>
                    <a:lstStyle/>
                    <a:p>
                      <a:pPr algn="ctr"/>
                      <a:r>
                        <a:rPr lang="en-US" dirty="0" smtClean="0"/>
                        <a:t>3.53</a:t>
                      </a:r>
                      <a:endParaRPr lang="en-US" dirty="0"/>
                    </a:p>
                  </a:txBody>
                  <a:tcPr/>
                </a:tc>
              </a:tr>
              <a:tr h="822960">
                <a:tc>
                  <a:txBody>
                    <a:bodyPr/>
                    <a:lstStyle/>
                    <a:p>
                      <a:r>
                        <a:rPr lang="en-US" dirty="0" smtClean="0"/>
                        <a:t>PROMIS (Weighted)</a:t>
                      </a:r>
                      <a:endParaRPr lang="en-US" dirty="0"/>
                    </a:p>
                  </a:txBody>
                  <a:tcPr/>
                </a:tc>
                <a:tc>
                  <a:txBody>
                    <a:bodyPr/>
                    <a:lstStyle/>
                    <a:p>
                      <a:pPr algn="ctr"/>
                      <a:r>
                        <a:rPr lang="en-US" dirty="0" smtClean="0"/>
                        <a:t>3.42</a:t>
                      </a:r>
                      <a:endParaRPr lang="en-US" dirty="0"/>
                    </a:p>
                  </a:txBody>
                  <a:tcPr/>
                </a:tc>
              </a:tr>
              <a:tr h="822960">
                <a:tc>
                  <a:txBody>
                    <a:bodyPr/>
                    <a:lstStyle/>
                    <a:p>
                      <a:r>
                        <a:rPr lang="en-US" dirty="0" smtClean="0"/>
                        <a:t>2004 Medical Expenditure Panel Survey</a:t>
                      </a:r>
                    </a:p>
                    <a:p>
                      <a:r>
                        <a:rPr lang="en-US" dirty="0" smtClean="0"/>
                        <a:t>(MEPS)</a:t>
                      </a:r>
                      <a:endParaRPr lang="en-US" dirty="0"/>
                    </a:p>
                  </a:txBody>
                  <a:tcPr/>
                </a:tc>
                <a:tc>
                  <a:txBody>
                    <a:bodyPr/>
                    <a:lstStyle/>
                    <a:p>
                      <a:pPr algn="ctr"/>
                      <a:r>
                        <a:rPr lang="en-US" dirty="0" smtClean="0"/>
                        <a:t>3.56</a:t>
                      </a:r>
                      <a:endParaRPr lang="en-US" dirty="0"/>
                    </a:p>
                  </a:txBody>
                  <a:tcPr/>
                </a:tc>
              </a:tr>
              <a:tr h="822960">
                <a:tc>
                  <a:txBody>
                    <a:bodyPr/>
                    <a:lstStyle/>
                    <a:p>
                      <a:r>
                        <a:rPr lang="en-US" dirty="0" smtClean="0"/>
                        <a:t>2001-2002 National Health and Nutrition Examination Survey (NHANES)</a:t>
                      </a:r>
                      <a:endParaRPr lang="en-US" dirty="0"/>
                    </a:p>
                  </a:txBody>
                  <a:tcPr/>
                </a:tc>
                <a:tc>
                  <a:txBody>
                    <a:bodyPr/>
                    <a:lstStyle/>
                    <a:p>
                      <a:pPr algn="ctr"/>
                      <a:r>
                        <a:rPr lang="en-US" dirty="0" smtClean="0"/>
                        <a:t>3.50</a:t>
                      </a:r>
                      <a:endParaRPr lang="en-US" dirty="0"/>
                    </a:p>
                  </a:txBody>
                  <a:tcPr/>
                </a:tc>
              </a:tr>
              <a:tr h="822960">
                <a:tc>
                  <a:txBody>
                    <a:bodyPr/>
                    <a:lstStyle/>
                    <a:p>
                      <a:r>
                        <a:rPr lang="en-US" dirty="0" smtClean="0"/>
                        <a:t>2005 Behavioral</a:t>
                      </a:r>
                      <a:r>
                        <a:rPr lang="en-US" baseline="0" dirty="0" smtClean="0"/>
                        <a:t> Risk Factor Surveillance System (BRFSS)</a:t>
                      </a:r>
                      <a:endParaRPr lang="en-US" dirty="0"/>
                    </a:p>
                  </a:txBody>
                  <a:tcPr/>
                </a:tc>
                <a:tc>
                  <a:txBody>
                    <a:bodyPr/>
                    <a:lstStyle/>
                    <a:p>
                      <a:pPr algn="ctr"/>
                      <a:r>
                        <a:rPr lang="en-US" dirty="0" smtClean="0"/>
                        <a:t>3.52</a:t>
                      </a:r>
                      <a:endParaRPr lang="en-US" dirty="0"/>
                    </a:p>
                  </a:txBody>
                  <a:tcPr/>
                </a:tc>
              </a:tr>
            </a:tbl>
          </a:graphicData>
        </a:graphic>
      </p:graphicFrame>
    </p:spTree>
    <p:extLst>
      <p:ext uri="{BB962C8B-B14F-4D97-AF65-F5344CB8AC3E}">
        <p14:creationId xmlns:p14="http://schemas.microsoft.com/office/powerpoint/2010/main" val="137932279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ltLang="en-US" sz="4000" b="1" dirty="0" smtClean="0"/>
              <a:t>Tests of Equivalence</a:t>
            </a:r>
          </a:p>
        </p:txBody>
      </p:sp>
      <p:sp>
        <p:nvSpPr>
          <p:cNvPr id="3075" name="Rectangle 3"/>
          <p:cNvSpPr>
            <a:spLocks noGrp="1" noChangeArrowheads="1"/>
          </p:cNvSpPr>
          <p:nvPr>
            <p:ph type="body" idx="1"/>
          </p:nvPr>
        </p:nvSpPr>
        <p:spPr>
          <a:xfrm>
            <a:off x="457200" y="1295400"/>
            <a:ext cx="8229600" cy="4830763"/>
          </a:xfrm>
        </p:spPr>
        <p:txBody>
          <a:bodyPr/>
          <a:lstStyle/>
          <a:p>
            <a:pPr eaLnBrk="1" hangingPunct="1">
              <a:lnSpc>
                <a:spcPct val="80000"/>
              </a:lnSpc>
            </a:pPr>
            <a:r>
              <a:rPr lang="en-US" altLang="en-US" sz="3600" dirty="0" smtClean="0"/>
              <a:t>The non-significance of the traditional differences testing between groups does not allow us to conclude equivalence</a:t>
            </a:r>
          </a:p>
          <a:p>
            <a:pPr lvl="1" eaLnBrk="1" hangingPunct="1">
              <a:lnSpc>
                <a:spcPct val="80000"/>
              </a:lnSpc>
            </a:pPr>
            <a:r>
              <a:rPr lang="en-US" altLang="en-US" sz="3600" dirty="0" smtClean="0"/>
              <a:t>The observed p-value can only be used as a measure of evidence against H0, not for proving H0</a:t>
            </a:r>
          </a:p>
          <a:p>
            <a:pPr lvl="1" eaLnBrk="1" hangingPunct="1">
              <a:lnSpc>
                <a:spcPct val="80000"/>
              </a:lnSpc>
            </a:pPr>
            <a:r>
              <a:rPr lang="en-US" altLang="en-US" sz="3600" dirty="0" smtClean="0"/>
              <a:t>Having a small sample would allow us to retain the null hypothesis</a:t>
            </a:r>
          </a:p>
          <a:p>
            <a:pPr lvl="1" eaLnBrk="1" hangingPunct="1">
              <a:lnSpc>
                <a:spcPct val="80000"/>
              </a:lnSpc>
            </a:pPr>
            <a:r>
              <a:rPr lang="en-US" altLang="en-US" sz="3600" dirty="0" smtClean="0"/>
              <a:t>Need </a:t>
            </a:r>
            <a:r>
              <a:rPr lang="en-US" altLang="en-US" sz="3600" b="1" dirty="0" smtClean="0"/>
              <a:t>Equivalence Test</a:t>
            </a:r>
          </a:p>
        </p:txBody>
      </p:sp>
    </p:spTree>
    <p:extLst>
      <p:ext uri="{BB962C8B-B14F-4D97-AF65-F5344CB8AC3E}">
        <p14:creationId xmlns:p14="http://schemas.microsoft.com/office/powerpoint/2010/main" val="409896566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b="1" dirty="0" smtClean="0"/>
              <a:t>Two One-Sided Tests (TOST)</a:t>
            </a:r>
          </a:p>
        </p:txBody>
      </p:sp>
      <p:sp>
        <p:nvSpPr>
          <p:cNvPr id="7171" name="Rectangle 3"/>
          <p:cNvSpPr>
            <a:spLocks noGrp="1" noChangeArrowheads="1"/>
          </p:cNvSpPr>
          <p:nvPr>
            <p:ph type="body" idx="1"/>
          </p:nvPr>
        </p:nvSpPr>
        <p:spPr>
          <a:xfrm>
            <a:off x="949325" y="1417638"/>
            <a:ext cx="7737475" cy="5135562"/>
          </a:xfrm>
        </p:spPr>
        <p:txBody>
          <a:bodyPr/>
          <a:lstStyle/>
          <a:p>
            <a:pPr eaLnBrk="1" hangingPunct="1">
              <a:lnSpc>
                <a:spcPct val="80000"/>
              </a:lnSpc>
            </a:pPr>
            <a:r>
              <a:rPr lang="en-US" altLang="en-US" sz="2800" dirty="0" smtClean="0"/>
              <a:t>To test the joint null hypothesis</a:t>
            </a:r>
          </a:p>
          <a:p>
            <a:pPr lvl="1" eaLnBrk="1" hangingPunct="1">
              <a:lnSpc>
                <a:spcPct val="110000"/>
              </a:lnSpc>
            </a:pPr>
            <a:r>
              <a:rPr lang="en-US" altLang="en-US" sz="2400" dirty="0" smtClean="0"/>
              <a:t>H</a:t>
            </a:r>
            <a:r>
              <a:rPr lang="en-US" altLang="en-US" sz="2400" baseline="-25000" dirty="0" smtClean="0"/>
              <a:t>0a</a:t>
            </a:r>
            <a:r>
              <a:rPr lang="en-US" altLang="en-US" sz="2400" b="1" dirty="0" smtClean="0"/>
              <a:t>: </a:t>
            </a:r>
            <a:r>
              <a:rPr lang="en-US" altLang="en-US" sz="2400" dirty="0" smtClean="0">
                <a:latin typeface="Times New Roman" panose="02020603050405020304" pitchFamily="18" charset="0"/>
                <a:cs typeface="Times New Roman" panose="02020603050405020304" pitchFamily="18" charset="0"/>
              </a:rPr>
              <a:t>μ</a:t>
            </a:r>
            <a:r>
              <a:rPr lang="en-US" altLang="en-US" sz="2400" baseline="-25000" dirty="0" smtClean="0">
                <a:latin typeface="Times New Roman" panose="02020603050405020304" pitchFamily="18" charset="0"/>
                <a:cs typeface="Times New Roman" panose="02020603050405020304" pitchFamily="18" charset="0"/>
              </a:rPr>
              <a:t>1</a:t>
            </a:r>
            <a:r>
              <a:rPr lang="en-US" altLang="en-US" sz="2400" b="1" dirty="0" smtClean="0">
                <a:latin typeface="Times New Roman" panose="02020603050405020304" pitchFamily="18" charset="0"/>
                <a:cs typeface="Times New Roman" panose="02020603050405020304" pitchFamily="18" charset="0"/>
              </a:rPr>
              <a:t> -</a:t>
            </a:r>
            <a:r>
              <a:rPr lang="en-US" altLang="en-US" sz="2400" dirty="0" smtClean="0">
                <a:latin typeface="Times New Roman" panose="02020603050405020304" pitchFamily="18" charset="0"/>
                <a:cs typeface="Times New Roman" panose="02020603050405020304" pitchFamily="18" charset="0"/>
              </a:rPr>
              <a:t> μ</a:t>
            </a:r>
            <a:r>
              <a:rPr lang="en-US" altLang="en-US" sz="2400" baseline="-25000" dirty="0" smtClean="0">
                <a:latin typeface="Times New Roman" panose="02020603050405020304" pitchFamily="18" charset="0"/>
                <a:cs typeface="Times New Roman" panose="02020603050405020304" pitchFamily="18" charset="0"/>
              </a:rPr>
              <a:t>2</a:t>
            </a:r>
            <a:r>
              <a:rPr lang="en-US" altLang="en-US" sz="2400" b="1" dirty="0" smtClean="0">
                <a:latin typeface="Times New Roman" panose="02020603050405020304" pitchFamily="18" charset="0"/>
                <a:cs typeface="Times New Roman" panose="02020603050405020304" pitchFamily="18" charset="0"/>
              </a:rPr>
              <a:t> </a:t>
            </a:r>
            <a:r>
              <a:rPr lang="en-US" altLang="en-US" sz="2400" dirty="0" smtClean="0">
                <a:latin typeface="Times New Roman" panose="02020603050405020304" pitchFamily="18" charset="0"/>
                <a:cs typeface="Times New Roman" panose="02020603050405020304" pitchFamily="18" charset="0"/>
              </a:rPr>
              <a:t>&gt; δ</a:t>
            </a:r>
            <a:r>
              <a:rPr lang="en-US" altLang="en-US" sz="2400" dirty="0" smtClean="0"/>
              <a:t>  OR</a:t>
            </a:r>
          </a:p>
          <a:p>
            <a:pPr lvl="1" eaLnBrk="1" hangingPunct="1">
              <a:lnSpc>
                <a:spcPct val="110000"/>
              </a:lnSpc>
            </a:pPr>
            <a:r>
              <a:rPr lang="en-US" altLang="en-US" sz="2400" dirty="0" smtClean="0"/>
              <a:t>H</a:t>
            </a:r>
            <a:r>
              <a:rPr lang="en-US" altLang="en-US" sz="2400" baseline="-25000" dirty="0" smtClean="0"/>
              <a:t>0b</a:t>
            </a:r>
            <a:r>
              <a:rPr lang="en-US" altLang="en-US" sz="2400" baseline="30000" dirty="0" smtClean="0"/>
              <a:t>1</a:t>
            </a:r>
            <a:r>
              <a:rPr lang="en-US" altLang="en-US" sz="2400" b="1" dirty="0" smtClean="0"/>
              <a:t>: </a:t>
            </a:r>
            <a:r>
              <a:rPr lang="en-US" altLang="en-US" sz="2400" dirty="0" smtClean="0">
                <a:latin typeface="Times New Roman" panose="02020603050405020304" pitchFamily="18" charset="0"/>
                <a:cs typeface="Times New Roman" panose="02020603050405020304" pitchFamily="18" charset="0"/>
              </a:rPr>
              <a:t>μ</a:t>
            </a:r>
            <a:r>
              <a:rPr lang="en-US" altLang="en-US" sz="2400" baseline="-25000" dirty="0" smtClean="0">
                <a:latin typeface="Times New Roman" panose="02020603050405020304" pitchFamily="18" charset="0"/>
                <a:cs typeface="Times New Roman" panose="02020603050405020304" pitchFamily="18" charset="0"/>
              </a:rPr>
              <a:t>1</a:t>
            </a:r>
            <a:r>
              <a:rPr lang="en-US" altLang="en-US" sz="2400" b="1" dirty="0" smtClean="0">
                <a:latin typeface="Times New Roman" panose="02020603050405020304" pitchFamily="18" charset="0"/>
                <a:cs typeface="Times New Roman" panose="02020603050405020304" pitchFamily="18" charset="0"/>
              </a:rPr>
              <a:t> -</a:t>
            </a:r>
            <a:r>
              <a:rPr lang="en-US" altLang="en-US" sz="2400" dirty="0" smtClean="0">
                <a:latin typeface="Times New Roman" panose="02020603050405020304" pitchFamily="18" charset="0"/>
                <a:cs typeface="Times New Roman" panose="02020603050405020304" pitchFamily="18" charset="0"/>
              </a:rPr>
              <a:t> μ</a:t>
            </a:r>
            <a:r>
              <a:rPr lang="en-US" altLang="en-US" sz="2400" baseline="-25000" dirty="0" smtClean="0">
                <a:latin typeface="Times New Roman" panose="02020603050405020304" pitchFamily="18" charset="0"/>
                <a:cs typeface="Times New Roman" panose="02020603050405020304" pitchFamily="18" charset="0"/>
              </a:rPr>
              <a:t>2</a:t>
            </a:r>
            <a:r>
              <a:rPr lang="en-US" altLang="en-US" sz="2400" b="1" dirty="0" smtClean="0">
                <a:latin typeface="Times New Roman" panose="02020603050405020304" pitchFamily="18" charset="0"/>
                <a:cs typeface="Times New Roman" panose="02020603050405020304" pitchFamily="18" charset="0"/>
              </a:rPr>
              <a:t> </a:t>
            </a:r>
            <a:r>
              <a:rPr lang="en-US" altLang="en-US" sz="2400" dirty="0" smtClean="0">
                <a:latin typeface="Times New Roman" panose="02020603050405020304" pitchFamily="18" charset="0"/>
                <a:cs typeface="Times New Roman" panose="02020603050405020304" pitchFamily="18" charset="0"/>
              </a:rPr>
              <a:t>&lt; -δ</a:t>
            </a:r>
          </a:p>
          <a:p>
            <a:pPr eaLnBrk="1" hangingPunct="1">
              <a:lnSpc>
                <a:spcPct val="110000"/>
              </a:lnSpc>
            </a:pPr>
            <a:r>
              <a:rPr lang="en-US" altLang="en-US" sz="2800" dirty="0" smtClean="0"/>
              <a:t>By rejecting </a:t>
            </a:r>
            <a:r>
              <a:rPr lang="en-US" altLang="en-US" sz="2800" i="1" dirty="0" smtClean="0"/>
              <a:t>both</a:t>
            </a:r>
            <a:r>
              <a:rPr lang="en-US" altLang="en-US" sz="2800" dirty="0" smtClean="0"/>
              <a:t> of these hypotheses, we can conclude that </a:t>
            </a:r>
            <a:r>
              <a:rPr lang="en-US" altLang="en-US" sz="2800" dirty="0" smtClean="0">
                <a:latin typeface="Times New Roman" panose="02020603050405020304" pitchFamily="18" charset="0"/>
                <a:cs typeface="Times New Roman" panose="02020603050405020304" pitchFamily="18" charset="0"/>
              </a:rPr>
              <a:t>| μ</a:t>
            </a:r>
            <a:r>
              <a:rPr lang="en-US" altLang="en-US" sz="2800" baseline="-25000" dirty="0" smtClean="0">
                <a:latin typeface="Times New Roman" panose="02020603050405020304" pitchFamily="18" charset="0"/>
                <a:cs typeface="Times New Roman" panose="02020603050405020304" pitchFamily="18" charset="0"/>
              </a:rPr>
              <a:t>1</a:t>
            </a:r>
            <a:r>
              <a:rPr lang="en-US" altLang="en-US" sz="2800" b="1" dirty="0" smtClean="0">
                <a:latin typeface="Times New Roman" panose="02020603050405020304" pitchFamily="18" charset="0"/>
                <a:cs typeface="Times New Roman" panose="02020603050405020304" pitchFamily="18" charset="0"/>
              </a:rPr>
              <a:t> -</a:t>
            </a:r>
            <a:r>
              <a:rPr lang="en-US" altLang="en-US" sz="2800" dirty="0" smtClean="0">
                <a:latin typeface="Times New Roman" panose="02020603050405020304" pitchFamily="18" charset="0"/>
                <a:cs typeface="Times New Roman" panose="02020603050405020304" pitchFamily="18" charset="0"/>
              </a:rPr>
              <a:t> μ</a:t>
            </a:r>
            <a:r>
              <a:rPr lang="en-US" altLang="en-US" sz="2800" baseline="-25000" dirty="0" smtClean="0">
                <a:latin typeface="Times New Roman" panose="02020603050405020304" pitchFamily="18" charset="0"/>
                <a:cs typeface="Times New Roman" panose="02020603050405020304" pitchFamily="18" charset="0"/>
              </a:rPr>
              <a:t>2</a:t>
            </a:r>
            <a:r>
              <a:rPr lang="en-US" altLang="en-US" sz="2800" dirty="0" smtClean="0">
                <a:latin typeface="Times New Roman" panose="02020603050405020304" pitchFamily="18" charset="0"/>
                <a:cs typeface="Times New Roman" panose="02020603050405020304" pitchFamily="18" charset="0"/>
              </a:rPr>
              <a:t>|</a:t>
            </a:r>
            <a:r>
              <a:rPr lang="en-US" altLang="en-US" sz="2800" b="1" dirty="0" smtClean="0">
                <a:latin typeface="Times New Roman" panose="02020603050405020304" pitchFamily="18" charset="0"/>
                <a:cs typeface="Times New Roman" panose="02020603050405020304" pitchFamily="18" charset="0"/>
              </a:rPr>
              <a:t> </a:t>
            </a:r>
            <a:r>
              <a:rPr lang="en-US" altLang="en-US" sz="2800" dirty="0" smtClean="0">
                <a:latin typeface="Times New Roman" panose="02020603050405020304" pitchFamily="18" charset="0"/>
                <a:cs typeface="Times New Roman" panose="02020603050405020304" pitchFamily="18" charset="0"/>
              </a:rPr>
              <a:t>&lt; δ</a:t>
            </a:r>
            <a:r>
              <a:rPr lang="en-US" altLang="en-US" sz="2800" dirty="0" smtClean="0"/>
              <a:t>, or that our difference falls within the range specified</a:t>
            </a:r>
          </a:p>
          <a:p>
            <a:r>
              <a:rPr lang="en-US" altLang="en-US" sz="2800" dirty="0"/>
              <a:t>The null hypothesis is usually tested by performing two tests at the </a:t>
            </a:r>
            <a:r>
              <a:rPr lang="en-US" altLang="en-US" sz="2800" dirty="0">
                <a:sym typeface="Symbol" panose="05050102010706020507" pitchFamily="18" charset="2"/>
              </a:rPr>
              <a:t> level</a:t>
            </a:r>
            <a:r>
              <a:rPr lang="en-US" altLang="en-US" sz="2800" dirty="0" smtClean="0"/>
              <a:t>:</a:t>
            </a:r>
          </a:p>
          <a:p>
            <a:endParaRPr lang="en-US" altLang="en-US" dirty="0"/>
          </a:p>
          <a:p>
            <a:endParaRPr lang="en-US" altLang="en-US" dirty="0"/>
          </a:p>
          <a:p>
            <a:endParaRPr lang="en-US" altLang="en-US" dirty="0"/>
          </a:p>
          <a:p>
            <a:endParaRPr lang="en-US" altLang="en-US" dirty="0"/>
          </a:p>
          <a:p>
            <a:pPr eaLnBrk="1" hangingPunct="1">
              <a:lnSpc>
                <a:spcPct val="110000"/>
              </a:lnSpc>
            </a:pPr>
            <a:endParaRPr lang="en-US" altLang="en-US" dirty="0" smtClean="0"/>
          </a:p>
        </p:txBody>
      </p:sp>
      <p:graphicFrame>
        <p:nvGraphicFramePr>
          <p:cNvPr id="4" name="Object 4"/>
          <p:cNvGraphicFramePr>
            <a:graphicFrameLocks noChangeAspect="1"/>
          </p:cNvGraphicFramePr>
          <p:nvPr>
            <p:extLst/>
          </p:nvPr>
        </p:nvGraphicFramePr>
        <p:xfrm>
          <a:off x="1295400" y="5011854"/>
          <a:ext cx="2438400" cy="1574800"/>
        </p:xfrm>
        <a:graphic>
          <a:graphicData uri="http://schemas.openxmlformats.org/presentationml/2006/ole">
            <mc:AlternateContent xmlns:mc="http://schemas.openxmlformats.org/markup-compatibility/2006">
              <mc:Choice xmlns:v="urn:schemas-microsoft-com:vml" Requires="v">
                <p:oleObj spid="_x0000_s4112" name="Equation" r:id="rId4" imgW="1104900" imgH="787400" progId="Equation.3">
                  <p:embed/>
                </p:oleObj>
              </mc:Choice>
              <mc:Fallback>
                <p:oleObj name="Equation" r:id="rId4" imgW="1104900" imgH="7874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95400" y="5011854"/>
                        <a:ext cx="2438400" cy="157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5"/>
          <p:cNvGraphicFramePr>
            <a:graphicFrameLocks noChangeAspect="1"/>
          </p:cNvGraphicFramePr>
          <p:nvPr>
            <p:extLst/>
          </p:nvPr>
        </p:nvGraphicFramePr>
        <p:xfrm>
          <a:off x="4211057" y="5011854"/>
          <a:ext cx="2667000" cy="1447800"/>
        </p:xfrm>
        <a:graphic>
          <a:graphicData uri="http://schemas.openxmlformats.org/presentationml/2006/ole">
            <mc:AlternateContent xmlns:mc="http://schemas.openxmlformats.org/markup-compatibility/2006">
              <mc:Choice xmlns:v="urn:schemas-microsoft-com:vml" Requires="v">
                <p:oleObj spid="_x0000_s4113" name="Equation" r:id="rId6" imgW="1193800" imgH="787400" progId="Equation.3">
                  <p:embed/>
                </p:oleObj>
              </mc:Choice>
              <mc:Fallback>
                <p:oleObj name="Equation" r:id="rId6" imgW="1193800" imgH="7874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211057" y="5011854"/>
                        <a:ext cx="2667000" cy="144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5805557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8BFE1891-0CEC-44D8-B221-D5FCB52AB215}" type="slidenum">
              <a:rPr lang="en-US" smtClean="0"/>
              <a:pPr>
                <a:defRPr/>
              </a:pPr>
              <a:t>3</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00" y="228600"/>
            <a:ext cx="8305800" cy="6248400"/>
          </a:xfrm>
          <a:prstGeom prst="rect">
            <a:avLst/>
          </a:prstGeom>
        </p:spPr>
      </p:pic>
      <p:sp>
        <p:nvSpPr>
          <p:cNvPr id="2" name="TextBox 1"/>
          <p:cNvSpPr txBox="1"/>
          <p:nvPr/>
        </p:nvSpPr>
        <p:spPr>
          <a:xfrm>
            <a:off x="3810001" y="5486400"/>
            <a:ext cx="5105400" cy="369332"/>
          </a:xfrm>
          <a:prstGeom prst="rect">
            <a:avLst/>
          </a:prstGeom>
          <a:noFill/>
        </p:spPr>
        <p:txBody>
          <a:bodyPr wrap="square" rtlCol="0">
            <a:spAutoFit/>
          </a:bodyPr>
          <a:lstStyle/>
          <a:p>
            <a:r>
              <a:rPr lang="en-US" dirty="0"/>
              <a:t>http://www.surveypolice.com/opinion-miles-club</a:t>
            </a:r>
          </a:p>
        </p:txBody>
      </p:sp>
    </p:spTree>
    <p:extLst>
      <p:ext uri="{BB962C8B-B14F-4D97-AF65-F5344CB8AC3E}">
        <p14:creationId xmlns:p14="http://schemas.microsoft.com/office/powerpoint/2010/main" val="336033498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altLang="en-US" b="1" dirty="0" smtClean="0"/>
              <a:t>Confidence Interval Approach (CI)</a:t>
            </a:r>
          </a:p>
        </p:txBody>
      </p:sp>
      <p:sp>
        <p:nvSpPr>
          <p:cNvPr id="6147" name="Rectangle 3"/>
          <p:cNvSpPr>
            <a:spLocks noGrp="1" noChangeArrowheads="1"/>
          </p:cNvSpPr>
          <p:nvPr>
            <p:ph type="body" idx="1"/>
          </p:nvPr>
        </p:nvSpPr>
        <p:spPr/>
        <p:txBody>
          <a:bodyPr/>
          <a:lstStyle/>
          <a:p>
            <a:pPr eaLnBrk="1" hangingPunct="1">
              <a:lnSpc>
                <a:spcPct val="80000"/>
              </a:lnSpc>
            </a:pPr>
            <a:r>
              <a:rPr lang="en-US" altLang="en-US" sz="2800" dirty="0" smtClean="0"/>
              <a:t>Specify a range of values that would constitute equivalence among groups </a:t>
            </a:r>
          </a:p>
          <a:p>
            <a:pPr lvl="1" eaLnBrk="1" hangingPunct="1">
              <a:lnSpc>
                <a:spcPct val="80000"/>
              </a:lnSpc>
            </a:pPr>
            <a:r>
              <a:rPr lang="en-US" altLang="en-US" sz="2400" dirty="0" smtClean="0"/>
              <a:t>-</a:t>
            </a:r>
            <a:r>
              <a:rPr lang="en-US" altLang="en-US" sz="2400" dirty="0">
                <a:latin typeface="Times New Roman" panose="02020603050405020304" pitchFamily="18" charset="0"/>
                <a:cs typeface="Times New Roman" panose="02020603050405020304" pitchFamily="18" charset="0"/>
              </a:rPr>
              <a:t> δ</a:t>
            </a:r>
            <a:r>
              <a:rPr lang="en-US" altLang="en-US" sz="2400" dirty="0" smtClean="0"/>
              <a:t> to </a:t>
            </a:r>
            <a:r>
              <a:rPr lang="en-US" altLang="en-US" sz="2400" dirty="0">
                <a:latin typeface="Times New Roman" panose="02020603050405020304" pitchFamily="18" charset="0"/>
                <a:cs typeface="Times New Roman" panose="02020603050405020304" pitchFamily="18" charset="0"/>
              </a:rPr>
              <a:t>δ</a:t>
            </a:r>
            <a:endParaRPr lang="en-US" altLang="en-US" sz="2400" dirty="0" smtClean="0"/>
          </a:p>
          <a:p>
            <a:pPr eaLnBrk="1" hangingPunct="1">
              <a:lnSpc>
                <a:spcPct val="80000"/>
              </a:lnSpc>
            </a:pPr>
            <a:r>
              <a:rPr lang="en-US" altLang="en-US" sz="2800" dirty="0" smtClean="0"/>
              <a:t>Determine the appropriate confidence interval for the mean difference between the groups</a:t>
            </a:r>
          </a:p>
          <a:p>
            <a:pPr eaLnBrk="1" hangingPunct="1">
              <a:lnSpc>
                <a:spcPct val="80000"/>
              </a:lnSpc>
            </a:pPr>
            <a:r>
              <a:rPr lang="en-US" altLang="en-US" sz="2800" dirty="0" smtClean="0"/>
              <a:t>See if the CI for the difference between means falls entirely within the range of equivalence</a:t>
            </a:r>
          </a:p>
          <a:p>
            <a:pPr lvl="1">
              <a:lnSpc>
                <a:spcPct val="80000"/>
              </a:lnSpc>
            </a:pPr>
            <a:r>
              <a:rPr lang="en-US" altLang="en-US" sz="2400" dirty="0"/>
              <a:t>If lower/upper end falls out of [- δ to δ] range, do not claim equivalent</a:t>
            </a:r>
          </a:p>
          <a:p>
            <a:pPr eaLnBrk="1" hangingPunct="1">
              <a:lnSpc>
                <a:spcPct val="80000"/>
              </a:lnSpc>
            </a:pPr>
            <a:r>
              <a:rPr lang="en-US" altLang="en-US" sz="2800" dirty="0" smtClean="0"/>
              <a:t>This is equivalent to the TOST </a:t>
            </a:r>
          </a:p>
        </p:txBody>
      </p:sp>
    </p:spTree>
    <p:extLst>
      <p:ext uri="{BB962C8B-B14F-4D97-AF65-F5344CB8AC3E}">
        <p14:creationId xmlns:p14="http://schemas.microsoft.com/office/powerpoint/2010/main" val="36226535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5080" y="0"/>
            <a:ext cx="9075420" cy="1116965"/>
          </a:xfrm>
        </p:spPr>
        <p:txBody>
          <a:bodyPr>
            <a:normAutofit fontScale="90000"/>
          </a:bodyPr>
          <a:lstStyle/>
          <a:p>
            <a:r>
              <a:rPr lang="en-US" dirty="0" smtClean="0"/>
              <a:t/>
            </a:r>
            <a:br>
              <a:rPr lang="en-US" dirty="0" smtClean="0"/>
            </a:br>
            <a:r>
              <a:rPr lang="en-US" b="1" dirty="0" smtClean="0"/>
              <a:t>G</a:t>
            </a:r>
            <a:r>
              <a:rPr lang="en-US" sz="4000" b="1" dirty="0" smtClean="0">
                <a:latin typeface="Arial" charset="0"/>
              </a:rPr>
              <a:t>eneral </a:t>
            </a:r>
            <a:r>
              <a:rPr lang="en-US" sz="4000" b="1" dirty="0">
                <a:latin typeface="Arial" charset="0"/>
              </a:rPr>
              <a:t>Health Comparisons</a:t>
            </a:r>
            <a:br>
              <a:rPr lang="en-US" sz="4000" b="1" dirty="0">
                <a:latin typeface="Arial" charset="0"/>
              </a:rPr>
            </a:br>
            <a:endParaRPr lang="en-US" b="1" dirty="0" smtClean="0">
              <a:latin typeface="+mn-lt"/>
            </a:endParaRPr>
          </a:p>
        </p:txBody>
      </p:sp>
      <p:sp>
        <p:nvSpPr>
          <p:cNvPr id="2" name="Content Placeholder 1"/>
          <p:cNvSpPr>
            <a:spLocks noGrp="1"/>
          </p:cNvSpPr>
          <p:nvPr>
            <p:ph idx="1"/>
          </p:nvPr>
        </p:nvSpPr>
        <p:spPr>
          <a:xfrm>
            <a:off x="457200" y="1219200"/>
            <a:ext cx="8305800" cy="4906963"/>
          </a:xfrm>
        </p:spPr>
        <p:txBody>
          <a:bodyPr/>
          <a:lstStyle/>
          <a:p>
            <a:pPr>
              <a:defRPr/>
            </a:pPr>
            <a:r>
              <a:rPr lang="en-US" dirty="0" smtClean="0"/>
              <a:t>PROMIS </a:t>
            </a:r>
            <a:r>
              <a:rPr lang="en-US" dirty="0"/>
              <a:t>vs NHANES</a:t>
            </a:r>
          </a:p>
          <a:p>
            <a:pPr>
              <a:defRPr/>
            </a:pPr>
            <a:endParaRPr lang="en-US" dirty="0"/>
          </a:p>
          <a:p>
            <a:pPr>
              <a:defRPr/>
            </a:pPr>
            <a:endParaRPr lang="en-US" dirty="0"/>
          </a:p>
          <a:p>
            <a:endParaRPr lang="en-US" dirty="0"/>
          </a:p>
        </p:txBody>
      </p:sp>
      <p:pic>
        <p:nvPicPr>
          <p:cNvPr id="5" name="Picture 5"/>
          <p:cNvPicPr>
            <a:picLocks noChangeAspect="1"/>
          </p:cNvPicPr>
          <p:nvPr/>
        </p:nvPicPr>
        <p:blipFill>
          <a:blip r:embed="rId3" cstate="print"/>
          <a:srcRect/>
          <a:stretch>
            <a:fillRect/>
          </a:stretch>
        </p:blipFill>
        <p:spPr bwMode="auto">
          <a:xfrm>
            <a:off x="990600" y="1905000"/>
            <a:ext cx="7315200" cy="4440238"/>
          </a:xfrm>
          <a:prstGeom prst="rect">
            <a:avLst/>
          </a:prstGeom>
          <a:noFill/>
          <a:ln w="9525">
            <a:noFill/>
            <a:miter lim="800000"/>
            <a:headEnd/>
            <a:tailEnd/>
          </a:ln>
        </p:spPr>
      </p:pic>
    </p:spTree>
    <p:extLst>
      <p:ext uri="{BB962C8B-B14F-4D97-AF65-F5344CB8AC3E}">
        <p14:creationId xmlns:p14="http://schemas.microsoft.com/office/powerpoint/2010/main" val="211751188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b="1" dirty="0" err="1" smtClean="0"/>
              <a:t>Indeterminancy</a:t>
            </a:r>
            <a:endParaRPr lang="en-US" altLang="en-US" b="1" dirty="0" smtClean="0"/>
          </a:p>
        </p:txBody>
      </p:sp>
      <p:sp>
        <p:nvSpPr>
          <p:cNvPr id="22531" name="Rectangle 3"/>
          <p:cNvSpPr>
            <a:spLocks noGrp="1" noChangeArrowheads="1"/>
          </p:cNvSpPr>
          <p:nvPr>
            <p:ph type="body" idx="1"/>
          </p:nvPr>
        </p:nvSpPr>
        <p:spPr/>
        <p:txBody>
          <a:bodyPr/>
          <a:lstStyle/>
          <a:p>
            <a:pPr eaLnBrk="1" hangingPunct="1"/>
            <a:r>
              <a:rPr lang="en-US" altLang="en-US" sz="3000" dirty="0" smtClean="0"/>
              <a:t>Judgment must be suspended as there is no evidence for or against the hypothesis</a:t>
            </a:r>
          </a:p>
          <a:p>
            <a:r>
              <a:rPr lang="en-US" altLang="en-US" sz="3000" dirty="0" smtClean="0"/>
              <a:t>One may not be able to come to a solid conclusion</a:t>
            </a:r>
          </a:p>
          <a:p>
            <a:pPr eaLnBrk="1" hangingPunct="1"/>
            <a:r>
              <a:rPr lang="en-US" altLang="en-US" sz="3000" dirty="0" smtClean="0"/>
              <a:t>May help to avoid the trend of interpretation of ‘marginally significant’ findings</a:t>
            </a:r>
          </a:p>
        </p:txBody>
      </p:sp>
    </p:spTree>
    <p:extLst>
      <p:ext uri="{BB962C8B-B14F-4D97-AF65-F5344CB8AC3E}">
        <p14:creationId xmlns:p14="http://schemas.microsoft.com/office/powerpoint/2010/main" val="370106600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2" descr="equiv"/>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00200" y="1484313"/>
            <a:ext cx="6477000" cy="317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07" name="Text Box 3"/>
          <p:cNvSpPr txBox="1">
            <a:spLocks noChangeArrowheads="1"/>
          </p:cNvSpPr>
          <p:nvPr/>
        </p:nvSpPr>
        <p:spPr bwMode="auto">
          <a:xfrm>
            <a:off x="1508125" y="5146675"/>
            <a:ext cx="740727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400" dirty="0">
                <a:latin typeface="Times New Roman" panose="02020603050405020304" pitchFamily="18" charset="0"/>
              </a:rPr>
              <a:t>Figure from Jones et al (BMJ 1996) showing relationship</a:t>
            </a:r>
          </a:p>
          <a:p>
            <a:pPr eaLnBrk="1" hangingPunct="1"/>
            <a:r>
              <a:rPr lang="en-GB" altLang="en-US" sz="2400" dirty="0">
                <a:latin typeface="Times New Roman" panose="02020603050405020304" pitchFamily="18" charset="0"/>
              </a:rPr>
              <a:t>between equivalence and confidence intervals.  </a:t>
            </a:r>
          </a:p>
        </p:txBody>
      </p:sp>
    </p:spTree>
    <p:extLst>
      <p:ext uri="{BB962C8B-B14F-4D97-AF65-F5344CB8AC3E}">
        <p14:creationId xmlns:p14="http://schemas.microsoft.com/office/powerpoint/2010/main" val="408569856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84238"/>
          </a:xfrm>
        </p:spPr>
        <p:txBody>
          <a:bodyPr/>
          <a:lstStyle/>
          <a:p>
            <a:r>
              <a:rPr lang="en-US" dirty="0" smtClean="0"/>
              <a:t>Thank you and</a:t>
            </a:r>
            <a:endParaRPr lang="en-US" dirty="0"/>
          </a:p>
        </p:txBody>
      </p:sp>
      <p:sp>
        <p:nvSpPr>
          <p:cNvPr id="3" name="Content Placeholder 2"/>
          <p:cNvSpPr>
            <a:spLocks noGrp="1"/>
          </p:cNvSpPr>
          <p:nvPr>
            <p:ph idx="1"/>
          </p:nvPr>
        </p:nvSpPr>
        <p:spPr>
          <a:xfrm>
            <a:off x="609600" y="-762000"/>
            <a:ext cx="8229600" cy="4906963"/>
          </a:xfrm>
        </p:spPr>
        <p:txBody>
          <a:bodyPr/>
          <a:lstStyle/>
          <a:p>
            <a:endParaRPr lang="en-US" sz="1400" dirty="0" smtClean="0">
              <a:latin typeface="Times New Roman" panose="02020603050405020304" pitchFamily="18" charset="0"/>
              <a:cs typeface="Times New Roman" panose="02020603050405020304" pitchFamily="18" charset="0"/>
            </a:endParaRPr>
          </a:p>
          <a:p>
            <a:endParaRPr lang="en-US" sz="1400" dirty="0">
              <a:latin typeface="Times New Roman" panose="02020603050405020304" pitchFamily="18" charset="0"/>
              <a:cs typeface="Times New Roman" panose="02020603050405020304" pitchFamily="18" charset="0"/>
            </a:endParaRPr>
          </a:p>
          <a:p>
            <a:endParaRPr lang="en-US" sz="1400" dirty="0" smtClean="0">
              <a:latin typeface="Times New Roman" panose="02020603050405020304" pitchFamily="18" charset="0"/>
              <a:cs typeface="Times New Roman" panose="02020603050405020304" pitchFamily="18" charset="0"/>
            </a:endParaRPr>
          </a:p>
          <a:p>
            <a:endParaRPr lang="en-US" sz="1400" dirty="0">
              <a:latin typeface="Times New Roman" panose="02020603050405020304" pitchFamily="18" charset="0"/>
              <a:cs typeface="Times New Roman" panose="02020603050405020304" pitchFamily="18" charset="0"/>
            </a:endParaRPr>
          </a:p>
          <a:p>
            <a:endParaRPr lang="en-US" sz="1400" dirty="0" smtClean="0">
              <a:latin typeface="Times New Roman" panose="02020603050405020304" pitchFamily="18" charset="0"/>
              <a:cs typeface="Times New Roman" panose="02020603050405020304" pitchFamily="18" charset="0"/>
            </a:endParaRPr>
          </a:p>
          <a:p>
            <a:endParaRPr lang="en-US" sz="1400" dirty="0" smtClean="0">
              <a:latin typeface="Times New Roman" panose="02020603050405020304" pitchFamily="18" charset="0"/>
              <a:cs typeface="Times New Roman" panose="02020603050405020304" pitchFamily="18" charset="0"/>
            </a:endParaRPr>
          </a:p>
          <a:p>
            <a:endParaRPr lang="en-US" sz="14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pPr>
              <a:defRPr/>
            </a:pPr>
            <a:fld id="{8BFE1891-0CEC-44D8-B221-D5FCB52AB215}" type="slidenum">
              <a:rPr lang="en-US" smtClean="0"/>
              <a:pPr>
                <a:defRPr/>
              </a:pPr>
              <a:t>34</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1951038"/>
            <a:ext cx="5486399" cy="3840161"/>
          </a:xfrm>
          <a:prstGeom prst="rect">
            <a:avLst/>
          </a:prstGeom>
        </p:spPr>
      </p:pic>
    </p:spTree>
    <p:extLst>
      <p:ext uri="{BB962C8B-B14F-4D97-AF65-F5344CB8AC3E}">
        <p14:creationId xmlns:p14="http://schemas.microsoft.com/office/powerpoint/2010/main" val="195706927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823"/>
            <a:ext cx="9067800" cy="1143000"/>
          </a:xfrm>
        </p:spPr>
        <p:txBody>
          <a:bodyPr/>
          <a:lstStyle/>
          <a:p>
            <a:r>
              <a:rPr lang="en-US" sz="3200" dirty="0" smtClean="0"/>
              <a:t>Appendix: Are probability internet panels with low response rates superior to convenience panels?</a:t>
            </a:r>
            <a:endParaRPr lang="en-US" sz="3200" dirty="0"/>
          </a:p>
        </p:txBody>
      </p:sp>
      <p:sp>
        <p:nvSpPr>
          <p:cNvPr id="3" name="Content Placeholder 2"/>
          <p:cNvSpPr>
            <a:spLocks noGrp="1"/>
          </p:cNvSpPr>
          <p:nvPr>
            <p:ph idx="1"/>
          </p:nvPr>
        </p:nvSpPr>
        <p:spPr>
          <a:xfrm>
            <a:off x="457200" y="1830387"/>
            <a:ext cx="8229600" cy="4525963"/>
          </a:xfrm>
        </p:spPr>
        <p:txBody>
          <a:bodyPr/>
          <a:lstStyle/>
          <a:p>
            <a:r>
              <a:rPr lang="en-US" dirty="0" smtClean="0"/>
              <a:t>Coverage of non-internet population</a:t>
            </a:r>
          </a:p>
          <a:p>
            <a:r>
              <a:rPr lang="en-US" dirty="0" smtClean="0"/>
              <a:t>Selectivity of respondents who sign up for convenience panels.</a:t>
            </a:r>
          </a:p>
          <a:p>
            <a:pPr lvl="1"/>
            <a:r>
              <a:rPr lang="en-US" dirty="0" smtClean="0"/>
              <a:t>30% of online surveys completed by 0.25% of the U.S. population (Miller, 2006) </a:t>
            </a:r>
          </a:p>
          <a:p>
            <a:pPr lvl="1"/>
            <a:r>
              <a:rPr lang="en-US" dirty="0" smtClean="0"/>
              <a:t>15-25% of vendor samples from a common pool of respondents (Craig et al., 2013)</a:t>
            </a:r>
          </a:p>
          <a:p>
            <a:pPr lvl="1"/>
            <a:r>
              <a:rPr lang="en-US" dirty="0" smtClean="0"/>
              <a:t>Panel participants belong to 7 online panels (</a:t>
            </a:r>
            <a:r>
              <a:rPr lang="en-US" dirty="0" err="1" smtClean="0"/>
              <a:t>Tourangeau</a:t>
            </a:r>
            <a:r>
              <a:rPr lang="en-US" dirty="0" smtClean="0"/>
              <a:t>, Conrad, and Couper, 2013)</a:t>
            </a:r>
          </a:p>
          <a:p>
            <a:pPr marL="457200" lvl="1" indent="0">
              <a:buNone/>
            </a:pPr>
            <a:endParaRPr lang="en-US" dirty="0" smtClean="0"/>
          </a:p>
        </p:txBody>
      </p:sp>
      <p:sp>
        <p:nvSpPr>
          <p:cNvPr id="4" name="Slide Number Placeholder 3"/>
          <p:cNvSpPr>
            <a:spLocks noGrp="1"/>
          </p:cNvSpPr>
          <p:nvPr>
            <p:ph type="sldNum" sz="quarter" idx="12"/>
          </p:nvPr>
        </p:nvSpPr>
        <p:spPr/>
        <p:txBody>
          <a:bodyPr/>
          <a:lstStyle/>
          <a:p>
            <a:pPr>
              <a:defRPr/>
            </a:pPr>
            <a:fld id="{8BFE1891-0CEC-44D8-B221-D5FCB52AB215}" type="slidenum">
              <a:rPr lang="en-US" smtClean="0"/>
              <a:pPr>
                <a:defRPr/>
              </a:pPr>
              <a:t>35</a:t>
            </a:fld>
            <a:endParaRPr lang="en-US"/>
          </a:p>
        </p:txBody>
      </p:sp>
    </p:spTree>
    <p:extLst>
      <p:ext uri="{BB962C8B-B14F-4D97-AF65-F5344CB8AC3E}">
        <p14:creationId xmlns:p14="http://schemas.microsoft.com/office/powerpoint/2010/main" val="171533070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1845"/>
            <a:ext cx="9296400" cy="1143000"/>
          </a:xfrm>
        </p:spPr>
        <p:txBody>
          <a:bodyPr/>
          <a:lstStyle/>
          <a:p>
            <a:r>
              <a:rPr lang="en-US" sz="3900" dirty="0" smtClean="0"/>
              <a:t>Appendix: Comparing probability </a:t>
            </a:r>
            <a:br>
              <a:rPr lang="en-US" sz="3900" dirty="0" smtClean="0"/>
            </a:br>
            <a:r>
              <a:rPr lang="en-US" sz="3900" dirty="0" smtClean="0"/>
              <a:t>and convenience panels </a:t>
            </a:r>
            <a:endParaRPr lang="en-US" sz="3900" dirty="0"/>
          </a:p>
        </p:txBody>
      </p:sp>
      <p:sp>
        <p:nvSpPr>
          <p:cNvPr id="3" name="Content Placeholder 2"/>
          <p:cNvSpPr>
            <a:spLocks noGrp="1"/>
          </p:cNvSpPr>
          <p:nvPr>
            <p:ph idx="1"/>
          </p:nvPr>
        </p:nvSpPr>
        <p:spPr>
          <a:xfrm>
            <a:off x="304800" y="1371600"/>
            <a:ext cx="8686800" cy="4788611"/>
          </a:xfrm>
        </p:spPr>
        <p:txBody>
          <a:bodyPr/>
          <a:lstStyle/>
          <a:p>
            <a:r>
              <a:rPr lang="en-US" sz="2800" dirty="0" smtClean="0"/>
              <a:t>Same </a:t>
            </a:r>
            <a:r>
              <a:rPr lang="en-US" sz="2800" dirty="0"/>
              <a:t>questionnaire (on politics) </a:t>
            </a:r>
            <a:r>
              <a:rPr lang="en-US" sz="2800" dirty="0" smtClean="0"/>
              <a:t>administered to a probability-based telephone (OSU center for survey research), probability-based internet sample (Knowledge Networks) </a:t>
            </a:r>
            <a:r>
              <a:rPr lang="en-US" sz="2800" dirty="0"/>
              <a:t>and </a:t>
            </a:r>
            <a:r>
              <a:rPr lang="en-US" sz="2800" dirty="0" smtClean="0"/>
              <a:t>to a convenience internet sample (Harris Interactive).</a:t>
            </a:r>
          </a:p>
          <a:p>
            <a:r>
              <a:rPr lang="en-US" sz="2800" dirty="0" smtClean="0"/>
              <a:t>“The probability samples were more representative of the nation than the nonprobability sample in terms of demographics … even after weighting.”</a:t>
            </a:r>
          </a:p>
          <a:p>
            <a:pPr marL="0" indent="0">
              <a:buNone/>
            </a:pPr>
            <a:endParaRPr lang="en-US" sz="2400" dirty="0" smtClean="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Chang</a:t>
            </a:r>
            <a:r>
              <a:rPr lang="en-US" sz="2400" dirty="0">
                <a:latin typeface="Times New Roman" panose="02020603050405020304" pitchFamily="18" charset="0"/>
                <a:cs typeface="Times New Roman" panose="02020603050405020304" pitchFamily="18" charset="0"/>
              </a:rPr>
              <a:t>, L. and J.A. </a:t>
            </a:r>
            <a:r>
              <a:rPr lang="en-US" sz="2400" dirty="0" err="1">
                <a:latin typeface="Times New Roman" panose="02020603050405020304" pitchFamily="18" charset="0"/>
                <a:cs typeface="Times New Roman" panose="02020603050405020304" pitchFamily="18" charset="0"/>
              </a:rPr>
              <a:t>Krosnick</a:t>
            </a:r>
            <a:r>
              <a:rPr lang="en-US" sz="2400" dirty="0">
                <a:latin typeface="Times New Roman" panose="02020603050405020304" pitchFamily="18" charset="0"/>
                <a:cs typeface="Times New Roman" panose="02020603050405020304" pitchFamily="18" charset="0"/>
              </a:rPr>
              <a:t> (2009), National surveys via RDD telephone interviewing versus the Internet: Comparing sample representativeness and response quality, </a:t>
            </a:r>
            <a:r>
              <a:rPr lang="en-US" sz="2400" u="sng" dirty="0">
                <a:latin typeface="Times New Roman" panose="02020603050405020304" pitchFamily="18" charset="0"/>
                <a:cs typeface="Times New Roman" panose="02020603050405020304" pitchFamily="18" charset="0"/>
              </a:rPr>
              <a:t>Public Opinion Quarterly</a:t>
            </a:r>
            <a:r>
              <a:rPr lang="en-US" sz="2400" dirty="0">
                <a:latin typeface="Times New Roman" panose="02020603050405020304" pitchFamily="18" charset="0"/>
                <a:cs typeface="Times New Roman" panose="02020603050405020304" pitchFamily="18" charset="0"/>
              </a:rPr>
              <a:t>, 73, 641-678. </a:t>
            </a:r>
          </a:p>
          <a:p>
            <a:endParaRPr lang="en-US" dirty="0" smtClean="0"/>
          </a:p>
          <a:p>
            <a:endParaRPr lang="en-US" dirty="0" smtClean="0"/>
          </a:p>
        </p:txBody>
      </p:sp>
      <p:sp>
        <p:nvSpPr>
          <p:cNvPr id="4" name="Slide Number Placeholder 3"/>
          <p:cNvSpPr>
            <a:spLocks noGrp="1"/>
          </p:cNvSpPr>
          <p:nvPr>
            <p:ph type="sldNum" sz="quarter" idx="12"/>
          </p:nvPr>
        </p:nvSpPr>
        <p:spPr/>
        <p:txBody>
          <a:bodyPr/>
          <a:lstStyle/>
          <a:p>
            <a:pPr>
              <a:defRPr/>
            </a:pPr>
            <a:fld id="{8BFE1891-0CEC-44D8-B221-D5FCB52AB215}" type="slidenum">
              <a:rPr lang="en-US" smtClean="0"/>
              <a:pPr>
                <a:defRPr/>
              </a:pPr>
              <a:t>36</a:t>
            </a:fld>
            <a:endParaRPr lang="en-US" dirty="0"/>
          </a:p>
        </p:txBody>
      </p:sp>
    </p:spTree>
    <p:extLst>
      <p:ext uri="{BB962C8B-B14F-4D97-AF65-F5344CB8AC3E}">
        <p14:creationId xmlns:p14="http://schemas.microsoft.com/office/powerpoint/2010/main" val="131086957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1143000"/>
          </a:xfrm>
        </p:spPr>
        <p:txBody>
          <a:bodyPr/>
          <a:lstStyle/>
          <a:p>
            <a:r>
              <a:rPr lang="en-US" dirty="0" smtClean="0"/>
              <a:t/>
            </a:r>
            <a:br>
              <a:rPr lang="en-US" dirty="0" smtClean="0"/>
            </a:br>
            <a:r>
              <a:rPr lang="en-US" dirty="0" smtClean="0"/>
              <a:t>Appendix: </a:t>
            </a:r>
            <a:r>
              <a:rPr lang="en-US" smtClean="0"/>
              <a:t>Average errors </a:t>
            </a:r>
            <a:r>
              <a:rPr lang="en-US" dirty="0" smtClean="0"/>
              <a:t>for Harris Interactive and Knowledge Networks Versus 2000 Current Population Survey</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62061329"/>
              </p:ext>
            </p:extLst>
          </p:nvPr>
        </p:nvGraphicFramePr>
        <p:xfrm>
          <a:off x="609600" y="2133600"/>
          <a:ext cx="7696200" cy="4419600"/>
        </p:xfrm>
        <a:graphic>
          <a:graphicData uri="http://schemas.openxmlformats.org/drawingml/2006/table">
            <a:tbl>
              <a:tblPr firstRow="1" bandRow="1">
                <a:tableStyleId>{5C22544A-7EE6-4342-B048-85BDC9FD1C3A}</a:tableStyleId>
              </a:tblPr>
              <a:tblGrid>
                <a:gridCol w="2565400"/>
                <a:gridCol w="2565400"/>
                <a:gridCol w="2565400"/>
              </a:tblGrid>
              <a:tr h="1459685">
                <a:tc>
                  <a:txBody>
                    <a:bodyPr/>
                    <a:lstStyle/>
                    <a:p>
                      <a:endParaRPr lang="en-US" dirty="0"/>
                    </a:p>
                  </a:txBody>
                  <a:tcPr/>
                </a:tc>
                <a:tc>
                  <a:txBody>
                    <a:bodyPr/>
                    <a:lstStyle/>
                    <a:p>
                      <a:r>
                        <a:rPr lang="en-US" dirty="0" smtClean="0"/>
                        <a:t>Harris Interactive</a:t>
                      </a:r>
                      <a:endParaRPr lang="en-US" dirty="0"/>
                    </a:p>
                  </a:txBody>
                  <a:tcPr/>
                </a:tc>
                <a:tc>
                  <a:txBody>
                    <a:bodyPr/>
                    <a:lstStyle/>
                    <a:p>
                      <a:r>
                        <a:rPr lang="en-US" dirty="0" smtClean="0"/>
                        <a:t>Knowledge Networks</a:t>
                      </a:r>
                      <a:endParaRPr lang="en-US" dirty="0"/>
                    </a:p>
                  </a:txBody>
                  <a:tcPr/>
                </a:tc>
              </a:tr>
              <a:tr h="591983">
                <a:tc>
                  <a:txBody>
                    <a:bodyPr/>
                    <a:lstStyle/>
                    <a:p>
                      <a:r>
                        <a:rPr lang="en-US" dirty="0" smtClean="0"/>
                        <a:t>Education</a:t>
                      </a:r>
                      <a:endParaRPr lang="en-US" dirty="0"/>
                    </a:p>
                  </a:txBody>
                  <a:tcPr/>
                </a:tc>
                <a:tc>
                  <a:txBody>
                    <a:bodyPr/>
                    <a:lstStyle/>
                    <a:p>
                      <a:r>
                        <a:rPr lang="en-US" dirty="0" smtClean="0"/>
                        <a:t>5%</a:t>
                      </a:r>
                      <a:endParaRPr lang="en-US" dirty="0"/>
                    </a:p>
                  </a:txBody>
                  <a:tcPr/>
                </a:tc>
                <a:tc>
                  <a:txBody>
                    <a:bodyPr/>
                    <a:lstStyle/>
                    <a:p>
                      <a:r>
                        <a:rPr lang="en-US" dirty="0" smtClean="0"/>
                        <a:t>4%</a:t>
                      </a:r>
                      <a:endParaRPr lang="en-US" dirty="0"/>
                    </a:p>
                  </a:txBody>
                  <a:tcPr/>
                </a:tc>
              </a:tr>
              <a:tr h="591983">
                <a:tc>
                  <a:txBody>
                    <a:bodyPr/>
                    <a:lstStyle/>
                    <a:p>
                      <a:r>
                        <a:rPr lang="en-US" dirty="0" smtClean="0"/>
                        <a:t>Income</a:t>
                      </a:r>
                      <a:endParaRPr lang="en-US" dirty="0"/>
                    </a:p>
                  </a:txBody>
                  <a:tcPr/>
                </a:tc>
                <a:tc>
                  <a:txBody>
                    <a:bodyPr/>
                    <a:lstStyle/>
                    <a:p>
                      <a:r>
                        <a:rPr lang="en-US" dirty="0" smtClean="0"/>
                        <a:t>2%</a:t>
                      </a:r>
                      <a:endParaRPr lang="en-US" dirty="0"/>
                    </a:p>
                  </a:txBody>
                  <a:tcPr/>
                </a:tc>
                <a:tc>
                  <a:txBody>
                    <a:bodyPr/>
                    <a:lstStyle/>
                    <a:p>
                      <a:r>
                        <a:rPr lang="en-US" dirty="0" smtClean="0"/>
                        <a:t>6%</a:t>
                      </a:r>
                      <a:endParaRPr lang="en-US" dirty="0"/>
                    </a:p>
                  </a:txBody>
                  <a:tcPr/>
                </a:tc>
              </a:tr>
              <a:tr h="591983">
                <a:tc>
                  <a:txBody>
                    <a:bodyPr/>
                    <a:lstStyle/>
                    <a:p>
                      <a:r>
                        <a:rPr lang="en-US" dirty="0" smtClean="0"/>
                        <a:t>Age</a:t>
                      </a:r>
                      <a:endParaRPr lang="en-US" dirty="0"/>
                    </a:p>
                  </a:txBody>
                  <a:tcPr/>
                </a:tc>
                <a:tc>
                  <a:txBody>
                    <a:bodyPr/>
                    <a:lstStyle/>
                    <a:p>
                      <a:r>
                        <a:rPr lang="en-US" dirty="0" smtClean="0"/>
                        <a:t>2%</a:t>
                      </a:r>
                      <a:endParaRPr lang="en-US" dirty="0"/>
                    </a:p>
                  </a:txBody>
                  <a:tcPr/>
                </a:tc>
                <a:tc>
                  <a:txBody>
                    <a:bodyPr/>
                    <a:lstStyle/>
                    <a:p>
                      <a:r>
                        <a:rPr lang="en-US" dirty="0" smtClean="0"/>
                        <a:t>2%</a:t>
                      </a:r>
                      <a:endParaRPr lang="en-US" dirty="0"/>
                    </a:p>
                  </a:txBody>
                  <a:tcPr/>
                </a:tc>
              </a:tr>
              <a:tr h="591983">
                <a:tc>
                  <a:txBody>
                    <a:bodyPr/>
                    <a:lstStyle/>
                    <a:p>
                      <a:r>
                        <a:rPr lang="en-US" dirty="0" smtClean="0"/>
                        <a:t>Race</a:t>
                      </a:r>
                      <a:endParaRPr lang="en-US" dirty="0"/>
                    </a:p>
                  </a:txBody>
                  <a:tcPr/>
                </a:tc>
                <a:tc>
                  <a:txBody>
                    <a:bodyPr/>
                    <a:lstStyle/>
                    <a:p>
                      <a:r>
                        <a:rPr lang="en-US" dirty="0" smtClean="0"/>
                        <a:t>2%</a:t>
                      </a:r>
                      <a:endParaRPr lang="en-US" dirty="0"/>
                    </a:p>
                  </a:txBody>
                  <a:tcPr/>
                </a:tc>
                <a:tc>
                  <a:txBody>
                    <a:bodyPr/>
                    <a:lstStyle/>
                    <a:p>
                      <a:r>
                        <a:rPr lang="en-US" dirty="0" smtClean="0"/>
                        <a:t>2%</a:t>
                      </a:r>
                      <a:endParaRPr lang="en-US" dirty="0"/>
                    </a:p>
                  </a:txBody>
                  <a:tcPr/>
                </a:tc>
              </a:tr>
              <a:tr h="591983">
                <a:tc>
                  <a:txBody>
                    <a:bodyPr/>
                    <a:lstStyle/>
                    <a:p>
                      <a:r>
                        <a:rPr lang="en-US" dirty="0" smtClean="0"/>
                        <a:t>Gender</a:t>
                      </a:r>
                      <a:endParaRPr lang="en-US" dirty="0"/>
                    </a:p>
                  </a:txBody>
                  <a:tcPr/>
                </a:tc>
                <a:tc>
                  <a:txBody>
                    <a:bodyPr/>
                    <a:lstStyle/>
                    <a:p>
                      <a:r>
                        <a:rPr lang="en-US" dirty="0" smtClean="0"/>
                        <a:t>2%</a:t>
                      </a:r>
                      <a:endParaRPr lang="en-US" dirty="0"/>
                    </a:p>
                  </a:txBody>
                  <a:tcPr/>
                </a:tc>
                <a:tc>
                  <a:txBody>
                    <a:bodyPr/>
                    <a:lstStyle/>
                    <a:p>
                      <a:r>
                        <a:rPr lang="en-US" dirty="0" smtClean="0"/>
                        <a:t>3%</a:t>
                      </a:r>
                      <a:endParaRPr lang="en-US" dirty="0"/>
                    </a:p>
                  </a:txBody>
                  <a:tcPr/>
                </a:tc>
              </a:tr>
            </a:tbl>
          </a:graphicData>
        </a:graphic>
      </p:graphicFrame>
      <p:sp>
        <p:nvSpPr>
          <p:cNvPr id="4" name="Slide Number Placeholder 3"/>
          <p:cNvSpPr>
            <a:spLocks noGrp="1"/>
          </p:cNvSpPr>
          <p:nvPr>
            <p:ph type="sldNum" sz="quarter" idx="12"/>
          </p:nvPr>
        </p:nvSpPr>
        <p:spPr/>
        <p:txBody>
          <a:bodyPr/>
          <a:lstStyle/>
          <a:p>
            <a:pPr>
              <a:defRPr/>
            </a:pPr>
            <a:fld id="{8BFE1891-0CEC-44D8-B221-D5FCB52AB215}" type="slidenum">
              <a:rPr lang="en-US" smtClean="0"/>
              <a:pPr>
                <a:defRPr/>
              </a:pPr>
              <a:t>37</a:t>
            </a:fld>
            <a:endParaRPr lang="en-US"/>
          </a:p>
        </p:txBody>
      </p:sp>
      <p:sp>
        <p:nvSpPr>
          <p:cNvPr id="3" name="TextBox 2"/>
          <p:cNvSpPr txBox="1"/>
          <p:nvPr/>
        </p:nvSpPr>
        <p:spPr>
          <a:xfrm>
            <a:off x="1600200" y="6538912"/>
            <a:ext cx="4724370" cy="369332"/>
          </a:xfrm>
          <a:prstGeom prst="rect">
            <a:avLst/>
          </a:prstGeom>
          <a:noFill/>
        </p:spPr>
        <p:txBody>
          <a:bodyPr wrap="square" rtlCol="0">
            <a:spAutoFit/>
          </a:bodyPr>
          <a:lstStyle/>
          <a:p>
            <a:r>
              <a:rPr lang="en-US" dirty="0" smtClean="0"/>
              <a:t>Comparison is for weighted panel estimates.</a:t>
            </a:r>
            <a:endParaRPr lang="en-US" dirty="0"/>
          </a:p>
        </p:txBody>
      </p:sp>
    </p:spTree>
    <p:extLst>
      <p:ext uri="{BB962C8B-B14F-4D97-AF65-F5344CB8AC3E}">
        <p14:creationId xmlns:p14="http://schemas.microsoft.com/office/powerpoint/2010/main" val="2263712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274638"/>
            <a:ext cx="8458200" cy="1143000"/>
          </a:xfrm>
        </p:spPr>
        <p:txBody>
          <a:bodyPr/>
          <a:lstStyle/>
          <a:p>
            <a:r>
              <a:rPr lang="en-US" dirty="0"/>
              <a:t>https://www.opinionmilesclub.com/</a:t>
            </a:r>
          </a:p>
        </p:txBody>
      </p:sp>
      <p:sp>
        <p:nvSpPr>
          <p:cNvPr id="2" name="Slide Number Placeholder 1"/>
          <p:cNvSpPr>
            <a:spLocks noGrp="1"/>
          </p:cNvSpPr>
          <p:nvPr>
            <p:ph type="sldNum" sz="quarter" idx="12"/>
          </p:nvPr>
        </p:nvSpPr>
        <p:spPr/>
        <p:txBody>
          <a:bodyPr/>
          <a:lstStyle/>
          <a:p>
            <a:pPr>
              <a:defRPr/>
            </a:pPr>
            <a:fld id="{A0912F54-4119-429D-8727-B5A1671FAA61}" type="slidenum">
              <a:rPr lang="en-US" smtClean="0"/>
              <a:pPr>
                <a:defRPr/>
              </a:pPr>
              <a:t>4</a:t>
            </a:fld>
            <a:endParaRPr lang="en-US"/>
          </a:p>
        </p:txBody>
      </p:sp>
      <p:sp>
        <p:nvSpPr>
          <p:cNvPr id="9" name="Rectangle 8"/>
          <p:cNvSpPr/>
          <p:nvPr/>
        </p:nvSpPr>
        <p:spPr>
          <a:xfrm>
            <a:off x="457199" y="1905000"/>
            <a:ext cx="8414657" cy="4154984"/>
          </a:xfrm>
          <a:prstGeom prst="rect">
            <a:avLst/>
          </a:prstGeom>
        </p:spPr>
        <p:txBody>
          <a:bodyPr wrap="square">
            <a:spAutoFit/>
          </a:bodyPr>
          <a:lstStyle/>
          <a:p>
            <a:r>
              <a:rPr lang="en-US" sz="2400" dirty="0"/>
              <a:t>Bait and switch repeatedly. Plus, they collect information for 20 or more minutes, then say "not a match" or conveniently develop a technical glitch so that you can't complete the survey</a:t>
            </a:r>
            <a:r>
              <a:rPr lang="en-US" sz="2400" dirty="0" smtClean="0"/>
              <a:t>.</a:t>
            </a:r>
          </a:p>
          <a:p>
            <a:endParaRPr lang="en-US" sz="2400" dirty="0"/>
          </a:p>
          <a:p>
            <a:r>
              <a:rPr lang="en-US" sz="2400" dirty="0"/>
              <a:t>The help desk is beyond frustrating, work off of a script and seem incapable of addressing any problem. The only thing they "help" with is to issue the same stock response and refuse to put one in touch with a supervisor</a:t>
            </a:r>
            <a:r>
              <a:rPr lang="en-US" sz="2400" dirty="0" smtClean="0"/>
              <a:t>.</a:t>
            </a:r>
          </a:p>
          <a:p>
            <a:endParaRPr lang="en-US" sz="2400" dirty="0"/>
          </a:p>
          <a:p>
            <a:r>
              <a:rPr lang="en-US" sz="2400" dirty="0"/>
              <a:t>This is, by far, one of the absolute worst survey sites ever!</a:t>
            </a:r>
          </a:p>
        </p:txBody>
      </p:sp>
    </p:spTree>
    <p:extLst>
      <p:ext uri="{BB962C8B-B14F-4D97-AF65-F5344CB8AC3E}">
        <p14:creationId xmlns:p14="http://schemas.microsoft.com/office/powerpoint/2010/main" val="9299199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5752" y="78906"/>
            <a:ext cx="9128248" cy="1072055"/>
          </a:xfrm>
        </p:spPr>
        <p:txBody>
          <a:bodyPr/>
          <a:lstStyle/>
          <a:p>
            <a:r>
              <a:rPr lang="en-US" sz="3600" b="1" dirty="0" smtClean="0"/>
              <a:t>Non-Probability (Convenience) Internet Panels</a:t>
            </a:r>
          </a:p>
        </p:txBody>
      </p:sp>
      <p:sp>
        <p:nvSpPr>
          <p:cNvPr id="11267" name="Content Placeholder 2"/>
          <p:cNvSpPr>
            <a:spLocks noGrp="1"/>
          </p:cNvSpPr>
          <p:nvPr>
            <p:ph idx="1"/>
          </p:nvPr>
        </p:nvSpPr>
        <p:spPr>
          <a:xfrm>
            <a:off x="152400" y="1219200"/>
            <a:ext cx="8534400" cy="4906963"/>
          </a:xfrm>
        </p:spPr>
        <p:txBody>
          <a:bodyPr/>
          <a:lstStyle/>
          <a:p>
            <a:r>
              <a:rPr lang="en-US" dirty="0"/>
              <a:t>NIH Toolbox</a:t>
            </a:r>
          </a:p>
          <a:p>
            <a:pPr lvl="1"/>
            <a:r>
              <a:rPr lang="en-US" dirty="0"/>
              <a:t>Multidimensional set of brief                          measures assessing cognitive,                      emotional, motor and sensory                           function from ages 3 to 85. </a:t>
            </a:r>
          </a:p>
          <a:p>
            <a:endParaRPr lang="en-US" dirty="0" smtClean="0"/>
          </a:p>
          <a:p>
            <a:endParaRPr lang="en-US" dirty="0" smtClean="0"/>
          </a:p>
          <a:p>
            <a:r>
              <a:rPr lang="en-US" dirty="0" smtClean="0"/>
              <a:t>Delve</a:t>
            </a:r>
            <a:r>
              <a:rPr lang="en-US" dirty="0"/>
              <a:t>, Inc databases assembled using online self-enrollment, enrollment through events hosted by the company, and </a:t>
            </a:r>
            <a:r>
              <a:rPr lang="en-US" dirty="0" smtClean="0"/>
              <a:t>telephone </a:t>
            </a:r>
            <a:r>
              <a:rPr lang="en-US" dirty="0"/>
              <a:t>calls from market research </a:t>
            </a:r>
            <a:r>
              <a:rPr lang="en-US" dirty="0" smtClean="0"/>
              <a:t>representatives</a:t>
            </a:r>
            <a:r>
              <a:rPr lang="en-US" dirty="0"/>
              <a:t> </a:t>
            </a:r>
          </a:p>
          <a:p>
            <a:endParaRPr lang="en-US" dirty="0" smtClean="0"/>
          </a:p>
        </p:txBody>
      </p:sp>
      <p:pic>
        <p:nvPicPr>
          <p:cNvPr id="4"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5257800" y="1150961"/>
            <a:ext cx="4362450" cy="3800475"/>
          </a:xfrm>
          <a:prstGeom prst="rect">
            <a:avLst/>
          </a:prstGeom>
          <a:noFill/>
          <a:ln w="9525">
            <a:noFill/>
            <a:miter lim="800000"/>
            <a:headEnd/>
            <a:tailEnd/>
          </a:ln>
        </p:spPr>
      </p:pic>
    </p:spTree>
    <p:extLst>
      <p:ext uri="{BB962C8B-B14F-4D97-AF65-F5344CB8AC3E}">
        <p14:creationId xmlns:p14="http://schemas.microsoft.com/office/powerpoint/2010/main" val="3846707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5260" y="22382"/>
            <a:ext cx="8534400" cy="939315"/>
          </a:xfrm>
        </p:spPr>
        <p:txBody>
          <a:bodyPr/>
          <a:lstStyle/>
          <a:p>
            <a:r>
              <a:rPr lang="en-US" b="1" smtClean="0"/>
              <a:t>Convenience Internet Panels</a:t>
            </a:r>
            <a:endParaRPr lang="en-US" b="1" dirty="0" smtClean="0"/>
          </a:p>
        </p:txBody>
      </p:sp>
      <p:sp>
        <p:nvSpPr>
          <p:cNvPr id="13315" name="Content Placeholder 2"/>
          <p:cNvSpPr>
            <a:spLocks noGrp="1"/>
          </p:cNvSpPr>
          <p:nvPr>
            <p:ph idx="1"/>
          </p:nvPr>
        </p:nvSpPr>
        <p:spPr>
          <a:xfrm>
            <a:off x="457200" y="961697"/>
            <a:ext cx="8229600" cy="4525963"/>
          </a:xfrm>
        </p:spPr>
        <p:txBody>
          <a:bodyPr/>
          <a:lstStyle/>
          <a:p>
            <a:r>
              <a:rPr lang="en-US" dirty="0"/>
              <a:t>PROs</a:t>
            </a:r>
          </a:p>
          <a:p>
            <a:pPr lvl="1"/>
            <a:r>
              <a:rPr lang="en-US" dirty="0"/>
              <a:t>Relatively inexpensive </a:t>
            </a:r>
            <a:r>
              <a:rPr lang="en-US" dirty="0" smtClean="0"/>
              <a:t>and faster</a:t>
            </a:r>
            <a:endParaRPr lang="en-US" dirty="0"/>
          </a:p>
          <a:p>
            <a:pPr lvl="1"/>
            <a:r>
              <a:rPr lang="en-US" dirty="0"/>
              <a:t>Able to get to low incidence subgroups</a:t>
            </a:r>
          </a:p>
          <a:p>
            <a:r>
              <a:rPr lang="en-US" dirty="0"/>
              <a:t>CONs</a:t>
            </a:r>
          </a:p>
          <a:p>
            <a:pPr lvl="1"/>
            <a:r>
              <a:rPr lang="en-US" dirty="0"/>
              <a:t>Data integrity </a:t>
            </a:r>
            <a:endParaRPr lang="en-US" dirty="0" smtClean="0"/>
          </a:p>
          <a:p>
            <a:pPr lvl="2"/>
            <a:r>
              <a:rPr lang="en-US" dirty="0" smtClean="0"/>
              <a:t>False answers</a:t>
            </a:r>
          </a:p>
          <a:p>
            <a:pPr lvl="2"/>
            <a:r>
              <a:rPr lang="en-US" dirty="0" smtClean="0"/>
              <a:t>Answering too fast</a:t>
            </a:r>
          </a:p>
          <a:p>
            <a:pPr lvl="2"/>
            <a:r>
              <a:rPr lang="en-US" dirty="0" smtClean="0"/>
              <a:t>Same answer repeatedly</a:t>
            </a:r>
          </a:p>
          <a:p>
            <a:pPr lvl="2"/>
            <a:r>
              <a:rPr lang="en-US" dirty="0" smtClean="0"/>
              <a:t>Duplicate surveys from same person</a:t>
            </a:r>
            <a:endParaRPr lang="en-US" dirty="0"/>
          </a:p>
          <a:p>
            <a:pPr lvl="1"/>
            <a:r>
              <a:rPr lang="en-US" dirty="0" smtClean="0"/>
              <a:t>Respondents may differ from intended target on measured (more educated) and on </a:t>
            </a:r>
            <a:r>
              <a:rPr lang="en-US" dirty="0"/>
              <a:t>unmeasured </a:t>
            </a:r>
            <a:r>
              <a:rPr lang="en-US" dirty="0" smtClean="0"/>
              <a:t>characteristics</a:t>
            </a:r>
            <a:endParaRPr lang="en-US" dirty="0"/>
          </a:p>
        </p:txBody>
      </p:sp>
    </p:spTree>
    <p:extLst>
      <p:ext uri="{BB962C8B-B14F-4D97-AF65-F5344CB8AC3E}">
        <p14:creationId xmlns:p14="http://schemas.microsoft.com/office/powerpoint/2010/main" val="4948531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991600" cy="1143000"/>
          </a:xfrm>
        </p:spPr>
        <p:txBody>
          <a:bodyPr/>
          <a:lstStyle/>
          <a:p>
            <a:r>
              <a:rPr lang="en-US" sz="3600" dirty="0" smtClean="0"/>
              <a:t>Convenience Internet Panels differ </a:t>
            </a:r>
            <a:br>
              <a:rPr lang="en-US" sz="3600" dirty="0" smtClean="0"/>
            </a:br>
            <a:r>
              <a:rPr lang="en-US" sz="3600" dirty="0" smtClean="0"/>
              <a:t>from Underlying Population</a:t>
            </a:r>
            <a:endParaRPr lang="en-US" sz="3600" dirty="0"/>
          </a:p>
        </p:txBody>
      </p:sp>
      <p:sp>
        <p:nvSpPr>
          <p:cNvPr id="3" name="Content Placeholder 2"/>
          <p:cNvSpPr>
            <a:spLocks noGrp="1"/>
          </p:cNvSpPr>
          <p:nvPr>
            <p:ph idx="1"/>
          </p:nvPr>
        </p:nvSpPr>
        <p:spPr>
          <a:xfrm>
            <a:off x="457200" y="1642209"/>
            <a:ext cx="8229600" cy="4525963"/>
          </a:xfrm>
        </p:spPr>
        <p:txBody>
          <a:bodyPr/>
          <a:lstStyle/>
          <a:p>
            <a:r>
              <a:rPr lang="en-US" dirty="0" smtClean="0"/>
              <a:t>2002 Health and Retirement Study (HRS) sample of 11,279 of 55 and older population</a:t>
            </a:r>
          </a:p>
          <a:p>
            <a:r>
              <a:rPr lang="en-US" dirty="0" smtClean="0"/>
              <a:t>30% reported internet access</a:t>
            </a:r>
          </a:p>
          <a:p>
            <a:r>
              <a:rPr lang="en-US" dirty="0" smtClean="0"/>
              <a:t>Predicted internet access from</a:t>
            </a:r>
          </a:p>
          <a:p>
            <a:pPr lvl="1"/>
            <a:r>
              <a:rPr lang="en-US" dirty="0" smtClean="0"/>
              <a:t>Race/ethnicity, gender, education, age, marital status, income, owns house, and self-rated health</a:t>
            </a:r>
          </a:p>
          <a:p>
            <a:pPr marL="0" indent="0">
              <a:buNone/>
            </a:pPr>
            <a:endParaRPr lang="en-US" sz="2800" dirty="0" smtClean="0"/>
          </a:p>
          <a:p>
            <a:pPr marL="0" indent="0">
              <a:buNone/>
            </a:pPr>
            <a:r>
              <a:rPr lang="en-US" sz="2800" dirty="0" err="1" smtClean="0"/>
              <a:t>Schonlau</a:t>
            </a:r>
            <a:r>
              <a:rPr lang="en-US" sz="2800" dirty="0" smtClean="0"/>
              <a:t>, M. A. et al. (2009).  Selection bias in web surveys and the use of propensity scores.  </a:t>
            </a:r>
            <a:r>
              <a:rPr lang="en-US" sz="2800" u="sng" dirty="0" smtClean="0"/>
              <a:t>Sociological Methods and Research</a:t>
            </a:r>
            <a:r>
              <a:rPr lang="en-US" sz="2800" dirty="0" smtClean="0"/>
              <a:t>, 37, 291-318.</a:t>
            </a:r>
          </a:p>
          <a:p>
            <a:endParaRPr lang="en-US" dirty="0"/>
          </a:p>
        </p:txBody>
      </p:sp>
      <p:sp>
        <p:nvSpPr>
          <p:cNvPr id="4" name="Slide Number Placeholder 3"/>
          <p:cNvSpPr>
            <a:spLocks noGrp="1"/>
          </p:cNvSpPr>
          <p:nvPr>
            <p:ph type="sldNum" sz="quarter" idx="12"/>
          </p:nvPr>
        </p:nvSpPr>
        <p:spPr/>
        <p:txBody>
          <a:bodyPr/>
          <a:lstStyle/>
          <a:p>
            <a:pPr>
              <a:defRPr/>
            </a:pPr>
            <a:fld id="{8BFE1891-0CEC-44D8-B221-D5FCB52AB215}" type="slidenum">
              <a:rPr lang="en-US" smtClean="0"/>
              <a:pPr>
                <a:defRPr/>
              </a:pPr>
              <a:t>7</a:t>
            </a:fld>
            <a:endParaRPr lang="en-US"/>
          </a:p>
        </p:txBody>
      </p:sp>
    </p:spTree>
    <p:extLst>
      <p:ext uri="{BB962C8B-B14F-4D97-AF65-F5344CB8AC3E}">
        <p14:creationId xmlns:p14="http://schemas.microsoft.com/office/powerpoint/2010/main" val="2630305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Internet Sample vs. Full Sample</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718242106"/>
              </p:ext>
            </p:extLst>
          </p:nvPr>
        </p:nvGraphicFramePr>
        <p:xfrm>
          <a:off x="304800" y="1600200"/>
          <a:ext cx="8610600" cy="4419599"/>
        </p:xfrm>
        <a:graphic>
          <a:graphicData uri="http://schemas.openxmlformats.org/drawingml/2006/table">
            <a:tbl>
              <a:tblPr firstRow="1" bandRow="1">
                <a:tableStyleId>{5C22544A-7EE6-4342-B048-85BDC9FD1C3A}</a:tableStyleId>
              </a:tblPr>
              <a:tblGrid>
                <a:gridCol w="2152650"/>
                <a:gridCol w="2152650"/>
                <a:gridCol w="2152650"/>
                <a:gridCol w="2152650"/>
              </a:tblGrid>
              <a:tr h="1182313">
                <a:tc>
                  <a:txBody>
                    <a:bodyPr/>
                    <a:lstStyle/>
                    <a:p>
                      <a:r>
                        <a:rPr lang="en-US" dirty="0" smtClean="0"/>
                        <a:t>Variable</a:t>
                      </a:r>
                      <a:endParaRPr lang="en-US" dirty="0"/>
                    </a:p>
                  </a:txBody>
                  <a:tcPr/>
                </a:tc>
                <a:tc>
                  <a:txBody>
                    <a:bodyPr/>
                    <a:lstStyle/>
                    <a:p>
                      <a:r>
                        <a:rPr lang="en-US" dirty="0" smtClean="0"/>
                        <a:t>Internet</a:t>
                      </a:r>
                      <a:r>
                        <a:rPr lang="en-US" baseline="0" dirty="0" smtClean="0"/>
                        <a:t> sample</a:t>
                      </a:r>
                      <a:endParaRPr lang="en-US" dirty="0"/>
                    </a:p>
                  </a:txBody>
                  <a:tcPr/>
                </a:tc>
                <a:tc>
                  <a:txBody>
                    <a:bodyPr/>
                    <a:lstStyle/>
                    <a:p>
                      <a:r>
                        <a:rPr lang="en-US" dirty="0" smtClean="0"/>
                        <a:t>Weighted</a:t>
                      </a:r>
                      <a:r>
                        <a:rPr lang="en-US" baseline="0" dirty="0" smtClean="0"/>
                        <a:t> internet sample</a:t>
                      </a:r>
                      <a:endParaRPr lang="en-US" dirty="0"/>
                    </a:p>
                  </a:txBody>
                  <a:tcPr/>
                </a:tc>
                <a:tc>
                  <a:txBody>
                    <a:bodyPr/>
                    <a:lstStyle/>
                    <a:p>
                      <a:r>
                        <a:rPr lang="en-US" dirty="0" smtClean="0"/>
                        <a:t>Full sample</a:t>
                      </a:r>
                      <a:endParaRPr lang="en-US" dirty="0"/>
                    </a:p>
                  </a:txBody>
                  <a:tcPr/>
                </a:tc>
              </a:tr>
              <a:tr h="684991">
                <a:tc>
                  <a:txBody>
                    <a:bodyPr/>
                    <a:lstStyle/>
                    <a:p>
                      <a:r>
                        <a:rPr lang="en-US" dirty="0" smtClean="0"/>
                        <a:t>High blood pressure</a:t>
                      </a:r>
                      <a:endParaRPr lang="en-US" dirty="0"/>
                    </a:p>
                  </a:txBody>
                  <a:tcPr/>
                </a:tc>
                <a:tc>
                  <a:txBody>
                    <a:bodyPr/>
                    <a:lstStyle/>
                    <a:p>
                      <a:r>
                        <a:rPr lang="en-US" dirty="0" smtClean="0"/>
                        <a:t>44%</a:t>
                      </a:r>
                      <a:endParaRPr lang="en-US" dirty="0"/>
                    </a:p>
                  </a:txBody>
                  <a:tcPr/>
                </a:tc>
                <a:tc>
                  <a:txBody>
                    <a:bodyPr/>
                    <a:lstStyle/>
                    <a:p>
                      <a:r>
                        <a:rPr lang="en-US" dirty="0" smtClean="0"/>
                        <a:t>52%</a:t>
                      </a:r>
                      <a:endParaRPr lang="en-US" dirty="0"/>
                    </a:p>
                  </a:txBody>
                  <a:tcPr/>
                </a:tc>
                <a:tc>
                  <a:txBody>
                    <a:bodyPr/>
                    <a:lstStyle/>
                    <a:p>
                      <a:r>
                        <a:rPr lang="en-US" dirty="0" smtClean="0"/>
                        <a:t>55%</a:t>
                      </a:r>
                      <a:endParaRPr lang="en-US" dirty="0"/>
                    </a:p>
                  </a:txBody>
                  <a:tcPr/>
                </a:tc>
              </a:tr>
              <a:tr h="684991">
                <a:tc>
                  <a:txBody>
                    <a:bodyPr/>
                    <a:lstStyle/>
                    <a:p>
                      <a:r>
                        <a:rPr lang="en-US" dirty="0" smtClean="0"/>
                        <a:t>Depressed</a:t>
                      </a:r>
                      <a:endParaRPr lang="en-US" dirty="0"/>
                    </a:p>
                  </a:txBody>
                  <a:tcPr/>
                </a:tc>
                <a:tc>
                  <a:txBody>
                    <a:bodyPr/>
                    <a:lstStyle/>
                    <a:p>
                      <a:r>
                        <a:rPr lang="en-US" dirty="0" smtClean="0"/>
                        <a:t>11%</a:t>
                      </a:r>
                      <a:endParaRPr lang="en-US" dirty="0"/>
                    </a:p>
                  </a:txBody>
                  <a:tcPr/>
                </a:tc>
                <a:tc>
                  <a:txBody>
                    <a:bodyPr/>
                    <a:lstStyle/>
                    <a:p>
                      <a:r>
                        <a:rPr lang="en-US" dirty="0" smtClean="0"/>
                        <a:t>15%</a:t>
                      </a:r>
                      <a:endParaRPr lang="en-US" dirty="0"/>
                    </a:p>
                  </a:txBody>
                  <a:tcPr/>
                </a:tc>
                <a:tc>
                  <a:txBody>
                    <a:bodyPr/>
                    <a:lstStyle/>
                    <a:p>
                      <a:r>
                        <a:rPr lang="en-US" dirty="0" smtClean="0"/>
                        <a:t>19%</a:t>
                      </a:r>
                      <a:endParaRPr lang="en-US" dirty="0"/>
                    </a:p>
                  </a:txBody>
                  <a:tcPr/>
                </a:tc>
              </a:tr>
              <a:tr h="684991">
                <a:tc>
                  <a:txBody>
                    <a:bodyPr/>
                    <a:lstStyle/>
                    <a:p>
                      <a:r>
                        <a:rPr lang="en-US" dirty="0" smtClean="0"/>
                        <a:t>Difficulty dressing</a:t>
                      </a:r>
                      <a:endParaRPr lang="en-US" dirty="0"/>
                    </a:p>
                  </a:txBody>
                  <a:tcPr/>
                </a:tc>
                <a:tc>
                  <a:txBody>
                    <a:bodyPr/>
                    <a:lstStyle/>
                    <a:p>
                      <a:r>
                        <a:rPr lang="en-US" dirty="0" smtClean="0"/>
                        <a:t>4%</a:t>
                      </a:r>
                      <a:endParaRPr lang="en-US" dirty="0"/>
                    </a:p>
                  </a:txBody>
                  <a:tcPr/>
                </a:tc>
                <a:tc>
                  <a:txBody>
                    <a:bodyPr/>
                    <a:lstStyle/>
                    <a:p>
                      <a:r>
                        <a:rPr lang="en-US" dirty="0" smtClean="0"/>
                        <a:t>7%</a:t>
                      </a:r>
                      <a:endParaRPr lang="en-US" dirty="0"/>
                    </a:p>
                  </a:txBody>
                  <a:tcPr/>
                </a:tc>
                <a:tc>
                  <a:txBody>
                    <a:bodyPr/>
                    <a:lstStyle/>
                    <a:p>
                      <a:r>
                        <a:rPr lang="en-US" dirty="0" smtClean="0"/>
                        <a:t>9%</a:t>
                      </a:r>
                      <a:endParaRPr lang="en-US" dirty="0"/>
                    </a:p>
                  </a:txBody>
                  <a:tcPr/>
                </a:tc>
              </a:tr>
              <a:tr h="1182313">
                <a:tc>
                  <a:txBody>
                    <a:bodyPr/>
                    <a:lstStyle/>
                    <a:p>
                      <a:r>
                        <a:rPr lang="en-US" dirty="0" smtClean="0"/>
                        <a:t>Difficulty</a:t>
                      </a:r>
                      <a:r>
                        <a:rPr lang="en-US" baseline="0" dirty="0" smtClean="0"/>
                        <a:t> walking several blocks</a:t>
                      </a:r>
                      <a:endParaRPr lang="en-US" dirty="0"/>
                    </a:p>
                  </a:txBody>
                  <a:tcPr/>
                </a:tc>
                <a:tc>
                  <a:txBody>
                    <a:bodyPr/>
                    <a:lstStyle/>
                    <a:p>
                      <a:r>
                        <a:rPr lang="en-US" dirty="0" smtClean="0"/>
                        <a:t>15%</a:t>
                      </a:r>
                      <a:endParaRPr lang="en-US" dirty="0"/>
                    </a:p>
                  </a:txBody>
                  <a:tcPr/>
                </a:tc>
                <a:tc>
                  <a:txBody>
                    <a:bodyPr/>
                    <a:lstStyle/>
                    <a:p>
                      <a:r>
                        <a:rPr lang="en-US" dirty="0" smtClean="0"/>
                        <a:t>27%</a:t>
                      </a:r>
                      <a:endParaRPr lang="en-US" dirty="0"/>
                    </a:p>
                  </a:txBody>
                  <a:tcPr/>
                </a:tc>
                <a:tc>
                  <a:txBody>
                    <a:bodyPr/>
                    <a:lstStyle/>
                    <a:p>
                      <a:r>
                        <a:rPr lang="en-US" dirty="0" smtClean="0"/>
                        <a:t>31%</a:t>
                      </a:r>
                      <a:endParaRPr lang="en-US" dirty="0"/>
                    </a:p>
                  </a:txBody>
                  <a:tcPr/>
                </a:tc>
              </a:tr>
            </a:tbl>
          </a:graphicData>
        </a:graphic>
      </p:graphicFrame>
      <p:sp>
        <p:nvSpPr>
          <p:cNvPr id="4" name="Slide Number Placeholder 3"/>
          <p:cNvSpPr>
            <a:spLocks noGrp="1"/>
          </p:cNvSpPr>
          <p:nvPr>
            <p:ph type="sldNum" sz="quarter" idx="12"/>
          </p:nvPr>
        </p:nvSpPr>
        <p:spPr/>
        <p:txBody>
          <a:bodyPr/>
          <a:lstStyle/>
          <a:p>
            <a:pPr>
              <a:defRPr/>
            </a:pPr>
            <a:fld id="{8BFE1891-0CEC-44D8-B221-D5FCB52AB215}" type="slidenum">
              <a:rPr lang="en-US" smtClean="0"/>
              <a:pPr>
                <a:defRPr/>
              </a:pPr>
              <a:t>8</a:t>
            </a:fld>
            <a:endParaRPr lang="en-US"/>
          </a:p>
        </p:txBody>
      </p:sp>
    </p:spTree>
    <p:extLst>
      <p:ext uri="{BB962C8B-B14F-4D97-AF65-F5344CB8AC3E}">
        <p14:creationId xmlns:p14="http://schemas.microsoft.com/office/powerpoint/2010/main" val="24766643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Probability Panels</a:t>
            </a:r>
            <a:endParaRPr lang="en-US" b="1" dirty="0"/>
          </a:p>
        </p:txBody>
      </p:sp>
      <p:sp>
        <p:nvSpPr>
          <p:cNvPr id="3" name="Content Placeholder 2"/>
          <p:cNvSpPr>
            <a:spLocks noGrp="1"/>
          </p:cNvSpPr>
          <p:nvPr>
            <p:ph idx="1"/>
          </p:nvPr>
        </p:nvSpPr>
        <p:spPr>
          <a:xfrm>
            <a:off x="457200" y="1371600"/>
            <a:ext cx="8229600" cy="4525963"/>
          </a:xfrm>
        </p:spPr>
        <p:txBody>
          <a:bodyPr/>
          <a:lstStyle/>
          <a:p>
            <a:endParaRPr lang="en-US" dirty="0" smtClean="0"/>
          </a:p>
          <a:p>
            <a:r>
              <a:rPr lang="en-US" dirty="0" smtClean="0"/>
              <a:t>Selection probabilities known. </a:t>
            </a:r>
          </a:p>
          <a:p>
            <a:pPr lvl="1"/>
            <a:r>
              <a:rPr lang="en-US" dirty="0" smtClean="0"/>
              <a:t>Need sampling frame (denominator) </a:t>
            </a:r>
          </a:p>
          <a:p>
            <a:pPr lvl="1"/>
            <a:endParaRPr lang="en-US" dirty="0" smtClean="0"/>
          </a:p>
          <a:p>
            <a:r>
              <a:rPr lang="en-US" dirty="0" smtClean="0"/>
              <a:t>Get internet access for those without it.</a:t>
            </a:r>
          </a:p>
          <a:p>
            <a:endParaRPr lang="en-US" dirty="0"/>
          </a:p>
        </p:txBody>
      </p:sp>
      <p:sp>
        <p:nvSpPr>
          <p:cNvPr id="4" name="Slide Number Placeholder 3"/>
          <p:cNvSpPr>
            <a:spLocks noGrp="1"/>
          </p:cNvSpPr>
          <p:nvPr>
            <p:ph type="sldNum" sz="quarter" idx="12"/>
          </p:nvPr>
        </p:nvSpPr>
        <p:spPr/>
        <p:txBody>
          <a:bodyPr/>
          <a:lstStyle/>
          <a:p>
            <a:pPr>
              <a:defRPr/>
            </a:pPr>
            <a:fld id="{8BFE1891-0CEC-44D8-B221-D5FCB52AB215}" type="slidenum">
              <a:rPr lang="en-US" smtClean="0"/>
              <a:pPr>
                <a:defRPr/>
              </a:pPr>
              <a:t>9</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2800" y="1605229"/>
            <a:ext cx="1698955" cy="1818742"/>
          </a:xfrm>
          <a:prstGeom prst="rect">
            <a:avLst/>
          </a:prstGeom>
        </p:spPr>
      </p:pic>
    </p:spTree>
    <p:extLst>
      <p:ext uri="{BB962C8B-B14F-4D97-AF65-F5344CB8AC3E}">
        <p14:creationId xmlns:p14="http://schemas.microsoft.com/office/powerpoint/2010/main" val="17322018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2983</TotalTime>
  <Words>2338</Words>
  <Application>Microsoft Office PowerPoint</Application>
  <PresentationFormat>On-screen Show (4:3)</PresentationFormat>
  <Paragraphs>463</Paragraphs>
  <Slides>37</Slides>
  <Notes>20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6" baseType="lpstr">
      <vt:lpstr>Arial</vt:lpstr>
      <vt:lpstr>Calibri</vt:lpstr>
      <vt:lpstr>Cambria Math</vt:lpstr>
      <vt:lpstr>Comic Sans MS</vt:lpstr>
      <vt:lpstr>Symbol</vt:lpstr>
      <vt:lpstr>Times New Roman</vt:lpstr>
      <vt:lpstr>Wingdings</vt:lpstr>
      <vt:lpstr>Office Theme</vt:lpstr>
      <vt:lpstr>Equation</vt:lpstr>
      <vt:lpstr>     Online Panels for Data Collection  Ron D. Hays and Honghu Liu (UCLA)  Arie Kapteyn (USC)     RCMAR/EXPORT  Methodological Seminar Series https://uclahs.webex.com (meeting # 806 592 178)   December 15, 2014 (3-4pm)      </vt:lpstr>
      <vt:lpstr>CTSI Competencies</vt:lpstr>
      <vt:lpstr>PowerPoint Presentation</vt:lpstr>
      <vt:lpstr>https://www.opinionmilesclub.com/</vt:lpstr>
      <vt:lpstr>Non-Probability (Convenience) Internet Panels</vt:lpstr>
      <vt:lpstr>Convenience Internet Panels</vt:lpstr>
      <vt:lpstr>Convenience Internet Panels differ  from Underlying Population</vt:lpstr>
      <vt:lpstr>Internet Sample vs. Full Sample</vt:lpstr>
      <vt:lpstr>Probability Panels</vt:lpstr>
      <vt:lpstr>Telepanel (1980’s)</vt:lpstr>
      <vt:lpstr>CentERpanel (1990s)</vt:lpstr>
      <vt:lpstr>Subsequent probability panels</vt:lpstr>
      <vt:lpstr>Subsequent probability panels (2)</vt:lpstr>
      <vt:lpstr>Patient-Reported Outcomes Measurement Information System (PROMIS®)</vt:lpstr>
      <vt:lpstr>Sample-Matching Methodology</vt:lpstr>
      <vt:lpstr>PROMIS Internet Sample versus Census </vt:lpstr>
      <vt:lpstr>  Analytic Weights (Post-Stratification Adjustment)</vt:lpstr>
      <vt:lpstr>Raking </vt:lpstr>
      <vt:lpstr>Raking Algorithm</vt:lpstr>
      <vt:lpstr>Raking Example</vt:lpstr>
      <vt:lpstr>Raking Example (-con’t)</vt:lpstr>
      <vt:lpstr>Raking--Summary</vt:lpstr>
      <vt:lpstr>PROMIS Weighted Sample</vt:lpstr>
      <vt:lpstr>PROMIS Internet Sample (Weighted) versus Census </vt:lpstr>
      <vt:lpstr>PROMIS General Population Sub-sample</vt:lpstr>
      <vt:lpstr>Algorithm to Obtain PROMIS General Sub-sample </vt:lpstr>
      <vt:lpstr>GENERAL HEALTH In general, how would you rate your health? (5 = excellent; 4 = very good; 3 = good; 2 = fair; 1 = poor)</vt:lpstr>
      <vt:lpstr>Tests of Equivalence</vt:lpstr>
      <vt:lpstr>Two One-Sided Tests (TOST)</vt:lpstr>
      <vt:lpstr>Confidence Interval Approach (CI)</vt:lpstr>
      <vt:lpstr> General Health Comparisons </vt:lpstr>
      <vt:lpstr>Indeterminancy</vt:lpstr>
      <vt:lpstr>PowerPoint Presentation</vt:lpstr>
      <vt:lpstr>Thank you and</vt:lpstr>
      <vt:lpstr>Appendix: Are probability internet panels with low response rates superior to convenience panels?</vt:lpstr>
      <vt:lpstr>Appendix: Comparing probability  and convenience panels </vt:lpstr>
      <vt:lpstr> Appendix: Average errors for Harris Interactive and Knowledge Networks Versus 2000 Current Population Survey</vt:lpstr>
    </vt:vector>
  </TitlesOfParts>
  <Company>UCLA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Survival Tips</dc:title>
  <dc:creator>Dr. Ron D. Hays</dc:creator>
  <cp:lastModifiedBy>Ron Hays</cp:lastModifiedBy>
  <cp:revision>225</cp:revision>
  <cp:lastPrinted>2014-12-15T15:17:55Z</cp:lastPrinted>
  <dcterms:created xsi:type="dcterms:W3CDTF">2011-06-22T19:25:25Z</dcterms:created>
  <dcterms:modified xsi:type="dcterms:W3CDTF">2014-12-15T22:00:07Z</dcterms:modified>
</cp:coreProperties>
</file>