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276" r:id="rId3"/>
    <p:sldId id="279" r:id="rId4"/>
    <p:sldId id="280" r:id="rId5"/>
    <p:sldId id="281" r:id="rId6"/>
    <p:sldId id="282" r:id="rId7"/>
    <p:sldId id="284" r:id="rId8"/>
    <p:sldId id="274" r:id="rId9"/>
    <p:sldId id="268" r:id="rId10"/>
    <p:sldId id="269" r:id="rId11"/>
    <p:sldId id="270" r:id="rId12"/>
    <p:sldId id="271" r:id="rId13"/>
    <p:sldId id="272" r:id="rId14"/>
    <p:sldId id="273" r:id="rId15"/>
    <p:sldId id="291" r:id="rId16"/>
    <p:sldId id="285" r:id="rId17"/>
    <p:sldId id="288" r:id="rId18"/>
    <p:sldId id="289" r:id="rId19"/>
    <p:sldId id="292" r:id="rId20"/>
  </p:sldIdLst>
  <p:sldSz cx="9144000" cy="6858000" type="screen4x3"/>
  <p:notesSz cx="7004050" cy="92900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8510" autoAdjust="0"/>
  </p:normalViewPr>
  <p:slideViewPr>
    <p:cSldViewPr>
      <p:cViewPr varScale="1">
        <p:scale>
          <a:sx n="66" d="100"/>
          <a:sy n="66" d="100"/>
        </p:scale>
        <p:origin x="150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4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820"/>
          </a:xfrm>
          <a:prstGeom prst="rect">
            <a:avLst/>
          </a:prstGeom>
        </p:spPr>
        <p:txBody>
          <a:bodyPr vert="horz" lIns="92212" tIns="46106" rIns="92212" bIns="4610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67342" y="0"/>
            <a:ext cx="3035088" cy="464820"/>
          </a:xfrm>
          <a:prstGeom prst="rect">
            <a:avLst/>
          </a:prstGeom>
        </p:spPr>
        <p:txBody>
          <a:bodyPr vert="horz" lIns="92212" tIns="46106" rIns="92212" bIns="46106" rtlCol="0"/>
          <a:lstStyle>
            <a:lvl1pPr algn="r" fontAlgn="auto">
              <a:spcBef>
                <a:spcPts val="0"/>
              </a:spcBef>
              <a:spcAft>
                <a:spcPts val="0"/>
              </a:spcAft>
              <a:defRPr sz="1200" smtClean="0">
                <a:latin typeface="+mn-lt"/>
              </a:defRPr>
            </a:lvl1pPr>
          </a:lstStyle>
          <a:p>
            <a:pPr>
              <a:defRPr/>
            </a:pPr>
            <a:fld id="{5FDFCD63-E314-435B-86D1-50E6A30AAB62}" type="datetimeFigureOut">
              <a:rPr lang="en-US"/>
              <a:pPr>
                <a:defRPr/>
              </a:pPr>
              <a:t>11/20/2014</a:t>
            </a:fld>
            <a:endParaRPr lang="en-US"/>
          </a:p>
        </p:txBody>
      </p:sp>
      <p:sp>
        <p:nvSpPr>
          <p:cNvPr id="4" name="Footer Placeholder 3"/>
          <p:cNvSpPr>
            <a:spLocks noGrp="1"/>
          </p:cNvSpPr>
          <p:nvPr>
            <p:ph type="ftr" sz="quarter" idx="2"/>
          </p:nvPr>
        </p:nvSpPr>
        <p:spPr>
          <a:xfrm>
            <a:off x="1" y="8823644"/>
            <a:ext cx="3035088" cy="464820"/>
          </a:xfrm>
          <a:prstGeom prst="rect">
            <a:avLst/>
          </a:prstGeom>
        </p:spPr>
        <p:txBody>
          <a:bodyPr vert="horz" lIns="92212" tIns="46106" rIns="92212" bIns="46106"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67342" y="8823644"/>
            <a:ext cx="3035088" cy="464820"/>
          </a:xfrm>
          <a:prstGeom prst="rect">
            <a:avLst/>
          </a:prstGeom>
        </p:spPr>
        <p:txBody>
          <a:bodyPr vert="horz" lIns="92212" tIns="46106" rIns="92212" bIns="46106" rtlCol="0" anchor="b"/>
          <a:lstStyle>
            <a:lvl1pPr algn="r" fontAlgn="auto">
              <a:spcBef>
                <a:spcPts val="0"/>
              </a:spcBef>
              <a:spcAft>
                <a:spcPts val="0"/>
              </a:spcAft>
              <a:defRPr sz="1200" smtClean="0">
                <a:latin typeface="+mn-lt"/>
              </a:defRPr>
            </a:lvl1pPr>
          </a:lstStyle>
          <a:p>
            <a:pPr>
              <a:defRPr/>
            </a:pPr>
            <a:fld id="{C83FBBD3-E99D-45AB-BC35-2B81E90FF9E5}" type="slidenum">
              <a:rPr lang="en-US"/>
              <a:pPr>
                <a:defRPr/>
              </a:pPr>
              <a:t>‹#›</a:t>
            </a:fld>
            <a:endParaRPr lang="en-US"/>
          </a:p>
        </p:txBody>
      </p:sp>
    </p:spTree>
    <p:extLst>
      <p:ext uri="{BB962C8B-B14F-4D97-AF65-F5344CB8AC3E}">
        <p14:creationId xmlns:p14="http://schemas.microsoft.com/office/powerpoint/2010/main" val="60810954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3.35938" units="1/cm"/>
          <inkml:channelProperty channel="Y" name="resolution" value="53.33333" units="1/cm"/>
          <inkml:channelProperty channel="T" name="resolution" value="1" units="1/dev"/>
        </inkml:channelProperties>
      </inkml:inkSource>
      <inkml:timestamp xml:id="ts0" timeString="2014-11-20T03:44:03.446"/>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07A4B542-F42E-4FAE-A6DF-018AD833E52A}" emma:medium="tactile" emma:mode="ink">
          <msink:context xmlns:msink="http://schemas.microsoft.com/ink/2010/main" type="inkDrawing" rotatedBoundingBox="11790,11083 21163,11195 21150,12280 11777,12167" hotPoints="21156,11255 21149,12053 11785,11974 11792,11176" semanticType="enclosure" shapeName="Rectangle">
            <msink:destinationLink direction="with" ref="{A053E977-793F-44C9-9CFA-755B8901564D}"/>
          </msink:context>
        </emma:interpretation>
      </emma:emma>
    </inkml:annotationXML>
    <inkml:trace contextRef="#ctx0" brushRef="#br0">404 936 0,'37'0'172,"1"0"-126,0 0-30,0 0-16,0 0 31,0 0-15,0 0 0,0 0-1,0 0 1,0 0-1,0 0 1,37 0 0,1 0-1,-38 0 1,0 0 0,38 0-1,0 0 1,0 0-16,-39 0 15,1 0 1,0 0 0,0 0-1,0 0-15,0 0 16,38 0 15,-38 0-15,0 0-1,0 0-15,37 0 16,-37 0 0,0 0-1,0 0 1,0 0 15,0 0 16,0 0 250,0 0-281,38 0-1,37 0 1,1 0-1,38 0 1,-39 0 0,115 0-1,-39 0-15,39 0 16,-39 0 0,-75 0-1,38 0 1,-38 0-16,-1 0 15,-37 0 1,0 0 0,0 0-1,-38 0 1,0 0 0,-1 0-1,-74 38 32,74-38 219,1 0-235,0 0-15,38 0-1,38 0-15,-38 0 16,75 0-1,-37 0 1,0 0 0,-1 0-16,39 0 15,-76 0 1,0 0 0,0 0-1,-39 0 1,1 0 249,0 0-249,0 0 0,38 0-1,-38 0 1,0 0-16,38 0 16,-38 0-1,37 0 16,-37 0-15,38 0-16,-38 0 16,38 0-1,0 0 1,0 0 0,-39 0 265,1 0-250,38 0-15,-38 0-1,0 37-15,76-37 16,-76 0 0,37 0-1,1 0 1,0 0-1,0 0-15,38 0 16,-1 0 0,1 0-1,-38 0 1,0 0-16,0 0 16,-1 0-1,1 0 1,0 0-1,0 0-15,0 0 16,-1 0 0,-37 0-1,0 0 1,0 0 0,0 0 280,0 0-280,38 0 0,-38 0-1,0 0-15,0 0 16,-1 0 0,1 0-1,0 0 1,0 0-16,0 0 15,0 0 1,38 0 0,0 0 15,-38 0-15,0 0 15,-1 0 16,1 0-16,0 0 16,0 0 31,0 0 31,0 0-93,0 0 15,0 0 0,0 0 1,0 0-17,0 0 17,-1 0 61,1 0-15,-38-37-62,0-1 15,0 0 63,0 0-63,0 0 1,0 0 14,0 0 267,0 0-204,0 0-93,0 0 0,0 0 15,0 1 16,0-1 0,0 0-1,0 0-46,0 0 47,0 0 0,0 0 63,-38 38-95,38-38 16,-37 38-15,-1 0 0,0 0 46,0 0-46,0 0 15,0 0 0,0 0-15,0 0 15,0 0-15,0 0-1,0 0 1,-37 0 15,37 0 1,0 0-1,0 0-16,0 0 1,0 0 0,0 0 15,0 0-31,0 0 16,0 0 15,0 0 0,1 0-15,-1 0 15,38-38 235,-38 38-173,0 0-77,0 0 15,0 0-15,-38 0-1,38 0 1,0 0 0,0 0-1,1 0 1,-1 0-16,0 0 16,0 0-1,0 0 1,-38 0-1,38-38-15,-38 38 16,38 0 0,-75 0-1,75 0 1,0 0 0,0 0-16,0 0 15,0 0 16,0 0-15,0 0 0,0 0-1,1 0 1,-1 0 15,-38-38 235,38 38-251,0 0 1,0 0 0,0 0-1,0 0-15,-75 0 16,-1 0 0,-38 0-1,1 0 1,37 0-1,-114 0-15,77 0 16,-1 0 0,38 0-1,1 0 1,-1 0-16,38 0 16,0 0-1,0 0 1,1 0-1,37 0 1,0 0 15,0 0 641,0 0-578,0 0-78,0 0 30,0 0-30,0 0 31,0 0-31,0 0 15,1 0 0,-1 0 16,0 0 390,0 0-390,0 0 0,0 0-31,0 0-1,0 0 17,0 0 15,0 0-47,0 0 31,1 0 0,-39 0 313,38 0-313,-38 0 0,38 0-31,-38-37 16,-37 37 0,-39 0-1,38 0 1,0 0-1,1 0-15,75 0 16,-38 0 0,0 0-1,38 0 1,0 0 0,0 0-1,0 0 266,-37 0-265,37 0 0,0 0-1,0 0 1,0 0 0,-38 0-1,0 0-15,1 0 16,-1 0-1,0 0 1,0 0 0,0 0-1,38-38 17,0 38-1,-37-38 234,37 38-249,0 0 15,0 0-15,0 0 0,-38 0-16,0 0 15,1 0 1,-1 0-1,0 0 1,0 0-16,38 0 16,0 0-1,0 0 1,-37 0 15,37 0-31,0 0 16,0 0-1,0 0 1,0 0 15,0 0-15,0 0 15,0 0 0,0 0 32,0 0 171,0 0-218,-37 0 31,37 0-32,0 0 1,0 0-16,0 0 16,0 0-1,-38 0 1,38 0 0,-37 0-1,37 0 16,0 0-15,0 0 0,0 0-16,0 0 31,0 0 0,0 0-31,0 0 47,0 0 31,38 38-62,0 0 31,-38-1 0,38 1-16,0 0 16,0 0 46,0 0-46,0 0 31,0 0 47,0 0-31,0 0 250,0 0-297,0 0-32,0-1 17,0 1-17,0 0 17,0 0 14,0 0 1,0 0-15,0 0 14,0 0 33,0 0 61,0 0 110,0 0-219,38-1 1,-38 1-1,0 0-31,38 0 78,0-38 31,0 0-62,0 0-15,0 0 14,38 0 1,-38 0 78,0 0 32,-1 0-48,1 0 16</inkml:trace>
  </inkml:traceGroup>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3.35938" units="1/cm"/>
          <inkml:channelProperty channel="Y" name="resolution" value="53.33333" units="1/cm"/>
          <inkml:channelProperty channel="T" name="resolution" value="1" units="1/dev"/>
        </inkml:channelProperties>
      </inkml:inkSource>
      <inkml:timestamp xml:id="ts0" timeString="2014-11-20T03:44:12.423"/>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A053E977-793F-44C9-9CFA-755B8901564D}" emma:medium="tactile" emma:mode="ink">
          <msink:context xmlns:msink="http://schemas.microsoft.com/ink/2010/main" type="inkDrawing" rotatedBoundingBox="10121,12726 11654,11506 12218,12214 10684,13434" semanticType="callout" shapeName="Other">
            <msink:sourceLink direction="with" ref="{07A4B542-F42E-4FAE-A6DF-018AD833E52A}"/>
          </msink:context>
        </emma:interpretation>
      </emma:emma>
    </inkml:annotationXML>
    <inkml:trace contextRef="#ctx0" brushRef="#br0">1441 0 0,'0'38'187,"0"0"-171,-38-38-16,38 38 16,-76 0-1,38 0 1,-38 0-1,38-1-15,-38 1 16,1 38 0,37-76-1,0 76 1,-38-76 0,76 38-16,-38 0 15,0 0 1,0 0-1,0 0 1,-38-1-16,39 1 16,-39 0-1,76 0 1,-38-38 0,0 38-1,0-38-15,38 38 16,-38-38-1,0 38 17,0 0 46,0 0-47,0-38 188,38 38-204,-37-38-15,37 38 16,-38-38 15,38 37 1,-38 1-1,0-38-16,0 38 17,0-38 61</inkml:trace>
    <inkml:trace contextRef="#ctx0" brushRef="#br0" timeOffset="4194.0736">796 152 0,'38'0'250,"0"0"-203,0 0-16,38 0 32,-38 0-32,-1 0 0,1 0 0,0 0-15,-38-38 0,38 38-1,-38-38 1,38 38 0,0 0 15,0 0 0,0 0 63,0 0-79,0 0 64,0 0-48,-1 0 0,1 0 16,0 0-16,0 0-15,0 0 31,-38 38 296,0 0-296,0 0 31,0 0-46,0-1-17,0 1 17,0 0-1,0 0 0,0 0-15,0 0 15,0 0 0,0 0 16,0 0-31,0 0-1,0 0 63</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820"/>
          </a:xfrm>
          <a:prstGeom prst="rect">
            <a:avLst/>
          </a:prstGeom>
        </p:spPr>
        <p:txBody>
          <a:bodyPr vert="horz" lIns="92212" tIns="46106" rIns="92212" bIns="4610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67342" y="0"/>
            <a:ext cx="3035088" cy="464820"/>
          </a:xfrm>
          <a:prstGeom prst="rect">
            <a:avLst/>
          </a:prstGeom>
        </p:spPr>
        <p:txBody>
          <a:bodyPr vert="horz" lIns="92212" tIns="46106" rIns="92212" bIns="46106" rtlCol="0"/>
          <a:lstStyle>
            <a:lvl1pPr algn="r" fontAlgn="auto">
              <a:spcBef>
                <a:spcPts val="0"/>
              </a:spcBef>
              <a:spcAft>
                <a:spcPts val="0"/>
              </a:spcAft>
              <a:defRPr sz="1200" smtClean="0">
                <a:latin typeface="+mn-lt"/>
              </a:defRPr>
            </a:lvl1pPr>
          </a:lstStyle>
          <a:p>
            <a:pPr>
              <a:defRPr/>
            </a:pPr>
            <a:fld id="{E1741767-E280-4C9B-996F-9762DE745CAF}" type="datetimeFigureOut">
              <a:rPr lang="en-US"/>
              <a:pPr>
                <a:defRPr/>
              </a:pPr>
              <a:t>11/20/2014</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2212" tIns="46106" rIns="92212" bIns="46106" rtlCol="0" anchor="ctr"/>
          <a:lstStyle/>
          <a:p>
            <a:pPr lvl="0"/>
            <a:endParaRPr lang="en-US" noProof="0"/>
          </a:p>
        </p:txBody>
      </p:sp>
      <p:sp>
        <p:nvSpPr>
          <p:cNvPr id="5" name="Notes Placeholder 4"/>
          <p:cNvSpPr>
            <a:spLocks noGrp="1"/>
          </p:cNvSpPr>
          <p:nvPr>
            <p:ph type="body" sz="quarter" idx="3"/>
          </p:nvPr>
        </p:nvSpPr>
        <p:spPr>
          <a:xfrm>
            <a:off x="700405" y="4413410"/>
            <a:ext cx="5603240" cy="4180206"/>
          </a:xfrm>
          <a:prstGeom prst="rect">
            <a:avLst/>
          </a:prstGeom>
        </p:spPr>
        <p:txBody>
          <a:bodyPr vert="horz" lIns="92212" tIns="46106" rIns="92212" bIns="4610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3644"/>
            <a:ext cx="3035088" cy="464820"/>
          </a:xfrm>
          <a:prstGeom prst="rect">
            <a:avLst/>
          </a:prstGeom>
        </p:spPr>
        <p:txBody>
          <a:bodyPr vert="horz" lIns="92212" tIns="46106" rIns="92212" bIns="4610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67342" y="8823644"/>
            <a:ext cx="3035088" cy="464820"/>
          </a:xfrm>
          <a:prstGeom prst="rect">
            <a:avLst/>
          </a:prstGeom>
        </p:spPr>
        <p:txBody>
          <a:bodyPr vert="horz" lIns="92212" tIns="46106" rIns="92212" bIns="46106" rtlCol="0" anchor="b"/>
          <a:lstStyle>
            <a:lvl1pPr algn="r" fontAlgn="auto">
              <a:spcBef>
                <a:spcPts val="0"/>
              </a:spcBef>
              <a:spcAft>
                <a:spcPts val="0"/>
              </a:spcAft>
              <a:defRPr sz="1200" smtClean="0">
                <a:latin typeface="+mn-lt"/>
              </a:defRPr>
            </a:lvl1pPr>
          </a:lstStyle>
          <a:p>
            <a:pPr>
              <a:defRPr/>
            </a:pPr>
            <a:fld id="{AD92DDD5-9B88-4ED1-9AEC-645613768855}" type="slidenum">
              <a:rPr lang="en-US"/>
              <a:pPr>
                <a:defRPr/>
              </a:pPr>
              <a:t>‹#›</a:t>
            </a:fld>
            <a:endParaRPr lang="en-US"/>
          </a:p>
        </p:txBody>
      </p:sp>
    </p:spTree>
    <p:extLst>
      <p:ext uri="{BB962C8B-B14F-4D97-AF65-F5344CB8AC3E}">
        <p14:creationId xmlns:p14="http://schemas.microsoft.com/office/powerpoint/2010/main" val="27560016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0E6C09-8895-429B-A797-36265FC2D1E3}"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563483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sake of full disclosure: I was the director of </a:t>
            </a:r>
            <a:r>
              <a:rPr lang="en-US" dirty="0" err="1" smtClean="0"/>
              <a:t>CentER</a:t>
            </a:r>
            <a:r>
              <a:rPr lang="en-US" dirty="0" smtClean="0"/>
              <a:t> and bought the panel and named it the </a:t>
            </a:r>
            <a:r>
              <a:rPr lang="en-US" dirty="0" err="1" smtClean="0"/>
              <a:t>CentERpanel</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5</a:t>
            </a:fld>
            <a:endParaRPr lang="en-US"/>
          </a:p>
        </p:txBody>
      </p:sp>
    </p:spTree>
    <p:extLst>
      <p:ext uri="{BB962C8B-B14F-4D97-AF65-F5344CB8AC3E}">
        <p14:creationId xmlns:p14="http://schemas.microsoft.com/office/powerpoint/2010/main" val="1975034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9</a:t>
            </a:fld>
            <a:endParaRPr lang="en-US"/>
          </a:p>
        </p:txBody>
      </p:sp>
    </p:spTree>
    <p:extLst>
      <p:ext uri="{BB962C8B-B14F-4D97-AF65-F5344CB8AC3E}">
        <p14:creationId xmlns:p14="http://schemas.microsoft.com/office/powerpoint/2010/main" val="368584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10</a:t>
            </a:fld>
            <a:endParaRPr lang="en-US"/>
          </a:p>
        </p:txBody>
      </p:sp>
    </p:spTree>
    <p:extLst>
      <p:ext uri="{BB962C8B-B14F-4D97-AF65-F5344CB8AC3E}">
        <p14:creationId xmlns:p14="http://schemas.microsoft.com/office/powerpoint/2010/main" val="524501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92DDD5-9B88-4ED1-9AEC-645613768855}" type="slidenum">
              <a:rPr lang="en-US" smtClean="0"/>
              <a:pPr>
                <a:defRPr/>
              </a:pPr>
              <a:t>11</a:t>
            </a:fld>
            <a:endParaRPr lang="en-US"/>
          </a:p>
        </p:txBody>
      </p:sp>
    </p:spTree>
    <p:extLst>
      <p:ext uri="{BB962C8B-B14F-4D97-AF65-F5344CB8AC3E}">
        <p14:creationId xmlns:p14="http://schemas.microsoft.com/office/powerpoint/2010/main" val="156133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D8585F7-F5D0-4038-B305-52E8EBC05A1C}" type="datetime1">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CADFFE-C556-4D1A-ABEF-8DB33FE3FB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8BE098-4515-40EA-AF55-00B36E1570CF}" type="datetime1">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DB79D4-5D49-4E40-8494-1088112DB3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05A8A1-61C4-4963-8F1A-F1CBCB859B6E}" type="datetime1">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5A38B4-52AA-47B7-B6D5-475AE2FC47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DB8A69-03EF-40E9-80F8-2617E2DA083B}" type="datetime1">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FE1891-0CEC-44D8-B221-D5FCB52AB2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932115-EE79-458C-A74E-3B708BFF5A56}" type="datetime1">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2FDFF8-2F48-4F72-80D3-91B5CB74F7B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CB81E1C-8438-4476-99B8-FA8E46C8FE1F}" type="datetime1">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5B5FFF-260D-4AA6-B4CB-F88F5496CE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06D626-7578-404D-9BC1-BC7F6C945E6A}" type="datetime1">
              <a:rPr lang="en-US"/>
              <a:pPr>
                <a:defRPr/>
              </a:pPr>
              <a:t>11/20/2014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80770E-8F34-453F-ADBC-F5BA9F978DE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05B2731-8ED0-4235-9AE0-634BEA8A1DFB}" type="datetime1">
              <a:rPr lang="en-US"/>
              <a:pPr>
                <a:defRPr/>
              </a:pPr>
              <a:t>11/20/2014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AFFA79-1448-47EE-B664-DCE13D4E61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67BDB8-B1E9-404F-9729-E93A590C9588}" type="datetime1">
              <a:rPr lang="en-US"/>
              <a:pPr>
                <a:defRPr/>
              </a:pPr>
              <a:t>11/20/2014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0912F54-4119-429D-8727-B5A1671FAA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1D92939-105B-414E-A3D3-E129535D695D}" type="datetime1">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ABF447-6939-4FEA-A3DA-32A75B1BE8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A4E267B-FA40-499C-8859-364F7E2142E1}" type="datetime1">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B58F4E-53C8-443C-97E1-98331CE12D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4D9D83A-522F-4E48-99D4-481FD92C9BC6}" type="datetime1">
              <a:rPr lang="en-US"/>
              <a:pPr>
                <a:defRPr/>
              </a:pPr>
              <a:t>11/20/2014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66AC756-D809-4B51-8D37-7C84B1F9B2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customXml" Target="../ink/ink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Willem_Sari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0" y="882650"/>
            <a:ext cx="9218613" cy="3575050"/>
          </a:xfrm>
        </p:spPr>
        <p:txBody>
          <a:bodyPr/>
          <a:lstStyle/>
          <a:p>
            <a:r>
              <a:rPr lang="en-US" i="1" dirty="0" smtClean="0">
                <a:latin typeface="Comic Sans MS" pitchFamily="66" charset="0"/>
              </a:rPr>
              <a:t/>
            </a:r>
            <a:br>
              <a:rPr lang="en-US" i="1" dirty="0" smtClean="0">
                <a:latin typeface="Comic Sans MS" pitchFamily="66" charset="0"/>
              </a:rPr>
            </a:br>
            <a:r>
              <a:rPr lang="en-US" i="1" dirty="0" smtClean="0">
                <a:latin typeface="Comic Sans MS" pitchFamily="66" charset="0"/>
              </a:rPr>
              <a:t/>
            </a:r>
            <a:br>
              <a:rPr lang="en-US" i="1" dirty="0" smtClean="0">
                <a:latin typeface="Comic Sans MS" pitchFamily="66" charset="0"/>
              </a:rPr>
            </a:br>
            <a:r>
              <a:rPr lang="en-US" i="1" dirty="0">
                <a:latin typeface="Comic Sans MS" pitchFamily="66" charset="0"/>
              </a:rPr>
              <a:t/>
            </a:r>
            <a:br>
              <a:rPr lang="en-US" i="1" dirty="0">
                <a:latin typeface="Comic Sans MS" pitchFamily="66" charset="0"/>
              </a:rPr>
            </a:br>
            <a:r>
              <a:rPr lang="en-US" i="1" dirty="0" smtClean="0">
                <a:latin typeface="Comic Sans MS" pitchFamily="66" charset="0"/>
              </a:rPr>
              <a:t/>
            </a:r>
            <a:br>
              <a:rPr lang="en-US" i="1" dirty="0" smtClean="0">
                <a:latin typeface="Comic Sans MS" pitchFamily="66" charset="0"/>
              </a:rPr>
            </a:br>
            <a:r>
              <a:rPr lang="en-US" i="1" dirty="0">
                <a:latin typeface="Comic Sans MS" pitchFamily="66" charset="0"/>
              </a:rPr>
              <a:t/>
            </a:r>
            <a:br>
              <a:rPr lang="en-US" i="1" dirty="0">
                <a:latin typeface="Comic Sans MS" pitchFamily="66" charset="0"/>
              </a:rPr>
            </a:br>
            <a:r>
              <a:rPr lang="en-US" sz="3600" i="1" dirty="0" smtClean="0">
                <a:latin typeface="Comic Sans MS" pitchFamily="66" charset="0"/>
              </a:rPr>
              <a:t>Use </a:t>
            </a:r>
            <a:r>
              <a:rPr lang="en-US" sz="3600" i="1" dirty="0" smtClean="0">
                <a:latin typeface="Comic Sans MS" pitchFamily="66" charset="0"/>
              </a:rPr>
              <a:t>of Online Panels </a:t>
            </a:r>
            <a:r>
              <a:rPr lang="en-US" sz="3600" i="1" dirty="0" smtClean="0">
                <a:latin typeface="Comic Sans MS" pitchFamily="66" charset="0"/>
              </a:rPr>
              <a:t>to Conduct Surveys</a:t>
            </a:r>
            <a:r>
              <a:rPr lang="en-US" sz="3600" i="1" dirty="0" smtClean="0">
                <a:latin typeface="Comic Sans MS" pitchFamily="66" charset="0"/>
              </a:rPr>
              <a:t/>
            </a:r>
            <a:br>
              <a:rPr lang="en-US" sz="3600" i="1" dirty="0" smtClean="0">
                <a:latin typeface="Comic Sans MS" pitchFamily="66" charset="0"/>
              </a:rPr>
            </a:br>
            <a:r>
              <a:rPr lang="en-US" i="1" dirty="0" smtClean="0">
                <a:latin typeface="Comic Sans MS" pitchFamily="66" charset="0"/>
              </a:rPr>
              <a:t/>
            </a:r>
            <a:br>
              <a:rPr lang="en-US" i="1" dirty="0" smtClean="0">
                <a:latin typeface="Comic Sans MS" pitchFamily="66" charset="0"/>
              </a:rPr>
            </a:br>
            <a:r>
              <a:rPr lang="en-US" sz="3600" b="1" i="1" dirty="0" smtClean="0">
                <a:latin typeface="Comic Sans MS" pitchFamily="66" charset="0"/>
              </a:rPr>
              <a:t>Ron </a:t>
            </a:r>
            <a:r>
              <a:rPr lang="en-US" sz="3600" b="1" i="1" dirty="0" smtClean="0">
                <a:latin typeface="Comic Sans MS" pitchFamily="66" charset="0"/>
              </a:rPr>
              <a:t>D. Hays (UCLA</a:t>
            </a:r>
            <a:r>
              <a:rPr lang="en-US" sz="3600" b="1" i="1" dirty="0" smtClean="0">
                <a:latin typeface="Comic Sans MS" pitchFamily="66" charset="0"/>
              </a:rPr>
              <a:t>) </a:t>
            </a:r>
            <a:r>
              <a:rPr lang="en-US" sz="3600" b="1" i="1" dirty="0" smtClean="0">
                <a:latin typeface="Comic Sans MS" pitchFamily="66" charset="0"/>
              </a:rPr>
              <a:t/>
            </a:r>
            <a:br>
              <a:rPr lang="en-US" sz="3600" b="1" i="1" dirty="0" smtClean="0">
                <a:latin typeface="Comic Sans MS" pitchFamily="66" charset="0"/>
              </a:rPr>
            </a:br>
            <a:r>
              <a:rPr lang="en-US" sz="3200" i="1" dirty="0" err="1" smtClean="0">
                <a:latin typeface="Comic Sans MS" pitchFamily="66" charset="0"/>
              </a:rPr>
              <a:t>Arie</a:t>
            </a:r>
            <a:r>
              <a:rPr lang="en-US" sz="3200" i="1" dirty="0" smtClean="0">
                <a:latin typeface="Comic Sans MS" pitchFamily="66" charset="0"/>
              </a:rPr>
              <a:t> </a:t>
            </a:r>
            <a:r>
              <a:rPr lang="en-US" sz="3200" i="1" dirty="0" err="1" smtClean="0">
                <a:latin typeface="Comic Sans MS" pitchFamily="66" charset="0"/>
              </a:rPr>
              <a:t>Kapteyn</a:t>
            </a:r>
            <a:r>
              <a:rPr lang="en-US" sz="3200" i="1" dirty="0" smtClean="0">
                <a:latin typeface="Comic Sans MS" pitchFamily="66" charset="0"/>
              </a:rPr>
              <a:t> (USC) and </a:t>
            </a:r>
            <a:r>
              <a:rPr lang="en-US" sz="3200" i="1" dirty="0" err="1" smtClean="0">
                <a:latin typeface="Comic Sans MS" pitchFamily="66" charset="0"/>
              </a:rPr>
              <a:t>Honghu</a:t>
            </a:r>
            <a:r>
              <a:rPr lang="en-US" sz="3200" i="1" dirty="0" smtClean="0">
                <a:latin typeface="Comic Sans MS" pitchFamily="66" charset="0"/>
              </a:rPr>
              <a:t> Liu (UCLA) </a:t>
            </a: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 </a:t>
            </a:r>
            <a:br>
              <a:rPr lang="en-US" dirty="0" smtClean="0">
                <a:latin typeface="Comic Sans MS" pitchFamily="66" charset="0"/>
              </a:rPr>
            </a:br>
            <a:r>
              <a:rPr lang="en-US" sz="4000" dirty="0" smtClean="0">
                <a:latin typeface="Comic Sans MS" pitchFamily="66" charset="0"/>
              </a:rPr>
              <a:t>Society </a:t>
            </a:r>
            <a:r>
              <a:rPr lang="en-US" sz="4000" dirty="0" smtClean="0">
                <a:latin typeface="Comic Sans MS" pitchFamily="66" charset="0"/>
              </a:rPr>
              <a:t>for Computers in Psychology </a:t>
            </a:r>
            <a:br>
              <a:rPr lang="en-US" sz="4000" dirty="0" smtClean="0">
                <a:latin typeface="Comic Sans MS" pitchFamily="66" charset="0"/>
              </a:rPr>
            </a:br>
            <a:r>
              <a:rPr lang="en-US" sz="4000" dirty="0" smtClean="0">
                <a:latin typeface="Comic Sans MS" pitchFamily="66" charset="0"/>
              </a:rPr>
              <a:t/>
            </a:r>
            <a:br>
              <a:rPr lang="en-US" sz="4000" dirty="0" smtClean="0">
                <a:latin typeface="Comic Sans MS" pitchFamily="66" charset="0"/>
              </a:rPr>
            </a:br>
            <a:r>
              <a:rPr lang="en-US" sz="3200" dirty="0" smtClean="0">
                <a:latin typeface="Comic Sans MS" pitchFamily="66" charset="0"/>
              </a:rPr>
              <a:t>November 20, 2014</a:t>
            </a:r>
            <a:br>
              <a:rPr lang="en-US" sz="3200" dirty="0" smtClean="0">
                <a:latin typeface="Comic Sans MS" pitchFamily="66" charset="0"/>
              </a:rPr>
            </a:br>
            <a:r>
              <a:rPr lang="en-US" sz="3200" b="1" dirty="0" smtClean="0"/>
              <a:t>Hyatt </a:t>
            </a:r>
            <a:r>
              <a:rPr lang="en-US" sz="3200" b="1" dirty="0" smtClean="0"/>
              <a:t>Regency, </a:t>
            </a:r>
            <a:r>
              <a:rPr lang="en-US" sz="3200" b="1" dirty="0"/>
              <a:t> Long Beach, California 90802 </a:t>
            </a:r>
            <a:br>
              <a:rPr lang="en-US" sz="3200" b="1" dirty="0"/>
            </a:br>
            <a:r>
              <a:rPr lang="en-US" sz="3200" dirty="0" smtClean="0">
                <a:latin typeface="Comic Sans MS" pitchFamily="66" charset="0"/>
              </a:rPr>
              <a:t/>
            </a:r>
            <a:br>
              <a:rPr lang="en-US" sz="3200" dirty="0" smtClean="0">
                <a:latin typeface="Comic Sans MS" pitchFamily="66" charset="0"/>
              </a:rPr>
            </a:br>
            <a:r>
              <a:rPr lang="en-US" sz="3600" dirty="0">
                <a:latin typeface="Comic Sans MS" panose="030F0702030302020204" pitchFamily="66" charset="0"/>
              </a:rPr>
              <a:t/>
            </a:r>
            <a:br>
              <a:rPr lang="en-US" sz="3600" dirty="0">
                <a:latin typeface="Comic Sans MS" panose="030F0702030302020204" pitchFamily="66" charset="0"/>
              </a:rPr>
            </a:br>
            <a:r>
              <a:rPr lang="en-US" sz="3600" dirty="0" smtClean="0">
                <a:latin typeface="Comic Sans MS" panose="030F0702030302020204" pitchFamily="66" charset="0"/>
              </a:rPr>
              <a:t/>
            </a:r>
            <a:br>
              <a:rPr lang="en-US" sz="3600" dirty="0" smtClean="0">
                <a:latin typeface="Comic Sans MS" panose="030F0702030302020204" pitchFamily="66" charset="0"/>
              </a:rPr>
            </a:br>
            <a:r>
              <a:rPr lang="en-US" sz="3600" dirty="0" smtClean="0">
                <a:latin typeface="Comic Sans MS" panose="030F0702030302020204" pitchFamily="66" charset="0"/>
              </a:rPr>
              <a:t/>
            </a:r>
            <a:br>
              <a:rPr lang="en-US" sz="3600" dirty="0" smtClean="0">
                <a:latin typeface="Comic Sans MS" panose="030F0702030302020204" pitchFamily="66" charset="0"/>
              </a:rPr>
            </a:br>
            <a:endParaRPr lang="en-US" sz="1400" dirty="0" smtClean="0">
              <a:latin typeface="Comic Sans MS" pitchFamily="66" charset="0"/>
            </a:endParaRPr>
          </a:p>
        </p:txBody>
      </p:sp>
      <p:sp>
        <p:nvSpPr>
          <p:cNvPr id="3" name="Subtitle 2"/>
          <p:cNvSpPr>
            <a:spLocks noGrp="1"/>
          </p:cNvSpPr>
          <p:nvPr>
            <p:ph type="subTitle" idx="1"/>
          </p:nvPr>
        </p:nvSpPr>
        <p:spPr>
          <a:xfrm>
            <a:off x="155575" y="2819400"/>
            <a:ext cx="8912225" cy="3276600"/>
          </a:xfrm>
        </p:spPr>
        <p:txBody>
          <a:bodyPr rtlCol="0">
            <a:normAutofit/>
          </a:bodyPr>
          <a:lstStyle/>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a:p>
        </p:txBody>
      </p:sp>
      <p:sp>
        <p:nvSpPr>
          <p:cNvPr id="15363" name="AutoShape 2"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155575" y="-617538"/>
            <a:ext cx="1285875" cy="1285876"/>
          </a:xfrm>
          <a:prstGeom prst="rect">
            <a:avLst/>
          </a:prstGeom>
          <a:noFill/>
          <a:ln w="9525">
            <a:noFill/>
            <a:miter lim="800000"/>
            <a:headEnd/>
            <a:tailEnd/>
          </a:ln>
        </p:spPr>
        <p:txBody>
          <a:bodyPr/>
          <a:lstStyle/>
          <a:p>
            <a:endParaRPr lang="en-US">
              <a:latin typeface="Calibri" pitchFamily="34" charset="0"/>
            </a:endParaRPr>
          </a:p>
        </p:txBody>
      </p:sp>
      <p:sp>
        <p:nvSpPr>
          <p:cNvPr id="15364" name="AutoShape 4"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307975" y="-465138"/>
            <a:ext cx="1285875" cy="1285876"/>
          </a:xfrm>
          <a:prstGeom prst="rect">
            <a:avLst/>
          </a:prstGeom>
          <a:noFill/>
          <a:ln w="9525">
            <a:noFill/>
            <a:miter lim="800000"/>
            <a:headEnd/>
            <a:tailEnd/>
          </a:ln>
        </p:spPr>
        <p:txBody>
          <a:bodyPr/>
          <a:lstStyle/>
          <a:p>
            <a:endParaRPr lang="en-US">
              <a:latin typeface="Calibri" pitchFamily="34" charset="0"/>
            </a:endParaRPr>
          </a:p>
        </p:txBody>
      </p:sp>
      <p:sp>
        <p:nvSpPr>
          <p:cNvPr id="15365" name="AutoShape 6" descr="data:image/jpg;base64,/9j/4AAQSkZJRgABAQAAAQABAAD/2wBDAAkGBwgHBgkIBwgKCgkLDRYPDQwMDRsUFRAWIB0iIiAdHx8kKDQsJCYxJx8fLT0tMTU3Ojo6Iys/RD84QzQ5Ojf/2wBDAQoKCg0MDRoPDxo3JR8lNzc3Nzc3Nzc3Nzc3Nzc3Nzc3Nzc3Nzc3Nzc3Nzc3Nzc3Nzc3Nzc3Nzc3Nzc3Nzc3Nzf/wAARCACHAIcDASIAAhEBAxEB/8QAHAABAAEFAQEAAAAAAAAAAAAAAAYBAgQFBwMI/8QAPRAAAQMDAgIGCAQDCQEAAAAAAQACAwQFEQYhEjETIkFRYXEHFDKBkaGxwRVSYnMjMzQWJERygpOywtGi/8QAFAEBAAAAAAAAAAAAAAAAAAAAAP/EABQRAQAAAAAAAAAAAAAAAAAAAAD/2gAMAwEAAhEDEQA/AO4oiICIiAiIgIiICIiAiIgIiICIiAiIgIiICIiAqEgLR6m1DFZBTRCF9RWVkvRU1OwgdI7xJ2AGdz9ViMdcp2h1dXNi4tzDRswB4F7sk+YDUEl6RvevN9XCz25Gt8zhaeOChG7onynvnmfJ/wAjhewbSD2aanb5RN/8QZpuVIOdRD/uBVbcaV2zaiInweFjNlhGwjjHk0Kp9UkH8Snhef1RgoM5tRG72XA+SuEjTyOVqZKK3PH9HA0/mY3gPxGFjyW+VmXW64VEMnYyYmeM+YceL4OCCQhFGNKamF5FRFKxrKilmdBKGO4mFze1ru0FSYHKCqIiAiIgIiICoeSqqHkgjuoLDRX+dsNaJGvhAfDNE/hkidnm0+4fBYAsGo6Q8MN1o6+IDb1uAxye9zDg+eFJMf39x/R91mDkghrotRRbPs8MvjBXNPyc0LxdU3pmePT1dn9EsLv+6m5CsdughIrbvgu/s9cvIuhz/wA16x1V8f7Fgnb+7VxM+hKlpG6twgjsceo5thTW2l8ZKh8x+DWtHzXpLpysr2cF0vVSYj7cNGxsDHDuJ3cR71v2jBV73YYSgjkVPRWmrpaWjijp6eNjg1jNhzG/ifFbh17tsRDZK6mY7udM0H6qrn08VPxzNbw56xI7O1fPbdE3W5zTVFFbhFA+Vzounl4TwE5HVAJG2OaD6Oiq4Zmh0UjHNPIhwIK9wc8l82RU2pNGTNnkbU0kIcAZoXdJD5OA+4XX9D6wbfIOjqA1lSwAuDT1XjlxN8M9nYgmqKjSCMhEFUREBUPJVQ8kGCf6/wD0fdZg5LDftXD/ACH6hZY5IGQrHFRPRdNfYLvfvxKvnqbaKjo6BlQ7ie0AkuOcZI3xk/l96tuOppI79dqBtVBSw22jbNJLNCZMukaS04BBwzhJI34s42xlBKiVRQLReujcNNz3i/VdM4Cq9WjioqWQu4s4aMAuLi7IIAAWVfvSFb6DTU92t0M9U9lQaQQvhcwxz/lkBwW8/oO1BM1bIeofJQHUHpHfaZjGyzTiZlP6xNDWzsgMbAXcsF2XkDZvzyVOIallXRxVMOTHNG2RmRg8LhkfIoNVcmvqa2GkH8pw4nePgt3SUMUMYAaPgtUd7zH+391IG8ggw663U9VA+KWNr2uaWlrhkEHsIXDLtTSaA1pF0HF+HyHpom59lpOHt93/AIvoArk3p1pG+o26rA68c7mZ8C3P/VB0211AqKVj2uyCAQe9FHPRxWmr03RSHc9EG/Db7IgmCIiAiIgwZdq1h/SfssiORkgcGPa4tPC7Bzg9x8VjVJxWReR+y5xqu7nT+odTz0LXQ1FTamtZK0jrVDejbHgY9rE2d+ePBBKNHUd7obnfPxikhjjrKs1UMsNSJGDLWt4MEBw9nOcY3UWfYqK8a51JU6k01XS0UlPGKSWSlc7PRNIfwOaTgu24RzPyW00/riitmmrK/Ut0mlq62kE5eaYucc7k4jbgNbyyR8Vv6nV+naZ8IqbzQQtna10LnzgdID2jw5b8t0HLrRSXag0VDQUVnu9L0d4L6p0VARU9AeIsdHxDdwwMkHLfDKw7ZpTVlx0dcaOtoa0XE3OOtzVyNHrIDeEjJOeLbOTt4rq9TrGw09+bZZrhCysMfFhzwA1xLQGH9R4sgDmAT3Z02n9b07NP1F11LW0MEJrpYoJacFzXMG7chuetjfG/ZncoNbX6Mv8Aebq26VklthfVMPHHOwzPt/WdjoduFzuAgEnbiHEOQx0QMEUDY254WNDRk5OB4qG1/pNsUWnprtb3uqOGobTMjla6HL3DLSSRs3h62cchyUfbq29aimsg4H0tvqq0tkdbyJAA2SNobK8kdU5IOOH2mjB5EOgg5vTf2/upC3ko5Ec3vPfGPqVI28kFVyv06zNFqoIcjifUFwHgGkfcLqTnBoyVwL0v3lt01O2jp3B0dC3ozw75kJy4fQeYKDoPonDhpijz+Vx/+ii2+hqA2+yUtOeccTWnzxv80QSdERAREQYFV/WReRUXvuiDcbxFdqeueZI6yKr9Wn3Y4saRwhwGQ0kR5znHDtzUoqziqh9/0WUz2Qg47VaR1BRWqxirgrZRboH00jLRMx0vtBzXt4gMtcOqWnkQDg4Wnr9NV9pNM2upq+lpn29sTOgpBXSOBLuKCQhuA8cQxsBgkZ2GO9nkvN3PY48kHGbBBX6V1lDUXK211THJaIKeAiEvcCDFxB7mggFjQ4nwbgc1b6vUXPRlda47Nd5nT6gdUmOOjezjpzIHZBeA3cDYE88cl2U7Zx2q08990HGNbaZbUS3D8VfFYqCruMHqM8zmOb/DgcwhzGHqghpIOc5wMb5Ep0FpSlhtNJcKttQ6dsk0kIdmFrozK50bnRDAzjDgCOrkbDG08IB5gHByMo45B8UEe1DVG02qS8CEyGnezpAOfRl2D8M5VlF6RtMyU4fLd6eE43ZM7gcPcVbqFtZcKeotNK5sYmiIMhBJbk7ED3Lmtw9Gd7fNxZoZRjsDme/AH0Qb/Wfpbp3wvoNLF09Q8cJq+Ehkefyg7uPjjA8VEvR3p6a73kVU7XOggfxvcd+OTmB49593et5ZfRbWF7BXzxxxZ6zKZhy4d3Edx7gurWCxU1ppWQU8TY42DDWtGMINlQwCCBrR3IsgDARBVERAREQYFwHA6OU8mnc9wwveM7BessYkaQeRWtdHU0Z/gcL4hyY7s8j2INgTsvMlYYucXKeKWI+LeIfEK4V9E4bVUQPi7h+qD3JVpK8TVUwGTUQ4/cC8n3Cjb/iYye5vW+iDKVsjgGkk4A3JPYsF1za7anp5ZT3kcI+e/wAlRtHV15HrTg2LP8pvL396C21s9Zr5KgDLDhrT3gdvzW+ETcclZTU7Kdga0L3QWCNo7Ar8IqZCCqIiAiIgIiICoQCqog8nwMf7TQV4Pt8DubAsxEGv/CaXOejbnyV7LfAzkwLNRB4sp428mgL1DQOSqiAiIeSCw7+Se8qoPNUHPkUFwKKjeZRBciIgIiICIiAiIgIiICIiAiIgoQqcJ70RBUDCIiD/2Q=="/>
          <p:cNvSpPr>
            <a:spLocks noChangeAspect="1" noChangeArrowheads="1"/>
          </p:cNvSpPr>
          <p:nvPr/>
        </p:nvSpPr>
        <p:spPr bwMode="auto">
          <a:xfrm>
            <a:off x="460375" y="-312738"/>
            <a:ext cx="1285875" cy="1285876"/>
          </a:xfrm>
          <a:prstGeom prst="rect">
            <a:avLst/>
          </a:prstGeom>
          <a:noFill/>
          <a:ln w="9525">
            <a:noFill/>
            <a:miter lim="800000"/>
            <a:headEnd/>
            <a:tailEnd/>
          </a:ln>
        </p:spPr>
        <p:txBody>
          <a:bodyPr/>
          <a:lstStyle/>
          <a:p>
            <a:endParaRPr lang="en-US">
              <a:latin typeface="Calibri" pitchFamily="34" charset="0"/>
            </a:endParaRPr>
          </a:p>
        </p:txBody>
      </p:sp>
      <p:pic>
        <p:nvPicPr>
          <p:cNvPr id="1028" name="Picture 4" descr="https://encrypted-tbn2.gstatic.com/images?q=tbn:ANd9GcTNpzBF-WuO7az1LBQfhwBrDfhdV2Dvbh8RXDGmlZM4R2wdy4Hex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5306" y="2438400"/>
            <a:ext cx="3048000" cy="15049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r>
              <a:rPr lang="en-US" dirty="0" smtClean="0"/>
              <a:t>Sample-matching Methodology</a:t>
            </a:r>
          </a:p>
        </p:txBody>
      </p:sp>
      <p:sp>
        <p:nvSpPr>
          <p:cNvPr id="3" name="Content Placeholder 2"/>
          <p:cNvSpPr>
            <a:spLocks noGrp="1"/>
          </p:cNvSpPr>
          <p:nvPr>
            <p:ph idx="1"/>
          </p:nvPr>
        </p:nvSpPr>
        <p:spPr/>
        <p:txBody>
          <a:bodyPr>
            <a:normAutofit/>
          </a:bodyPr>
          <a:lstStyle/>
          <a:p>
            <a:pPr>
              <a:defRPr/>
            </a:pPr>
            <a:r>
              <a:rPr lang="en-US" dirty="0" smtClean="0"/>
              <a:t>Target </a:t>
            </a:r>
            <a:r>
              <a:rPr lang="en-US" dirty="0"/>
              <a:t>subset with selected characteristics</a:t>
            </a:r>
          </a:p>
          <a:p>
            <a:pPr lvl="1">
              <a:defRPr/>
            </a:pPr>
            <a:r>
              <a:rPr lang="en-US" dirty="0"/>
              <a:t>n = 11,796 overall</a:t>
            </a:r>
          </a:p>
          <a:p>
            <a:pPr lvl="1">
              <a:defRPr/>
            </a:pPr>
            <a:r>
              <a:rPr lang="en-US" dirty="0"/>
              <a:t>Subgroups with lower response rates oversampled</a:t>
            </a:r>
          </a:p>
          <a:p>
            <a:pPr>
              <a:defRPr/>
            </a:pPr>
            <a:r>
              <a:rPr lang="en-US" dirty="0"/>
              <a:t>PROMIS targets (“Quota sampling”)</a:t>
            </a:r>
          </a:p>
          <a:p>
            <a:pPr lvl="1">
              <a:defRPr/>
            </a:pPr>
            <a:r>
              <a:rPr lang="en-US" dirty="0"/>
              <a:t>50% female</a:t>
            </a:r>
          </a:p>
          <a:p>
            <a:pPr lvl="1">
              <a:defRPr/>
            </a:pPr>
            <a:r>
              <a:rPr lang="en-US" dirty="0"/>
              <a:t>20% 18-29, 30-44, 45-59, 60-74 and 75+</a:t>
            </a:r>
          </a:p>
          <a:p>
            <a:pPr lvl="1">
              <a:defRPr/>
            </a:pPr>
            <a:r>
              <a:rPr lang="en-US" dirty="0"/>
              <a:t>12.5% black, 12.5% Hispanic</a:t>
            </a:r>
          </a:p>
          <a:p>
            <a:pPr lvl="1">
              <a:defRPr/>
            </a:pPr>
            <a:r>
              <a:rPr lang="en-US" dirty="0"/>
              <a:t>10% &lt; high school graduate</a:t>
            </a:r>
          </a:p>
          <a:p>
            <a:pPr lvl="1">
              <a:defRPr/>
            </a:pPr>
            <a:endParaRPr lang="en-US" dirty="0"/>
          </a:p>
          <a:p>
            <a:pPr lvl="1">
              <a:defRPr/>
            </a:pPr>
            <a:endParaRPr lang="en-US" dirty="0"/>
          </a:p>
          <a:p>
            <a:pPr lvl="1">
              <a:defRPr/>
            </a:pPr>
            <a:endParaRPr lang="en-US" dirty="0"/>
          </a:p>
          <a:p>
            <a:pPr marL="0" indent="0">
              <a:buFontTx/>
              <a:buNone/>
              <a:defRPr/>
            </a:pPr>
            <a:endParaRPr lang="en-US" dirty="0"/>
          </a:p>
        </p:txBody>
      </p:sp>
    </p:spTree>
    <p:extLst>
      <p:ext uri="{BB962C8B-B14F-4D97-AF65-F5344CB8AC3E}">
        <p14:creationId xmlns:p14="http://schemas.microsoft.com/office/powerpoint/2010/main" val="3122840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 y="38148"/>
            <a:ext cx="9144014" cy="912172"/>
          </a:xfrm>
        </p:spPr>
        <p:txBody>
          <a:bodyPr>
            <a:normAutofit/>
          </a:bodyPr>
          <a:lstStyle/>
          <a:p>
            <a:r>
              <a:rPr lang="en-US" dirty="0" smtClean="0"/>
              <a:t>PROMIS Internet Sample versus Census </a:t>
            </a:r>
          </a:p>
        </p:txBody>
      </p:sp>
      <p:sp>
        <p:nvSpPr>
          <p:cNvPr id="2" name="Content Placeholder 1"/>
          <p:cNvSpPr>
            <a:spLocks noGrp="1"/>
          </p:cNvSpPr>
          <p:nvPr>
            <p:ph idx="1"/>
          </p:nvPr>
        </p:nvSpPr>
        <p:spPr/>
        <p:txBody>
          <a:bodyPr/>
          <a:lstStyle/>
          <a:p>
            <a:endParaRPr lang="en-US"/>
          </a:p>
        </p:txBody>
      </p:sp>
      <p:graphicFrame>
        <p:nvGraphicFramePr>
          <p:cNvPr id="6" name="Content Placeholder 4"/>
          <p:cNvGraphicFramePr>
            <a:graphicFrameLocks/>
          </p:cNvGraphicFramePr>
          <p:nvPr/>
        </p:nvGraphicFramePr>
        <p:xfrm>
          <a:off x="457200" y="1752600"/>
          <a:ext cx="8229600" cy="3336921"/>
        </p:xfrm>
        <a:graphic>
          <a:graphicData uri="http://schemas.openxmlformats.org/drawingml/2006/table">
            <a:tbl>
              <a:tblPr firstRow="1" bandRow="1">
                <a:tableStyleId>{5C22544A-7EE6-4342-B048-85BDC9FD1C3A}</a:tableStyleId>
              </a:tblPr>
              <a:tblGrid>
                <a:gridCol w="2743200"/>
                <a:gridCol w="2743200"/>
                <a:gridCol w="2743200"/>
              </a:tblGrid>
              <a:tr h="370769">
                <a:tc>
                  <a:txBody>
                    <a:bodyPr/>
                    <a:lstStyle/>
                    <a:p>
                      <a:endParaRPr lang="en-US" sz="1800" dirty="0"/>
                    </a:p>
                  </a:txBody>
                  <a:tcPr marT="45711" marB="45711"/>
                </a:tc>
                <a:tc>
                  <a:txBody>
                    <a:bodyPr/>
                    <a:lstStyle/>
                    <a:p>
                      <a:pPr algn="ctr"/>
                      <a:r>
                        <a:rPr lang="en-US" sz="1800" dirty="0" smtClean="0"/>
                        <a:t>PROMIS Sample</a:t>
                      </a:r>
                      <a:endParaRPr lang="en-US" sz="1800" dirty="0"/>
                    </a:p>
                  </a:txBody>
                  <a:tcPr marT="45711" marB="45711"/>
                </a:tc>
                <a:tc>
                  <a:txBody>
                    <a:bodyPr/>
                    <a:lstStyle/>
                    <a:p>
                      <a:pPr algn="ctr"/>
                      <a:r>
                        <a:rPr lang="en-US" sz="1800" dirty="0" smtClean="0"/>
                        <a:t>2000</a:t>
                      </a:r>
                      <a:r>
                        <a:rPr lang="en-US" sz="1800" baseline="0" dirty="0" smtClean="0"/>
                        <a:t> Census</a:t>
                      </a:r>
                      <a:endParaRPr lang="en-US" sz="1800" dirty="0"/>
                    </a:p>
                  </a:txBody>
                  <a:tcPr marT="45711" marB="45711"/>
                </a:tc>
              </a:tr>
              <a:tr h="370769">
                <a:tc>
                  <a:txBody>
                    <a:bodyPr/>
                    <a:lstStyle/>
                    <a:p>
                      <a:r>
                        <a:rPr lang="en-US" sz="1800" dirty="0" smtClean="0"/>
                        <a:t>% Female</a:t>
                      </a:r>
                      <a:endParaRPr lang="en-US" sz="1800" dirty="0"/>
                    </a:p>
                  </a:txBody>
                  <a:tcPr marT="45711" marB="45711"/>
                </a:tc>
                <a:tc>
                  <a:txBody>
                    <a:bodyPr/>
                    <a:lstStyle/>
                    <a:p>
                      <a:pPr algn="ctr"/>
                      <a:r>
                        <a:rPr lang="en-US" sz="1800" dirty="0" smtClean="0"/>
                        <a:t>55%</a:t>
                      </a:r>
                      <a:endParaRPr lang="en-US" sz="1800" dirty="0"/>
                    </a:p>
                  </a:txBody>
                  <a:tcPr marT="45711" marB="45711"/>
                </a:tc>
                <a:tc>
                  <a:txBody>
                    <a:bodyPr/>
                    <a:lstStyle/>
                    <a:p>
                      <a:pPr algn="ctr"/>
                      <a:r>
                        <a:rPr lang="en-US" sz="1800" dirty="0" smtClean="0"/>
                        <a:t>52%</a:t>
                      </a:r>
                      <a:endParaRPr lang="en-US" sz="1800" dirty="0"/>
                    </a:p>
                  </a:txBody>
                  <a:tcPr marT="45711" marB="45711"/>
                </a:tc>
              </a:tr>
              <a:tr h="370769">
                <a:tc>
                  <a:txBody>
                    <a:bodyPr/>
                    <a:lstStyle/>
                    <a:p>
                      <a:r>
                        <a:rPr lang="en-US" sz="1800" dirty="0" smtClean="0"/>
                        <a:t>% Hispanic</a:t>
                      </a:r>
                      <a:endParaRPr lang="en-US" sz="1800" dirty="0"/>
                    </a:p>
                  </a:txBody>
                  <a:tcPr marT="45711" marB="45711"/>
                </a:tc>
                <a:tc>
                  <a:txBody>
                    <a:bodyPr/>
                    <a:lstStyle/>
                    <a:p>
                      <a:pPr algn="ctr"/>
                      <a:r>
                        <a:rPr lang="en-US" sz="1800" dirty="0" smtClean="0"/>
                        <a:t>13%</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Black</a:t>
                      </a:r>
                      <a:endParaRPr lang="en-US" sz="1800" dirty="0"/>
                    </a:p>
                  </a:txBody>
                  <a:tcPr marT="45711" marB="45711"/>
                </a:tc>
                <a:tc>
                  <a:txBody>
                    <a:bodyPr/>
                    <a:lstStyle/>
                    <a:p>
                      <a:pPr algn="ctr"/>
                      <a:r>
                        <a:rPr lang="en-US" sz="1800" dirty="0" smtClean="0"/>
                        <a:t>10%</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&lt; High school</a:t>
                      </a:r>
                      <a:endParaRPr lang="en-US" sz="1800" dirty="0"/>
                    </a:p>
                  </a:txBody>
                  <a:tcPr marT="45711" marB="45711"/>
                </a:tc>
                <a:tc>
                  <a:txBody>
                    <a:bodyPr/>
                    <a:lstStyle/>
                    <a:p>
                      <a:pPr algn="ctr"/>
                      <a:r>
                        <a:rPr lang="en-US" sz="1800" dirty="0" smtClean="0"/>
                        <a:t>3%</a:t>
                      </a:r>
                      <a:endParaRPr lang="en-US" sz="1800" dirty="0"/>
                    </a:p>
                  </a:txBody>
                  <a:tcPr marT="45711" marB="45711"/>
                </a:tc>
                <a:tc>
                  <a:txBody>
                    <a:bodyPr/>
                    <a:lstStyle/>
                    <a:p>
                      <a:pPr algn="ctr"/>
                      <a:r>
                        <a:rPr lang="en-US" sz="1800" dirty="0" smtClean="0"/>
                        <a:t>20%</a:t>
                      </a:r>
                      <a:endParaRPr lang="en-US" sz="1800" dirty="0"/>
                    </a:p>
                  </a:txBody>
                  <a:tcPr marT="45711" marB="45711"/>
                </a:tc>
              </a:tr>
              <a:tr h="370769">
                <a:tc>
                  <a:txBody>
                    <a:bodyPr/>
                    <a:lstStyle/>
                    <a:p>
                      <a:r>
                        <a:rPr lang="en-US" sz="1800" dirty="0" smtClean="0"/>
                        <a:t>% High school/GED</a:t>
                      </a:r>
                      <a:endParaRPr lang="en-US" sz="1800" dirty="0"/>
                    </a:p>
                  </a:txBody>
                  <a:tcPr marT="45711" marB="45711"/>
                </a:tc>
                <a:tc>
                  <a:txBody>
                    <a:bodyPr/>
                    <a:lstStyle/>
                    <a:p>
                      <a:pPr algn="ctr"/>
                      <a:r>
                        <a:rPr lang="en-US" sz="1800" dirty="0" smtClean="0"/>
                        <a:t>19%</a:t>
                      </a:r>
                      <a:endParaRPr lang="en-US" sz="1800" dirty="0"/>
                    </a:p>
                  </a:txBody>
                  <a:tcPr marT="45711" marB="45711"/>
                </a:tc>
                <a:tc>
                  <a:txBody>
                    <a:bodyPr/>
                    <a:lstStyle/>
                    <a:p>
                      <a:pPr algn="ctr"/>
                      <a:r>
                        <a:rPr lang="en-US" sz="1800" dirty="0" smtClean="0"/>
                        <a:t>29%</a:t>
                      </a:r>
                      <a:endParaRPr lang="en-US" sz="1800" dirty="0"/>
                    </a:p>
                  </a:txBody>
                  <a:tcPr marT="45711" marB="45711"/>
                </a:tc>
              </a:tr>
              <a:tr h="370769">
                <a:tc>
                  <a:txBody>
                    <a:bodyPr/>
                    <a:lstStyle/>
                    <a:p>
                      <a:r>
                        <a:rPr lang="en-US" sz="1800" dirty="0" smtClean="0"/>
                        <a:t>% &gt; High school</a:t>
                      </a:r>
                      <a:endParaRPr lang="en-US" sz="1800" dirty="0"/>
                    </a:p>
                  </a:txBody>
                  <a:tcPr marT="45711" marB="45711"/>
                </a:tc>
                <a:tc>
                  <a:txBody>
                    <a:bodyPr/>
                    <a:lstStyle/>
                    <a:p>
                      <a:pPr algn="ctr"/>
                      <a:r>
                        <a:rPr lang="en-US" sz="1800" dirty="0" smtClean="0"/>
                        <a:t>78%</a:t>
                      </a:r>
                      <a:endParaRPr lang="en-US" sz="1800" dirty="0"/>
                    </a:p>
                  </a:txBody>
                  <a:tcPr marT="45711" marB="45711"/>
                </a:tc>
                <a:tc>
                  <a:txBody>
                    <a:bodyPr/>
                    <a:lstStyle/>
                    <a:p>
                      <a:pPr algn="ctr"/>
                      <a:r>
                        <a:rPr lang="en-US" sz="1800" dirty="0" smtClean="0"/>
                        <a:t>51%</a:t>
                      </a:r>
                      <a:endParaRPr lang="en-US" sz="1800" dirty="0"/>
                    </a:p>
                  </a:txBody>
                  <a:tcPr marT="45711" marB="45711"/>
                </a:tc>
              </a:tr>
              <a:tr h="370769">
                <a:tc>
                  <a:txBody>
                    <a:bodyPr/>
                    <a:lstStyle/>
                    <a:p>
                      <a:endParaRPr lang="en-US" sz="1800" dirty="0"/>
                    </a:p>
                  </a:txBody>
                  <a:tcPr marT="45711" marB="45711"/>
                </a:tc>
                <a:tc>
                  <a:txBody>
                    <a:bodyPr/>
                    <a:lstStyle/>
                    <a:p>
                      <a:pPr algn="ctr"/>
                      <a:endParaRPr lang="en-US" sz="1800"/>
                    </a:p>
                  </a:txBody>
                  <a:tcPr marT="45711" marB="45711"/>
                </a:tc>
                <a:tc>
                  <a:txBody>
                    <a:bodyPr/>
                    <a:lstStyle/>
                    <a:p>
                      <a:pPr algn="ctr"/>
                      <a:endParaRPr lang="en-US" sz="1800" dirty="0"/>
                    </a:p>
                  </a:txBody>
                  <a:tcPr marT="45711" marB="45711"/>
                </a:tc>
              </a:tr>
              <a:tr h="370769">
                <a:tc>
                  <a:txBody>
                    <a:bodyPr/>
                    <a:lstStyle/>
                    <a:p>
                      <a:r>
                        <a:rPr lang="en-US" sz="1800" dirty="0" smtClean="0"/>
                        <a:t>Mean age</a:t>
                      </a:r>
                      <a:endParaRPr lang="en-US" sz="1800" dirty="0"/>
                    </a:p>
                  </a:txBody>
                  <a:tcPr marT="45711" marB="45711"/>
                </a:tc>
                <a:tc>
                  <a:txBody>
                    <a:bodyPr/>
                    <a:lstStyle/>
                    <a:p>
                      <a:pPr algn="ctr"/>
                      <a:r>
                        <a:rPr lang="en-US" sz="1800" dirty="0" smtClean="0"/>
                        <a:t>50</a:t>
                      </a:r>
                      <a:endParaRPr lang="en-US" sz="1800" dirty="0"/>
                    </a:p>
                  </a:txBody>
                  <a:tcPr marT="45711" marB="45711"/>
                </a:tc>
                <a:tc>
                  <a:txBody>
                    <a:bodyPr/>
                    <a:lstStyle/>
                    <a:p>
                      <a:pPr algn="ctr"/>
                      <a:r>
                        <a:rPr lang="en-US" sz="1800" dirty="0" smtClean="0"/>
                        <a:t>45</a:t>
                      </a:r>
                      <a:endParaRPr lang="en-US" sz="1800" dirty="0"/>
                    </a:p>
                  </a:txBody>
                  <a:tcPr marT="45711" marB="45711"/>
                </a:tc>
              </a:tr>
            </a:tbl>
          </a:graphicData>
        </a:graphic>
      </p:graphicFrame>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4235647" y="3975867"/>
              <a:ext cx="3386160" cy="410760"/>
            </p14:xfrm>
          </p:contentPart>
        </mc:Choice>
        <mc:Fallback xmlns="">
          <p:pic>
            <p:nvPicPr>
              <p:cNvPr id="4" name="Ink 3"/>
              <p:cNvPicPr/>
              <p:nvPr/>
            </p:nvPicPr>
            <p:blipFill>
              <a:blip r:embed="rId4"/>
              <a:stretch>
                <a:fillRect/>
              </a:stretch>
            </p:blipFill>
            <p:spPr>
              <a:xfrm>
                <a:off x="4223767" y="3963987"/>
                <a:ext cx="3409920" cy="434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p14:cNvContentPartPr/>
              <p14:nvPr/>
            </p14:nvContentPartPr>
            <p14:xfrm>
              <a:off x="3712207" y="4244427"/>
              <a:ext cx="587160" cy="424440"/>
            </p14:xfrm>
          </p:contentPart>
        </mc:Choice>
        <mc:Fallback xmlns="">
          <p:pic>
            <p:nvPicPr>
              <p:cNvPr id="7" name="Ink 6"/>
              <p:cNvPicPr/>
              <p:nvPr/>
            </p:nvPicPr>
            <p:blipFill>
              <a:blip r:embed="rId6"/>
              <a:stretch>
                <a:fillRect/>
              </a:stretch>
            </p:blipFill>
            <p:spPr>
              <a:xfrm>
                <a:off x="3700327" y="4232547"/>
                <a:ext cx="610920" cy="448200"/>
              </a:xfrm>
              <a:prstGeom prst="rect">
                <a:avLst/>
              </a:prstGeom>
            </p:spPr>
          </p:pic>
        </mc:Fallback>
      </mc:AlternateContent>
    </p:spTree>
    <p:extLst>
      <p:ext uri="{BB962C8B-B14F-4D97-AF65-F5344CB8AC3E}">
        <p14:creationId xmlns:p14="http://schemas.microsoft.com/office/powerpoint/2010/main" val="367874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 y="38148"/>
            <a:ext cx="8308442" cy="1065438"/>
          </a:xfrm>
        </p:spPr>
        <p:txBody>
          <a:bodyPr>
            <a:normAutofit fontScale="90000"/>
          </a:bodyPr>
          <a:lstStyle/>
          <a:p>
            <a:r>
              <a:rPr lang="en-US" dirty="0" smtClean="0"/>
              <a:t>Analytic Weights</a:t>
            </a:r>
            <a:br>
              <a:rPr lang="en-US" dirty="0" smtClean="0"/>
            </a:br>
            <a:r>
              <a:rPr lang="en-US" dirty="0" smtClean="0"/>
              <a:t>(Post-Stratification Adjustment)</a:t>
            </a:r>
          </a:p>
        </p:txBody>
      </p:sp>
      <p:sp>
        <p:nvSpPr>
          <p:cNvPr id="8195" name="Content Placeholder 2"/>
          <p:cNvSpPr>
            <a:spLocks noGrp="1"/>
          </p:cNvSpPr>
          <p:nvPr>
            <p:ph idx="1"/>
          </p:nvPr>
        </p:nvSpPr>
        <p:spPr>
          <a:xfrm>
            <a:off x="152400" y="1600200"/>
            <a:ext cx="8839200" cy="4525963"/>
          </a:xfrm>
        </p:spPr>
        <p:txBody>
          <a:bodyPr/>
          <a:lstStyle/>
          <a:p>
            <a:r>
              <a:rPr lang="en-US" dirty="0"/>
              <a:t>Compensate for nonresponse and non-coverage</a:t>
            </a:r>
          </a:p>
          <a:p>
            <a:r>
              <a:rPr lang="en-US" dirty="0"/>
              <a:t>Weight sample to have same distribution on demographic variables</a:t>
            </a:r>
          </a:p>
          <a:p>
            <a:pPr lvl="2"/>
            <a:r>
              <a:rPr lang="en-US" dirty="0"/>
              <a:t>gender x age x race/ethnicity, education, marital status, and income </a:t>
            </a:r>
          </a:p>
          <a:p>
            <a:r>
              <a:rPr lang="en-US" dirty="0"/>
              <a:t>Iterative proportional fitting or raking</a:t>
            </a:r>
          </a:p>
          <a:p>
            <a:pPr marL="0" indent="0">
              <a:buNone/>
            </a:pPr>
            <a:endParaRPr lang="en-US" dirty="0" smtClean="0"/>
          </a:p>
        </p:txBody>
      </p:sp>
    </p:spTree>
    <p:extLst>
      <p:ext uri="{BB962C8B-B14F-4D97-AF65-F5344CB8AC3E}">
        <p14:creationId xmlns:p14="http://schemas.microsoft.com/office/powerpoint/2010/main" val="1997274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52400" y="228600"/>
            <a:ext cx="8839200" cy="683572"/>
          </a:xfrm>
        </p:spPr>
        <p:txBody>
          <a:bodyPr>
            <a:normAutofit fontScale="90000"/>
          </a:bodyPr>
          <a:lstStyle/>
          <a:p>
            <a:r>
              <a:rPr lang="en-US" dirty="0" smtClean="0"/>
              <a:t>PROMIS Internet Sample (Weighted) versus Census </a:t>
            </a:r>
          </a:p>
        </p:txBody>
      </p:sp>
      <p:sp>
        <p:nvSpPr>
          <p:cNvPr id="2" name="Content Placeholder 1"/>
          <p:cNvSpPr>
            <a:spLocks noGrp="1"/>
          </p:cNvSpPr>
          <p:nvPr>
            <p:ph idx="1"/>
          </p:nvPr>
        </p:nvSpPr>
        <p:spPr/>
        <p:txBody>
          <a:bodyPr/>
          <a:lstStyle/>
          <a:p>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2668950230"/>
              </p:ext>
            </p:extLst>
          </p:nvPr>
        </p:nvGraphicFramePr>
        <p:xfrm>
          <a:off x="457200" y="1752600"/>
          <a:ext cx="8229600" cy="3336921"/>
        </p:xfrm>
        <a:graphic>
          <a:graphicData uri="http://schemas.openxmlformats.org/drawingml/2006/table">
            <a:tbl>
              <a:tblPr firstRow="1" bandRow="1">
                <a:tableStyleId>{5C22544A-7EE6-4342-B048-85BDC9FD1C3A}</a:tableStyleId>
              </a:tblPr>
              <a:tblGrid>
                <a:gridCol w="2743200"/>
                <a:gridCol w="2743200"/>
                <a:gridCol w="2743200"/>
              </a:tblGrid>
              <a:tr h="370769">
                <a:tc>
                  <a:txBody>
                    <a:bodyPr/>
                    <a:lstStyle/>
                    <a:p>
                      <a:endParaRPr lang="en-US" sz="1800" dirty="0"/>
                    </a:p>
                  </a:txBody>
                  <a:tcPr marT="45711" marB="45711"/>
                </a:tc>
                <a:tc>
                  <a:txBody>
                    <a:bodyPr/>
                    <a:lstStyle/>
                    <a:p>
                      <a:pPr algn="ctr"/>
                      <a:r>
                        <a:rPr lang="en-US" sz="1800" dirty="0" smtClean="0"/>
                        <a:t>PROMIS Sample</a:t>
                      </a:r>
                      <a:endParaRPr lang="en-US" sz="1800" dirty="0"/>
                    </a:p>
                  </a:txBody>
                  <a:tcPr marT="45711" marB="45711"/>
                </a:tc>
                <a:tc>
                  <a:txBody>
                    <a:bodyPr/>
                    <a:lstStyle/>
                    <a:p>
                      <a:pPr algn="ctr"/>
                      <a:r>
                        <a:rPr lang="en-US" sz="1800" dirty="0" smtClean="0"/>
                        <a:t>2000</a:t>
                      </a:r>
                      <a:r>
                        <a:rPr lang="en-US" sz="1800" baseline="0" dirty="0" smtClean="0"/>
                        <a:t> Census</a:t>
                      </a:r>
                      <a:endParaRPr lang="en-US" sz="1800" dirty="0"/>
                    </a:p>
                  </a:txBody>
                  <a:tcPr marT="45711" marB="45711"/>
                </a:tc>
              </a:tr>
              <a:tr h="370769">
                <a:tc>
                  <a:txBody>
                    <a:bodyPr/>
                    <a:lstStyle/>
                    <a:p>
                      <a:r>
                        <a:rPr lang="en-US" sz="1800" dirty="0" smtClean="0"/>
                        <a:t>% Female</a:t>
                      </a:r>
                      <a:endParaRPr lang="en-US" sz="1800" dirty="0"/>
                    </a:p>
                  </a:txBody>
                  <a:tcPr marT="45711" marB="45711"/>
                </a:tc>
                <a:tc>
                  <a:txBody>
                    <a:bodyPr/>
                    <a:lstStyle/>
                    <a:p>
                      <a:pPr algn="ctr"/>
                      <a:r>
                        <a:rPr lang="en-US" sz="1800" dirty="0" smtClean="0"/>
                        <a:t>52%</a:t>
                      </a:r>
                      <a:endParaRPr lang="en-US" sz="1800" dirty="0"/>
                    </a:p>
                  </a:txBody>
                  <a:tcPr marT="45711" marB="45711"/>
                </a:tc>
                <a:tc>
                  <a:txBody>
                    <a:bodyPr/>
                    <a:lstStyle/>
                    <a:p>
                      <a:pPr algn="ctr"/>
                      <a:r>
                        <a:rPr lang="en-US" sz="1800" dirty="0" smtClean="0"/>
                        <a:t>52%</a:t>
                      </a:r>
                      <a:endParaRPr lang="en-US" sz="1800" dirty="0"/>
                    </a:p>
                  </a:txBody>
                  <a:tcPr marT="45711" marB="45711"/>
                </a:tc>
              </a:tr>
              <a:tr h="370769">
                <a:tc>
                  <a:txBody>
                    <a:bodyPr/>
                    <a:lstStyle/>
                    <a:p>
                      <a:r>
                        <a:rPr lang="en-US" sz="1800" dirty="0" smtClean="0"/>
                        <a:t>% Hispanic</a:t>
                      </a:r>
                      <a:endParaRPr lang="en-US" sz="1800" dirty="0"/>
                    </a:p>
                  </a:txBody>
                  <a:tcPr marT="45711" marB="45711"/>
                </a:tc>
                <a:tc>
                  <a:txBody>
                    <a:bodyPr/>
                    <a:lstStyle/>
                    <a:p>
                      <a:pPr algn="ctr"/>
                      <a:r>
                        <a:rPr lang="en-US" sz="1800" dirty="0" smtClean="0"/>
                        <a:t>11%</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Black</a:t>
                      </a:r>
                      <a:endParaRPr lang="en-US" sz="1800" dirty="0"/>
                    </a:p>
                  </a:txBody>
                  <a:tcPr marT="45711" marB="45711"/>
                </a:tc>
                <a:tc>
                  <a:txBody>
                    <a:bodyPr/>
                    <a:lstStyle/>
                    <a:p>
                      <a:pPr algn="ctr"/>
                      <a:r>
                        <a:rPr lang="en-US" sz="1800" dirty="0" smtClean="0"/>
                        <a:t>11%</a:t>
                      </a:r>
                      <a:endParaRPr lang="en-US" sz="1800" dirty="0"/>
                    </a:p>
                  </a:txBody>
                  <a:tcPr marT="45711" marB="45711"/>
                </a:tc>
                <a:tc>
                  <a:txBody>
                    <a:bodyPr/>
                    <a:lstStyle/>
                    <a:p>
                      <a:pPr algn="ctr"/>
                      <a:r>
                        <a:rPr lang="en-US" sz="1800" dirty="0" smtClean="0"/>
                        <a:t>11%</a:t>
                      </a:r>
                      <a:endParaRPr lang="en-US" sz="1800" dirty="0"/>
                    </a:p>
                  </a:txBody>
                  <a:tcPr marT="45711" marB="45711"/>
                </a:tc>
              </a:tr>
              <a:tr h="370769">
                <a:tc>
                  <a:txBody>
                    <a:bodyPr/>
                    <a:lstStyle/>
                    <a:p>
                      <a:r>
                        <a:rPr lang="en-US" sz="1800" dirty="0" smtClean="0"/>
                        <a:t>% &lt; High school</a:t>
                      </a:r>
                      <a:endParaRPr lang="en-US" sz="1800" dirty="0"/>
                    </a:p>
                  </a:txBody>
                  <a:tcPr marT="45711" marB="45711"/>
                </a:tc>
                <a:tc>
                  <a:txBody>
                    <a:bodyPr/>
                    <a:lstStyle/>
                    <a:p>
                      <a:pPr algn="ctr"/>
                      <a:r>
                        <a:rPr lang="en-US" sz="1800" dirty="0" smtClean="0"/>
                        <a:t>20%</a:t>
                      </a:r>
                      <a:endParaRPr lang="en-US" sz="1800" dirty="0"/>
                    </a:p>
                  </a:txBody>
                  <a:tcPr marT="45711" marB="45711"/>
                </a:tc>
                <a:tc>
                  <a:txBody>
                    <a:bodyPr/>
                    <a:lstStyle/>
                    <a:p>
                      <a:pPr algn="ctr"/>
                      <a:r>
                        <a:rPr lang="en-US" sz="1800" dirty="0" smtClean="0"/>
                        <a:t>20%</a:t>
                      </a:r>
                      <a:endParaRPr lang="en-US" sz="1800" dirty="0"/>
                    </a:p>
                  </a:txBody>
                  <a:tcPr marT="45711" marB="45711"/>
                </a:tc>
              </a:tr>
              <a:tr h="370769">
                <a:tc>
                  <a:txBody>
                    <a:bodyPr/>
                    <a:lstStyle/>
                    <a:p>
                      <a:r>
                        <a:rPr lang="en-US" sz="1800" dirty="0" smtClean="0"/>
                        <a:t>% High school/GED</a:t>
                      </a:r>
                      <a:endParaRPr lang="en-US" sz="1800" dirty="0"/>
                    </a:p>
                  </a:txBody>
                  <a:tcPr marT="45711" marB="45711"/>
                </a:tc>
                <a:tc>
                  <a:txBody>
                    <a:bodyPr/>
                    <a:lstStyle/>
                    <a:p>
                      <a:pPr algn="ctr"/>
                      <a:r>
                        <a:rPr lang="en-US" sz="1800" dirty="0" smtClean="0"/>
                        <a:t>29%</a:t>
                      </a:r>
                      <a:endParaRPr lang="en-US" sz="1800" dirty="0"/>
                    </a:p>
                  </a:txBody>
                  <a:tcPr marT="45711" marB="45711"/>
                </a:tc>
                <a:tc>
                  <a:txBody>
                    <a:bodyPr/>
                    <a:lstStyle/>
                    <a:p>
                      <a:pPr algn="ctr"/>
                      <a:r>
                        <a:rPr lang="en-US" sz="1800" dirty="0" smtClean="0"/>
                        <a:t>29%</a:t>
                      </a:r>
                      <a:endParaRPr lang="en-US" sz="1800" dirty="0"/>
                    </a:p>
                  </a:txBody>
                  <a:tcPr marT="45711" marB="45711"/>
                </a:tc>
              </a:tr>
              <a:tr h="370769">
                <a:tc>
                  <a:txBody>
                    <a:bodyPr/>
                    <a:lstStyle/>
                    <a:p>
                      <a:r>
                        <a:rPr lang="en-US" sz="1800" dirty="0" smtClean="0"/>
                        <a:t>% &gt; High school</a:t>
                      </a:r>
                      <a:endParaRPr lang="en-US" sz="1800" dirty="0"/>
                    </a:p>
                  </a:txBody>
                  <a:tcPr marT="45711" marB="45711"/>
                </a:tc>
                <a:tc>
                  <a:txBody>
                    <a:bodyPr/>
                    <a:lstStyle/>
                    <a:p>
                      <a:pPr algn="ctr"/>
                      <a:r>
                        <a:rPr lang="en-US" sz="1800" dirty="0" smtClean="0"/>
                        <a:t>51%</a:t>
                      </a:r>
                      <a:endParaRPr lang="en-US" sz="1800" dirty="0"/>
                    </a:p>
                  </a:txBody>
                  <a:tcPr marT="45711" marB="45711"/>
                </a:tc>
                <a:tc>
                  <a:txBody>
                    <a:bodyPr/>
                    <a:lstStyle/>
                    <a:p>
                      <a:pPr algn="ctr"/>
                      <a:r>
                        <a:rPr lang="en-US" sz="1800" dirty="0" smtClean="0"/>
                        <a:t>51%</a:t>
                      </a:r>
                      <a:endParaRPr lang="en-US" sz="1800" dirty="0"/>
                    </a:p>
                  </a:txBody>
                  <a:tcPr marT="45711" marB="45711"/>
                </a:tc>
              </a:tr>
              <a:tr h="370769">
                <a:tc>
                  <a:txBody>
                    <a:bodyPr/>
                    <a:lstStyle/>
                    <a:p>
                      <a:endParaRPr lang="en-US" sz="1800" dirty="0"/>
                    </a:p>
                  </a:txBody>
                  <a:tcPr marT="45711" marB="45711"/>
                </a:tc>
                <a:tc>
                  <a:txBody>
                    <a:bodyPr/>
                    <a:lstStyle/>
                    <a:p>
                      <a:pPr algn="ctr"/>
                      <a:endParaRPr lang="en-US" sz="1800" dirty="0"/>
                    </a:p>
                  </a:txBody>
                  <a:tcPr marT="45711" marB="45711"/>
                </a:tc>
                <a:tc>
                  <a:txBody>
                    <a:bodyPr/>
                    <a:lstStyle/>
                    <a:p>
                      <a:pPr algn="ctr"/>
                      <a:endParaRPr lang="en-US" sz="1800" dirty="0"/>
                    </a:p>
                  </a:txBody>
                  <a:tcPr marT="45711" marB="45711"/>
                </a:tc>
              </a:tr>
              <a:tr h="370769">
                <a:tc>
                  <a:txBody>
                    <a:bodyPr/>
                    <a:lstStyle/>
                    <a:p>
                      <a:r>
                        <a:rPr lang="en-US" sz="1800" dirty="0" smtClean="0"/>
                        <a:t>Mean age</a:t>
                      </a:r>
                      <a:endParaRPr lang="en-US" sz="1800" dirty="0"/>
                    </a:p>
                  </a:txBody>
                  <a:tcPr marT="45711" marB="45711"/>
                </a:tc>
                <a:tc>
                  <a:txBody>
                    <a:bodyPr/>
                    <a:lstStyle/>
                    <a:p>
                      <a:pPr algn="ctr"/>
                      <a:r>
                        <a:rPr lang="en-US" sz="1800" dirty="0" smtClean="0"/>
                        <a:t>45</a:t>
                      </a:r>
                      <a:endParaRPr lang="en-US" sz="1800" dirty="0"/>
                    </a:p>
                  </a:txBody>
                  <a:tcPr marT="45711" marB="45711"/>
                </a:tc>
                <a:tc>
                  <a:txBody>
                    <a:bodyPr/>
                    <a:lstStyle/>
                    <a:p>
                      <a:pPr algn="ctr"/>
                      <a:r>
                        <a:rPr lang="en-US" sz="1800" dirty="0" smtClean="0"/>
                        <a:t>45</a:t>
                      </a:r>
                      <a:endParaRPr lang="en-US" sz="1800" dirty="0"/>
                    </a:p>
                  </a:txBody>
                  <a:tcPr marT="45711" marB="45711"/>
                </a:tc>
              </a:tr>
            </a:tbl>
          </a:graphicData>
        </a:graphic>
      </p:graphicFrame>
    </p:spTree>
    <p:extLst>
      <p:ext uri="{BB962C8B-B14F-4D97-AF65-F5344CB8AC3E}">
        <p14:creationId xmlns:p14="http://schemas.microsoft.com/office/powerpoint/2010/main" val="125901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062938"/>
            <a:ext cx="9067800" cy="1143000"/>
          </a:xfrm>
        </p:spPr>
        <p:txBody>
          <a:bodyPr>
            <a:normAutofit fontScale="90000"/>
          </a:bodyPr>
          <a:lstStyle/>
          <a:p>
            <a:r>
              <a:rPr lang="en-US" sz="2800" dirty="0" smtClean="0">
                <a:latin typeface="+mn-lt"/>
              </a:rPr>
              <a:t>In general, how would you rate your health? (5 = excellent; 4 = very good; 3 = good; 2 = fair; 1 = poor</a:t>
            </a:r>
            <a:r>
              <a:rPr lang="en-US" dirty="0" smtClean="0">
                <a:latin typeface="+mn-lt"/>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3122094"/>
              </p:ext>
            </p:extLst>
          </p:nvPr>
        </p:nvGraphicFramePr>
        <p:xfrm>
          <a:off x="533400" y="2556666"/>
          <a:ext cx="8229600" cy="4114800"/>
        </p:xfrm>
        <a:graphic>
          <a:graphicData uri="http://schemas.openxmlformats.org/drawingml/2006/table">
            <a:tbl>
              <a:tblPr firstRow="1" bandRow="1">
                <a:tableStyleId>{5C22544A-7EE6-4342-B048-85BDC9FD1C3A}</a:tableStyleId>
              </a:tblPr>
              <a:tblGrid>
                <a:gridCol w="4114800"/>
                <a:gridCol w="4114800"/>
              </a:tblGrid>
              <a:tr h="822960">
                <a:tc>
                  <a:txBody>
                    <a:bodyPr/>
                    <a:lstStyle/>
                    <a:p>
                      <a:pPr algn="ctr"/>
                      <a:r>
                        <a:rPr lang="en-US" dirty="0" smtClean="0"/>
                        <a:t>Sample</a:t>
                      </a:r>
                      <a:endParaRPr lang="en-US" dirty="0"/>
                    </a:p>
                  </a:txBody>
                  <a:tcPr/>
                </a:tc>
                <a:tc>
                  <a:txBody>
                    <a:bodyPr/>
                    <a:lstStyle/>
                    <a:p>
                      <a:pPr algn="ctr"/>
                      <a:r>
                        <a:rPr lang="en-US" dirty="0" smtClean="0"/>
                        <a:t>    Mean (1-5 possible score)</a:t>
                      </a:r>
                      <a:endParaRPr lang="en-US" dirty="0"/>
                    </a:p>
                  </a:txBody>
                  <a:tcPr/>
                </a:tc>
              </a:tr>
              <a:tr h="822960">
                <a:tc>
                  <a:txBody>
                    <a:bodyPr/>
                    <a:lstStyle/>
                    <a:p>
                      <a:r>
                        <a:rPr lang="en-US" dirty="0" smtClean="0"/>
                        <a:t>PROMIS</a:t>
                      </a:r>
                      <a:endParaRPr lang="en-US" dirty="0"/>
                    </a:p>
                  </a:txBody>
                  <a:tcPr/>
                </a:tc>
                <a:tc>
                  <a:txBody>
                    <a:bodyPr/>
                    <a:lstStyle/>
                    <a:p>
                      <a:pPr algn="ctr"/>
                      <a:r>
                        <a:rPr lang="en-US" dirty="0" smtClean="0"/>
                        <a:t>3.53</a:t>
                      </a:r>
                      <a:endParaRPr lang="en-US" dirty="0"/>
                    </a:p>
                  </a:txBody>
                  <a:tcPr/>
                </a:tc>
              </a:tr>
              <a:tr h="822960">
                <a:tc>
                  <a:txBody>
                    <a:bodyPr/>
                    <a:lstStyle/>
                    <a:p>
                      <a:r>
                        <a:rPr lang="en-US" dirty="0" smtClean="0"/>
                        <a:t>2004 Medical Expenditure Panel Survey</a:t>
                      </a:r>
                      <a:endParaRPr lang="en-US" dirty="0"/>
                    </a:p>
                  </a:txBody>
                  <a:tcPr/>
                </a:tc>
                <a:tc>
                  <a:txBody>
                    <a:bodyPr/>
                    <a:lstStyle/>
                    <a:p>
                      <a:pPr algn="ctr"/>
                      <a:r>
                        <a:rPr lang="en-US" dirty="0" smtClean="0"/>
                        <a:t>3.56</a:t>
                      </a:r>
                      <a:endParaRPr lang="en-US" dirty="0"/>
                    </a:p>
                  </a:txBody>
                  <a:tcPr/>
                </a:tc>
              </a:tr>
              <a:tr h="822960">
                <a:tc>
                  <a:txBody>
                    <a:bodyPr/>
                    <a:lstStyle/>
                    <a:p>
                      <a:r>
                        <a:rPr lang="en-US" dirty="0" smtClean="0"/>
                        <a:t>2001-2002 National Health and Nutrition Examination Survey</a:t>
                      </a:r>
                      <a:endParaRPr lang="en-US" dirty="0"/>
                    </a:p>
                  </a:txBody>
                  <a:tcPr/>
                </a:tc>
                <a:tc>
                  <a:txBody>
                    <a:bodyPr/>
                    <a:lstStyle/>
                    <a:p>
                      <a:pPr algn="ctr"/>
                      <a:r>
                        <a:rPr lang="en-US" dirty="0" smtClean="0"/>
                        <a:t>3.50</a:t>
                      </a:r>
                      <a:endParaRPr lang="en-US" dirty="0"/>
                    </a:p>
                  </a:txBody>
                  <a:tcPr/>
                </a:tc>
              </a:tr>
              <a:tr h="822960">
                <a:tc>
                  <a:txBody>
                    <a:bodyPr/>
                    <a:lstStyle/>
                    <a:p>
                      <a:r>
                        <a:rPr lang="en-US" dirty="0" smtClean="0"/>
                        <a:t>2005 Behavioral</a:t>
                      </a:r>
                      <a:r>
                        <a:rPr lang="en-US" baseline="0" dirty="0" smtClean="0"/>
                        <a:t> Research Factor Surveillance System</a:t>
                      </a:r>
                      <a:endParaRPr lang="en-US" dirty="0"/>
                    </a:p>
                  </a:txBody>
                  <a:tcPr/>
                </a:tc>
                <a:tc>
                  <a:txBody>
                    <a:bodyPr/>
                    <a:lstStyle/>
                    <a:p>
                      <a:pPr algn="ctr"/>
                      <a:r>
                        <a:rPr lang="en-US" dirty="0" smtClean="0"/>
                        <a:t>3.52</a:t>
                      </a:r>
                      <a:endParaRPr lang="en-US" dirty="0"/>
                    </a:p>
                  </a:txBody>
                  <a:tcPr/>
                </a:tc>
              </a:tr>
            </a:tbl>
          </a:graphicData>
        </a:graphic>
      </p:graphicFrame>
    </p:spTree>
    <p:extLst>
      <p:ext uri="{BB962C8B-B14F-4D97-AF65-F5344CB8AC3E}">
        <p14:creationId xmlns:p14="http://schemas.microsoft.com/office/powerpoint/2010/main" val="1379322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weighting doesn’t always work</a:t>
            </a:r>
            <a:endParaRPr lang="en-US" dirty="0"/>
          </a:p>
        </p:txBody>
      </p:sp>
      <p:sp>
        <p:nvSpPr>
          <p:cNvPr id="3" name="Content Placeholder 2"/>
          <p:cNvSpPr>
            <a:spLocks noGrp="1"/>
          </p:cNvSpPr>
          <p:nvPr>
            <p:ph idx="1"/>
          </p:nvPr>
        </p:nvSpPr>
        <p:spPr/>
        <p:txBody>
          <a:bodyPr/>
          <a:lstStyle/>
          <a:p>
            <a:r>
              <a:rPr lang="en-US" dirty="0" smtClean="0"/>
              <a:t>Propensity score weighting of internet sample helped but didn’t eliminate differences (</a:t>
            </a:r>
            <a:r>
              <a:rPr lang="en-US" dirty="0" err="1" smtClean="0"/>
              <a:t>Schonlau</a:t>
            </a:r>
            <a:r>
              <a:rPr lang="en-US" dirty="0" smtClean="0"/>
              <a:t> et al., 2009)</a:t>
            </a:r>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15</a:t>
            </a:fld>
            <a:endParaRPr lang="en-US"/>
          </a:p>
        </p:txBody>
      </p:sp>
    </p:spTree>
    <p:extLst>
      <p:ext uri="{BB962C8B-B14F-4D97-AF65-F5344CB8AC3E}">
        <p14:creationId xmlns:p14="http://schemas.microsoft.com/office/powerpoint/2010/main" val="263030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4000" dirty="0" smtClean="0"/>
              <a:t>Comparing probability and non-probability panels (Chang &amp; </a:t>
            </a:r>
            <a:r>
              <a:rPr lang="en-US" sz="4000" dirty="0" err="1" smtClean="0"/>
              <a:t>Krosnick</a:t>
            </a:r>
            <a:r>
              <a:rPr lang="en-US" sz="4000" dirty="0" smtClean="0"/>
              <a:t>, 2009)</a:t>
            </a:r>
            <a:endParaRPr lang="en-US" sz="4000" dirty="0"/>
          </a:p>
        </p:txBody>
      </p:sp>
      <p:sp>
        <p:nvSpPr>
          <p:cNvPr id="3" name="Content Placeholder 2"/>
          <p:cNvSpPr>
            <a:spLocks noGrp="1"/>
          </p:cNvSpPr>
          <p:nvPr>
            <p:ph idx="1"/>
          </p:nvPr>
        </p:nvSpPr>
        <p:spPr>
          <a:xfrm>
            <a:off x="0" y="1676400"/>
            <a:ext cx="8229600" cy="4525963"/>
          </a:xfrm>
        </p:spPr>
        <p:txBody>
          <a:bodyPr/>
          <a:lstStyle/>
          <a:p>
            <a:endParaRPr lang="en-US" dirty="0" smtClean="0"/>
          </a:p>
          <a:p>
            <a:r>
              <a:rPr lang="en-US" dirty="0" smtClean="0"/>
              <a:t>Same </a:t>
            </a:r>
            <a:r>
              <a:rPr lang="en-US" dirty="0"/>
              <a:t>questionnaire (on politics) </a:t>
            </a:r>
            <a:r>
              <a:rPr lang="en-US" dirty="0" smtClean="0"/>
              <a:t>administered to </a:t>
            </a:r>
            <a:r>
              <a:rPr lang="en-US" dirty="0"/>
              <a:t>a telephone sample, an </a:t>
            </a:r>
            <a:r>
              <a:rPr lang="en-US" dirty="0" smtClean="0"/>
              <a:t>internet </a:t>
            </a:r>
            <a:r>
              <a:rPr lang="en-US" dirty="0"/>
              <a:t>probability sample, and a </a:t>
            </a:r>
            <a:r>
              <a:rPr lang="en-US" dirty="0" smtClean="0"/>
              <a:t>convenience internet sample.</a:t>
            </a:r>
          </a:p>
          <a:p>
            <a:r>
              <a:rPr lang="en-US" dirty="0" smtClean="0"/>
              <a:t>Convenience sample had the most self-selection bias</a:t>
            </a:r>
          </a:p>
          <a:p>
            <a:r>
              <a:rPr lang="en-US" dirty="0" smtClean="0"/>
              <a:t>Probability sample yielded most accurate results</a:t>
            </a: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16</a:t>
            </a:fld>
            <a:endParaRPr lang="en-US"/>
          </a:p>
        </p:txBody>
      </p:sp>
    </p:spTree>
    <p:extLst>
      <p:ext uri="{BB962C8B-B14F-4D97-AF65-F5344CB8AC3E}">
        <p14:creationId xmlns:p14="http://schemas.microsoft.com/office/powerpoint/2010/main" val="1310869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23"/>
            <a:ext cx="8229600" cy="1143000"/>
          </a:xfrm>
        </p:spPr>
        <p:txBody>
          <a:bodyPr/>
          <a:lstStyle/>
          <a:p>
            <a:r>
              <a:rPr lang="en-US" sz="3200" dirty="0" smtClean="0"/>
              <a:t>Why are probability internet panels with low response rates superior to convenience panels?</a:t>
            </a:r>
            <a:endParaRPr lang="en-US" sz="3200" dirty="0"/>
          </a:p>
        </p:txBody>
      </p:sp>
      <p:sp>
        <p:nvSpPr>
          <p:cNvPr id="3" name="Content Placeholder 2"/>
          <p:cNvSpPr>
            <a:spLocks noGrp="1"/>
          </p:cNvSpPr>
          <p:nvPr>
            <p:ph idx="1"/>
          </p:nvPr>
        </p:nvSpPr>
        <p:spPr>
          <a:xfrm>
            <a:off x="457200" y="1830387"/>
            <a:ext cx="8229600" cy="4525963"/>
          </a:xfrm>
        </p:spPr>
        <p:txBody>
          <a:bodyPr/>
          <a:lstStyle/>
          <a:p>
            <a:r>
              <a:rPr lang="en-US" dirty="0" smtClean="0"/>
              <a:t>Coverage of non-internet population</a:t>
            </a:r>
          </a:p>
          <a:p>
            <a:r>
              <a:rPr lang="en-US" dirty="0" smtClean="0"/>
              <a:t>Selectivity of respondents who sign up for convenience panels.</a:t>
            </a:r>
          </a:p>
          <a:p>
            <a:pPr lvl="1"/>
            <a:r>
              <a:rPr lang="en-US" dirty="0" smtClean="0"/>
              <a:t>30% of online surveys completed by 0.25% of the U.S. population (Miller, 2006) </a:t>
            </a:r>
          </a:p>
          <a:p>
            <a:pPr lvl="1"/>
            <a:r>
              <a:rPr lang="en-US" dirty="0" smtClean="0"/>
              <a:t>15-25% of vendor samples from a common pool of respondents (Craig et al., 2013)</a:t>
            </a:r>
          </a:p>
          <a:p>
            <a:pPr lvl="1"/>
            <a:r>
              <a:rPr lang="en-US" dirty="0" smtClean="0"/>
              <a:t>Panel participants belong to 7 online panels (</a:t>
            </a:r>
            <a:r>
              <a:rPr lang="en-US" dirty="0" err="1" smtClean="0"/>
              <a:t>Tourangeau</a:t>
            </a:r>
            <a:r>
              <a:rPr lang="en-US" dirty="0" smtClean="0"/>
              <a:t>, Conrad, and Couper, 2013)</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17</a:t>
            </a:fld>
            <a:endParaRPr lang="en-US"/>
          </a:p>
        </p:txBody>
      </p:sp>
    </p:spTree>
    <p:extLst>
      <p:ext uri="{BB962C8B-B14F-4D97-AF65-F5344CB8AC3E}">
        <p14:creationId xmlns:p14="http://schemas.microsoft.com/office/powerpoint/2010/main" val="1715330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endParaRPr lang="en-US" dirty="0"/>
          </a:p>
        </p:txBody>
      </p:sp>
      <p:sp>
        <p:nvSpPr>
          <p:cNvPr id="3" name="Content Placeholder 2"/>
          <p:cNvSpPr>
            <a:spLocks noGrp="1"/>
          </p:cNvSpPr>
          <p:nvPr>
            <p:ph idx="1"/>
          </p:nvPr>
        </p:nvSpPr>
        <p:spPr>
          <a:xfrm>
            <a:off x="457200" y="1219200"/>
            <a:ext cx="8229600" cy="4906963"/>
          </a:xfrm>
        </p:spPr>
        <p:txBody>
          <a:bodyPr/>
          <a:lstStyle/>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Chang</a:t>
            </a:r>
            <a:r>
              <a:rPr lang="en-US" sz="1400" dirty="0">
                <a:latin typeface="Times New Roman" panose="02020603050405020304" pitchFamily="18" charset="0"/>
                <a:cs typeface="Times New Roman" panose="02020603050405020304" pitchFamily="18" charset="0"/>
              </a:rPr>
              <a:t>, L. and J.A. Krosnick (2009), National surveys via RDD telephone interviewing versus the Internet: Comparing sample representativeness and response quality, </a:t>
            </a:r>
            <a:r>
              <a:rPr lang="en-US" sz="1400" i="1" dirty="0">
                <a:latin typeface="Times New Roman" panose="02020603050405020304" pitchFamily="18" charset="0"/>
                <a:cs typeface="Times New Roman" panose="02020603050405020304" pitchFamily="18" charset="0"/>
              </a:rPr>
              <a:t>Public Opinion Quarterly</a:t>
            </a:r>
            <a:r>
              <a:rPr lang="en-US" sz="1400" dirty="0">
                <a:latin typeface="Times New Roman" panose="02020603050405020304" pitchFamily="18" charset="0"/>
                <a:cs typeface="Times New Roman" panose="02020603050405020304" pitchFamily="18" charset="0"/>
              </a:rPr>
              <a:t>, 73, </a:t>
            </a:r>
            <a:r>
              <a:rPr lang="en-US" sz="1400" dirty="0" smtClean="0">
                <a:latin typeface="Times New Roman" panose="02020603050405020304" pitchFamily="18" charset="0"/>
                <a:cs typeface="Times New Roman" panose="02020603050405020304" pitchFamily="18" charset="0"/>
              </a:rPr>
              <a:t>641-678</a:t>
            </a:r>
            <a:r>
              <a:rPr lang="en-US" sz="1400" dirty="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Couper</a:t>
            </a:r>
            <a:r>
              <a:rPr lang="en-US" sz="1400" dirty="0">
                <a:latin typeface="Times New Roman" panose="02020603050405020304" pitchFamily="18" charset="0"/>
                <a:cs typeface="Times New Roman" panose="02020603050405020304" pitchFamily="18" charset="0"/>
              </a:rPr>
              <a:t>, M.P., Kapteyn, A., Schonlau, M., and Winter, J</a:t>
            </a:r>
            <a:r>
              <a:rPr lang="en-US" sz="1400" dirty="0" smtClean="0">
                <a:latin typeface="Times New Roman" panose="02020603050405020304" pitchFamily="18" charset="0"/>
                <a:cs typeface="Times New Roman" panose="02020603050405020304" pitchFamily="18" charset="0"/>
              </a:rPr>
              <a:t>. (2007). </a:t>
            </a:r>
            <a:r>
              <a:rPr lang="en-US" sz="1400" dirty="0" err="1" smtClean="0">
                <a:latin typeface="Times New Roman" panose="02020603050405020304" pitchFamily="18" charset="0"/>
                <a:cs typeface="Times New Roman" panose="02020603050405020304" pitchFamily="18" charset="0"/>
              </a:rPr>
              <a:t>Noncoverage</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and Nonresponse in an Internet </a:t>
            </a:r>
            <a:r>
              <a:rPr lang="en-US" sz="1400" dirty="0" smtClean="0">
                <a:latin typeface="Times New Roman" panose="02020603050405020304" pitchFamily="18" charset="0"/>
                <a:cs typeface="Times New Roman" panose="02020603050405020304" pitchFamily="18" charset="0"/>
              </a:rPr>
              <a:t>Survey. </a:t>
            </a:r>
            <a:r>
              <a:rPr lang="en-US" sz="1400" i="1" dirty="0">
                <a:latin typeface="Times New Roman" panose="02020603050405020304" pitchFamily="18" charset="0"/>
                <a:cs typeface="Times New Roman" panose="02020603050405020304" pitchFamily="18" charset="0"/>
              </a:rPr>
              <a:t>Social Science Research</a:t>
            </a:r>
            <a:r>
              <a:rPr lang="en-US" sz="1400" dirty="0">
                <a:latin typeface="Times New Roman" panose="02020603050405020304" pitchFamily="18" charset="0"/>
                <a:cs typeface="Times New Roman" panose="02020603050405020304" pitchFamily="18" charset="0"/>
              </a:rPr>
              <a:t>, Vol. 36, </a:t>
            </a:r>
            <a:r>
              <a:rPr lang="en-US" sz="1400" dirty="0" smtClean="0">
                <a:latin typeface="Times New Roman" panose="02020603050405020304" pitchFamily="18" charset="0"/>
                <a:cs typeface="Times New Roman" panose="02020603050405020304" pitchFamily="18" charset="0"/>
              </a:rPr>
              <a:t>131-148.</a:t>
            </a:r>
          </a:p>
          <a:p>
            <a:r>
              <a:rPr lang="en-US" sz="1400" dirty="0">
                <a:latin typeface="Times New Roman" panose="02020603050405020304" pitchFamily="18" charset="0"/>
                <a:cs typeface="Times New Roman" panose="02020603050405020304" pitchFamily="18" charset="0"/>
              </a:rPr>
              <a:t>Craig, B. M., et al.  (2013).  Comparison of US panel vendors for online surveys.  Journal of the Medical Internet Research, 15 (11), e260</a:t>
            </a:r>
            <a:r>
              <a:rPr lang="en-US" sz="1400" dirty="0" smtClean="0">
                <a:latin typeface="Times New Roman" panose="02020603050405020304" pitchFamily="18" charset="0"/>
                <a:cs typeface="Times New Roman" panose="02020603050405020304" pitchFamily="18" charset="0"/>
              </a:rPr>
              <a:t>.</a:t>
            </a:r>
          </a:p>
          <a:p>
            <a:r>
              <a:rPr lang="en-US" sz="1400" dirty="0" err="1" smtClean="0">
                <a:latin typeface="Times New Roman" panose="02020603050405020304" pitchFamily="18" charset="0"/>
                <a:cs typeface="Times New Roman" panose="02020603050405020304" pitchFamily="18" charset="0"/>
              </a:rPr>
              <a:t>Krosnick</a:t>
            </a:r>
            <a:r>
              <a:rPr lang="en-US" sz="1400" dirty="0" smtClean="0">
                <a:latin typeface="Times New Roman" panose="02020603050405020304" pitchFamily="18" charset="0"/>
                <a:cs typeface="Times New Roman" panose="02020603050405020304" pitchFamily="18" charset="0"/>
              </a:rPr>
              <a:t>, J. A. et al. (2013). </a:t>
            </a:r>
          </a:p>
          <a:p>
            <a:r>
              <a:rPr lang="en-US" sz="1400" dirty="0">
                <a:latin typeface="Times New Roman" panose="02020603050405020304" pitchFamily="18" charset="0"/>
                <a:cs typeface="Times New Roman" panose="02020603050405020304" pitchFamily="18" charset="0"/>
              </a:rPr>
              <a:t>Liu, H. et al. (2010). Representativeness of the Patient-Reported Outcomes Measurement Information System internet panel.  </a:t>
            </a:r>
            <a:r>
              <a:rPr lang="en-US" sz="1400" u="sng" dirty="0">
                <a:latin typeface="Times New Roman" panose="02020603050405020304" pitchFamily="18" charset="0"/>
                <a:cs typeface="Times New Roman" panose="02020603050405020304" pitchFamily="18" charset="0"/>
              </a:rPr>
              <a:t>J Clinical Epidemiology</a:t>
            </a:r>
            <a:r>
              <a:rPr lang="en-US" sz="1400" dirty="0">
                <a:latin typeface="Times New Roman" panose="02020603050405020304" pitchFamily="18" charset="0"/>
                <a:cs typeface="Times New Roman" panose="02020603050405020304" pitchFamily="18" charset="0"/>
              </a:rPr>
              <a:t>, 63, 1169-1178.</a:t>
            </a:r>
          </a:p>
          <a:p>
            <a:r>
              <a:rPr lang="en-US" sz="1400" dirty="0" smtClean="0">
                <a:latin typeface="Times New Roman" panose="02020603050405020304" pitchFamily="18" charset="0"/>
                <a:cs typeface="Times New Roman" panose="02020603050405020304" pitchFamily="18" charset="0"/>
              </a:rPr>
              <a:t>Miller, J. (2006), Online Marketing Research. In R. Grover and M. </a:t>
            </a:r>
            <a:r>
              <a:rPr lang="en-US" sz="1400" dirty="0" err="1" smtClean="0">
                <a:latin typeface="Times New Roman" panose="02020603050405020304" pitchFamily="18" charset="0"/>
                <a:cs typeface="Times New Roman" panose="02020603050405020304" pitchFamily="18" charset="0"/>
              </a:rPr>
              <a:t>Vriens</a:t>
            </a:r>
            <a:r>
              <a:rPr lang="en-US" sz="1400" dirty="0" smtClean="0">
                <a:latin typeface="Times New Roman" panose="02020603050405020304" pitchFamily="18" charset="0"/>
                <a:cs typeface="Times New Roman" panose="02020603050405020304" pitchFamily="18" charset="0"/>
              </a:rPr>
              <a:t> (eds.) </a:t>
            </a:r>
            <a:r>
              <a:rPr lang="en-US" sz="1400" i="1" dirty="0" smtClean="0">
                <a:latin typeface="Times New Roman" panose="02020603050405020304" pitchFamily="18" charset="0"/>
                <a:cs typeface="Times New Roman" panose="02020603050405020304" pitchFamily="18" charset="0"/>
              </a:rPr>
              <a:t>The Handbook of Marketing Research (</a:t>
            </a:r>
            <a:r>
              <a:rPr lang="en-US" sz="1400" dirty="0" smtClean="0">
                <a:latin typeface="Times New Roman" panose="02020603050405020304" pitchFamily="18" charset="0"/>
                <a:cs typeface="Times New Roman" panose="02020603050405020304" pitchFamily="18" charset="0"/>
              </a:rPr>
              <a:t>pp. 110-131). Thousand Oaks, California</a:t>
            </a:r>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Schonlau</a:t>
            </a:r>
            <a:r>
              <a:rPr lang="en-US" sz="1400" dirty="0">
                <a:latin typeface="Times New Roman" panose="02020603050405020304" pitchFamily="18" charset="0"/>
                <a:cs typeface="Times New Roman" panose="02020603050405020304" pitchFamily="18" charset="0"/>
              </a:rPr>
              <a:t>, M., A. van Soest, A. Kapteyn, </a:t>
            </a:r>
            <a:r>
              <a:rPr lang="en-US" sz="1400" dirty="0" smtClean="0">
                <a:latin typeface="Times New Roman" panose="02020603050405020304" pitchFamily="18" charset="0"/>
                <a:cs typeface="Times New Roman" panose="02020603050405020304" pitchFamily="18" charset="0"/>
              </a:rPr>
              <a:t>&amp; </a:t>
            </a:r>
            <a:r>
              <a:rPr lang="en-US" sz="1400" dirty="0">
                <a:latin typeface="Times New Roman" panose="02020603050405020304" pitchFamily="18" charset="0"/>
                <a:cs typeface="Times New Roman" panose="02020603050405020304" pitchFamily="18" charset="0"/>
              </a:rPr>
              <a:t>M.P. </a:t>
            </a:r>
            <a:r>
              <a:rPr lang="en-US" sz="1400" dirty="0" err="1" smtClean="0">
                <a:latin typeface="Times New Roman" panose="02020603050405020304" pitchFamily="18" charset="0"/>
                <a:cs typeface="Times New Roman" panose="02020603050405020304" pitchFamily="18" charset="0"/>
              </a:rPr>
              <a:t>Couper</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(2009</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Selection bias in web surveys and the use of propensity scores, </a:t>
            </a:r>
            <a:r>
              <a:rPr lang="en-US" sz="1400" i="1" dirty="0">
                <a:latin typeface="Times New Roman" panose="02020603050405020304" pitchFamily="18" charset="0"/>
                <a:cs typeface="Times New Roman" panose="02020603050405020304" pitchFamily="18" charset="0"/>
              </a:rPr>
              <a:t>Sociological Methods and Research</a:t>
            </a:r>
            <a:r>
              <a:rPr lang="en-US" sz="1400" dirty="0">
                <a:latin typeface="Times New Roman" panose="02020603050405020304" pitchFamily="18" charset="0"/>
                <a:cs typeface="Times New Roman" panose="02020603050405020304" pitchFamily="18" charset="0"/>
              </a:rPr>
              <a:t>, 37, </a:t>
            </a:r>
            <a:r>
              <a:rPr lang="en-US" sz="1400" dirty="0" smtClean="0">
                <a:latin typeface="Times New Roman" panose="02020603050405020304" pitchFamily="18" charset="0"/>
                <a:cs typeface="Times New Roman" panose="02020603050405020304" pitchFamily="18" charset="0"/>
              </a:rPr>
              <a:t>291-318.</a:t>
            </a:r>
          </a:p>
          <a:p>
            <a:r>
              <a:rPr lang="en-US" sz="1400" dirty="0" err="1" smtClean="0">
                <a:latin typeface="Times New Roman" panose="02020603050405020304" pitchFamily="18" charset="0"/>
                <a:cs typeface="Times New Roman" panose="02020603050405020304" pitchFamily="18" charset="0"/>
              </a:rPr>
              <a:t>Tourangeau</a:t>
            </a:r>
            <a:r>
              <a:rPr lang="en-US" sz="1400" dirty="0" smtClean="0">
                <a:latin typeface="Times New Roman" panose="02020603050405020304" pitchFamily="18" charset="0"/>
                <a:cs typeface="Times New Roman" panose="02020603050405020304" pitchFamily="18" charset="0"/>
              </a:rPr>
              <a:t>, R., F.G. Conrad, M.P. Couper (2013), </a:t>
            </a:r>
            <a:r>
              <a:rPr lang="en-US" sz="1400" i="1" dirty="0" smtClean="0">
                <a:latin typeface="Times New Roman" panose="02020603050405020304" pitchFamily="18" charset="0"/>
                <a:cs typeface="Times New Roman" panose="02020603050405020304" pitchFamily="18" charset="0"/>
              </a:rPr>
              <a:t>The Science of Web Surveys</a:t>
            </a:r>
            <a:r>
              <a:rPr lang="en-US" sz="1400" dirty="0" smtClean="0">
                <a:latin typeface="Times New Roman" panose="02020603050405020304" pitchFamily="18" charset="0"/>
                <a:cs typeface="Times New Roman" panose="02020603050405020304" pitchFamily="18" charset="0"/>
              </a:rPr>
              <a:t>, Oxford University Press, Oxford.</a:t>
            </a:r>
          </a:p>
          <a:p>
            <a:r>
              <a:rPr lang="en-US" sz="1400" dirty="0" smtClean="0">
                <a:latin typeface="Times New Roman" panose="02020603050405020304" pitchFamily="18" charset="0"/>
                <a:cs typeface="Times New Roman" panose="02020603050405020304" pitchFamily="18" charset="0"/>
              </a:rPr>
              <a:t>Yeager</a:t>
            </a:r>
            <a:r>
              <a:rPr lang="en-US" sz="1400" dirty="0">
                <a:latin typeface="Times New Roman" panose="02020603050405020304" pitchFamily="18" charset="0"/>
                <a:cs typeface="Times New Roman" panose="02020603050405020304" pitchFamily="18" charset="0"/>
              </a:rPr>
              <a:t>, D.S., J.A. Krosnick, L. Chang, H.S. </a:t>
            </a:r>
            <a:r>
              <a:rPr lang="en-US" sz="1400" dirty="0" err="1">
                <a:latin typeface="Times New Roman" panose="02020603050405020304" pitchFamily="18" charset="0"/>
                <a:cs typeface="Times New Roman" panose="02020603050405020304" pitchFamily="18" charset="0"/>
              </a:rPr>
              <a:t>Javitz</a:t>
            </a:r>
            <a:r>
              <a:rPr lang="en-US" sz="1400" dirty="0">
                <a:latin typeface="Times New Roman" panose="02020603050405020304" pitchFamily="18" charset="0"/>
                <a:cs typeface="Times New Roman" panose="02020603050405020304" pitchFamily="18" charset="0"/>
              </a:rPr>
              <a:t>, M.S. </a:t>
            </a:r>
            <a:r>
              <a:rPr lang="en-US" sz="1400" dirty="0" err="1">
                <a:latin typeface="Times New Roman" panose="02020603050405020304" pitchFamily="18" charset="0"/>
                <a:cs typeface="Times New Roman" panose="02020603050405020304" pitchFamily="18" charset="0"/>
              </a:rPr>
              <a:t>Levindusky</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Simpser</a:t>
            </a:r>
            <a:r>
              <a:rPr lang="en-US" sz="1400" dirty="0">
                <a:latin typeface="Times New Roman" panose="02020603050405020304" pitchFamily="18" charset="0"/>
                <a:cs typeface="Times New Roman" panose="02020603050405020304" pitchFamily="18" charset="0"/>
              </a:rPr>
              <a:t>, and R. Wang (2011), Comparing the accuracy of RDD telephone surveys and internet surveys conducted with probability and non-probability samples, </a:t>
            </a:r>
            <a:r>
              <a:rPr lang="en-US" sz="1400" i="1" dirty="0">
                <a:latin typeface="Times New Roman" panose="02020603050405020304" pitchFamily="18" charset="0"/>
                <a:cs typeface="Times New Roman" panose="02020603050405020304" pitchFamily="18" charset="0"/>
              </a:rPr>
              <a:t>Public Opinion Quarterly</a:t>
            </a:r>
            <a:r>
              <a:rPr lang="en-US" sz="1400" dirty="0">
                <a:latin typeface="Times New Roman" panose="02020603050405020304" pitchFamily="18" charset="0"/>
                <a:cs typeface="Times New Roman" panose="02020603050405020304" pitchFamily="18" charset="0"/>
              </a:rPr>
              <a:t>, 75(4), </a:t>
            </a:r>
            <a:r>
              <a:rPr lang="en-US" sz="1400" dirty="0" smtClean="0">
                <a:latin typeface="Times New Roman" panose="02020603050405020304" pitchFamily="18" charset="0"/>
                <a:cs typeface="Times New Roman" panose="02020603050405020304" pitchFamily="18" charset="0"/>
              </a:rPr>
              <a:t>709-747</a:t>
            </a:r>
            <a:r>
              <a:rPr lang="en-US" sz="1400" dirty="0">
                <a:latin typeface="Times New Roman" panose="02020603050405020304" pitchFamily="18" charset="0"/>
                <a:cs typeface="Times New Roman" panose="02020603050405020304" pitchFamily="18" charset="0"/>
              </a:rPr>
              <a:t>.</a:t>
            </a: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18</a:t>
            </a:fld>
            <a:endParaRPr lang="en-US"/>
          </a:p>
        </p:txBody>
      </p:sp>
      <p:pic>
        <p:nvPicPr>
          <p:cNvPr id="2052" name="Picture 4" descr="http://www.trbimg.com/img-53e43686/turbine/la-sp-sn-ucla-football-simon-goines-surgery-201408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228600"/>
            <a:ext cx="8305801" cy="240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069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28600"/>
            <a:ext cx="8305800" cy="6248400"/>
          </a:xfrm>
          <a:prstGeom prst="rect">
            <a:avLst/>
          </a:prstGeom>
        </p:spPr>
      </p:pic>
      <p:sp>
        <p:nvSpPr>
          <p:cNvPr id="2" name="TextBox 1"/>
          <p:cNvSpPr txBox="1"/>
          <p:nvPr/>
        </p:nvSpPr>
        <p:spPr>
          <a:xfrm>
            <a:off x="3810001" y="5486400"/>
            <a:ext cx="5105400" cy="369332"/>
          </a:xfrm>
          <a:prstGeom prst="rect">
            <a:avLst/>
          </a:prstGeom>
          <a:noFill/>
        </p:spPr>
        <p:txBody>
          <a:bodyPr wrap="square" rtlCol="0">
            <a:spAutoFit/>
          </a:bodyPr>
          <a:lstStyle/>
          <a:p>
            <a:r>
              <a:rPr lang="en-US" dirty="0"/>
              <a:t>http://www.surveypolice.com/opinion-miles-club</a:t>
            </a:r>
          </a:p>
        </p:txBody>
      </p:sp>
    </p:spTree>
    <p:extLst>
      <p:ext uri="{BB962C8B-B14F-4D97-AF65-F5344CB8AC3E}">
        <p14:creationId xmlns:p14="http://schemas.microsoft.com/office/powerpoint/2010/main" val="3360334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260" y="22382"/>
            <a:ext cx="8534400" cy="939315"/>
          </a:xfrm>
        </p:spPr>
        <p:txBody>
          <a:bodyPr/>
          <a:lstStyle/>
          <a:p>
            <a:r>
              <a:rPr lang="en-US" dirty="0" smtClean="0"/>
              <a:t>Internet Panels</a:t>
            </a:r>
          </a:p>
        </p:txBody>
      </p:sp>
      <p:sp>
        <p:nvSpPr>
          <p:cNvPr id="13315" name="Content Placeholder 2"/>
          <p:cNvSpPr>
            <a:spLocks noGrp="1"/>
          </p:cNvSpPr>
          <p:nvPr>
            <p:ph idx="1"/>
          </p:nvPr>
        </p:nvSpPr>
        <p:spPr/>
        <p:txBody>
          <a:bodyPr/>
          <a:lstStyle/>
          <a:p>
            <a:r>
              <a:rPr lang="en-US" dirty="0"/>
              <a:t>PROs</a:t>
            </a:r>
          </a:p>
          <a:p>
            <a:pPr lvl="1"/>
            <a:r>
              <a:rPr lang="en-US" dirty="0"/>
              <a:t>Relatively inexpensive </a:t>
            </a:r>
            <a:r>
              <a:rPr lang="en-US" dirty="0" smtClean="0"/>
              <a:t>and faster</a:t>
            </a:r>
            <a:endParaRPr lang="en-US" dirty="0"/>
          </a:p>
          <a:p>
            <a:pPr lvl="1"/>
            <a:r>
              <a:rPr lang="en-US" dirty="0"/>
              <a:t>Able to get to low incidence subgroups</a:t>
            </a:r>
          </a:p>
          <a:p>
            <a:r>
              <a:rPr lang="en-US" dirty="0"/>
              <a:t>CONs</a:t>
            </a:r>
          </a:p>
          <a:p>
            <a:pPr lvl="1"/>
            <a:r>
              <a:rPr lang="en-US" dirty="0" smtClean="0"/>
              <a:t>Respondents may differ from intended target on measured (more educated) and on </a:t>
            </a:r>
            <a:r>
              <a:rPr lang="en-US" dirty="0"/>
              <a:t>unmeasured characteristics</a:t>
            </a:r>
          </a:p>
          <a:p>
            <a:pPr lvl="1"/>
            <a:r>
              <a:rPr lang="en-US" dirty="0"/>
              <a:t>Data integrity </a:t>
            </a:r>
            <a:r>
              <a:rPr lang="en-US" dirty="0" smtClean="0"/>
              <a:t>(e.g., false </a:t>
            </a:r>
            <a:r>
              <a:rPr lang="en-US" dirty="0"/>
              <a:t>answers, duplicates)</a:t>
            </a:r>
          </a:p>
        </p:txBody>
      </p:sp>
    </p:spTree>
    <p:extLst>
      <p:ext uri="{BB962C8B-B14F-4D97-AF65-F5344CB8AC3E}">
        <p14:creationId xmlns:p14="http://schemas.microsoft.com/office/powerpoint/2010/main" val="494853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Panels</a:t>
            </a:r>
            <a:endParaRPr lang="en-US" dirty="0"/>
          </a:p>
        </p:txBody>
      </p:sp>
      <p:sp>
        <p:nvSpPr>
          <p:cNvPr id="3" name="Content Placeholder 2"/>
          <p:cNvSpPr>
            <a:spLocks noGrp="1"/>
          </p:cNvSpPr>
          <p:nvPr>
            <p:ph idx="1"/>
          </p:nvPr>
        </p:nvSpPr>
        <p:spPr>
          <a:xfrm>
            <a:off x="457200" y="1371600"/>
            <a:ext cx="8229600" cy="4525963"/>
          </a:xfrm>
        </p:spPr>
        <p:txBody>
          <a:bodyPr/>
          <a:lstStyle/>
          <a:p>
            <a:endParaRPr lang="en-US" dirty="0" smtClean="0"/>
          </a:p>
          <a:p>
            <a:r>
              <a:rPr lang="en-US" dirty="0" smtClean="0"/>
              <a:t>Selection probabilities known. </a:t>
            </a:r>
          </a:p>
          <a:p>
            <a:pPr lvl="1"/>
            <a:r>
              <a:rPr lang="en-US" dirty="0" smtClean="0"/>
              <a:t>Need sampling frame (denominator) </a:t>
            </a:r>
          </a:p>
          <a:p>
            <a:pPr lvl="1"/>
            <a:endParaRPr lang="en-US" dirty="0" smtClean="0"/>
          </a:p>
          <a:p>
            <a:r>
              <a:rPr lang="en-US" dirty="0" smtClean="0"/>
              <a:t>Get internet </a:t>
            </a:r>
            <a:r>
              <a:rPr lang="en-US" dirty="0" smtClean="0"/>
              <a:t>access for those without it.</a:t>
            </a:r>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1605229"/>
            <a:ext cx="1698955" cy="1818742"/>
          </a:xfrm>
          <a:prstGeom prst="rect">
            <a:avLst/>
          </a:prstGeom>
        </p:spPr>
      </p:pic>
    </p:spTree>
    <p:extLst>
      <p:ext uri="{BB962C8B-B14F-4D97-AF65-F5344CB8AC3E}">
        <p14:creationId xmlns:p14="http://schemas.microsoft.com/office/powerpoint/2010/main" val="1732201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Telepanel</a:t>
            </a:r>
            <a:r>
              <a:rPr lang="en-US" dirty="0" smtClean="0"/>
              <a:t> (1980’s)</a:t>
            </a:r>
            <a:endParaRPr lang="en-US" dirty="0"/>
          </a:p>
        </p:txBody>
      </p:sp>
      <p:sp>
        <p:nvSpPr>
          <p:cNvPr id="3" name="Content Placeholder 2"/>
          <p:cNvSpPr>
            <a:spLocks noGrp="1"/>
          </p:cNvSpPr>
          <p:nvPr>
            <p:ph idx="1"/>
          </p:nvPr>
        </p:nvSpPr>
        <p:spPr/>
        <p:txBody>
          <a:bodyPr/>
          <a:lstStyle/>
          <a:p>
            <a:r>
              <a:rPr lang="en-US" dirty="0" smtClean="0"/>
              <a:t>Started by Willem Saris, </a:t>
            </a:r>
            <a:r>
              <a:rPr lang="en-US" dirty="0" smtClean="0"/>
              <a:t>Professor </a:t>
            </a:r>
            <a:r>
              <a:rPr lang="en-US" dirty="0" smtClean="0"/>
              <a:t>of sociology at the University of Amsterdam  </a:t>
            </a:r>
          </a:p>
          <a:p>
            <a:pPr lvl="1"/>
            <a:r>
              <a:rPr lang="en-US" dirty="0" smtClean="0"/>
              <a:t>Recruited a </a:t>
            </a:r>
            <a:r>
              <a:rPr lang="en-US" dirty="0" smtClean="0"/>
              <a:t>sample </a:t>
            </a:r>
            <a:r>
              <a:rPr lang="en-US" dirty="0"/>
              <a:t>of </a:t>
            </a:r>
            <a:r>
              <a:rPr lang="en-US" dirty="0" smtClean="0"/>
              <a:t>1000 Dutch  and gave them computers and modems.</a:t>
            </a:r>
          </a:p>
          <a:p>
            <a:pPr lvl="1"/>
            <a:r>
              <a:rPr lang="en-US" dirty="0" smtClean="0"/>
              <a:t>Panel asked to download a survey </a:t>
            </a:r>
            <a:r>
              <a:rPr lang="en-US" dirty="0" smtClean="0"/>
              <a:t>every weekend, </a:t>
            </a:r>
            <a:r>
              <a:rPr lang="en-US" dirty="0" smtClean="0"/>
              <a:t>answer and upload </a:t>
            </a:r>
            <a:r>
              <a:rPr lang="en-US" dirty="0" smtClean="0"/>
              <a:t>it </a:t>
            </a:r>
            <a:r>
              <a:rPr lang="en-US" dirty="0" smtClean="0"/>
              <a:t>to </a:t>
            </a:r>
            <a:r>
              <a:rPr lang="en-US" dirty="0" smtClean="0"/>
              <a:t>the central modem pool.</a:t>
            </a:r>
          </a:p>
          <a:p>
            <a:endParaRPr lang="en-US" dirty="0" smtClean="0"/>
          </a:p>
          <a:p>
            <a:r>
              <a:rPr lang="en-US" dirty="0" smtClean="0"/>
              <a:t>Sold </a:t>
            </a:r>
            <a:r>
              <a:rPr lang="en-US" dirty="0" smtClean="0"/>
              <a:t>panel to a market research agency</a:t>
            </a:r>
            <a:r>
              <a:rPr lang="en-US" dirty="0" smtClean="0"/>
              <a:t>.</a:t>
            </a:r>
          </a:p>
          <a:p>
            <a:endParaRPr lang="en-US" dirty="0"/>
          </a:p>
          <a:p>
            <a:pPr marL="0" indent="0">
              <a:buNone/>
            </a:pPr>
            <a:r>
              <a:rPr lang="en-US" sz="2400" dirty="0">
                <a:hlinkClick r:id="rId2"/>
              </a:rPr>
              <a:t>http://</a:t>
            </a:r>
            <a:r>
              <a:rPr lang="en-US" sz="2400" dirty="0" smtClean="0">
                <a:hlinkClick r:id="rId2"/>
              </a:rPr>
              <a:t>en.wikipedia.org/wiki/Willem_Saris</a:t>
            </a:r>
            <a:endParaRPr lang="en-US" sz="2400" dirty="0" smtClean="0"/>
          </a:p>
          <a:p>
            <a:pPr marL="0" indent="0">
              <a:buNone/>
            </a:pP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4</a:t>
            </a:fld>
            <a:endParaRPr lang="en-US"/>
          </a:p>
        </p:txBody>
      </p:sp>
    </p:spTree>
    <p:extLst>
      <p:ext uri="{BB962C8B-B14F-4D97-AF65-F5344CB8AC3E}">
        <p14:creationId xmlns:p14="http://schemas.microsoft.com/office/powerpoint/2010/main" val="660890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i="1" dirty="0" err="1" smtClean="0"/>
              <a:t>CentERpanel</a:t>
            </a:r>
            <a:r>
              <a:rPr lang="en-US" dirty="0" smtClean="0"/>
              <a:t> (1990s)</a:t>
            </a:r>
            <a:endParaRPr lang="en-US" dirty="0"/>
          </a:p>
        </p:txBody>
      </p:sp>
      <p:sp>
        <p:nvSpPr>
          <p:cNvPr id="3" name="Content Placeholder 2"/>
          <p:cNvSpPr>
            <a:spLocks noGrp="1"/>
          </p:cNvSpPr>
          <p:nvPr>
            <p:ph idx="1"/>
          </p:nvPr>
        </p:nvSpPr>
        <p:spPr>
          <a:xfrm>
            <a:off x="228600" y="1066800"/>
            <a:ext cx="8915400" cy="4953000"/>
          </a:xfrm>
        </p:spPr>
        <p:txBody>
          <a:bodyPr/>
          <a:lstStyle/>
          <a:p>
            <a:endParaRPr lang="en-US" dirty="0" smtClean="0"/>
          </a:p>
          <a:p>
            <a:r>
              <a:rPr lang="en-US" dirty="0" smtClean="0"/>
              <a:t>Saris started another (larger) panel </a:t>
            </a:r>
          </a:p>
          <a:p>
            <a:pPr lvl="1"/>
            <a:r>
              <a:rPr lang="en-US" dirty="0" smtClean="0"/>
              <a:t>Panel size = 3k </a:t>
            </a:r>
            <a:endParaRPr lang="en-US" dirty="0" smtClean="0"/>
          </a:p>
          <a:p>
            <a:pPr lvl="1"/>
            <a:endParaRPr lang="en-US" dirty="0" smtClean="0"/>
          </a:p>
          <a:p>
            <a:r>
              <a:rPr lang="en-US" dirty="0" smtClean="0"/>
              <a:t>Sold </a:t>
            </a:r>
            <a:r>
              <a:rPr lang="en-US" dirty="0" smtClean="0"/>
              <a:t>to </a:t>
            </a:r>
            <a:r>
              <a:rPr lang="en-US" dirty="0" smtClean="0"/>
              <a:t>Tilburg </a:t>
            </a:r>
            <a:r>
              <a:rPr lang="en-US" dirty="0" smtClean="0"/>
              <a:t>Univ. </a:t>
            </a:r>
            <a:r>
              <a:rPr lang="en-US" dirty="0" smtClean="0"/>
              <a:t>Center for Economic </a:t>
            </a:r>
            <a:r>
              <a:rPr lang="en-US" dirty="0" smtClean="0"/>
              <a:t>Research</a:t>
            </a:r>
          </a:p>
          <a:p>
            <a:endParaRPr lang="en-US" dirty="0" smtClean="0"/>
          </a:p>
          <a:p>
            <a:r>
              <a:rPr lang="en-US" i="1" dirty="0" err="1" smtClean="0"/>
              <a:t>CentERpanel</a:t>
            </a:r>
            <a:r>
              <a:rPr lang="en-US" dirty="0" smtClean="0"/>
              <a:t> </a:t>
            </a:r>
            <a:r>
              <a:rPr lang="en-US" dirty="0" smtClean="0"/>
              <a:t>still exists and is the oldest internet probability panel in the world.</a:t>
            </a:r>
            <a:endParaRPr lang="en-US" dirty="0"/>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5</a:t>
            </a:fld>
            <a:endParaRPr lang="en-US"/>
          </a:p>
        </p:txBody>
      </p:sp>
    </p:spTree>
    <p:extLst>
      <p:ext uri="{BB962C8B-B14F-4D97-AF65-F5344CB8AC3E}">
        <p14:creationId xmlns:p14="http://schemas.microsoft.com/office/powerpoint/2010/main" val="2427737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Subsequent probability panels</a:t>
            </a:r>
            <a:endParaRPr lang="en-US" dirty="0"/>
          </a:p>
        </p:txBody>
      </p:sp>
      <p:sp>
        <p:nvSpPr>
          <p:cNvPr id="3" name="Content Placeholder 2"/>
          <p:cNvSpPr>
            <a:spLocks noGrp="1"/>
          </p:cNvSpPr>
          <p:nvPr>
            <p:ph idx="1"/>
          </p:nvPr>
        </p:nvSpPr>
        <p:spPr>
          <a:xfrm>
            <a:off x="457200" y="1295400"/>
            <a:ext cx="8229600" cy="4525963"/>
          </a:xfrm>
        </p:spPr>
        <p:txBody>
          <a:bodyPr/>
          <a:lstStyle/>
          <a:p>
            <a:r>
              <a:rPr lang="en-US" sz="2800" dirty="0" smtClean="0"/>
              <a:t>1999: Knowledge Networks (now GFK), U.S.</a:t>
            </a:r>
          </a:p>
          <a:p>
            <a:pPr lvl="1"/>
            <a:r>
              <a:rPr lang="en-US" sz="2400" dirty="0" smtClean="0"/>
              <a:t>Address-based sampling</a:t>
            </a:r>
          </a:p>
          <a:p>
            <a:pPr lvl="1"/>
            <a:r>
              <a:rPr lang="en-US" sz="2400" dirty="0" smtClean="0"/>
              <a:t>Approximate recruiting response rate = 15%</a:t>
            </a:r>
          </a:p>
          <a:p>
            <a:pPr lvl="1"/>
            <a:r>
              <a:rPr lang="en-US" sz="2400" dirty="0" smtClean="0"/>
              <a:t>Panel size = 55k </a:t>
            </a:r>
          </a:p>
          <a:p>
            <a:r>
              <a:rPr lang="en-US" sz="2800" dirty="0" smtClean="0"/>
              <a:t>2006: Longitudinal Internet Studies for the Social Sciences, Netherlands</a:t>
            </a:r>
          </a:p>
          <a:p>
            <a:pPr lvl="1"/>
            <a:r>
              <a:rPr lang="en-US" sz="2400" dirty="0" smtClean="0"/>
              <a:t>Population registry-based sampling </a:t>
            </a:r>
          </a:p>
          <a:p>
            <a:pPr lvl="1"/>
            <a:r>
              <a:rPr lang="en-US" sz="2400" dirty="0" smtClean="0"/>
              <a:t>Recruited face-to-face and telephone </a:t>
            </a:r>
          </a:p>
          <a:p>
            <a:pPr lvl="1"/>
            <a:r>
              <a:rPr lang="en-US" sz="2400" dirty="0" smtClean="0"/>
              <a:t>Approximate recruiting response rate = 45%</a:t>
            </a:r>
          </a:p>
          <a:p>
            <a:pPr lvl="1"/>
            <a:r>
              <a:rPr lang="en-US" sz="2400" dirty="0" smtClean="0"/>
              <a:t>Panel size = 7.5k</a:t>
            </a: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6</a:t>
            </a:fld>
            <a:endParaRPr lang="en-US"/>
          </a:p>
        </p:txBody>
      </p:sp>
    </p:spTree>
    <p:extLst>
      <p:ext uri="{BB962C8B-B14F-4D97-AF65-F5344CB8AC3E}">
        <p14:creationId xmlns:p14="http://schemas.microsoft.com/office/powerpoint/2010/main" val="1199764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16"/>
            <a:ext cx="8229600" cy="1143000"/>
          </a:xfrm>
        </p:spPr>
        <p:txBody>
          <a:bodyPr/>
          <a:lstStyle/>
          <a:p>
            <a:r>
              <a:rPr lang="en-US" dirty="0" smtClean="0"/>
              <a:t>Subsequent probability panels (2)</a:t>
            </a:r>
            <a:endParaRPr lang="en-US" dirty="0"/>
          </a:p>
        </p:txBody>
      </p:sp>
      <p:sp>
        <p:nvSpPr>
          <p:cNvPr id="3" name="Content Placeholder 2"/>
          <p:cNvSpPr>
            <a:spLocks noGrp="1"/>
          </p:cNvSpPr>
          <p:nvPr>
            <p:ph idx="1"/>
          </p:nvPr>
        </p:nvSpPr>
        <p:spPr>
          <a:xfrm>
            <a:off x="457200" y="1295400"/>
            <a:ext cx="8229600" cy="4525963"/>
          </a:xfrm>
        </p:spPr>
        <p:txBody>
          <a:bodyPr/>
          <a:lstStyle/>
          <a:p>
            <a:endParaRPr lang="en-US" dirty="0" smtClean="0"/>
          </a:p>
          <a:p>
            <a:r>
              <a:rPr lang="en-US" dirty="0" smtClean="0"/>
              <a:t>2006</a:t>
            </a:r>
            <a:r>
              <a:rPr lang="en-US" dirty="0" smtClean="0"/>
              <a:t>: American </a:t>
            </a:r>
            <a:r>
              <a:rPr lang="en-US" dirty="0"/>
              <a:t>Life </a:t>
            </a:r>
            <a:r>
              <a:rPr lang="en-US" dirty="0" smtClean="0"/>
              <a:t>Panel, </a:t>
            </a:r>
            <a:r>
              <a:rPr lang="en-US" dirty="0"/>
              <a:t>U.S</a:t>
            </a:r>
            <a:r>
              <a:rPr lang="en-US" dirty="0" smtClean="0"/>
              <a:t>.</a:t>
            </a:r>
          </a:p>
          <a:p>
            <a:pPr lvl="1"/>
            <a:r>
              <a:rPr lang="en-US" dirty="0" smtClean="0"/>
              <a:t>Recruited by RDD, face-to-face, and address-based</a:t>
            </a:r>
          </a:p>
          <a:p>
            <a:pPr lvl="1"/>
            <a:r>
              <a:rPr lang="en-US" dirty="0" smtClean="0"/>
              <a:t>Approximate recruiting response rate = 15%</a:t>
            </a:r>
          </a:p>
          <a:p>
            <a:pPr lvl="1"/>
            <a:r>
              <a:rPr lang="en-US" dirty="0" smtClean="0"/>
              <a:t>Panel size = 6k</a:t>
            </a:r>
          </a:p>
          <a:p>
            <a:pPr lvl="1"/>
            <a:endParaRPr lang="en-US" dirty="0"/>
          </a:p>
          <a:p>
            <a:pPr>
              <a:spcBef>
                <a:spcPts val="0"/>
              </a:spcBef>
              <a:spcAft>
                <a:spcPts val="0"/>
              </a:spcAft>
            </a:pPr>
            <a:r>
              <a:rPr lang="en-US" dirty="0" smtClean="0"/>
              <a:t>2014: Understanding America Study, U.S.</a:t>
            </a:r>
          </a:p>
          <a:p>
            <a:pPr lvl="1">
              <a:spcBef>
                <a:spcPts val="0"/>
              </a:spcBef>
              <a:spcAft>
                <a:spcPts val="0"/>
              </a:spcAft>
            </a:pPr>
            <a:r>
              <a:rPr lang="en-US" dirty="0" smtClean="0"/>
              <a:t>Address-based sampling</a:t>
            </a:r>
          </a:p>
          <a:p>
            <a:pPr lvl="1">
              <a:spcBef>
                <a:spcPts val="0"/>
              </a:spcBef>
              <a:spcAft>
                <a:spcPts val="0"/>
              </a:spcAft>
            </a:pPr>
            <a:r>
              <a:rPr lang="en-US" dirty="0" smtClean="0"/>
              <a:t>Approximate recruiting response rate = 20%</a:t>
            </a:r>
          </a:p>
          <a:p>
            <a:pPr lvl="1">
              <a:spcBef>
                <a:spcPts val="0"/>
              </a:spcBef>
              <a:spcAft>
                <a:spcPts val="0"/>
              </a:spcAft>
            </a:pPr>
            <a:r>
              <a:rPr lang="en-US" dirty="0" smtClean="0"/>
              <a:t>Panel size = 2k</a:t>
            </a:r>
          </a:p>
        </p:txBody>
      </p:sp>
      <p:sp>
        <p:nvSpPr>
          <p:cNvPr id="4" name="Slide Number Placeholder 3"/>
          <p:cNvSpPr>
            <a:spLocks noGrp="1"/>
          </p:cNvSpPr>
          <p:nvPr>
            <p:ph type="sldNum" sz="quarter" idx="12"/>
          </p:nvPr>
        </p:nvSpPr>
        <p:spPr/>
        <p:txBody>
          <a:bodyPr/>
          <a:lstStyle/>
          <a:p>
            <a:pPr>
              <a:defRPr/>
            </a:pPr>
            <a:fld id="{8BFE1891-0CEC-44D8-B221-D5FCB52AB215}" type="slidenum">
              <a:rPr lang="en-US" smtClean="0"/>
              <a:pPr>
                <a:defRPr/>
              </a:pPr>
              <a:t>7</a:t>
            </a:fld>
            <a:endParaRPr lang="en-US"/>
          </a:p>
        </p:txBody>
      </p:sp>
      <p:pic>
        <p:nvPicPr>
          <p:cNvPr id="3074" name="Picture 2" descr="RAND Corpo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447800"/>
            <a:ext cx="1295400" cy="10064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5400" y="4129088"/>
            <a:ext cx="1498600" cy="1692275"/>
          </a:xfrm>
          <a:prstGeom prst="rect">
            <a:avLst/>
          </a:prstGeom>
        </p:spPr>
      </p:pic>
    </p:spTree>
    <p:extLst>
      <p:ext uri="{BB962C8B-B14F-4D97-AF65-F5344CB8AC3E}">
        <p14:creationId xmlns:p14="http://schemas.microsoft.com/office/powerpoint/2010/main" val="2015782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752" y="78906"/>
            <a:ext cx="9128248" cy="1072055"/>
          </a:xfrm>
        </p:spPr>
        <p:txBody>
          <a:bodyPr/>
          <a:lstStyle/>
          <a:p>
            <a:r>
              <a:rPr lang="en-US" sz="3600" dirty="0" smtClean="0"/>
              <a:t>Non-Probability (Convenience) Internet Panels</a:t>
            </a:r>
          </a:p>
        </p:txBody>
      </p:sp>
      <p:sp>
        <p:nvSpPr>
          <p:cNvPr id="11267" name="Content Placeholder 2"/>
          <p:cNvSpPr>
            <a:spLocks noGrp="1"/>
          </p:cNvSpPr>
          <p:nvPr>
            <p:ph idx="1"/>
          </p:nvPr>
        </p:nvSpPr>
        <p:spPr>
          <a:xfrm>
            <a:off x="152400" y="1219200"/>
            <a:ext cx="8534400" cy="4906963"/>
          </a:xfrm>
        </p:spPr>
        <p:txBody>
          <a:bodyPr/>
          <a:lstStyle/>
          <a:p>
            <a:r>
              <a:rPr lang="en-US" dirty="0"/>
              <a:t>NIH Toolbox</a:t>
            </a:r>
          </a:p>
          <a:p>
            <a:pPr lvl="1"/>
            <a:r>
              <a:rPr lang="en-US" dirty="0"/>
              <a:t>Multidimensional set of brief                          measures assessing cognitive,                      emotional, motor and sensory                           function from ages 3 to 85. </a:t>
            </a:r>
          </a:p>
          <a:p>
            <a:endParaRPr lang="en-US" dirty="0" smtClean="0"/>
          </a:p>
          <a:p>
            <a:endParaRPr lang="en-US" dirty="0" smtClean="0"/>
          </a:p>
          <a:p>
            <a:r>
              <a:rPr lang="en-US" dirty="0" smtClean="0"/>
              <a:t>Delve</a:t>
            </a:r>
            <a:r>
              <a:rPr lang="en-US" dirty="0"/>
              <a:t>, Inc databases assembled using online self-enrollment, enrollment through events hosted by the company, and </a:t>
            </a:r>
            <a:r>
              <a:rPr lang="en-US" dirty="0" smtClean="0"/>
              <a:t>telephone </a:t>
            </a:r>
            <a:r>
              <a:rPr lang="en-US" dirty="0"/>
              <a:t>calls from market research </a:t>
            </a:r>
            <a:r>
              <a:rPr lang="en-US" dirty="0" smtClean="0"/>
              <a:t>representatives</a:t>
            </a:r>
            <a:r>
              <a:rPr lang="en-US" dirty="0"/>
              <a:t> </a:t>
            </a:r>
          </a:p>
          <a:p>
            <a:endParaRPr lang="en-US" dirty="0" smtClean="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257800" y="1150961"/>
            <a:ext cx="4362450" cy="3800475"/>
          </a:xfrm>
          <a:prstGeom prst="rect">
            <a:avLst/>
          </a:prstGeom>
          <a:noFill/>
          <a:ln w="9525">
            <a:noFill/>
            <a:miter lim="800000"/>
            <a:headEnd/>
            <a:tailEnd/>
          </a:ln>
        </p:spPr>
      </p:pic>
    </p:spTree>
    <p:extLst>
      <p:ext uri="{BB962C8B-B14F-4D97-AF65-F5344CB8AC3E}">
        <p14:creationId xmlns:p14="http://schemas.microsoft.com/office/powerpoint/2010/main" val="384670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a:xfrm>
            <a:off x="0" y="-157660"/>
            <a:ext cx="9144000" cy="1447800"/>
          </a:xfrm>
        </p:spPr>
        <p:txBody>
          <a:bodyPr/>
          <a:lstStyle/>
          <a:p>
            <a:r>
              <a:rPr lang="en-US" sz="3200" dirty="0" smtClean="0"/>
              <a:t>Patient-Reported Outcomes Measurement Information System (PROMIS®)</a:t>
            </a:r>
          </a:p>
        </p:txBody>
      </p:sp>
      <p:sp>
        <p:nvSpPr>
          <p:cNvPr id="3" name="Content Placeholder 2"/>
          <p:cNvSpPr>
            <a:spLocks noGrp="1"/>
          </p:cNvSpPr>
          <p:nvPr>
            <p:ph idx="1"/>
          </p:nvPr>
        </p:nvSpPr>
        <p:spPr>
          <a:xfrm>
            <a:off x="152400" y="1600200"/>
            <a:ext cx="8839200" cy="4525963"/>
          </a:xfrm>
        </p:spPr>
        <p:txBody>
          <a:bodyPr>
            <a:normAutofit/>
          </a:bodyPr>
          <a:lstStyle/>
          <a:p>
            <a:pPr>
              <a:defRPr/>
            </a:pPr>
            <a:r>
              <a:rPr lang="en-US" i="1" dirty="0" err="1" smtClean="0"/>
              <a:t>Polimetrix</a:t>
            </a:r>
            <a:r>
              <a:rPr lang="en-US" dirty="0" smtClean="0"/>
              <a:t> (now </a:t>
            </a:r>
            <a:r>
              <a:rPr lang="en-US" i="1" dirty="0" err="1" smtClean="0"/>
              <a:t>YouGov</a:t>
            </a:r>
            <a:r>
              <a:rPr lang="en-US" dirty="0" smtClean="0"/>
              <a:t>)</a:t>
            </a:r>
          </a:p>
          <a:p>
            <a:pPr>
              <a:defRPr/>
            </a:pPr>
            <a:endParaRPr lang="en-US" dirty="0"/>
          </a:p>
          <a:p>
            <a:pPr>
              <a:defRPr/>
            </a:pPr>
            <a:r>
              <a:rPr lang="en-US" dirty="0"/>
              <a:t>Non-probability based recruitment of panel</a:t>
            </a:r>
          </a:p>
          <a:p>
            <a:pPr marL="457200" lvl="1" indent="0">
              <a:buNone/>
              <a:defRPr/>
            </a:pPr>
            <a:endParaRPr lang="en-US" dirty="0"/>
          </a:p>
          <a:p>
            <a:pPr>
              <a:defRPr/>
            </a:pPr>
            <a:r>
              <a:rPr lang="en-US" dirty="0"/>
              <a:t>&gt; 1 million members who regularly participate in online </a:t>
            </a:r>
            <a:r>
              <a:rPr lang="en-US" dirty="0" smtClean="0"/>
              <a:t>surveys</a:t>
            </a:r>
          </a:p>
          <a:p>
            <a:pPr>
              <a:defRPr/>
            </a:pPr>
            <a:endParaRPr lang="en-US" dirty="0"/>
          </a:p>
          <a:p>
            <a:pPr marL="0" indent="0">
              <a:buNone/>
              <a:defRPr/>
            </a:pPr>
            <a:r>
              <a:rPr lang="en-US" dirty="0" smtClean="0"/>
              <a:t>Liu et al. (2010)</a:t>
            </a:r>
          </a:p>
          <a:p>
            <a:pPr>
              <a:defRPr/>
            </a:pPr>
            <a:endParaRPr lang="en-US" dirty="0"/>
          </a:p>
          <a:p>
            <a:pPr marL="0" indent="0">
              <a:buNone/>
              <a:defRPr/>
            </a:pPr>
            <a:endParaRPr lang="en-US" dirty="0"/>
          </a:p>
          <a:p>
            <a:pPr>
              <a:defRPr/>
            </a:pPr>
            <a:endParaRPr lang="en-US" dirty="0"/>
          </a:p>
        </p:txBody>
      </p:sp>
    </p:spTree>
    <p:extLst>
      <p:ext uri="{BB962C8B-B14F-4D97-AF65-F5344CB8AC3E}">
        <p14:creationId xmlns:p14="http://schemas.microsoft.com/office/powerpoint/2010/main" val="3744995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2615</TotalTime>
  <Words>1093</Words>
  <Application>Microsoft Office PowerPoint</Application>
  <PresentationFormat>On-screen Show (4:3)</PresentationFormat>
  <Paragraphs>187</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Comic Sans MS</vt:lpstr>
      <vt:lpstr>Times New Roman</vt:lpstr>
      <vt:lpstr>Office Theme</vt:lpstr>
      <vt:lpstr>     Use of Online Panels to Conduct Surveys  Ron D. Hays (UCLA)  Arie Kapteyn (USC) and Honghu Liu (UCLA)      Society for Computers in Psychology   November 20, 2014 Hyatt Regency,  Long Beach, California 90802      </vt:lpstr>
      <vt:lpstr>Internet Panels</vt:lpstr>
      <vt:lpstr>Probability Panels</vt:lpstr>
      <vt:lpstr>Telepanel (1980’s)</vt:lpstr>
      <vt:lpstr>CentERpanel (1990s)</vt:lpstr>
      <vt:lpstr>Subsequent probability panels</vt:lpstr>
      <vt:lpstr>Subsequent probability panels (2)</vt:lpstr>
      <vt:lpstr>Non-Probability (Convenience) Internet Panels</vt:lpstr>
      <vt:lpstr>Patient-Reported Outcomes Measurement Information System (PROMIS®)</vt:lpstr>
      <vt:lpstr>Sample-matching Methodology</vt:lpstr>
      <vt:lpstr>PROMIS Internet Sample versus Census </vt:lpstr>
      <vt:lpstr>Analytic Weights (Post-Stratification Adjustment)</vt:lpstr>
      <vt:lpstr>PROMIS Internet Sample (Weighted) versus Census </vt:lpstr>
      <vt:lpstr>In general, how would you rate your health? (5 = excellent; 4 = very good; 3 = good; 2 = fair; 1 = poor)</vt:lpstr>
      <vt:lpstr>But weighting doesn’t always work</vt:lpstr>
      <vt:lpstr>Comparing probability and non-probability panels (Chang &amp; Krosnick, 2009)</vt:lpstr>
      <vt:lpstr>Why are probability internet panels with low response rates superior to convenience panels?</vt:lpstr>
      <vt:lpstr>PowerPoint Presentation</vt:lpstr>
      <vt:lpstr>PowerPoint Presentation</vt:lpstr>
    </vt:vector>
  </TitlesOfParts>
  <Company>UCLA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Survival Tips</dc:title>
  <dc:creator>Dr. Ron D. Hays</dc:creator>
  <cp:lastModifiedBy>Ron Hays</cp:lastModifiedBy>
  <cp:revision>182</cp:revision>
  <cp:lastPrinted>2014-11-17T01:14:49Z</cp:lastPrinted>
  <dcterms:created xsi:type="dcterms:W3CDTF">2011-06-22T19:25:25Z</dcterms:created>
  <dcterms:modified xsi:type="dcterms:W3CDTF">2014-11-20T14:11:07Z</dcterms:modified>
</cp:coreProperties>
</file>