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amp;ehk=ts6K9FZiiR3gOpwBC8wreQ&amp;pid=OfficeInsert"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19"/>
  </p:notesMasterIdLst>
  <p:handoutMasterIdLst>
    <p:handoutMasterId r:id="rId20"/>
  </p:handoutMasterIdLst>
  <p:sldIdLst>
    <p:sldId id="598" r:id="rId2"/>
    <p:sldId id="771" r:id="rId3"/>
    <p:sldId id="772" r:id="rId4"/>
    <p:sldId id="773" r:id="rId5"/>
    <p:sldId id="778" r:id="rId6"/>
    <p:sldId id="787" r:id="rId7"/>
    <p:sldId id="774" r:id="rId8"/>
    <p:sldId id="793" r:id="rId9"/>
    <p:sldId id="792" r:id="rId10"/>
    <p:sldId id="796" r:id="rId11"/>
    <p:sldId id="788" r:id="rId12"/>
    <p:sldId id="670" r:id="rId13"/>
    <p:sldId id="718" r:id="rId14"/>
    <p:sldId id="780" r:id="rId15"/>
    <p:sldId id="785" r:id="rId16"/>
    <p:sldId id="721" r:id="rId17"/>
    <p:sldId id="789" r:id="rId18"/>
  </p:sldIdLst>
  <p:sldSz cx="9144000" cy="6858000" type="screen4x3"/>
  <p:notesSz cx="7077075" cy="9363075"/>
  <p:defaultTextStyle>
    <a:defPPr>
      <a:defRPr lang="en-US"/>
    </a:defPPr>
    <a:lvl1pPr algn="l" rtl="0" fontAlgn="base">
      <a:spcBef>
        <a:spcPct val="0"/>
      </a:spcBef>
      <a:spcAft>
        <a:spcPct val="0"/>
      </a:spcAft>
      <a:defRPr sz="3200" b="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hays" initials="d" lastIdx="0" clrIdx="0">
    <p:extLst>
      <p:ext uri="{19B8F6BF-5375-455C-9EA6-DF929625EA0E}">
        <p15:presenceInfo xmlns:p15="http://schemas.microsoft.com/office/powerpoint/2012/main" userId="drhay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95" autoAdjust="0"/>
    <p:restoredTop sz="94434" autoAdjust="0"/>
  </p:normalViewPr>
  <p:slideViewPr>
    <p:cSldViewPr snapToObjects="1">
      <p:cViewPr varScale="1">
        <p:scale>
          <a:sx n="72" d="100"/>
          <a:sy n="72" d="100"/>
        </p:scale>
        <p:origin x="110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610"/>
    </p:cViewPr>
  </p:sorterViewPr>
  <p:notesViewPr>
    <p:cSldViewPr snapToObjects="1">
      <p:cViewPr>
        <p:scale>
          <a:sx n="100" d="100"/>
          <a:sy n="100" d="100"/>
        </p:scale>
        <p:origin x="792" y="-1254"/>
      </p:cViewPr>
      <p:guideLst>
        <p:guide orient="horz" pos="2949"/>
        <p:guide pos="223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1"/>
            <a:ext cx="3067050" cy="468313"/>
          </a:xfrm>
          <a:prstGeom prst="rect">
            <a:avLst/>
          </a:prstGeom>
          <a:noFill/>
          <a:ln w="9525">
            <a:noFill/>
            <a:miter lim="800000"/>
            <a:headEnd/>
            <a:tailEnd/>
          </a:ln>
          <a:effectLst/>
        </p:spPr>
        <p:txBody>
          <a:bodyPr vert="horz" wrap="square" lIns="93906" tIns="46953" rIns="93906" bIns="46953"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92163" name="Rectangle 3"/>
          <p:cNvSpPr>
            <a:spLocks noGrp="1" noChangeArrowheads="1"/>
          </p:cNvSpPr>
          <p:nvPr>
            <p:ph type="dt" sz="quarter" idx="1"/>
          </p:nvPr>
        </p:nvSpPr>
        <p:spPr bwMode="auto">
          <a:xfrm>
            <a:off x="4010025" y="1"/>
            <a:ext cx="3067050" cy="468313"/>
          </a:xfrm>
          <a:prstGeom prst="rect">
            <a:avLst/>
          </a:prstGeom>
          <a:noFill/>
          <a:ln w="9525">
            <a:noFill/>
            <a:miter lim="800000"/>
            <a:headEnd/>
            <a:tailEnd/>
          </a:ln>
          <a:effectLst/>
        </p:spPr>
        <p:txBody>
          <a:bodyPr vert="horz" wrap="square" lIns="93906" tIns="46953" rIns="93906" bIns="46953"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94764"/>
            <a:ext cx="3067050" cy="468312"/>
          </a:xfrm>
          <a:prstGeom prst="rect">
            <a:avLst/>
          </a:prstGeom>
          <a:noFill/>
          <a:ln w="9525">
            <a:noFill/>
            <a:miter lim="800000"/>
            <a:headEnd/>
            <a:tailEnd/>
          </a:ln>
          <a:effectLst/>
        </p:spPr>
        <p:txBody>
          <a:bodyPr vert="horz" wrap="square" lIns="93906" tIns="46953" rIns="93906" bIns="46953"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92165" name="Rectangle 5"/>
          <p:cNvSpPr>
            <a:spLocks noGrp="1" noChangeArrowheads="1"/>
          </p:cNvSpPr>
          <p:nvPr>
            <p:ph type="sldNum" sz="quarter" idx="3"/>
          </p:nvPr>
        </p:nvSpPr>
        <p:spPr bwMode="auto">
          <a:xfrm>
            <a:off x="4010025" y="8894764"/>
            <a:ext cx="3067050" cy="468312"/>
          </a:xfrm>
          <a:prstGeom prst="rect">
            <a:avLst/>
          </a:prstGeom>
          <a:noFill/>
          <a:ln w="9525">
            <a:noFill/>
            <a:miter lim="800000"/>
            <a:headEnd/>
            <a:tailEnd/>
          </a:ln>
          <a:effectLst/>
        </p:spPr>
        <p:txBody>
          <a:bodyPr vert="horz" wrap="square" lIns="93906" tIns="46953" rIns="93906" bIns="46953" numCol="1" anchor="b" anchorCtr="0" compatLnSpc="1">
            <a:prstTxWarp prst="textNoShape">
              <a:avLst/>
            </a:prstTxWarp>
          </a:bodyPr>
          <a:lstStyle>
            <a:lvl1pPr algn="r" eaLnBrk="0" hangingPunct="0">
              <a:defRPr sz="1200">
                <a:cs typeface="+mn-cs"/>
              </a:defRPr>
            </a:lvl1pPr>
          </a:lstStyle>
          <a:p>
            <a:pPr>
              <a:defRPr/>
            </a:pPr>
            <a:fld id="{B5CFF0E0-9292-4E99-842A-D31D68E327DC}" type="slidenum">
              <a:rPr lang="en-US"/>
              <a:pPr>
                <a:defRPr/>
              </a:pPr>
              <a:t>‹#›</a:t>
            </a:fld>
            <a:endParaRPr lang="en-US"/>
          </a:p>
        </p:txBody>
      </p:sp>
    </p:spTree>
    <p:extLst>
      <p:ext uri="{BB962C8B-B14F-4D97-AF65-F5344CB8AC3E}">
        <p14:creationId xmlns:p14="http://schemas.microsoft.com/office/powerpoint/2010/main" val="77487619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14T23:28:33.735"/>
    </inkml:context>
    <inkml:brush xml:id="br0">
      <inkml:brushProperty name="width" value="0.08" units="cm"/>
      <inkml:brushProperty name="height" value="0.16" units="cm"/>
      <inkml:brushProperty name="color" value="#FFFF00"/>
      <inkml:brushProperty name="tip" value="rectangle"/>
      <inkml:brushProperty name="rasterOp" value="maskPen"/>
      <inkml:brushProperty name="ignorePressure" value="1"/>
    </inkml:brush>
  </inkml:definitions>
  <inkml:trace contextRef="#ctx0" brushRef="#br0">23392 25173,'2'0,"4"0,8 0,10 0,20 0,10 0,4 0,7 0,10 6,7 0,3 0,-6 0,-5-3,-3 0,-7-2,-7-1,-1 0,6 5,0 1,-4 0,4 4,-1 0,-4-1,-6 0,-10 3,-8 0,-6-2,1-2,-5-1,-4-2,1 0,8-3,8 0,0-1,6-1,-1-1,-3 1,-5 0,4-3,2-1,3 1,4 0,-2 1,4-1,-4-1,2 1,0 0,-6 1,-8 1,-3-4,7-4,14-1,5 2,-4 2,-3 2,0 2,5 0,-5 2,-2 0,0 1,11-6,5-1,10-5,0-1,3 2,1 3,-9 2,-7 2,-11 2,-1 1,-6 0,-5 1,-7-1,-5 0,-3 1,-2-1,8 0,2 0,6 0,4 3,3 0,6 0,11 0,12-2,14 1,0-2,-7 0,-4 0,-6 0,-6 0,-7 0,-7 0,-10 0,-9 0,-4 0,0 0,-1 0,-6 2,1 2,-2-1,-2 0,3-2,-1 3,3 0,-1-1,10 0,6 4,8 0,4 0,11 3,11 1,6-3,10-2,3-2,-6-1,-2-3,-3 0,-11 0,-10 0,-7 0,-8-1,3 1,0-1,-4 1,-2 0,3 0,6 0,3 0,0 0,-1 0,-4 0,-2 0,-2 0,-2 0,0 0,0 0,0 0,8 0,4 0,1 0,-1 0,-1 0,3 0,-4 0,-6 0,-4 0,-4 0,0 0,2 0,0 0,1 0,0 0,1 0,14-4,5-3,6 0,11 2,6-3,3-6,-10-1,-5 3,-7-1,-6 0,-9 1,-4-3,-7-1,2 2,0-2,1 0,-5 2,-2 3,-5 0,-4 0,1 3,16-2,7 0,2 2,10 0,3 1,1 2,-4 1,1 2,-2 2,-6 0,-10 0,-5 0,-3 0,2 1,0-1,6-5,-2-1,0-1,8 2,-2 1,4 5,-5 1,-2 1,-4-1,-1 0,-4 0,-4-2,-4 1,-5-1,0 0,-2 0,1 2,6 1,5 1,4-2,2 5,7 1,6-1,-1-2,-5 1,-8 0,-5-2,-5 4,-5 0,-1-1,-2-1,2 0,3-1,2 2,0-1,4 4,-1 0,0 1,-3-2,-3-1,2-4,2-1,-2-1,1-2,-2 0,0-1,-2 1,-1 0,7 4,5 3,-1-1,1-1,3-1,1-2,-5 2,6 0,-1-1,0-1,-1-1,6 1,-1-2,9 0,5 0,4 0,8 2,0 1,-4 3,-3 0,-8-1,-12 3,-4 2,-3-3,-6-1,-1-2,2-2,-2-1,1-1,5 0,3 0,-3-1,-2 1,-2-1,0 1,1 0,-2 0,7 0,0 0,2 0,0 0,6-2,4-2,2 1,-1 1,0 0,-3 1,-7 0,-2 1,-1 0,-5 0,-4 0,-2 0,-2 0,0-2,0-1,8-1,2 2,0 0,-2 1,-1 0,-3 1,-3 0,5-5,10-2,6-4,2 0,4-2,-2 2,8-1,-3 0,-3 2,-5 4,-7-1,3 2,2-4,1 0,-2 1,-4 2,-2 2,8 2,10-4,3 0,-3-1,2 2,-5 2,-10 2,-3-1,-3 2,0 0,-3 0,0 1,6-1,-2 0,-4 0,1 1,-1-4,8 0,-2-1,2 2,-1 0,-5 1,-5 0,-3 1,-3 0,1 0,2-5,1-1,3-1,2 3,-3-3,-2 2,-2 0,-2-3,3 0,8 1,-1-7,1 1,-4 1,1 4,1-3,2 1,4 2,-3 3,-7 4,-3 3,-2 8,-6 5,-1 5,1-1,-1-1,-3 1,2-2,-1-2,-4 2,5 0,10 8,1 1,3 5,-2 1,-4-1,-5-2,-6-3,-4 1,-4 0,-2-1,-2-2,0 0,0-1,0 2,0 3,1-2,-1-2,1-1,0-1,0 1,0-2,0 1,0 5,0-1,-4-4,-3-3,0 0,0-4,-5-4,-3-3,2-6,2-7,4-3,2-15,3-7,-6 2,-2 2,0 0,4 4,-2 1,-3 6,-23-6,-23 1,-7 4,5 5,7 4,11 3,6 3,-5-4,-31-6,-24-1,2 1,11 3,11 2,1-2,-7-5,2-1,6-2,10 1,12 3,7 4,5 3,6 3,-4 1,-28 1,-17 1,-4-1,5 1,0-3,11-1,15 0,10 0,9 2,6-1,5 2,0 0,3 0,-38-6,-20 0,-19 0,-4 1,6 1,4-3,15-1,14 1,16 2,22 2,31 1,15 1,9 1,2 0,-3 5,-2 2,-5 2,-6 0,0-2,19 3,6-1,12 0,28-3,14 2,8 1,1-2,-10 1,-17-2,-14 0,-11 2,-7 0,-7 0,-3-3,0-2,11 5,17-1,10 0,25 8,15 1,6-1,-9-4,-15-4,-22 3,-19-1,-17-2,3-2,6 3,6 3,10 4,9 0,0 2,-5-2,0 3,-8-4,-10-2,-14-7,-13-7,-10-5,-8-6,-5-4,-3-4,-3 2,-3 3,-1-2,-3 2,-8 0,-2-1,-4-1,2-2,-2 3,3 3,1 5,5 1,1 2,0 2,-5 2,-3 1,-1 0,-1 2,2-1,2-2,-5-6,-1-2,-2 1,0 2,6 0,2 1,2 1,0 2,-5 2,-43-13,-22-3,-17 1,-2 4,7-2,14 0,14 1,15 4,14 2,16-1,7-1,7 5,7 5,2 3,-1 0,-4-1,-7 1,-4-2,-6-1,-2-1,6 1,7 1,9 1,11 5,7 1,10-1,4 1,5-2,13-1,7-2,12-2,6-1,-5 4,-12 2,-8-1,3-1,4 6,-4 1,-2-2,3-2,4 3,2-1,3 3,-6-1,-4-2,6-3,1-3,-5-1,-11-8,-17-1,-13-1,-14 1,-7 2,-9-4,-5 0,-1 1,-17-3,-36 0,-29-4,-16 1,-11 3,1 3,8 2,15 3,5 1,20 1,23 0,17 1,15 0,8-1,6 0,-10-4,-36-8,-23-1,-12 1,3-1,7-3,14 3,12 3,11-1,8 0,11 3,6 2,6 3,4 1,1 1,-5 2,-5-11,-12-6,-13 1,-12 2,-2 3,8 4,7 2,7 3,-1 1,5 0,7 1,4-1,6 1,1 0,3-1,-23 0,-72 2,-31 12,-4 2,5 5,14-3,17 2,13-3,16-4,21-5,15-3,15-3,8-1,8-4,6-1,-4 0,0 0,-11 2,-40 3,-22 1,1 1,11 0,18-1,13-1,8 0,10-3,7-2,3 1,2 1,-4 0,-13 0,-8 2,-1-1,4 1,5 0,5 1,14-1,11 0,19 0,10 0,5 0,0 0,1 0,-4 0,-5 2,-7 7,-4 1,2-1,-1 0,-1-1,6-2,7-2,15 3,33 1,40 4,33 0,5-3,-4-2,-18 3,-21 4,-22 0,-22-2,-17 4,-9-1,-6-2,-5-4,0-3,3-4,5 0,11-2,11-1,15 0,9 1,3 4,-7 3,-10 1,-13 1,-5 3,-9-1,-8-2,-5 1,-4-3,0-1,2-3,12-1,5-1,7 4,2 1,1 0,-1-1,-2-2,-4-1,-9 5,-13 0,-11-3,-6-5,-8-2,-2-6,-4-4,1-4,-7 0,0 1,-3 3,2-4,0 1,-1 3,2 2,1 2,-2-2,-1 0,0 1,-2 1,-6 2,0 2,-2 3,2 1,-1 1,3-5,2-1,-36-5,-43-1,-16 2,-3 3,0 5,8 3,17 1,22 0,19 0,15 0,10-1,2-1,2 1,3-1,-17 0,-37 0,-15 0,-3 0,-6-1,1 1,6 0,18 0,13 0,17-5,14-4,6-1,1 2,-35 2,-21 2,-6 1,10 2,0 1,9 0,12 1,13-1,10 0,5 1,6-1,0 0,-6 0,-14 0,-13 0,-12 0,-3 0,8 0,9 0,11 0,9 0,5 0,5 0,-2 0,-12-5,-25-2,-15 1,-2 1,1-9,7-4,5-4,6 1,0 0,4 3,5 4,8 6,5 3,0 3,-5 1,-2 2,-2 0,-6 0,-4 0,-6-1,1-5,-5-1,-4-3,-5-4,-3-1,-8-2,-2 1,6 3,2 4,11 3,16 3,10 1,12 1,9-4,14 0,8 4,6 10,8 12,8 6,5 3,-2 3,-3-3,0-8,-2-7,-1-7,0-5,-1-2,10-2,2-2,0 1,-2-1,-6 4,-2 5,-4 5,-6 6,-4 1,-1-2,6-4,26 1,34-2,41 2,18-2,11-2,3-3,-12-3,-7-2,-18-1,-21-2,-16 1,-16-1,-10 1,-9-1,-10 1,-2 0,0 0,0 0,1 0,-5 5,-5 9,-7 2,-9-1,-8-4,-5-3,-4-3,-2-3,-2-1,-3-1,-14-8,-1-3,-1 0,-4-4,-13-6,-12 1,4 4,6 5,10 3,4 5,7-4,8 1,3 0,-32 2,-40 1,-15 1,-3 1,6 4,15 0,8 6,12 6,10-1,7 0,8-5,-1-3,4-2,3-2,1-2,6 0,5-1,-7-2,-12-6,-9-2,-26-3,-15 0,-1 3,9 3,16 3,19 2,17 2,11 1,8 1,3-1,-2 1,3-3,4-6,11-2,10 1,8 2,6 2,3 3,-1 0,4 2,4 0,10 0,10 0,4 3,0 1,31 4,15 7,9 0,-5-3,-13-2,-14-4,-5-3,-12-1,-9-2,-5 0,0-1,5 1,1-1,-3 1,-7 0,-3-1,-5 1,-4 0,16-2,14-7,0-1,-8 4,-17 5,-16 8,-13 2,-13 3,-8-1,-5-2,-3-3,-4 3,-2-1,0-1,0-1,-2-3,3-2,-7-2,-17-8,-11-1,-9 1,-11 2,-4 1,0 3,-4 2,0 0,-17 4,-2 1,8 4,13 2,10-2,14-1,9-3,14-1,8-2,7 0,4-2,-2 1,2-1,-4 1,-21 0,-23 2,-27 12,-13 2,-14-1,-5 2,4-1,12-5,18-3,17-3,15-3,14-2,13 0,7-1,8-9,1-5,6 0,2 1,-4 3,-6 4,-14 5,-14 13,-12 5,2 0,3-1,-2-2,6-5,-5-2,0-3,8-1,5-2,5-1,-2 1,-1 4,4 2,1 0,4 2,4-2,0 0,2 2,2 2,1-3,3-1,3-3,0-1,1-1,3-3,6-4,4-6,3-3,8-7,5-5,6 3,4 5,0 5,3 6,4 4,1 3,1 1,-3 1,1 0,-2 0,-3 0,2 0,19-4,13 0,13 0,8 0,-2 2,-4 0,-5 0,-2 0,-9 1,-9 0,-9 1,-6-1,-10 0,-12 0,-12 0,-12-5,-7-1,-11-6,-13-2,-19 0,-22 4,-15 2,-4 3,3 3,6 1,6 1,5 1,11-1,9 1,3 0,3-1,5 0,7 0,5-5,-4-2,-5 1,-4 1,0-4,-3 0,-1 2,2 1,4 2,8 2,0 1,3 1,2-2,4-1,5-5,5-1,7-6,5-1,0 2,-4 4,-3 3,-1 1,1 1,-4 1,-12 12,-32 9,-16 7,-29 12,-8 0,11-4,9-7,15-8,19-7,18-5,14-4,12-1,9-6,4-2,-4 0,6 2,7 1,9 2,12 2,5 0,7 1,3 1,3-1,17-10,11-3,3 0,5 3,4 3,-5 3,-5 1,-7 2,-9 1,1 1,-6-1,-3 1,-3-1,-6 1,-6-1,5 0,3 0,-2 0,-5 0,0 0,-4 7,0 3,-2 0,1-3,10-1,6-2,4-3,3 0,14-1,4 0,-1-1,-3 1,-3-8,-2-7,-3-2,-5 3,-3 1,-7 3,-4 2,-4 4,-1 2,1 1,-2 1,-5 5,-7 10,-5 4,-4 3,-3 1,-8 0,-9-4,-5-6,-4-4,-1-4,-8-3,-1-2,-1-1,-10-10,-7-8,-1-1,-11-8,-11-1,-5 0,-9 4,-1 7,9 6,11 5,14 4,15 2,9 2,-2 0,2 0,1 1,4-2,-2-4,2-2,1-1,-3 0,0-5,2 0,1 1,1 4,2 2,0 2,1 2,2 1,-3 0,-2 1,-1-3,0-6,2-2,-2-1,-18 1,-13-8,-12-1,-3 3,0 4,4 4,-2 12,4 8,-2 7,2 4,9 0,11-2,7-7,10-4,6-4,-1-4,-1-1,2-2,-1 0,1 0,0 0,1 1,2-1,-1 1,-4 0,-1 0,0 0,-9 0,-11 0,-18 5,-10 7,-8 6,-2 15,5 2,11-2,15-2,12-4,9-6,6-4,-1-6,3-3,2-5,-1-2,3 5,-2 0,1-1,4-3,5-5,4-5,4-5,3-3,6-7,5-4,5-1,4 6,2 5,6 2,1 2,0 4,-1 4,-4 2,0 2,-1 1,0 0,-1 1,3 0,6-1,2 1,3-1,9 0,17 0,9 0,2 0,8 0,-1 0,-13 0,-4 2,-11 4,-3 6,-8 0,-8-1,-4 5,-5-1,-1-2,-2-4,1-3,-3 0,-5 3,-4 4,-5 4,-2 1,-1 4,-4-3,-4-4,-5-5,-9-4,-3-3,0-2,-3-2,-8 0,1 1,0-1,-2 0,4 1,4-1,-1 1,0 0,2 0,-1-7,-2-3,2 0,1 2,3 3,-3 2,-2 1,3 1,2-1,5-6,7-4,4-3,-1 2,4-5,5-4,7 2,6 3,7 3,6 4,1-2,-2 2,0 1,3 4,0 2,0 1,2 2,-1 0,2 0,1 1,-2-1,-5 1,0-1,-3 0,2 0,6 0,2 0,3-2,-2-2,1 1,10 0,5-3,2-2,-3-4,5 0,4 2,10-3,13 2,7-1,-6 3,0 2,-7 2,-8 3,-8 1,-9 1,-10 0,-12 5,-5 2,-4 0,7-1,7-3,6 0,4-2,10 0,3-1,6-1,31 1,19 0,5-3,-5 0,-8-1,-12 2,-14 0,-7 1,-8 0,-5 1,-4 0,1 0,-6 0,-4 0,-3 0,-8 0,-3 0,-5 0,-1 0,-6 6,-2 0,-4 3,-5 2,-2 4,-4 2,0 4,-12-3,-11-11,-11-7,-4-4,-2 0,-7-1,-6 2,-2 0,6 2,6-1,8 2,7 0,3 0,3 1,1-1,0 0,-14 8,-13 2,-31 4,-18 6,-5 1,-6 2,4 2,3 8,12 2,5 4,12-6,16-8,14-9,10-6,7-5,3-4,2-2,-3 0,-3-1,1 1,1 0,0 0,2 0,-2 1,2 0,1 0,-3 0,-3-5,3-6,5-5,7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14T23:28:57.133"/>
    </inkml:context>
    <inkml:brush xml:id="br0">
      <inkml:brushProperty name="width" value="0.08" units="cm"/>
      <inkml:brushProperty name="height" value="0.16" units="cm"/>
      <inkml:brushProperty name="color" value="#FFFF00"/>
      <inkml:brushProperty name="tip" value="rectangle"/>
      <inkml:brushProperty name="rasterOp" value="maskPen"/>
      <inkml:brushProperty name="ignorePressure" value="1"/>
    </inkml:brush>
  </inkml:definitions>
  <inkml:trace contextRef="#ctx0" brushRef="#br0">23437 26579,'2'0,"7"3,3 0,5 1,3-2,2 0,-2 4,-3 1,0 2,-5 2,4-1,5 3,5 2,7-2,7 2,10-2,3 3,3-3,5-2,4-4,2 5,-4 0,-10 4,-6-2,4-3,-5-3,-1-3,-2-3,-3-1,-6-1,-4 0,2 1,1 2,4 0,0-1,1 0,7-1,4-1,-3 1,-5-1,-8 0,-2 0,-1-1,-3 1,1 0,1 0,3 0,-1 0,-1 0,-3 0,23-15,22-10,26-6,11-2,-5 4,-1 1,-4 2,-15 4,-14 7,-11 5,-3 2,-6 3,-5 2,-6 1,-6 1,0 1,6-5,0-1,0 0,-2 2,1-5,-3 0,4 2,4 1,-2 3,-3 1,-5 1,-5 0,-2 2,5-1,6 0,0 3,-3 1,-4-1,-3 0,11-1,6-1,9-1,5 1,5 1,4 1,2 0,1 5,3 5,-2 6,-6 0,-5 1,6-2,-1-5,8-4,10-3,-2-4,1-1,-7-2,-3 1,-4-1,-11 2,-13 2,-8 0,-9-1,-8 2,-2 1,10-6,21-8,23-2,6 0,-1 3,-8 2,6-3,-8 1,-6 1,-8 2,-1 2,3 1,-1 1,-1 1,5 0,6 1,-1-1,0 3,-8 0,-7 0,-5 0,-8-1,-9 4,-2 1,-2 3,7 3,16 0,11 6,4-1,-2 2,-4-3,-3-4,-6-4,1-4,2-3,1-1,0-1,8-1,6 0,0 0,-9 0,-5 1,-6 0,-3 0,-5 0,-4 0,-4 0,-4 2,-1 2,-1-1,1 0,-1-1,4-2,2 1,1 0,-3-1,-1 4,0 3,-1-1,0-1,-3-1,7-2,1-1,-2 0,0-1,-1-1,7 1,11 0,14-1,4 1,0 0,10-2,0-2,-9 1,-10 1,-11-5,-7-1,-7 1,10-1,6 1,-1 2,-1 1,8 2,4 1,-4 1,-6 0,-8 0,-4 0,-4 1,-5-1,2 0,2 0,-1 0,1 0,-2 0,1 0,-2 0,-1 0,-1 0,6 0,-1 0,2 0,3 0,4 0,-2 0,0 0,2 0,-9 0,-9 0,-11 0,-12 0,-6 0,-6 0,-3 0,-5 0,-3 0,2 0,2-5,1-1,5-3,3 0,-1 2,1 2,-2 3,-6 0,0 1,0 1,1 1,1-1,0 0,1 0,-1 1,1-1,5-5,5-4,-4-1,0 2,-4 1,-5 3,-11 2,-15 1,-1 1,6 0,6 0,7 1,3-1,6 0,4 0,0 1,-14 1,-14 1,-6 1,-7-2,-2 0,6-1,8 0,10-3,9-2,5 1,3 0,-6 1,-11 4,-14 0,-16 1,-24 5,-35 0,-25 5,-6-1,12-1,25-4,27-2,26-7,25-6,13-2,8 1,4 3,3 1,-4 2,-4 2,0 0,0 1,2-4,-1-2,0 0,2 1,-1 4,-9 2,-7 6,-9 2,-7-1,-2-2,-4-4,-11-2,-7-2,0-5,10-1,16 0,8 2,6 1,8 3,3 1,5 0,0 1,1 0,3 1,-2-1,-9 0,-8 0,1 1,0-1,5 0,0 0,-3 0,0 0,3-3,6-5,4-2,2 1,1 2,-8 2,-15 2,-13 2,-5 0,-12 1,-7 1,-3-1,5 1,1-1,10 0,9 0,8 0,6-2,6-2,4 1,-5-4,-3-2,3 2,1 1,0 2,0 2,3 1,2 1,-1 0,2 0,4 0,2 1,1-1,-2 0,-2 0,1 0,0 0,2 0,2 0,1 0,0 0,-23 0,-19 0,-17 3,-5 3,5 0,8 0,12-2,13-1,7-1,8-1,4-1,5 0,1 0,1 0,1-3,2-6,2-1,2 1,-10 2,-16 5,-13 7,-18 9,-25 11,-11 12,-4 4,1 1,11-5,8-3,18-8,14-8,17-7,9-6,8-8,6-4,1-1,1 1,-4 2,-4 2,1 1,-2 1,2 1,2 0,0 0,2-7,-2-6,3-2,3 1,-4 3,-6 3,-8 4,-7 1,2 7,2 3,1 3,2-1,4-2,3-2,2-1,5-7,5-6,4-3,-2 0,-14 2,-17 8,-9 9,-5 9,-5 4,5 3,7-2,6-1,7-6,5-4,6-4,3-3,-3-2,1-1,0-1,2 0,3 1,-1-1,1 0,0 6,0 4,-9 6,-1 2,-1-1,3-3,1-5,5-8,4-4,6-4,-1 0,0-2,3-4,0-2,-3-3,-2 1,-2 1,-2 4,4-1,3-1,5 0,-2-7,-1-4,-2 4,-6 5,1 4,2-3,13 4,8 2,9 3,5 3,6 2,4 2,0 0,-1 1,-2-8,-2-2,-2-1,-1 3,1 2,-1 2,1 1,-1 1,4 6,2 2,0-1,-1 0,-1-2,2-2,-1 0,0-2,4 0,-2 0,0 0,-2 0,2 0,1-1,3 1,9 0,5 0,2 0,8-7,14-6,9 0,2 2,9 3,-5 3,-8 2,-13 2,-7 1,-8 0,-10 1,-6-1,-7 0,-8 8,-6 5,-4 0,6-2,19-3,12-3,7-2,13-1,14-2,13-1,27 1,20-18,15-6,-2-4,-12-2,-12 4,-20 7,-18 6,-17 5,-14 5,-14 2,-9 1,-9 2,-2 4,6 2,10-1,0-1,3 0,-2 0,-3-1,-4-3,-3 0,0-1,-2 0,-2-2,-3 9,2 1,1 1,-1-3,7 4,3-1,-3-2,-4-2,-3 0,-2-1,1-1,1-1,4-2,4 0,-1-1,-2 0,-3 5,-2 1,-6 2,-3 1,-3-2,-4 2,7 4,0 3,-8 0,-11-4,-8-3,-7-3,-3-3,-4-2,-1-1,2-1,0 1,-5-1,0-2,0-3,2-1,0-4,2-3,2 2,0 2,1 3,-4 2,-3 3,1 1,0 1,1 1,3-1,0 1,2-1,-2 1,-6-1,-9-5,-1-2,2 1,3 1,4 1,3 2,7-2,-2 0,-4 1,-13 1,-8 0,2 1,0 1,3 0,6 0,7 0,-3 0,2 0,3 1,2-1,-4 0,1 0,0 0,2 0,-7 0,-31 12,-20 15,-8 5,-9 1,0 7,-18 13,4 0,10-4,22-5,21-10,16-11,14-9,4-8,7-6,1-4,5-3,4-7,4-2,3-1,5-3,8-1,7-1,4 3,2 4,-1 5,1 5,-3 5,-4 2,2 2,-2 2,-2 0,9-1,4-1,4-2,2 0,19-2,2 0,-6 0,-10 3,-7-1,-6 6,-8 4,-1-1,-1-1,2-4,0-1,11-3,7-1,6-1,3 0,4 0,12-4,0-2,-2-1,1-4,4 0,1-3,2-2,9-3,13-4,-1 3,9-1,4-2,-8 4,-11-1,-6 4,-11 3,-14 3,2 2,3 4,-2 1,-7 1,-18-1,-20-7,-26-8,-19 0,-7 2,1 5,5 4,5 3,-6 2,3 1,-2 2,0 0,-3-1,2 1,-1 0,5-1,2 0,5-2,2-2,3 1,3 0,-13-3,-36-2,-24 1,-3 2,-1 3,4 4,10 0,14 0,17 0,11-1,11 0,15 0,18 1,16 2,9 4,8 1,6 7,2 0,10-3,2-2,0-5,-2-2,-6-2,0-2,-4 0,-7-1,-4 0,-6 1,-2 4,-3 3,-2-1,-1-1,6 1,-1 0,2-2,-2-1,4-1,3-1,12-1,7 0,2 0,6 0,8-1,4 1,5 0,8 0,9 0,-3 0,1 0,0 0,-7 0,-6 0,-1 0,-5 0,-8 0,-7 0,3 0,-7 0,-5-5,-7-2,-6 1,-1 1,11 1,14 2,4 1,-1 0,2 1,0 1,-3-1,-9 0,-9 0,-8 0,-3 1,-11 4,-13 4,-11 6,-8 0,-7-3,-3-3,-5-3,-10-2,-10-5,2-2,2-1,2-7,0-6,0-1,1 3,5 4,4 3,4 4,3 3,1 0,4 2,-9-8,-14-2,-8 0,-2 2,2 2,2 2,7 1,8 1,4 1,5 0,1 1,3-1,-14 0,-38 8,-45 10,-14 1,-19-1,4 0,15-3,14-3,20-5,18-2,21-3,14-2,13 0,4-1,7-2,11-1,10 0,10 1,3 4,2 1,0 1,3 1,1 2,1-2,8-1,3 0,0-2,1-1,0 1,-2-2,-2 1,-4 0,2 0,-1 0,0-1,-3 1,4 0,11 0,17 0,12 0,10 0,8 0,-1 0,-11 0,-10 6,-13 0,-16 3,-2 4,-6 1,-3-3,-2-2,-1-4,4-2,4-2,8-1,1 0,-2-1,-3 1,-13-4,-17-2,-11 0,-35-10,-12-2,-4-3,-6-3,-26-2,-9 3,8 6,16 5,15 5,12 4,13 2,11-1,12-8,5-2,-2 1,5 2,5 3,6 3,19 1,8 1,6 1,2 0,-3 1,-4-1,6 1,-1 4,-3 2,-4-1,-2 5,-5-1,-2 1,-1-1,-2-3,5 3,7-1,1-1,3-3,8 1,17-1,10-1,19-1,14-2,20 0,9-1,2-2,-4-2,-12 1,-15 0,-8 1,-18 1,-9-3,-12 1,-2 0,3 0,3 2,-1-1,15 2,10 0,3-5,2-2,-7 1,-9 1,-15 2,-13 1,-10 0,-8 2,3 0,6 0,5 0,-3 1,0-1,-2 0,7 0,-3 0,0 0,6 0,15 0,9 0,14 0,17 0,4 0,9 0,-7 0,-14 0,-13 0,-8 0,-13 0,-12 0,-11 0,-7 0,-6 0,-4 0,0 0,-2 0,5 0,3 0,-2 5,-3 2,0-1,0 2,-2-1,2-2,-3 4,-7 0,-8-2,-6-1,-8-2,-4-2,-4-2,-7 1,-1-2,-3-1,-7-7,1-1,-1 1,-14-1,-23 2,-19 2,-7 2,3 1,1 2,16 1,16 0,17 0,14 1,8-1,5 1,2-1,-11 0,-16 0,-7 0,2 0,-7 0,4 0,3 0,5 0,4 0,5 0,3 0,-2 0,1 0,-1 0,3 0,-1 0,-9 0,-5 0,-2 0,-7 5,-12 6,-2 3,2-3,4-2,2 2,5-1,6-2,4-2,7-3,7-1,5-2,9-2,-1-2,-1 1,0 0,-8 1,-12 0,-4 1,-6 1,-2 0,-5 3,0 0,1 0,7 0,10-1,7-1,7 0,-23 4,-15 7,-11 6,4 0,-2-3,8-2,12-2,12-4,10-3,4-2,6-1,6-6,1-3,-5 1,-1 2,-10 1,-12 4,-3 1,-3 2,6-1,5 0,5 0,10-6,5-2,2 0,5 0,7 0,7 0,8 2,5 1,7 1,4-4,1-1,0 1,-2 1,-5 4,-5 2,2 4,3 0,8 6,12-1,8 4,7 0,5-4,-1-2,-3-3,-8-2,-6-3,-4 0,-2 0,-5 0,-2-1,1 0,-2 1,-1 0,-4 0,14 0,1 0,-6 2,-13 2,-17-1,-12 0,-10-2,-4 0,-5 0,-6-1,-12-5,-1-1,3-1,-4-3,-1-6,-13 1,-7-1,4 4,7 3,7 3,6 3,7 1,5 2,6 1,3-6,2-1,-22 0,-29 2,-22 3,-7 2,-2 6,-1 2,3-1,6-2,12-1,5-2,8-2,14 0,12-1,10-1,7 1,6 0,-2-1,1 1,0 0,-4 5,-10 4,-19 6,-5 0,6-3,9-2,8-4,8-3,8-6,14-4,10 0,13 2,6 0,7 3,4 0,3 1,0 1,-3 0,-3 0,-2 1,-3-1,2 0,-1 0,6 0,4 0,0 0,0 0,15 0,17 0,16 0,13 3,9 0,5 0,-10 0,-10 4,-19 3,-9 0,-7 4,-3 4,-3-1,-5-4,1-3,7-4,2-2,0-3,3-1,8-1,-1 0,-4 1,2-1,-6 1,-9-1,-24-1,-17-2,-17-1,-40-6,-37-1,-17 2,-24 5,-3 4,9 1,10 1,16 0,23 1,19-1,16 0,7-1,9-2,9-4,6-6,0 0,1-1,4-1,11 2,6 3,8 3,10 3,8 1,9 2,-1 0,1 1,1 4,-7 2,-5 0,-7-1,4 0,4 0,0-2,1-1,-4-1,5-1,7 4,7 2,0-1,9-1,9-2,9-3,26-3,30-5,17-1,19-12,-8-2,-10-2,-16 3,-16 0,-12 4,-4 5,-4 4,7 0,-7 0,-7 3,-4 1,-7 2,-10 2,-11 1,-2-8,6-6,7-2,3-3,8 2,2 4,-7 4,-5 3,0-1,-6-1,-2 2,2 1,-4 3,-10 0,-10 2,-11 0,-6 0,2 0,5 0,-1 0,1 1,2-1,9 0,4 0,-4 0,-3 0,-4 0,-7 0,-3 0,0 0,2 0,8 0,3 0,-5 0,5 0,-4 0,-8 5,-17 2,-16-1,-10-1,-9-1,-3-2,-6-1,1 0,-1-1,-8 0,0-1,4 1,2 0,4-1,2 1,2 0,1 0,-4 0,0 0,-9-2,-10-6,-37-2,-19 1,-28 2,-9 2,-12 7,6 3,8 1,19 0,22-2,25-2,19 0,16-1,13-4,6 0,-2 0,-22 0,-71 6,-51 7,-13 7,-5 16,11 2,19 1,23-2,25-6,25-8,23-7,15-6,13-4,5-3,4-1,2-1,-32 6,-52 22,-22 11,-2 2,14-1,10-1,14-5,20-8,15-7,16-10,14-11,13-7,10-7,8-3,5 2,14 0,10 2,4 5,3 4,8 3,-4 6,-10 2,-8 3,-5 0,-5 0,-1-1,-2-2,0-1,0-2,4 0,0 0,4 0,7 0,5 0,13 0,3-1,0 1,-3 0,-2 0,9-2,3-2,-2 1,4 1,16 0,1 1,0-5,6-1,-10 1,-6 1,-11 1,-10 2,-3 1,-7 1,-4 0,1 0,-2 0,8-2,12-1,8 0,14 0,12 2,7 0,12 0,9 1,1 0,-5 0,-13 0,-18 0,-9 0,-13 0,-13 0,-9 0,-5 1,-6-1,-3 0,5-1,2 1,-2 0,-1 0,-3 0,2 0,21 0,22-5,7-1,7-1,5 2,-10 1,-15 2,-15 1,-9 0,-11 7,-16 0,-12 1,-13-2,-6-1,-7-4,-6-4,-5-7,-3-2,-4-3,1 1,0 1,4 2,3 3,6-3,-4-1,2 2,-1-2,-4 2,-5-3,1 0,0 4,2 3,4 3,3 2,4 1,4 1,-2-2,-12-6,-12-1,-13 0,-4 3,-3 1,2 2,7 2,17 0,22 2,18-1,16 5,11 3,4-2,-1 0,1-3,-4 0,1-2,-3-1,0 0,4 0,0 0,2-1,0 1,4 5,4 2,4-1,2-1,-2-1,-4-2,-6 2,-2-1,0 1,3-2,3 0,0-2,3 1,-4-1,-1 7,-5 3,1 0,-3-3,0-2,-2-1,0-2,-2-2,1 0,-4 5,-2 1,-2 0,4-1,9-1,2-2,-4 1,-11 1,-11-1,-12 0,-5-2,-8 0,-1 0,0-1,-3 0,-4-1,3 1,-2 0,4 0,-1 0,-3-5,-17-12,-13-3,-4 3,0 3,1 4,9 4,10 3,7 2,8 1,2 1,4 0,-12 0,-14-6,-23-1,-20 0,-20 1,-4 2,5 0,16 2,17 1,18 0,14 0,7 0,7 0,7 0,2 0,-19-4,-19-3,-15 1,-8 1,-7 1,-3 2,0 0,-3 2,7 0,15 0,13 0,12 0,11 1,5-1,2 0,-1 0,-7-2,-18-2,-12 1,-2 1,-1 0,-4 0,-2 2,5 0,7 0,-1 0,4 0,5 0,2-5,-8-2,0 2,-5-1,-2 3,-8 0,-6 2,4 1,-1 0,-3 0,11 0,5 1,2-1,6 0,7 0,9 0,8 0,7 0,3 0,-1 0,-4 0,-29 2,-36 2,-18 4,8 1,5-1,6 4,13-2,15-1,11-2,13-3,8-2,8-1,3-1,4-1,2 1,0 0,0-1,-5 1,-3-3,-7 0,-13 0,-16 0,-26-4,-15-1,-2 1,1 2,10 1,10 2,13 1,17 1,12 0,11 0,8 1,3-1,3 0,-5 0,-2-2,-30-2,-48 4,-46 13,-24 10,-18 14,10 5,22 1,16-3,26-6,29-11,25-8,21-8,14-4,7-3,4-1,-2-1,-4 1,0-1,-4 1,-7-2,-7-1,-8 1,-1 0,0-3,6-2,5 1,7 2,8-2,9-6,6-6,2 0,-5 3,-7 5,-1 3,-11 4,-41 8,-15 2,-1 9,5 1,8 2,15 0,11-4,13-5,11-6,11-11,6-4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14T23:29:06.849"/>
    </inkml:context>
    <inkml:brush xml:id="br0">
      <inkml:brushProperty name="width" value="0.08" units="cm"/>
      <inkml:brushProperty name="height" value="0.16" units="cm"/>
      <inkml:brushProperty name="color" value="#FFFF00"/>
      <inkml:brushProperty name="tip" value="rectangle"/>
      <inkml:brushProperty name="rasterOp" value="maskPen"/>
      <inkml:brushProperty name="ignorePressure" value="1"/>
    </inkml:brush>
  </inkml:definitions>
  <inkml:trace contextRef="#ctx0" brushRef="#br0">24123 25326,'3'0,"5"0,4 0,3 0,4 0,0 0,3 0,0 0,4 0,2 0,-1 0,-2 0,-1 0,-2 0,1 0,-2 0,2 0,3 0,1 0,-3 0,0 0,-1 0,0 0,-1 0,0 0,12 0,8 0,12 0,3 0,6 0,6-5,0-2,-5 1,0 1,-7 1,-5 2,-9 1,-7 0,-6 1,-4 0,3 1,3-1,-3 0,0 0,-3 1,-1-1,-5 2,-2 1,-6 3,-1 0,2-1,11-1,10 3,6 1,1-1,2-2,5-1,-2-2,-2-1,-3-1,-2 0,-3 0,3-1,0 1,2 0,1 0,-5-1,-2 1,-6 0,1 0,-4 0,0 0,-2 0,0 0,-2 0,0 0,5 0,14-2,9-1,5 0,1 0,9 1,8 1,-1 0,0 1,3 0,-4 3,-7 0,0 0,-3 0,2-1,-3-1,4 0,-2-1,-3 0,-5 0,-3 0,3 0,2 0,-2-1,-3 1,5 0,-4 0,2 0,-7 0,12 0,4 0,5 0,0 0,0 0,1 0,-6 0,-1 0,-9 0,0 0,-3 0,-6 0,-1 0,-6 0,9 0,5 0,5 0,13 0,14 0,-1 0,11 0,-3 0,-1 0,-9 0,-5 0,-8 0,-10 3,-7 0,-10 1,-7-2,-6 0,-1-1,4 0,1-1,-2 0,-1 0,-3 0,-2 0,6 0,19-1,19 1,25-2,10-1,20-1,2-3,-7-2,-4-3,-14-1,-8 3,-12 3,-7 2,-9 2,-4 2,-5 1,-9 0,0 1,-5-1,-1 1,7-1,8 0,8 1,4-1,-8 0,-5 0,-18 0,-16 0,-12-3,-12 0,-8-1,-9 2,-6 0,2-2,3 0,3 1,-1-4,2-2,-2 2,0 1,-8 0,-7 0,-5 2,-1 1,0 2,4 0,1 0,2 1,4 1,5-1,7-5,2-1,1 0,-27-5,-31 1,-11 1,-3 3,3 2,9 2,14 1,13 0,13 2,12-8,10-5,12-6,15 1,7 2,8 5,14 4,7 2,4 5,-3 2,-8 3,-5 11,-7 2,0 1,-2-4,-1-4,1 2,3-4,5-1,6-1,-2-1,0-3,-2-1,-5-2,0 0,-6 4,-3 2,5-1,3-1,2 0,5 1,2-2,9-1,9 4,14 0,21 0,5-2,5-1,-6-2,-12-1,-12-1,-13 0,-8-1,-3 1,-8 0,-6 0,-2 0,-3 0,5 0,3-1,4 1,2 1,2-1,7 0,1 0,2 4,-2 3,8 0,0-2,0 3,-4 1,-8-1,-2-2,-3-3,-7-1,-3-1,-2-1,0 3,2 0,-2-1,-3 1,-3-2,-2 0,-2 5,1 1,0-1,3-1,1-2,-1 0,-1-2,-1-1,-2 0,-1 0,-6 2,-1 1,0 0,5-1,2 0,4-1,5 0,3-1,2 0,2 5,1 1,-5 1,-8 0,-9-5,-8-6,-4-7,-5-4,-6 0,-11-1,-2-2,-1 3,-2 3,0 5,2 3,-3 2,2 2,-2 0,1 0,-4 1,-3 0,2-1,4-2,4-1,5-5,0-1,-1 1,-3 1,-1 3,3-1,-2 1,-4 0,-3 2,2 0,-2 1,2 1,-1 0,1-5,-1-1,-6-3,-4 1,-3 1,2 2,-2-3,2 0,3 1,0 2,-1 1,-1 3,1 0,2 0,-1 2,-9-1,0 0,-5 1,0-1,4 0,8 0,3 0,1 0,1 0,1 0,3 0,0 0,2 0,-8 0,-12 0,-5 0,-11 0,-13 0,-1 0,1 0,10 0,13 0,10 0,8 0,10-8,1-2,-12 1,-26 1,-20 3,-13 9,-3 9,-6 8,2-1,6 0,17-4,13-4,13-5,13 2,16 1,19 5,11 2,9 0,2 3,-1-2,1-5,-1-3,-1-5,1-2,11-2,7-2,8-2,-1-1,-4 0,4 3,2 7,0 6,2 4,0 5,1 2,0 2,-6 1,-4-3,2 2,6-4,4 0,2-3,-2 0,10-4,2-3,3-4,5-1,10 4,3 0,0-1,5-3,-5-2,-10-1,-13 2,-14 2,-8-1,-9-1,3-4,3-3,0 0,6 0,-1 0,-4 0,-6 2,-5-4,-9-4,-9-2,-11 1,-9 0,-10 1,-6 2,-1-3,-2 0,-3-6,2 0,0 1,4 2,-3 3,2-3,1 1,2 3,0-1,1 2,0 0,2 0,-14 3,-8 0,-5-3,-1 0,-7 0,-3 2,2-3,1-1,2 2,-2 1,-5 3,4 1,-1 1,-4-4,2-2,0-1,-2-5,-4 0,0 1,4 0,5 0,-8 3,5 2,8 3,9 3,6 0,-13 1,-3 0,-2 1,-3-1,-7 3,-1 1,7-1,6 0,9-1,9-1,6-1,1 1,2-1,0 0,-7-3,-12-1,-14 1,-24 0,-31 7,-13 4,-17 1,4-1,13-2,13-2,18-2,23 0,19-2,16-2,12-2,5 1,-5-1,-25 10,-18 7,-15 3,-8-2,-1-4,-3-2,11-4,16-2,16-2,14-2,14-5,10-5,9-3,3 0,-4 4,-3 2,-7 5,-11 3,-13 6,-5 2,3-1,4-1,1-2,7-3,14-2,14-6,16-1,8 1,8 1,9 3,11 1,-1 2,-1 0,2 1,-5 1,12-1,15 1,20-1,15 0,2 0,0 0,-4 0,-11 0,-4 0,-7 0,-11 0,-4 0,2 0,6 0,-2 2,7 2,2-1,8 0,5-1,-5-1,-4-1,-8 1,0-1,-3-1,-2 1,-6 0,1 5,1 1,2 1,16 3,7 0,11-1,5-3,1-2,-3-1,-11-3,-13 1,-17-2,-13 1,-8 0,-5-1,1 1,2 0,-6 0,5 0,-1 0,-5 2,-6 1,-3 1,-4-2,1 0,17-1,8 0,17-3,21-2,14 1,-1 0,0-4,-9-1,-11 1,-11 2,-6 1,-2 5,-13 6,-12 2,-5 0,1-1,3-1,4 0,3-2,6-2,10-1,7-4,1-1,-2-1,-9 2,-6 0,-12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1026"/>
          <p:cNvSpPr>
            <a:spLocks noGrp="1" noChangeArrowheads="1"/>
          </p:cNvSpPr>
          <p:nvPr>
            <p:ph type="hdr" sz="quarter"/>
          </p:nvPr>
        </p:nvSpPr>
        <p:spPr bwMode="auto">
          <a:xfrm>
            <a:off x="0" y="1"/>
            <a:ext cx="3067050" cy="468313"/>
          </a:xfrm>
          <a:prstGeom prst="rect">
            <a:avLst/>
          </a:prstGeom>
          <a:noFill/>
          <a:ln w="12700" cap="sq">
            <a:noFill/>
            <a:miter lim="800000"/>
            <a:headEnd type="none" w="sm" len="sm"/>
            <a:tailEnd type="none" w="sm" len="sm"/>
          </a:ln>
          <a:effectLst/>
        </p:spPr>
        <p:txBody>
          <a:bodyPr vert="horz" wrap="square" lIns="93906" tIns="46953" rIns="93906" bIns="46953"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108547" name="Rectangle 1027"/>
          <p:cNvSpPr>
            <a:spLocks noGrp="1" noChangeArrowheads="1"/>
          </p:cNvSpPr>
          <p:nvPr>
            <p:ph type="dt" idx="1"/>
          </p:nvPr>
        </p:nvSpPr>
        <p:spPr bwMode="auto">
          <a:xfrm>
            <a:off x="4010025" y="1"/>
            <a:ext cx="3067050" cy="468313"/>
          </a:xfrm>
          <a:prstGeom prst="rect">
            <a:avLst/>
          </a:prstGeom>
          <a:noFill/>
          <a:ln w="12700" cap="sq">
            <a:noFill/>
            <a:miter lim="800000"/>
            <a:headEnd type="none" w="sm" len="sm"/>
            <a:tailEnd type="none" w="sm" len="sm"/>
          </a:ln>
          <a:effectLst/>
        </p:spPr>
        <p:txBody>
          <a:bodyPr vert="horz" wrap="square" lIns="93906" tIns="46953" rIns="93906" bIns="46953"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114692" name="Rectangle 1028"/>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p:spPr>
      </p:sp>
      <p:sp>
        <p:nvSpPr>
          <p:cNvPr id="108549" name="Rectangle 1029"/>
          <p:cNvSpPr>
            <a:spLocks noGrp="1" noChangeArrowheads="1"/>
          </p:cNvSpPr>
          <p:nvPr>
            <p:ph type="body" sz="quarter" idx="3"/>
          </p:nvPr>
        </p:nvSpPr>
        <p:spPr bwMode="auto">
          <a:xfrm>
            <a:off x="942976" y="4446588"/>
            <a:ext cx="5191125" cy="4214812"/>
          </a:xfrm>
          <a:prstGeom prst="rect">
            <a:avLst/>
          </a:prstGeom>
          <a:noFill/>
          <a:ln w="12700" cap="sq">
            <a:noFill/>
            <a:miter lim="800000"/>
            <a:headEnd type="none" w="sm" len="sm"/>
            <a:tailEnd type="none" w="sm" len="sm"/>
          </a:ln>
          <a:effectLst/>
        </p:spPr>
        <p:txBody>
          <a:bodyPr vert="horz" wrap="square" lIns="93906" tIns="46953" rIns="93906" bIns="4695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8550" name="Rectangle 1030"/>
          <p:cNvSpPr>
            <a:spLocks noGrp="1" noChangeArrowheads="1"/>
          </p:cNvSpPr>
          <p:nvPr>
            <p:ph type="ftr" sz="quarter" idx="4"/>
          </p:nvPr>
        </p:nvSpPr>
        <p:spPr bwMode="auto">
          <a:xfrm>
            <a:off x="0" y="8894764"/>
            <a:ext cx="3067050" cy="468312"/>
          </a:xfrm>
          <a:prstGeom prst="rect">
            <a:avLst/>
          </a:prstGeom>
          <a:noFill/>
          <a:ln w="12700" cap="sq">
            <a:noFill/>
            <a:miter lim="800000"/>
            <a:headEnd type="none" w="sm" len="sm"/>
            <a:tailEnd type="none" w="sm" len="sm"/>
          </a:ln>
          <a:effectLst/>
        </p:spPr>
        <p:txBody>
          <a:bodyPr vert="horz" wrap="square" lIns="93906" tIns="46953" rIns="93906" bIns="46953"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108551" name="Rectangle 1031"/>
          <p:cNvSpPr>
            <a:spLocks noGrp="1" noChangeArrowheads="1"/>
          </p:cNvSpPr>
          <p:nvPr>
            <p:ph type="sldNum" sz="quarter" idx="5"/>
          </p:nvPr>
        </p:nvSpPr>
        <p:spPr bwMode="auto">
          <a:xfrm>
            <a:off x="4010025" y="8894764"/>
            <a:ext cx="3067050" cy="468312"/>
          </a:xfrm>
          <a:prstGeom prst="rect">
            <a:avLst/>
          </a:prstGeom>
          <a:noFill/>
          <a:ln w="12700" cap="sq">
            <a:noFill/>
            <a:miter lim="800000"/>
            <a:headEnd type="none" w="sm" len="sm"/>
            <a:tailEnd type="none" w="sm" len="sm"/>
          </a:ln>
          <a:effectLst/>
        </p:spPr>
        <p:txBody>
          <a:bodyPr vert="horz" wrap="square" lIns="93906" tIns="46953" rIns="93906" bIns="46953" numCol="1" anchor="b" anchorCtr="0" compatLnSpc="1">
            <a:prstTxWarp prst="textNoShape">
              <a:avLst/>
            </a:prstTxWarp>
          </a:bodyPr>
          <a:lstStyle>
            <a:lvl1pPr algn="r" eaLnBrk="0" hangingPunct="0">
              <a:defRPr sz="1200">
                <a:cs typeface="+mn-cs"/>
              </a:defRPr>
            </a:lvl1pPr>
          </a:lstStyle>
          <a:p>
            <a:pPr>
              <a:defRPr/>
            </a:pPr>
            <a:fld id="{560BD1C5-117E-4168-A7B7-3C97EA08B6E1}" type="slidenum">
              <a:rPr lang="en-US"/>
              <a:pPr>
                <a:defRPr/>
              </a:pPr>
              <a:t>‹#›</a:t>
            </a:fld>
            <a:endParaRPr lang="en-US"/>
          </a:p>
        </p:txBody>
      </p:sp>
    </p:spTree>
    <p:extLst>
      <p:ext uri="{BB962C8B-B14F-4D97-AF65-F5344CB8AC3E}">
        <p14:creationId xmlns:p14="http://schemas.microsoft.com/office/powerpoint/2010/main" val="2126292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1</a:t>
            </a:fld>
            <a:endParaRPr lang="en-US" dirty="0"/>
          </a:p>
        </p:txBody>
      </p:sp>
    </p:spTree>
    <p:extLst>
      <p:ext uri="{BB962C8B-B14F-4D97-AF65-F5344CB8AC3E}">
        <p14:creationId xmlns:p14="http://schemas.microsoft.com/office/powerpoint/2010/main" val="415537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12</a:t>
            </a:fld>
            <a:endParaRPr lang="en-US"/>
          </a:p>
        </p:txBody>
      </p:sp>
    </p:spTree>
    <p:extLst>
      <p:ext uri="{BB962C8B-B14F-4D97-AF65-F5344CB8AC3E}">
        <p14:creationId xmlns:p14="http://schemas.microsoft.com/office/powerpoint/2010/main" val="7371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13</a:t>
            </a:fld>
            <a:endParaRPr lang="en-US"/>
          </a:p>
        </p:txBody>
      </p:sp>
    </p:spTree>
    <p:extLst>
      <p:ext uri="{BB962C8B-B14F-4D97-AF65-F5344CB8AC3E}">
        <p14:creationId xmlns:p14="http://schemas.microsoft.com/office/powerpoint/2010/main" val="64963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638"/>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4C62D00-B1E3-4835-884C-5F222AD40C36}" type="datetime4">
              <a:rPr lang="en-US" smtClean="0"/>
              <a:pPr>
                <a:defRPr/>
              </a:pPr>
              <a:t>February 17, 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4FC7D-27F8-4040-9DB7-283913AE0F1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445A4A1-9252-4FD7-8760-8C2999A8B094}" type="datetime4">
              <a:rPr lang="en-US" smtClean="0"/>
              <a:pPr>
                <a:defRPr/>
              </a:pPr>
              <a:t>February 17, 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D421E-8161-453C-8076-6BF5406752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851"/>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851"/>
            <a:ext cx="67722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35401EB-4B9C-48CC-ADED-389175255878}" type="datetime4">
              <a:rPr lang="en-US" smtClean="0"/>
              <a:pPr>
                <a:defRPr/>
              </a:pPr>
              <a:t>February 17, 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DF06D7-3CF0-4962-B168-1E7701C0AC9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41294" y="1417639"/>
            <a:ext cx="7261414" cy="4930775"/>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910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93E360E-EB38-4DBC-9C96-F00C75741A90}" type="datetime4">
              <a:rPr lang="en-US" smtClean="0"/>
              <a:pPr>
                <a:defRPr/>
              </a:pPr>
              <a:t>February 17, 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5144EA-161E-419D-B606-46724030BA3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113"/>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FE16653-7477-46EE-A296-04E01C88B3E7}" type="datetime4">
              <a:rPr lang="en-US" smtClean="0"/>
              <a:pPr>
                <a:defRPr/>
              </a:pPr>
              <a:t>February 17, 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458977-03B1-44FE-8B2A-BEE55865E64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0644D67-F380-4D19-8DC2-D8D7A69C8563}" type="datetime4">
              <a:rPr lang="en-US" smtClean="0"/>
              <a:pPr>
                <a:defRPr/>
              </a:pPr>
              <a:t>February 17, 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719EFA-3A8A-4C18-A720-9C0EC50ECD9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5773"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5773"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94CBE2D-70F3-49DF-A8CE-D027752C8EA0}" type="datetime4">
              <a:rPr lang="en-US" smtClean="0"/>
              <a:pPr>
                <a:defRPr/>
              </a:pPr>
              <a:t>February 17, 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67A2FA-A687-472D-9525-18D7C7100D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D5920A68-4B0D-44CB-80E7-7F72BDD3676F}" type="datetime4">
              <a:rPr lang="en-US" smtClean="0"/>
              <a:pPr>
                <a:defRPr/>
              </a:pPr>
              <a:t>February 17, 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B15C0F-D46F-4F15-BEA4-3F0FAA134F2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42E1A488-F133-44E0-BCE0-C7297E6E078D}" type="datetime4">
              <a:rPr lang="en-US" smtClean="0"/>
              <a:pPr>
                <a:defRPr/>
              </a:pPr>
              <a:t>February 17, 2017</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372350" y="6245225"/>
            <a:ext cx="1466850" cy="476250"/>
          </a:xfrm>
        </p:spPr>
        <p:txBody>
          <a:bodyPr/>
          <a:lstStyle>
            <a:lvl1pPr>
              <a:defRPr/>
            </a:lvl1pPr>
          </a:lstStyle>
          <a:p>
            <a:pPr>
              <a:defRPr/>
            </a:pPr>
            <a:fld id="{FC104A63-7622-4A0E-8213-283EA964E1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1931" y="273263"/>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41975F8-1663-4452-B460-4155C3994215}" type="datetime4">
              <a:rPr lang="en-US" smtClean="0"/>
              <a:pPr>
                <a:defRPr/>
              </a:pPr>
              <a:t>February 17, 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B76091-6E7F-47D4-BCEF-D4FB530B774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B6B6E74-21EF-4574-967D-34216100E44B}" type="datetime4">
              <a:rPr lang="en-US" smtClean="0"/>
              <a:pPr>
                <a:defRPr/>
              </a:pPr>
              <a:t>February 17, 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0EE16E-B068-4EA7-9C0F-EA431C66DB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B61280BB-8824-4F15-A934-5DD9C1B3420A}" type="datetime4">
              <a:rPr lang="en-US" smtClean="0"/>
              <a:pPr>
                <a:defRPr/>
              </a:pPr>
              <a:t>February 17, 2017</a:t>
            </a:fld>
            <a:endParaRPr lang="en-US"/>
          </a:p>
        </p:txBody>
      </p:sp>
      <p:sp>
        <p:nvSpPr>
          <p:cNvPr id="168965"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vl1pPr>
          </a:lstStyle>
          <a:p>
            <a:pPr>
              <a:defRPr/>
            </a:pPr>
            <a:endParaRPr lang="en-US"/>
          </a:p>
        </p:txBody>
      </p:sp>
      <p:sp>
        <p:nvSpPr>
          <p:cNvPr id="168966"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cs typeface="+mn-cs"/>
              </a:defRPr>
            </a:lvl1pPr>
          </a:lstStyle>
          <a:p>
            <a:pPr>
              <a:defRPr/>
            </a:pPr>
            <a:fld id="{122CADC7-F8D5-43F5-B6BB-578E5327D4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8" r:id="rId7"/>
    <p:sldLayoutId id="2147483804" r:id="rId8"/>
    <p:sldLayoutId id="2147483805" r:id="rId9"/>
    <p:sldLayoutId id="2147483806" r:id="rId10"/>
    <p:sldLayoutId id="2147483807" r:id="rId11"/>
    <p:sldLayoutId id="214748380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9.png"/><Relationship Id="rId4" Type="http://schemas.openxmlformats.org/officeDocument/2006/relationships/customXml" Target="../ink/ink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qualityreportingcenter.com/wp-content/uploads/2016/02/IQR_20160126_QATranscript_vFINAL508.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amp;ehk=ts6K9FZiiR3gOpwBC8wreQ&amp;pid=OfficeInsert"/><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1" y="177379"/>
            <a:ext cx="8991600" cy="1575222"/>
          </a:xfrm>
        </p:spPr>
        <p:txBody>
          <a:bodyPr/>
          <a:lstStyle/>
          <a:p>
            <a:pPr algn="ctr"/>
            <a:r>
              <a:rPr lang="en-US" sz="3800" i="1" dirty="0">
                <a:latin typeface="Comic Sans MS" panose="030F0702030302020204" pitchFamily="66" charset="0"/>
              </a:rPr>
              <a:t>Patient Experience of </a:t>
            </a:r>
            <a:br>
              <a:rPr lang="en-US" sz="3800" i="1" dirty="0">
                <a:latin typeface="Comic Sans MS" panose="030F0702030302020204" pitchFamily="66" charset="0"/>
              </a:rPr>
            </a:br>
            <a:r>
              <a:rPr lang="en-US" sz="3800" i="1" dirty="0">
                <a:latin typeface="Comic Sans MS" panose="030F0702030302020204" pitchFamily="66" charset="0"/>
              </a:rPr>
              <a:t>Care Surveys </a:t>
            </a:r>
            <a:r>
              <a:rPr lang="en-US" altLang="en-US" sz="3800" dirty="0">
                <a:latin typeface="Comic Sans MS" pitchFamily="66" charset="0"/>
              </a:rPr>
              <a:t>  </a:t>
            </a:r>
          </a:p>
        </p:txBody>
      </p:sp>
      <p:sp>
        <p:nvSpPr>
          <p:cNvPr id="3076" name="Text Placeholder 6"/>
          <p:cNvSpPr>
            <a:spLocks noGrp="1"/>
          </p:cNvSpPr>
          <p:nvPr>
            <p:ph type="body" sz="half" idx="2"/>
          </p:nvPr>
        </p:nvSpPr>
        <p:spPr>
          <a:xfrm>
            <a:off x="685800" y="2362200"/>
            <a:ext cx="7543799" cy="4359275"/>
          </a:xfrm>
        </p:spPr>
        <p:txBody>
          <a:bodyPr/>
          <a:lstStyle/>
          <a:p>
            <a:endParaRPr lang="en-US" altLang="en-US" sz="2400" dirty="0">
              <a:latin typeface="Comic Sans MS" pitchFamily="66" charset="0"/>
            </a:endParaRPr>
          </a:p>
          <a:p>
            <a:r>
              <a:rPr lang="en-US" altLang="en-US" sz="2400" dirty="0">
                <a:latin typeface="Comic Sans MS" pitchFamily="66" charset="0"/>
              </a:rPr>
              <a:t>	   </a:t>
            </a:r>
            <a:r>
              <a:rPr lang="en-US" altLang="en-US" sz="3600" b="1" dirty="0">
                <a:latin typeface="Comic Sans MS" pitchFamily="66" charset="0"/>
              </a:rPr>
              <a:t>Ron D. Hays, Ph.D.</a:t>
            </a:r>
          </a:p>
          <a:p>
            <a:r>
              <a:rPr lang="en-US" altLang="en-US" sz="3000" b="1" dirty="0">
                <a:latin typeface="Comic Sans MS" pitchFamily="66" charset="0"/>
              </a:rPr>
              <a:t> UCLA Division of General Internal Medicine &amp; Health Services Research</a:t>
            </a:r>
          </a:p>
          <a:p>
            <a:endParaRPr lang="en-US" altLang="en-US" sz="2400" dirty="0">
              <a:latin typeface="Comic Sans MS" pitchFamily="66" charset="0"/>
            </a:endParaRPr>
          </a:p>
          <a:p>
            <a:pPr algn="ctr"/>
            <a:r>
              <a:rPr lang="en-US" altLang="en-US" sz="2400" dirty="0">
                <a:latin typeface="Comic Sans MS" pitchFamily="66" charset="0"/>
              </a:rPr>
              <a:t>February 15, 2017 (Grand Rounds)</a:t>
            </a:r>
          </a:p>
          <a:p>
            <a:pPr algn="ctr"/>
            <a:r>
              <a:rPr lang="en-US" altLang="en-US" sz="2400" dirty="0">
                <a:latin typeface="Comic Sans MS" pitchFamily="66" charset="0"/>
              </a:rPr>
              <a:t>Ronald Reagan Medical Center, ~7:30-8am</a:t>
            </a:r>
          </a:p>
          <a:p>
            <a:pPr algn="ctr"/>
            <a:r>
              <a:rPr lang="en-US" altLang="en-US" sz="2400" dirty="0">
                <a:latin typeface="Comic Sans MS" pitchFamily="66" charset="0"/>
              </a:rPr>
              <a:t>Room B-130, RRMC Auditorium</a:t>
            </a:r>
          </a:p>
          <a:p>
            <a:endParaRPr lang="en-US" altLang="en-US" sz="2400" dirty="0">
              <a:latin typeface="Comic Sans MS" pitchFamily="66" charset="0"/>
            </a:endParaRPr>
          </a:p>
          <a:p>
            <a:endParaRPr lang="en-US" altLang="en-US" sz="2400" dirty="0">
              <a:latin typeface="Comic Sans MS" pitchFamily="66" charset="0"/>
            </a:endParaRPr>
          </a:p>
          <a:p>
            <a:endParaRPr lang="en-US" altLang="en-US" sz="2400" dirty="0">
              <a:latin typeface="Comic Sans MS" pitchFamily="66" charset="0"/>
            </a:endParaRPr>
          </a:p>
          <a:p>
            <a:endParaRPr lang="en-US" altLang="en-US" sz="2400" dirty="0">
              <a:latin typeface="Comic Sans MS" pitchFamily="66" charset="0"/>
            </a:endParaRPr>
          </a:p>
          <a:p>
            <a:endParaRPr lang="en-US" altLang="en-US" sz="2400" dirty="0">
              <a:latin typeface="Comic Sans MS" pitchFamily="66" charset="0"/>
            </a:endParaRPr>
          </a:p>
          <a:p>
            <a:r>
              <a:rPr lang="en-US" altLang="en-US" sz="2400" dirty="0">
                <a:latin typeface="Comic Sans MS" pitchFamily="66" charset="0"/>
              </a:rPr>
              <a:t>   </a:t>
            </a:r>
          </a:p>
        </p:txBody>
      </p:sp>
      <p:sp>
        <p:nvSpPr>
          <p:cNvPr id="4" name="Slide Number Placeholder 3"/>
          <p:cNvSpPr>
            <a:spLocks noGrp="1"/>
          </p:cNvSpPr>
          <p:nvPr>
            <p:ph type="sldNum" sz="quarter" idx="12"/>
          </p:nvPr>
        </p:nvSpPr>
        <p:spPr>
          <a:xfrm>
            <a:off x="6591300" y="6245225"/>
            <a:ext cx="2400300" cy="476250"/>
          </a:xfrm>
        </p:spPr>
        <p:txBody>
          <a:bodyPr/>
          <a:lstStyle/>
          <a:p>
            <a:pPr>
              <a:defRPr/>
            </a:pPr>
            <a:fld id="{7646C21A-8BFE-462D-BFF3-46243DE50252}" type="slidenum">
              <a:rPr lang="en-US" smtClean="0"/>
              <a:pPr>
                <a:defRPr/>
              </a:pPr>
              <a:t>1</a:t>
            </a:fld>
            <a:endParaRPr lang="en-US" dirty="0"/>
          </a:p>
        </p:txBody>
      </p:sp>
      <p:sp>
        <p:nvSpPr>
          <p:cNvPr id="3078" name="TextBox 7"/>
          <p:cNvSpPr txBox="1">
            <a:spLocks noChangeArrowheads="1"/>
          </p:cNvSpPr>
          <p:nvPr/>
        </p:nvSpPr>
        <p:spPr bwMode="auto">
          <a:xfrm>
            <a:off x="304800" y="4495800"/>
            <a:ext cx="8839200" cy="954107"/>
          </a:xfrm>
          <a:prstGeom prst="rect">
            <a:avLst/>
          </a:prstGeom>
          <a:noFill/>
          <a:ln w="9525">
            <a:noFill/>
            <a:miter lim="800000"/>
            <a:headEnd/>
            <a:tailEnd/>
          </a:ln>
        </p:spPr>
        <p:txBody>
          <a:bodyPr wrap="square">
            <a:spAutoFit/>
          </a:bodyPr>
          <a:lstStyle/>
          <a:p>
            <a:endParaRPr lang="en-US" altLang="en-US" sz="2800" i="1" dirty="0">
              <a:latin typeface="Comic Sans MS" pitchFamily="66" charset="0"/>
            </a:endParaRPr>
          </a:p>
          <a:p>
            <a:r>
              <a:rPr lang="en-US" altLang="en-US" sz="2800" i="1" dirty="0">
                <a:latin typeface="Comic Sans MS" pitchFamily="66" charset="0"/>
              </a:rPr>
              <a:t> </a:t>
            </a:r>
            <a:endParaRPr lang="en-US" altLang="en-US" sz="2800" b="0" i="1" dirty="0">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dirty="0"/>
              <a:t>OAS CAHPS® Survey</a:t>
            </a:r>
          </a:p>
        </p:txBody>
      </p:sp>
      <p:sp>
        <p:nvSpPr>
          <p:cNvPr id="3" name="Content Placeholder 2"/>
          <p:cNvSpPr>
            <a:spLocks noGrp="1"/>
          </p:cNvSpPr>
          <p:nvPr>
            <p:ph idx="1"/>
          </p:nvPr>
        </p:nvSpPr>
        <p:spPr>
          <a:xfrm>
            <a:off x="228600" y="1143000"/>
            <a:ext cx="8915400" cy="4983163"/>
          </a:xfrm>
        </p:spPr>
        <p:txBody>
          <a:bodyPr/>
          <a:lstStyle/>
          <a:p>
            <a:r>
              <a:rPr lang="en-US" dirty="0"/>
              <a:t>Mandatory effective January 2018 for: </a:t>
            </a:r>
          </a:p>
          <a:p>
            <a:pPr lvl="1"/>
            <a:r>
              <a:rPr lang="en-US" dirty="0"/>
              <a:t>Hospital-based outpatient surgical department (HOPDs) and ambulatory surgical centers (ASCs) </a:t>
            </a:r>
          </a:p>
          <a:p>
            <a:r>
              <a:rPr lang="en-US" dirty="0"/>
              <a:t>37 questions </a:t>
            </a:r>
          </a:p>
          <a:p>
            <a:pPr lvl="1"/>
            <a:r>
              <a:rPr lang="en-US" dirty="0"/>
              <a:t>Facilities and Staff</a:t>
            </a:r>
          </a:p>
          <a:p>
            <a:pPr lvl="1"/>
            <a:r>
              <a:rPr lang="en-US" dirty="0"/>
              <a:t>Communication About Procedure </a:t>
            </a:r>
          </a:p>
          <a:p>
            <a:pPr lvl="1"/>
            <a:r>
              <a:rPr lang="en-US" dirty="0"/>
              <a:t>Preparation for Discharge and Recovery</a:t>
            </a:r>
          </a:p>
          <a:p>
            <a:pPr lvl="1"/>
            <a:r>
              <a:rPr lang="en-US" dirty="0"/>
              <a:t>Overall Rating of Facility </a:t>
            </a:r>
          </a:p>
          <a:p>
            <a:pPr lvl="1"/>
            <a:r>
              <a:rPr lang="en-US" dirty="0"/>
              <a:t>Recommendation of Facility </a:t>
            </a:r>
          </a:p>
          <a:p>
            <a:r>
              <a:rPr lang="en-US" dirty="0"/>
              <a:t>Facilities can add up to 15 supplemental questions </a:t>
            </a:r>
          </a:p>
        </p:txBody>
      </p:sp>
      <p:sp>
        <p:nvSpPr>
          <p:cNvPr id="4" name="Slide Number Placeholder 3"/>
          <p:cNvSpPr>
            <a:spLocks noGrp="1"/>
          </p:cNvSpPr>
          <p:nvPr>
            <p:ph type="sldNum" sz="quarter" idx="12"/>
          </p:nvPr>
        </p:nvSpPr>
        <p:spPr/>
        <p:txBody>
          <a:bodyPr/>
          <a:lstStyle/>
          <a:p>
            <a:pPr>
              <a:defRPr/>
            </a:pPr>
            <a:fld id="{0C5144EA-161E-419D-B606-46724030BA3B}" type="slidenum">
              <a:rPr lang="en-US" smtClean="0"/>
              <a:pPr>
                <a:defRPr/>
              </a:pPr>
              <a:t>10</a:t>
            </a:fld>
            <a:endParaRPr lang="en-US"/>
          </a:p>
        </p:txBody>
      </p:sp>
    </p:spTree>
    <p:extLst>
      <p:ext uri="{BB962C8B-B14F-4D97-AF65-F5344CB8AC3E}">
        <p14:creationId xmlns:p14="http://schemas.microsoft.com/office/powerpoint/2010/main" val="669007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1341438"/>
          </a:xfrm>
        </p:spPr>
        <p:txBody>
          <a:bodyPr/>
          <a:lstStyle/>
          <a:p>
            <a:r>
              <a:rPr lang="en-US" sz="4200" dirty="0"/>
              <a:t>CAHPS Outpatient and Ambulatory Surgery Survey (OAS CAHPS®)</a:t>
            </a:r>
          </a:p>
        </p:txBody>
      </p:sp>
      <p:sp>
        <p:nvSpPr>
          <p:cNvPr id="3" name="Content Placeholder 2"/>
          <p:cNvSpPr>
            <a:spLocks noGrp="1"/>
          </p:cNvSpPr>
          <p:nvPr>
            <p:ph idx="1"/>
          </p:nvPr>
        </p:nvSpPr>
        <p:spPr>
          <a:xfrm>
            <a:off x="76200" y="1600200"/>
            <a:ext cx="9144000" cy="4525963"/>
          </a:xfrm>
        </p:spPr>
        <p:txBody>
          <a:bodyPr/>
          <a:lstStyle/>
          <a:p>
            <a:pPr marL="0" indent="0">
              <a:buNone/>
            </a:pPr>
            <a:r>
              <a:rPr lang="en-US" sz="2200" dirty="0"/>
              <a:t>10. Anesthesia is something that would make you feel sleepy or go to sleep during your procedure.  Were you given anesthesia?</a:t>
            </a:r>
          </a:p>
          <a:p>
            <a:pPr marL="0" indent="0">
              <a:buNone/>
            </a:pPr>
            <a:r>
              <a:rPr lang="en-US" sz="2400" dirty="0"/>
              <a:t>  </a:t>
            </a:r>
            <a:r>
              <a:rPr lang="en-US" sz="1800" dirty="0"/>
              <a:t>[  ]  Yes</a:t>
            </a:r>
          </a:p>
          <a:p>
            <a:pPr marL="0" indent="0">
              <a:buNone/>
            </a:pPr>
            <a:r>
              <a:rPr lang="en-US" sz="1800" dirty="0"/>
              <a:t>  [  ]  No</a:t>
            </a:r>
          </a:p>
          <a:p>
            <a:pPr marL="0" indent="0">
              <a:buNone/>
            </a:pPr>
            <a:r>
              <a:rPr lang="en-US" sz="2200" dirty="0"/>
              <a:t>11. Did your doctor or anyone from the facility explain the process of giving anesthesia in a way that was easy to understand?</a:t>
            </a:r>
          </a:p>
          <a:p>
            <a:pPr marL="0" indent="0">
              <a:buNone/>
            </a:pPr>
            <a:r>
              <a:rPr lang="en-US" sz="1800" dirty="0"/>
              <a:t>[  ]  Yes, definitely</a:t>
            </a:r>
          </a:p>
          <a:p>
            <a:pPr marL="0" indent="0">
              <a:buNone/>
            </a:pPr>
            <a:r>
              <a:rPr lang="en-US" sz="1800" dirty="0"/>
              <a:t>[  ]  Yes, somewhat</a:t>
            </a:r>
          </a:p>
          <a:p>
            <a:pPr marL="0" indent="0">
              <a:buNone/>
            </a:pPr>
            <a:r>
              <a:rPr lang="en-US" sz="1800" dirty="0"/>
              <a:t>[  ]   No</a:t>
            </a:r>
          </a:p>
          <a:p>
            <a:pPr marL="0" indent="0">
              <a:buNone/>
            </a:pPr>
            <a:r>
              <a:rPr lang="en-US" sz="2200" dirty="0"/>
              <a:t>12. Did your doctor or anyone from the facility explain the possible side effects of the anesthesia in a way that was easy to understand?</a:t>
            </a:r>
          </a:p>
          <a:p>
            <a:pPr marL="0" indent="0">
              <a:buNone/>
            </a:pPr>
            <a:r>
              <a:rPr lang="en-US" sz="1800" dirty="0"/>
              <a:t>  [  ]  Yes, definitely</a:t>
            </a:r>
          </a:p>
          <a:p>
            <a:pPr marL="0" indent="0">
              <a:buNone/>
            </a:pPr>
            <a:r>
              <a:rPr lang="en-US" sz="1800" dirty="0"/>
              <a:t>  [  ]  Yes, somewhat               </a:t>
            </a:r>
            <a:r>
              <a:rPr lang="en-US" sz="1800" i="1" dirty="0"/>
              <a:t>Note: This replaced PG Surgery Center/Procedure Unit</a:t>
            </a:r>
          </a:p>
          <a:p>
            <a:pPr marL="0" indent="0">
              <a:buNone/>
            </a:pPr>
            <a:r>
              <a:rPr lang="en-US" sz="1800" dirty="0"/>
              <a:t>  [  ]   No                                 </a:t>
            </a:r>
            <a:r>
              <a:rPr lang="en-US" sz="1800" i="1" dirty="0"/>
              <a:t>Survey, July 2016 (</a:t>
            </a:r>
            <a:r>
              <a:rPr lang="en-US" sz="1800" i="1" dirty="0" err="1"/>
              <a:t>Kyulo</a:t>
            </a:r>
            <a:r>
              <a:rPr lang="en-US" sz="1800" i="1" dirty="0"/>
              <a:t> </a:t>
            </a:r>
            <a:r>
              <a:rPr lang="en-US" sz="1800" i="1" dirty="0" err="1"/>
              <a:t>Namgyal</a:t>
            </a:r>
            <a:r>
              <a:rPr lang="en-US" sz="1800" i="1" dirty="0"/>
              <a:t>)</a:t>
            </a:r>
          </a:p>
          <a:p>
            <a:pPr marL="0" indent="0">
              <a:buNone/>
            </a:pPr>
            <a:endParaRPr lang="en-US" sz="1800" dirty="0"/>
          </a:p>
          <a:p>
            <a:pPr marL="0" indent="0">
              <a:buNone/>
            </a:pPr>
            <a:r>
              <a:rPr lang="en-US" sz="1800" dirty="0"/>
              <a:t>  [  ]  No</a:t>
            </a:r>
          </a:p>
          <a:p>
            <a:pPr marL="0" indent="0">
              <a:buNone/>
            </a:pPr>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C5144EA-161E-419D-B606-46724030BA3B}" type="slidenum">
              <a:rPr lang="en-US" smtClean="0"/>
              <a:pPr>
                <a:defRPr/>
              </a:pPr>
              <a:t>11</a:t>
            </a:fld>
            <a:endParaRPr lang="en-US"/>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3173812" y="5891360"/>
              <a:ext cx="5541552" cy="317808"/>
            </p14:xfrm>
          </p:contentPart>
        </mc:Choice>
        <mc:Fallback xmlns="">
          <p:pic>
            <p:nvPicPr>
              <p:cNvPr id="5" name="Ink 4"/>
              <p:cNvPicPr/>
              <p:nvPr/>
            </p:nvPicPr>
            <p:blipFill>
              <a:blip r:embed="rId3"/>
              <a:stretch>
                <a:fillRect/>
              </a:stretch>
            </p:blipFill>
            <p:spPr>
              <a:xfrm>
                <a:off x="3159413" y="5862599"/>
                <a:ext cx="5570351" cy="37533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3184324" y="6276272"/>
              <a:ext cx="3452400" cy="203904"/>
            </p14:xfrm>
          </p:contentPart>
        </mc:Choice>
        <mc:Fallback xmlns="">
          <p:pic>
            <p:nvPicPr>
              <p:cNvPr id="6" name="Ink 5"/>
              <p:cNvPicPr/>
              <p:nvPr/>
            </p:nvPicPr>
            <p:blipFill>
              <a:blip r:embed="rId5"/>
              <a:stretch>
                <a:fillRect/>
              </a:stretch>
            </p:blipFill>
            <p:spPr>
              <a:xfrm>
                <a:off x="3169926" y="6247502"/>
                <a:ext cx="3481197" cy="26144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3349204" y="5937584"/>
              <a:ext cx="3882960" cy="243792"/>
            </p14:xfrm>
          </p:contentPart>
        </mc:Choice>
        <mc:Fallback xmlns="">
          <p:pic>
            <p:nvPicPr>
              <p:cNvPr id="7" name="Ink 6"/>
              <p:cNvPicPr/>
              <p:nvPr/>
            </p:nvPicPr>
            <p:blipFill>
              <a:blip r:embed="rId7"/>
              <a:stretch>
                <a:fillRect/>
              </a:stretch>
            </p:blipFill>
            <p:spPr>
              <a:xfrm>
                <a:off x="3334805" y="5908818"/>
                <a:ext cx="3911757" cy="301324"/>
              </a:xfrm>
              <a:prstGeom prst="rect">
                <a:avLst/>
              </a:prstGeom>
            </p:spPr>
          </p:pic>
        </mc:Fallback>
      </mc:AlternateContent>
    </p:spTree>
    <p:extLst>
      <p:ext uri="{BB962C8B-B14F-4D97-AF65-F5344CB8AC3E}">
        <p14:creationId xmlns:p14="http://schemas.microsoft.com/office/powerpoint/2010/main" val="185009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4B76091-6E7F-47D4-BCEF-D4FB530B7746}" type="slidenum">
              <a:rPr lang="en-US" smtClean="0"/>
              <a:pPr>
                <a:defRPr/>
              </a:pPr>
              <a:t>12</a:t>
            </a:fld>
            <a:endParaRPr lang="en-US"/>
          </a:p>
        </p:txBody>
      </p:sp>
      <p:pic>
        <p:nvPicPr>
          <p:cNvPr id="6" name="Picture 5"/>
          <p:cNvPicPr>
            <a:picLocks noChangeAspect="1"/>
          </p:cNvPicPr>
          <p:nvPr/>
        </p:nvPicPr>
        <p:blipFill>
          <a:blip r:embed="rId3"/>
          <a:stretch>
            <a:fillRect/>
          </a:stretch>
        </p:blipFill>
        <p:spPr>
          <a:xfrm>
            <a:off x="0" y="-228600"/>
            <a:ext cx="9829800" cy="7315200"/>
          </a:xfrm>
          <a:prstGeom prst="rect">
            <a:avLst/>
          </a:prstGeom>
        </p:spPr>
      </p:pic>
    </p:spTree>
    <p:extLst>
      <p:ext uri="{BB962C8B-B14F-4D97-AF65-F5344CB8AC3E}">
        <p14:creationId xmlns:p14="http://schemas.microsoft.com/office/powerpoint/2010/main" val="1622070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lstStyle/>
          <a:p>
            <a:r>
              <a:rPr lang="en-US" sz="3800" dirty="0">
                <a:latin typeface="Comic Sans MS" panose="030F0702030302020204" pitchFamily="66" charset="0"/>
              </a:rPr>
              <a:t>Providers motivated to fulfill patient desires regardless of appropriateness?</a:t>
            </a:r>
          </a:p>
        </p:txBody>
      </p:sp>
      <p:sp>
        <p:nvSpPr>
          <p:cNvPr id="4" name="Content Placeholder 3"/>
          <p:cNvSpPr>
            <a:spLocks noGrp="1"/>
          </p:cNvSpPr>
          <p:nvPr>
            <p:ph idx="1"/>
          </p:nvPr>
        </p:nvSpPr>
        <p:spPr>
          <a:xfrm>
            <a:off x="76200" y="1828800"/>
            <a:ext cx="9067800" cy="4297363"/>
          </a:xfrm>
        </p:spPr>
        <p:txBody>
          <a:bodyPr/>
          <a:lstStyle/>
          <a:p>
            <a:r>
              <a:rPr lang="en-US" sz="3400" dirty="0">
                <a:latin typeface="Comic Sans MS" panose="030F0702030302020204" pitchFamily="66" charset="0"/>
              </a:rPr>
              <a:t>“Pressure to get good ratings can lead to bad medicine.”</a:t>
            </a:r>
          </a:p>
          <a:p>
            <a:pPr lvl="1"/>
            <a:r>
              <a:rPr lang="en-US" dirty="0">
                <a:latin typeface="Comic Sans MS" panose="030F0702030302020204" pitchFamily="66" charset="0"/>
              </a:rPr>
              <a:t>Dr. Stuart Younger, Professor of Bioethics and Psychiatry at the Case Western Reserve University (Hastings Center Report)</a:t>
            </a:r>
          </a:p>
          <a:p>
            <a:endParaRPr lang="en-US" dirty="0">
              <a:latin typeface="Comic Sans MS" panose="030F0702030302020204" pitchFamily="66" charset="0"/>
            </a:endParaRPr>
          </a:p>
          <a:p>
            <a:r>
              <a:rPr lang="en-US" dirty="0">
                <a:latin typeface="Comic Sans MS" panose="030F0702030302020204" pitchFamily="66" charset="0"/>
              </a:rPr>
              <a:t>Good communication is important in addressing unreasonable expectations</a:t>
            </a:r>
          </a:p>
          <a:p>
            <a:pPr lvl="1"/>
            <a:endParaRPr lang="en-US" sz="3000" dirty="0">
              <a:latin typeface="Comic Sans MS" panose="030F0702030302020204" pitchFamily="66" charset="0"/>
            </a:endParaRPr>
          </a:p>
          <a:p>
            <a:endParaRPr lang="en-US" dirty="0"/>
          </a:p>
        </p:txBody>
      </p:sp>
      <p:sp>
        <p:nvSpPr>
          <p:cNvPr id="2" name="Slide Number Placeholder 1"/>
          <p:cNvSpPr>
            <a:spLocks noGrp="1"/>
          </p:cNvSpPr>
          <p:nvPr>
            <p:ph type="sldNum" sz="quarter" idx="12"/>
          </p:nvPr>
        </p:nvSpPr>
        <p:spPr/>
        <p:txBody>
          <a:bodyPr/>
          <a:lstStyle/>
          <a:p>
            <a:pPr>
              <a:defRPr/>
            </a:pPr>
            <a:fld id="{FC104A63-7622-4A0E-8213-283EA964E1B0}" type="slidenum">
              <a:rPr lang="en-US" smtClean="0"/>
              <a:pPr>
                <a:defRPr/>
              </a:pPr>
              <a:t>13</a:t>
            </a:fld>
            <a:endParaRPr lang="en-US"/>
          </a:p>
        </p:txBody>
      </p:sp>
    </p:spTree>
    <p:extLst>
      <p:ext uri="{BB962C8B-B14F-4D97-AF65-F5344CB8AC3E}">
        <p14:creationId xmlns:p14="http://schemas.microsoft.com/office/powerpoint/2010/main" val="264123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73342"/>
            <a:ext cx="9144000" cy="1143000"/>
          </a:xfrm>
        </p:spPr>
        <p:txBody>
          <a:bodyPr/>
          <a:lstStyle/>
          <a:p>
            <a:r>
              <a:rPr lang="en-US" dirty="0">
                <a:latin typeface="Comic Sans MS" panose="030F0702030302020204" pitchFamily="66" charset="0"/>
              </a:rPr>
              <a:t>Fenton et al. (2012)</a:t>
            </a:r>
          </a:p>
        </p:txBody>
      </p:sp>
      <p:sp>
        <p:nvSpPr>
          <p:cNvPr id="3" name="Content Placeholder 2"/>
          <p:cNvSpPr>
            <a:spLocks noGrp="1"/>
          </p:cNvSpPr>
          <p:nvPr>
            <p:ph idx="1"/>
          </p:nvPr>
        </p:nvSpPr>
        <p:spPr>
          <a:xfrm>
            <a:off x="152400" y="1219200"/>
            <a:ext cx="8915400" cy="4906963"/>
          </a:xfrm>
        </p:spPr>
        <p:txBody>
          <a:bodyPr/>
          <a:lstStyle/>
          <a:p>
            <a:pPr marL="0" indent="0">
              <a:buNone/>
            </a:pPr>
            <a:r>
              <a:rPr lang="en-US" dirty="0">
                <a:latin typeface="Times New Roman" panose="02020603050405020304" pitchFamily="18" charset="0"/>
                <a:cs typeface="Times New Roman" panose="02020603050405020304" pitchFamily="18" charset="0"/>
              </a:rPr>
              <a:t>“Patient satisfaction can be maintained in the absence of request fulfillment if physicians address patient concerns in a patient-centered way.”</a:t>
            </a:r>
          </a:p>
          <a:p>
            <a:pPr marL="0" indent="0">
              <a:buNone/>
            </a:pPr>
            <a:r>
              <a:rPr lang="en-US" dirty="0">
                <a:latin typeface="Times New Roman" panose="02020603050405020304" pitchFamily="18" charset="0"/>
                <a:cs typeface="Times New Roman" panose="02020603050405020304" pitchFamily="18" charset="0"/>
              </a:rPr>
              <a:t>“ In the ideal vision of patient-centered care, physicians deliver evidence-based care in accord with the preferences of informed patients, thereby improving satisfaction and health outcomes, while using health resources efficiently.”  </a:t>
            </a:r>
          </a:p>
          <a:p>
            <a:pPr marL="0" indent="0">
              <a:buNone/>
            </a:pPr>
            <a:r>
              <a:rPr lang="en-US" dirty="0">
                <a:latin typeface="Times New Roman" panose="02020603050405020304" pitchFamily="18" charset="0"/>
                <a:cs typeface="Times New Roman" panose="02020603050405020304" pitchFamily="18" charset="0"/>
              </a:rPr>
              <a:t>“However, patient-centered communication requires longer visits and may be challenging for many physicians to implement.”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0C5144EA-161E-419D-B606-46724030BA3B}" type="slidenum">
              <a:rPr lang="en-US" smtClean="0"/>
              <a:pPr>
                <a:defRPr/>
              </a:pPr>
              <a:t>14</a:t>
            </a:fld>
            <a:endParaRPr lang="en-US"/>
          </a:p>
        </p:txBody>
      </p:sp>
    </p:spTree>
    <p:extLst>
      <p:ext uri="{BB962C8B-B14F-4D97-AF65-F5344CB8AC3E}">
        <p14:creationId xmlns:p14="http://schemas.microsoft.com/office/powerpoint/2010/main" val="2422461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467850" cy="1143000"/>
          </a:xfrm>
        </p:spPr>
        <p:txBody>
          <a:bodyPr/>
          <a:lstStyle/>
          <a:p>
            <a:br>
              <a:rPr lang="en-US" sz="3800">
                <a:latin typeface="Comic Sans MS" panose="030F0702030302020204" pitchFamily="66" charset="0"/>
              </a:rPr>
            </a:br>
            <a:r>
              <a:rPr lang="en-US" sz="3800">
                <a:latin typeface="Comic Sans MS" panose="030F0702030302020204" pitchFamily="66" charset="0"/>
              </a:rPr>
              <a:t> </a:t>
            </a:r>
            <a:r>
              <a:rPr lang="en-US" sz="3800" dirty="0">
                <a:latin typeface="Comic Sans MS" panose="030F0702030302020204" pitchFamily="66" charset="0"/>
              </a:rPr>
              <a:t>HCAHPS Survey, Pain Management, and Opioid Misuse: The CMS Perspective</a:t>
            </a:r>
            <a:br>
              <a:rPr lang="en-US" dirty="0"/>
            </a:br>
            <a:endParaRPr lang="en-US" dirty="0"/>
          </a:p>
        </p:txBody>
      </p:sp>
      <p:sp>
        <p:nvSpPr>
          <p:cNvPr id="3" name="Content Placeholder 2"/>
          <p:cNvSpPr>
            <a:spLocks noGrp="1"/>
          </p:cNvSpPr>
          <p:nvPr>
            <p:ph idx="1"/>
          </p:nvPr>
        </p:nvSpPr>
        <p:spPr>
          <a:xfrm>
            <a:off x="152400" y="1600200"/>
            <a:ext cx="8991600" cy="4525963"/>
          </a:xfrm>
        </p:spPr>
        <p:txBody>
          <a:bodyPr/>
          <a:lstStyle/>
          <a:p>
            <a:pPr marL="0" indent="0" algn="ctr">
              <a:buNone/>
            </a:pPr>
            <a:r>
              <a:rPr lang="en-US" i="1" dirty="0"/>
              <a:t>Clarifying Facts, Myths, and Approaches </a:t>
            </a:r>
          </a:p>
          <a:p>
            <a:pPr marL="0" indent="0">
              <a:buNone/>
            </a:pPr>
            <a:endParaRPr lang="en-US" sz="1300" dirty="0">
              <a:hlinkClick r:id="rId2"/>
            </a:endParaRPr>
          </a:p>
          <a:p>
            <a:pPr marL="0" indent="0">
              <a:buNone/>
            </a:pPr>
            <a:r>
              <a:rPr lang="en-US" sz="2400" dirty="0">
                <a:latin typeface="Times New Roman" panose="02020603050405020304" pitchFamily="18" charset="0"/>
                <a:cs typeface="Times New Roman" panose="02020603050405020304" pitchFamily="18" charset="0"/>
                <a:hlinkClick r:id="rId2"/>
              </a:rPr>
              <a:t>CMS believes that effective communication with patients about pain and treatment, including options other than prescription medicine when appropriate, is the preferred way to improve patient experience of care.  In the process of developing the HCAHPS Survey, we did not find that experience with pain dominated patients’ overall assessment of the hospital experience.  </a:t>
            </a:r>
            <a:endParaRPr lang="en-US" sz="1300" dirty="0">
              <a:hlinkClick r:id="rId2"/>
            </a:endParaRPr>
          </a:p>
          <a:p>
            <a:pPr marL="0" indent="0">
              <a:buNone/>
            </a:pPr>
            <a:endParaRPr lang="en-US" sz="1300" dirty="0">
              <a:hlinkClick r:id="rId2"/>
            </a:endParaRPr>
          </a:p>
          <a:p>
            <a:pPr marL="0" indent="0">
              <a:buNone/>
            </a:pPr>
            <a:endParaRPr lang="en-US" sz="1300" dirty="0">
              <a:hlinkClick r:id="rId2"/>
            </a:endParaRPr>
          </a:p>
          <a:p>
            <a:pPr marL="0" indent="0">
              <a:buNone/>
            </a:pPr>
            <a:r>
              <a:rPr lang="en-US" sz="1300" dirty="0">
                <a:hlinkClick r:id="rId2"/>
              </a:rPr>
              <a:t>http://www.qualityreportingcenter.com/wp-content/uploads/2016/02/IQR_20160126_QATranscript_vFINAL508.pdf</a:t>
            </a:r>
            <a:endParaRPr lang="en-US" sz="1300" dirty="0"/>
          </a:p>
          <a:p>
            <a:endParaRPr lang="en-US" dirty="0"/>
          </a:p>
          <a:p>
            <a:endParaRPr lang="en-US" dirty="0"/>
          </a:p>
        </p:txBody>
      </p:sp>
      <p:sp>
        <p:nvSpPr>
          <p:cNvPr id="4" name="Slide Number Placeholder 3"/>
          <p:cNvSpPr>
            <a:spLocks noGrp="1"/>
          </p:cNvSpPr>
          <p:nvPr>
            <p:ph type="sldNum" sz="quarter" idx="12"/>
          </p:nvPr>
        </p:nvSpPr>
        <p:spPr>
          <a:xfrm>
            <a:off x="7372350" y="6646545"/>
            <a:ext cx="2400300" cy="476250"/>
          </a:xfrm>
        </p:spPr>
        <p:txBody>
          <a:bodyPr/>
          <a:lstStyle/>
          <a:p>
            <a:pPr>
              <a:defRPr/>
            </a:pPr>
            <a:fld id="{0C5144EA-161E-419D-B606-46724030BA3B}" type="slidenum">
              <a:rPr lang="en-US" smtClean="0"/>
              <a:pPr>
                <a:defRPr/>
              </a:pPr>
              <a:t>15</a:t>
            </a:fld>
            <a:endParaRPr lang="en-US"/>
          </a:p>
        </p:txBody>
      </p:sp>
    </p:spTree>
    <p:extLst>
      <p:ext uri="{BB962C8B-B14F-4D97-AF65-F5344CB8AC3E}">
        <p14:creationId xmlns:p14="http://schemas.microsoft.com/office/powerpoint/2010/main" val="4062161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 y="274638"/>
            <a:ext cx="9258300" cy="1143000"/>
          </a:xfrm>
        </p:spPr>
        <p:txBody>
          <a:bodyPr/>
          <a:lstStyle/>
          <a:p>
            <a:r>
              <a:rPr lang="en-US" dirty="0">
                <a:latin typeface="Comic Sans MS" panose="030F0702030302020204" pitchFamily="66" charset="0"/>
              </a:rPr>
              <a:t>Are patient surveys actionable?</a:t>
            </a:r>
          </a:p>
        </p:txBody>
      </p:sp>
      <p:sp>
        <p:nvSpPr>
          <p:cNvPr id="7" name="Content Placeholder 6"/>
          <p:cNvSpPr>
            <a:spLocks noGrp="1"/>
          </p:cNvSpPr>
          <p:nvPr>
            <p:ph idx="1"/>
          </p:nvPr>
        </p:nvSpPr>
        <p:spPr>
          <a:xfrm>
            <a:off x="50116" y="1417638"/>
            <a:ext cx="9093884" cy="4708525"/>
          </a:xfrm>
        </p:spPr>
        <p:txBody>
          <a:bodyPr/>
          <a:lstStyle/>
          <a:p>
            <a:endParaRPr lang="en-US" dirty="0">
              <a:latin typeface="Comic Sans MS" panose="030F0702030302020204" pitchFamily="66" charset="0"/>
            </a:endParaRPr>
          </a:p>
          <a:p>
            <a:r>
              <a:rPr lang="en-US" dirty="0">
                <a:latin typeface="Comic Sans MS" panose="030F0702030302020204" pitchFamily="66" charset="0"/>
              </a:rPr>
              <a:t>Surveys assess what is important to patients </a:t>
            </a:r>
          </a:p>
          <a:p>
            <a:r>
              <a:rPr lang="en-US" dirty="0">
                <a:latin typeface="Comic Sans MS" panose="030F0702030302020204" pitchFamily="66" charset="0"/>
              </a:rPr>
              <a:t>Patient narratives (including complaints) and focus groups can indicate common problems </a:t>
            </a:r>
          </a:p>
          <a:p>
            <a:r>
              <a:rPr lang="en-US" dirty="0">
                <a:latin typeface="Comic Sans MS" panose="030F0702030302020204" pitchFamily="66" charset="0"/>
              </a:rPr>
              <a:t>Communication skill training</a:t>
            </a:r>
          </a:p>
          <a:p>
            <a:r>
              <a:rPr lang="en-US" dirty="0">
                <a:latin typeface="Comic Sans MS" panose="030F0702030302020204" pitchFamily="66" charset="0"/>
              </a:rPr>
              <a:t>Tools to help patients communicate their preferences</a:t>
            </a:r>
          </a:p>
          <a:p>
            <a:pPr lvl="1"/>
            <a:endParaRPr lang="en-US" dirty="0">
              <a:latin typeface="Comic Sans MS" panose="030F0702030302020204" pitchFamily="66" charset="0"/>
            </a:endParaRPr>
          </a:p>
          <a:p>
            <a:pPr lvl="1"/>
            <a:endParaRPr lang="en-US" dirty="0">
              <a:latin typeface="Comic Sans MS" panose="030F0702030302020204" pitchFamily="66" charset="0"/>
            </a:endParaRPr>
          </a:p>
          <a:p>
            <a:endParaRPr lang="en-US" dirty="0"/>
          </a:p>
        </p:txBody>
      </p:sp>
      <p:sp>
        <p:nvSpPr>
          <p:cNvPr id="5" name="Slide Number Placeholder 4"/>
          <p:cNvSpPr>
            <a:spLocks noGrp="1"/>
          </p:cNvSpPr>
          <p:nvPr>
            <p:ph type="sldNum" sz="quarter" idx="12"/>
          </p:nvPr>
        </p:nvSpPr>
        <p:spPr/>
        <p:txBody>
          <a:bodyPr/>
          <a:lstStyle/>
          <a:p>
            <a:pPr>
              <a:defRPr/>
            </a:pPr>
            <a:fld id="{E4B76091-6E7F-47D4-BCEF-D4FB530B7746}" type="slidenum">
              <a:rPr lang="en-US" smtClean="0"/>
              <a:pPr>
                <a:defRPr/>
              </a:pPr>
              <a:t>16</a:t>
            </a:fld>
            <a:endParaRPr lang="en-US"/>
          </a:p>
        </p:txBody>
      </p:sp>
    </p:spTree>
    <p:extLst>
      <p:ext uri="{BB962C8B-B14F-4D97-AF65-F5344CB8AC3E}">
        <p14:creationId xmlns:p14="http://schemas.microsoft.com/office/powerpoint/2010/main" val="392210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lstStyle/>
          <a:p>
            <a:r>
              <a:rPr lang="en-US" dirty="0"/>
              <a:t>Questions?</a:t>
            </a:r>
          </a:p>
        </p:txBody>
      </p:sp>
      <p:pic>
        <p:nvPicPr>
          <p:cNvPr id="5" name="Content Placeholder 4" descr="BUZZOCAINE: Fluranes… Take My Breath Awa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1752600"/>
            <a:ext cx="3581400" cy="3886200"/>
          </a:xfrm>
        </p:spPr>
      </p:pic>
      <p:sp>
        <p:nvSpPr>
          <p:cNvPr id="4" name="Slide Number Placeholder 3"/>
          <p:cNvSpPr>
            <a:spLocks noGrp="1"/>
          </p:cNvSpPr>
          <p:nvPr>
            <p:ph type="sldNum" sz="quarter" idx="12"/>
          </p:nvPr>
        </p:nvSpPr>
        <p:spPr/>
        <p:txBody>
          <a:bodyPr/>
          <a:lstStyle/>
          <a:p>
            <a:pPr>
              <a:defRPr/>
            </a:pPr>
            <a:fld id="{0C5144EA-161E-419D-B606-46724030BA3B}" type="slidenum">
              <a:rPr lang="en-US" smtClean="0"/>
              <a:pPr>
                <a:defRPr/>
              </a:pPr>
              <a:t>17</a:t>
            </a:fld>
            <a:endParaRPr lang="en-US"/>
          </a:p>
        </p:txBody>
      </p:sp>
    </p:spTree>
    <p:extLst>
      <p:ext uri="{BB962C8B-B14F-4D97-AF65-F5344CB8AC3E}">
        <p14:creationId xmlns:p14="http://schemas.microsoft.com/office/powerpoint/2010/main" val="2554182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33" y="121232"/>
            <a:ext cx="8506478" cy="909141"/>
          </a:xfrm>
        </p:spPr>
        <p:txBody>
          <a:bodyPr>
            <a:normAutofit/>
          </a:bodyPr>
          <a:lstStyle/>
          <a:p>
            <a:r>
              <a:rPr lang="en-US" sz="4000" dirty="0">
                <a:solidFill>
                  <a:schemeClr val="tx2"/>
                </a:solidFill>
                <a:latin typeface="Comic Sans MS" panose="030F0702030302020204" pitchFamily="66" charset="0"/>
              </a:rPr>
              <a:t>Quality of care measurement</a:t>
            </a:r>
          </a:p>
        </p:txBody>
      </p:sp>
      <p:sp>
        <p:nvSpPr>
          <p:cNvPr id="3" name="Content Placeholder 2"/>
          <p:cNvSpPr>
            <a:spLocks noGrp="1"/>
          </p:cNvSpPr>
          <p:nvPr>
            <p:ph type="body" sz="quarter" idx="10"/>
          </p:nvPr>
        </p:nvSpPr>
        <p:spPr>
          <a:xfrm>
            <a:off x="110528" y="4085242"/>
            <a:ext cx="4007586" cy="2514768"/>
          </a:xfrm>
        </p:spPr>
        <p:txBody>
          <a:bodyPr/>
          <a:lstStyle/>
          <a:p>
            <a:pPr>
              <a:lnSpc>
                <a:spcPct val="90000"/>
              </a:lnSpc>
              <a:spcBef>
                <a:spcPts val="0"/>
              </a:spcBef>
            </a:pPr>
            <a:r>
              <a:rPr lang="en-US" sz="2400" dirty="0">
                <a:solidFill>
                  <a:schemeClr val="tx2"/>
                </a:solidFill>
              </a:rPr>
              <a:t>Focus has been on expert consensus</a:t>
            </a:r>
          </a:p>
          <a:p>
            <a:pPr>
              <a:lnSpc>
                <a:spcPct val="90000"/>
              </a:lnSpc>
              <a:spcBef>
                <a:spcPts val="0"/>
              </a:spcBef>
            </a:pPr>
            <a:endParaRPr lang="en-US" sz="2400" dirty="0">
              <a:solidFill>
                <a:schemeClr val="tx2"/>
              </a:solidFill>
            </a:endParaRPr>
          </a:p>
          <a:p>
            <a:pPr>
              <a:lnSpc>
                <a:spcPct val="90000"/>
              </a:lnSpc>
              <a:spcBef>
                <a:spcPts val="0"/>
              </a:spcBef>
            </a:pPr>
            <a:r>
              <a:rPr lang="en-US" sz="2400" dirty="0">
                <a:solidFill>
                  <a:schemeClr val="tx2"/>
                </a:solidFill>
              </a:rPr>
              <a:t>Variant of RAND Delphi Method</a:t>
            </a:r>
          </a:p>
        </p:txBody>
      </p:sp>
      <p:pic>
        <p:nvPicPr>
          <p:cNvPr id="4" name="Picture 3" descr="doctor_male_patien_1368608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35" y="1689048"/>
            <a:ext cx="3505200" cy="2194560"/>
          </a:xfrm>
          <a:prstGeom prst="rect">
            <a:avLst/>
          </a:prstGeom>
        </p:spPr>
      </p:pic>
    </p:spTree>
    <p:extLst>
      <p:ext uri="{BB962C8B-B14F-4D97-AF65-F5344CB8AC3E}">
        <p14:creationId xmlns:p14="http://schemas.microsoft.com/office/powerpoint/2010/main" val="73029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33" y="153130"/>
            <a:ext cx="8506478" cy="909141"/>
          </a:xfrm>
        </p:spPr>
        <p:txBody>
          <a:bodyPr>
            <a:normAutofit/>
          </a:bodyPr>
          <a:lstStyle/>
          <a:p>
            <a:r>
              <a:rPr lang="en-US" sz="4000" dirty="0">
                <a:solidFill>
                  <a:schemeClr val="tx2"/>
                </a:solidFill>
                <a:latin typeface="Comic Sans MS" panose="030F0702030302020204" pitchFamily="66" charset="0"/>
              </a:rPr>
              <a:t>Quality of care measurement</a:t>
            </a:r>
          </a:p>
        </p:txBody>
      </p:sp>
      <p:sp>
        <p:nvSpPr>
          <p:cNvPr id="6" name="Content Placeholder 2"/>
          <p:cNvSpPr txBox="1">
            <a:spLocks/>
          </p:cNvSpPr>
          <p:nvPr/>
        </p:nvSpPr>
        <p:spPr>
          <a:xfrm>
            <a:off x="4510920" y="1353142"/>
            <a:ext cx="4631493" cy="1655646"/>
          </a:xfrm>
          <a:prstGeom prst="rect">
            <a:avLst/>
          </a:prstGeom>
        </p:spPr>
        <p:txBody>
          <a:bodyPr vert="horz" lIns="91440" tIns="45720" rIns="91440" bIns="45720" rtlCol="0" anchor="t" anchorCtr="0">
            <a:noAutofit/>
          </a:bodyPr>
          <a:lstStyle>
            <a:lvl1pPr marL="342900" indent="-342900" algn="l" defTabSz="914400" rtl="0" eaLnBrk="1" latinLnBrk="0" hangingPunct="1">
              <a:spcBef>
                <a:spcPts val="18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dirty="0">
                <a:solidFill>
                  <a:schemeClr val="tx2"/>
                </a:solidFill>
              </a:rPr>
              <a:t>But how patients perceive their care is also important</a:t>
            </a:r>
          </a:p>
          <a:p>
            <a:pPr>
              <a:lnSpc>
                <a:spcPct val="90000"/>
              </a:lnSpc>
            </a:pPr>
            <a:r>
              <a:rPr lang="en-US" sz="2400" dirty="0">
                <a:solidFill>
                  <a:schemeClr val="tx2"/>
                </a:solidFill>
              </a:rPr>
              <a:t>Patient reports about care are used to assess the patient’s experiences measures patient experiences.</a:t>
            </a:r>
          </a:p>
        </p:txBody>
      </p:sp>
      <p:pic>
        <p:nvPicPr>
          <p:cNvPr id="7" name="Picture 6" descr="Alan-Stott-cancer-patient-0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6920" y="3299660"/>
            <a:ext cx="4206240" cy="2523744"/>
          </a:xfrm>
          <a:prstGeom prst="rect">
            <a:avLst/>
          </a:prstGeom>
        </p:spPr>
      </p:pic>
      <p:pic>
        <p:nvPicPr>
          <p:cNvPr id="8" name="Picture 7" descr="doctor_male_patien_1368608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35" y="1689048"/>
            <a:ext cx="3505200" cy="2194560"/>
          </a:xfrm>
          <a:prstGeom prst="rect">
            <a:avLst/>
          </a:prstGeom>
        </p:spPr>
      </p:pic>
      <p:sp>
        <p:nvSpPr>
          <p:cNvPr id="9" name="Content Placeholder 2"/>
          <p:cNvSpPr>
            <a:spLocks noGrp="1"/>
          </p:cNvSpPr>
          <p:nvPr>
            <p:ph type="body" sz="quarter" idx="10"/>
          </p:nvPr>
        </p:nvSpPr>
        <p:spPr>
          <a:xfrm>
            <a:off x="110528" y="4085242"/>
            <a:ext cx="4007586" cy="2514768"/>
          </a:xfrm>
        </p:spPr>
        <p:txBody>
          <a:bodyPr/>
          <a:lstStyle/>
          <a:p>
            <a:pPr>
              <a:lnSpc>
                <a:spcPct val="90000"/>
              </a:lnSpc>
              <a:spcBef>
                <a:spcPts val="0"/>
              </a:spcBef>
              <a:buClr>
                <a:schemeClr val="tx2"/>
              </a:buClr>
            </a:pPr>
            <a:r>
              <a:rPr lang="en-US" sz="2400" dirty="0">
                <a:solidFill>
                  <a:schemeClr val="tx2"/>
                </a:solidFill>
              </a:rPr>
              <a:t>Focus has been on expert consensus about clinical process</a:t>
            </a:r>
          </a:p>
          <a:p>
            <a:pPr>
              <a:lnSpc>
                <a:spcPct val="90000"/>
              </a:lnSpc>
              <a:spcBef>
                <a:spcPts val="0"/>
              </a:spcBef>
            </a:pPr>
            <a:endParaRPr lang="en-US" sz="2400" dirty="0">
              <a:solidFill>
                <a:schemeClr val="tx2"/>
              </a:solidFill>
            </a:endParaRPr>
          </a:p>
          <a:p>
            <a:pPr>
              <a:lnSpc>
                <a:spcPct val="90000"/>
              </a:lnSpc>
              <a:spcBef>
                <a:spcPts val="0"/>
              </a:spcBef>
              <a:buClr>
                <a:schemeClr val="tx2"/>
              </a:buClr>
            </a:pPr>
            <a:r>
              <a:rPr lang="en-US" sz="2400" dirty="0">
                <a:solidFill>
                  <a:schemeClr val="tx2"/>
                </a:solidFill>
              </a:rPr>
              <a:t>Variant of RAND Delphi Method</a:t>
            </a:r>
          </a:p>
        </p:txBody>
      </p:sp>
    </p:spTree>
    <p:extLst>
      <p:ext uri="{BB962C8B-B14F-4D97-AF65-F5344CB8AC3E}">
        <p14:creationId xmlns:p14="http://schemas.microsoft.com/office/powerpoint/2010/main" val="404267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96" y="76200"/>
            <a:ext cx="9116604" cy="909141"/>
          </a:xfrm>
        </p:spPr>
        <p:txBody>
          <a:bodyPr>
            <a:noAutofit/>
          </a:bodyPr>
          <a:lstStyle/>
          <a:p>
            <a:r>
              <a:rPr lang="en-US" sz="3000" dirty="0">
                <a:solidFill>
                  <a:schemeClr val="tx2"/>
                </a:solidFill>
                <a:latin typeface="Comic Sans MS" panose="030F0702030302020204" pitchFamily="66" charset="0"/>
              </a:rPr>
              <a:t>Consumer Assessment of Healthcare Providers </a:t>
            </a:r>
            <a:br>
              <a:rPr lang="en-US" sz="3000" dirty="0">
                <a:solidFill>
                  <a:schemeClr val="tx2"/>
                </a:solidFill>
                <a:latin typeface="Comic Sans MS" panose="030F0702030302020204" pitchFamily="66" charset="0"/>
              </a:rPr>
            </a:br>
            <a:r>
              <a:rPr lang="en-US" sz="3000" dirty="0">
                <a:solidFill>
                  <a:schemeClr val="tx2"/>
                </a:solidFill>
                <a:latin typeface="Comic Sans MS" panose="030F0702030302020204" pitchFamily="66" charset="0"/>
              </a:rPr>
              <a:t>and Systems (CAHPS®) Approach </a:t>
            </a:r>
          </a:p>
        </p:txBody>
      </p:sp>
      <p:sp>
        <p:nvSpPr>
          <p:cNvPr id="11" name="Content Placeholder 2"/>
          <p:cNvSpPr>
            <a:spLocks noGrp="1"/>
          </p:cNvSpPr>
          <p:nvPr>
            <p:ph type="body" sz="quarter" idx="10"/>
          </p:nvPr>
        </p:nvSpPr>
        <p:spPr>
          <a:xfrm>
            <a:off x="103596" y="1981200"/>
            <a:ext cx="5078003" cy="4638880"/>
          </a:xfrm>
        </p:spPr>
        <p:txBody>
          <a:bodyPr/>
          <a:lstStyle/>
          <a:p>
            <a:pPr>
              <a:lnSpc>
                <a:spcPct val="90000"/>
              </a:lnSpc>
            </a:pPr>
            <a:r>
              <a:rPr lang="en-US" sz="2800" dirty="0">
                <a:solidFill>
                  <a:schemeClr val="tx2"/>
                </a:solidFill>
              </a:rPr>
              <a:t>Focus on what patients want to know about AND can accurately report about</a:t>
            </a:r>
          </a:p>
          <a:p>
            <a:pPr>
              <a:lnSpc>
                <a:spcPct val="90000"/>
              </a:lnSpc>
            </a:pPr>
            <a:endParaRPr lang="en-US" sz="2400" dirty="0">
              <a:solidFill>
                <a:schemeClr val="tx2"/>
              </a:solidFill>
            </a:endParaRPr>
          </a:p>
          <a:p>
            <a:pPr lvl="1">
              <a:lnSpc>
                <a:spcPct val="90000"/>
              </a:lnSpc>
              <a:defRPr/>
            </a:pPr>
            <a:r>
              <a:rPr lang="en-US" sz="2400" dirty="0">
                <a:solidFill>
                  <a:schemeClr val="tx2"/>
                </a:solidFill>
              </a:rPr>
              <a:t>Communication with health care provider</a:t>
            </a:r>
          </a:p>
          <a:p>
            <a:pPr lvl="1">
              <a:lnSpc>
                <a:spcPct val="90000"/>
              </a:lnSpc>
              <a:defRPr/>
            </a:pPr>
            <a:r>
              <a:rPr lang="en-US" sz="2400" dirty="0">
                <a:solidFill>
                  <a:schemeClr val="tx2"/>
                </a:solidFill>
              </a:rPr>
              <a:t>Access to care</a:t>
            </a:r>
          </a:p>
          <a:p>
            <a:pPr lvl="1">
              <a:lnSpc>
                <a:spcPct val="90000"/>
              </a:lnSpc>
              <a:defRPr/>
            </a:pPr>
            <a:r>
              <a:rPr lang="en-US" sz="2400" dirty="0">
                <a:solidFill>
                  <a:schemeClr val="tx2"/>
                </a:solidFill>
              </a:rPr>
              <a:t>Staff courtesy and respect</a:t>
            </a:r>
          </a:p>
          <a:p>
            <a:pPr lvl="1">
              <a:lnSpc>
                <a:spcPct val="90000"/>
              </a:lnSpc>
              <a:defRPr/>
            </a:pPr>
            <a:endParaRPr lang="en-US" sz="2000" dirty="0">
              <a:solidFill>
                <a:schemeClr val="tx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599" y="3200400"/>
            <a:ext cx="3887239" cy="3037722"/>
          </a:xfrm>
          <a:prstGeom prst="rect">
            <a:avLst/>
          </a:prstGeom>
        </p:spPr>
      </p:pic>
    </p:spTree>
    <p:extLst>
      <p:ext uri="{BB962C8B-B14F-4D97-AF65-F5344CB8AC3E}">
        <p14:creationId xmlns:p14="http://schemas.microsoft.com/office/powerpoint/2010/main" val="273264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74" y="228601"/>
            <a:ext cx="8697502" cy="1445146"/>
          </a:xfrm>
        </p:spPr>
        <p:txBody>
          <a:bodyPr>
            <a:noAutofit/>
          </a:bodyPr>
          <a:lstStyle/>
          <a:p>
            <a:r>
              <a:rPr lang="en-US" sz="4000" dirty="0">
                <a:latin typeface="Comic Sans MS" panose="030F0702030302020204" pitchFamily="66" charset="0"/>
              </a:rPr>
              <a:t>Patient Experience is Weakly Related to Clinical Indicators</a:t>
            </a:r>
            <a:br>
              <a:rPr lang="en-US" sz="3200" dirty="0">
                <a:latin typeface="Comic Sans MS" panose="030F0702030302020204" pitchFamily="66" charset="0"/>
              </a:rPr>
            </a:br>
            <a:endParaRPr lang="en-US" sz="3000" dirty="0"/>
          </a:p>
        </p:txBody>
      </p:sp>
      <p:pic>
        <p:nvPicPr>
          <p:cNvPr id="5" name="Picture 4" descr="cropped-journal-stacks-600p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701" y="3427610"/>
            <a:ext cx="2924140" cy="1546140"/>
          </a:xfrm>
          <a:prstGeom prst="rect">
            <a:avLst/>
          </a:prstGeom>
        </p:spPr>
      </p:pic>
      <p:sp>
        <p:nvSpPr>
          <p:cNvPr id="6" name="Rectangle 5"/>
          <p:cNvSpPr/>
          <p:nvPr/>
        </p:nvSpPr>
        <p:spPr>
          <a:xfrm>
            <a:off x="176828" y="1922584"/>
            <a:ext cx="4746046" cy="1505027"/>
          </a:xfrm>
          <a:prstGeom prst="rect">
            <a:avLst/>
          </a:prstGeom>
        </p:spPr>
        <p:txBody>
          <a:bodyPr wrap="square">
            <a:spAutoFit/>
          </a:bodyPr>
          <a:lstStyle/>
          <a:p>
            <a:pPr marL="342900" indent="-285750">
              <a:lnSpc>
                <a:spcPct val="90000"/>
              </a:lnSpc>
              <a:spcBef>
                <a:spcPts val="600"/>
              </a:spcBef>
              <a:buFont typeface="Arial"/>
              <a:buChar char="•"/>
            </a:pPr>
            <a:r>
              <a:rPr lang="en-US" sz="2400" dirty="0"/>
              <a:t>Systematic review (55 studies)</a:t>
            </a:r>
          </a:p>
          <a:p>
            <a:pPr marL="342900" indent="-285750">
              <a:lnSpc>
                <a:spcPct val="90000"/>
              </a:lnSpc>
              <a:spcBef>
                <a:spcPts val="600"/>
              </a:spcBef>
              <a:buFont typeface="Arial"/>
              <a:buChar char="•"/>
            </a:pPr>
            <a:r>
              <a:rPr lang="en-US" sz="2400" dirty="0"/>
              <a:t>Wide range of disease areas, setting, designs, and outcome measures</a:t>
            </a:r>
          </a:p>
        </p:txBody>
      </p:sp>
      <p:sp>
        <p:nvSpPr>
          <p:cNvPr id="7" name="Right Arrow 6"/>
          <p:cNvSpPr/>
          <p:nvPr/>
        </p:nvSpPr>
        <p:spPr>
          <a:xfrm>
            <a:off x="3333853" y="3689467"/>
            <a:ext cx="1950418" cy="73144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Hexagon 7"/>
          <p:cNvSpPr/>
          <p:nvPr/>
        </p:nvSpPr>
        <p:spPr>
          <a:xfrm>
            <a:off x="5465709" y="2915492"/>
            <a:ext cx="3458589" cy="2236859"/>
          </a:xfrm>
          <a:prstGeom prst="hexagon">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964474" y="2944116"/>
            <a:ext cx="2461056" cy="2215991"/>
          </a:xfrm>
          <a:prstGeom prst="rect">
            <a:avLst/>
          </a:prstGeom>
        </p:spPr>
        <p:txBody>
          <a:bodyPr wrap="square">
            <a:spAutoFit/>
          </a:bodyPr>
          <a:lstStyle/>
          <a:p>
            <a:pPr marL="392113" lvl="1" indent="-279400">
              <a:lnSpc>
                <a:spcPct val="90000"/>
              </a:lnSpc>
              <a:spcAft>
                <a:spcPts val="1800"/>
              </a:spcAft>
              <a:buFont typeface="Arial"/>
              <a:buChar char="•"/>
            </a:pPr>
            <a:r>
              <a:rPr lang="en-US" sz="2400" dirty="0">
                <a:solidFill>
                  <a:schemeClr val="tx2"/>
                </a:solidFill>
              </a:rPr>
              <a:t>Patient experience</a:t>
            </a:r>
          </a:p>
          <a:p>
            <a:pPr marL="392113" lvl="1" indent="-279400">
              <a:lnSpc>
                <a:spcPct val="90000"/>
              </a:lnSpc>
              <a:spcAft>
                <a:spcPts val="1800"/>
              </a:spcAft>
              <a:buFont typeface="Arial"/>
              <a:buChar char="•"/>
            </a:pPr>
            <a:r>
              <a:rPr lang="en-US" sz="2400" dirty="0">
                <a:solidFill>
                  <a:schemeClr val="tx2"/>
                </a:solidFill>
              </a:rPr>
              <a:t>Clinical process </a:t>
            </a:r>
          </a:p>
          <a:p>
            <a:pPr marL="392113" lvl="1" indent="-279400">
              <a:lnSpc>
                <a:spcPct val="90000"/>
              </a:lnSpc>
              <a:spcAft>
                <a:spcPts val="1800"/>
              </a:spcAft>
              <a:buFont typeface="Arial"/>
              <a:buChar char="•"/>
            </a:pPr>
            <a:r>
              <a:rPr lang="en-US" sz="2400" dirty="0">
                <a:solidFill>
                  <a:schemeClr val="tx2"/>
                </a:solidFill>
              </a:rPr>
              <a:t>Patient safety</a:t>
            </a:r>
          </a:p>
        </p:txBody>
      </p:sp>
      <p:sp>
        <p:nvSpPr>
          <p:cNvPr id="10" name="TextBox 9"/>
          <p:cNvSpPr txBox="1"/>
          <p:nvPr/>
        </p:nvSpPr>
        <p:spPr>
          <a:xfrm>
            <a:off x="5545088" y="1972507"/>
            <a:ext cx="2970985" cy="763286"/>
          </a:xfrm>
          <a:prstGeom prst="rect">
            <a:avLst/>
          </a:prstGeom>
          <a:noFill/>
        </p:spPr>
        <p:txBody>
          <a:bodyPr wrap="square" rtlCol="0">
            <a:spAutoFit/>
          </a:bodyPr>
          <a:lstStyle/>
          <a:p>
            <a:pPr algn="ctr">
              <a:lnSpc>
                <a:spcPct val="90000"/>
              </a:lnSpc>
            </a:pPr>
            <a:r>
              <a:rPr lang="en-US" sz="2400" dirty="0"/>
              <a:t>Consistent Positive Associations</a:t>
            </a:r>
          </a:p>
        </p:txBody>
      </p:sp>
    </p:spTree>
    <p:extLst>
      <p:ext uri="{BB962C8B-B14F-4D97-AF65-F5344CB8AC3E}">
        <p14:creationId xmlns:p14="http://schemas.microsoft.com/office/powerpoint/2010/main" val="98098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9-04 at 4.25.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99" y="1495565"/>
            <a:ext cx="2741812" cy="2044608"/>
          </a:xfrm>
          <a:prstGeom prst="rect">
            <a:avLst/>
          </a:prstGeom>
        </p:spPr>
      </p:pic>
      <p:pic>
        <p:nvPicPr>
          <p:cNvPr id="6" name="Picture 5" descr="Screen shot 2013-09-04 at 4.27.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930" y="4013167"/>
            <a:ext cx="2746784" cy="2376784"/>
          </a:xfrm>
          <a:prstGeom prst="rect">
            <a:avLst/>
          </a:prstGeom>
        </p:spPr>
      </p:pic>
      <p:sp>
        <p:nvSpPr>
          <p:cNvPr id="7" name="TextBox 6"/>
          <p:cNvSpPr txBox="1"/>
          <p:nvPr/>
        </p:nvSpPr>
        <p:spPr>
          <a:xfrm>
            <a:off x="759600" y="969418"/>
            <a:ext cx="2668054" cy="424732"/>
          </a:xfrm>
          <a:prstGeom prst="rect">
            <a:avLst/>
          </a:prstGeom>
          <a:solidFill>
            <a:schemeClr val="bg1"/>
          </a:solidFill>
        </p:spPr>
        <p:txBody>
          <a:bodyPr wrap="square" rtlCol="0">
            <a:spAutoFit/>
          </a:bodyPr>
          <a:lstStyle/>
          <a:p>
            <a:pPr algn="ctr">
              <a:lnSpc>
                <a:spcPct val="90000"/>
              </a:lnSpc>
            </a:pPr>
            <a:r>
              <a:rPr lang="en-US" sz="2400" b="1" dirty="0"/>
              <a:t>Ambulatory Care</a:t>
            </a:r>
          </a:p>
        </p:txBody>
      </p:sp>
      <p:sp>
        <p:nvSpPr>
          <p:cNvPr id="8" name="TextBox 7"/>
          <p:cNvSpPr txBox="1"/>
          <p:nvPr/>
        </p:nvSpPr>
        <p:spPr>
          <a:xfrm>
            <a:off x="841052" y="3527480"/>
            <a:ext cx="2431387" cy="424732"/>
          </a:xfrm>
          <a:prstGeom prst="rect">
            <a:avLst/>
          </a:prstGeom>
          <a:solidFill>
            <a:schemeClr val="bg1"/>
          </a:solidFill>
        </p:spPr>
        <p:txBody>
          <a:bodyPr wrap="square" rtlCol="0">
            <a:spAutoFit/>
          </a:bodyPr>
          <a:lstStyle/>
          <a:p>
            <a:pPr algn="ctr">
              <a:lnSpc>
                <a:spcPct val="90000"/>
              </a:lnSpc>
            </a:pPr>
            <a:r>
              <a:rPr lang="en-US" sz="2400" b="1" dirty="0">
                <a:solidFill>
                  <a:schemeClr val="tx2"/>
                </a:solidFill>
              </a:rPr>
              <a:t>Facility</a:t>
            </a:r>
          </a:p>
        </p:txBody>
      </p:sp>
      <p:cxnSp>
        <p:nvCxnSpPr>
          <p:cNvPr id="10" name="Straight Connector 9"/>
          <p:cNvCxnSpPr/>
          <p:nvPr/>
        </p:nvCxnSpPr>
        <p:spPr>
          <a:xfrm>
            <a:off x="3427653" y="2233492"/>
            <a:ext cx="1035692"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4140461" y="4203961"/>
            <a:ext cx="4991209" cy="1315745"/>
          </a:xfrm>
          <a:prstGeom prst="rect">
            <a:avLst/>
          </a:prstGeom>
        </p:spPr>
        <p:txBody>
          <a:bodyPr wrap="square">
            <a:spAutoFit/>
          </a:bodyPr>
          <a:lstStyle/>
          <a:p>
            <a:pPr lvl="1">
              <a:lnSpc>
                <a:spcPct val="90000"/>
              </a:lnSpc>
              <a:spcBef>
                <a:spcPct val="0"/>
              </a:spcBef>
              <a:spcAft>
                <a:spcPts val="300"/>
              </a:spcAft>
            </a:pPr>
            <a:r>
              <a:rPr lang="en-US" sz="2000"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Hospital Survey </a:t>
            </a:r>
          </a:p>
          <a:p>
            <a:pPr lvl="1">
              <a:lnSpc>
                <a:spcPct val="90000"/>
              </a:lnSpc>
              <a:spcBef>
                <a:spcPct val="0"/>
              </a:spcBef>
              <a:spcAft>
                <a:spcPts val="300"/>
              </a:spcAft>
            </a:pPr>
            <a:r>
              <a:rPr lang="en-US" sz="2000"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Nursing Hom</a:t>
            </a:r>
            <a:r>
              <a:rPr lang="en-US" sz="2000" dirty="0">
                <a:solidFill>
                  <a:schemeClr val="tx2"/>
                </a:solidFill>
                <a:latin typeface="Arial" panose="020B0604020202020204" pitchFamily="34" charset="0"/>
                <a:ea typeface="ＭＳ Ｐゴシック" panose="020B0600070205080204" pitchFamily="34" charset="-128"/>
              </a:rPr>
              <a:t>e Survey</a:t>
            </a:r>
          </a:p>
          <a:p>
            <a:pPr lvl="1">
              <a:lnSpc>
                <a:spcPct val="90000"/>
              </a:lnSpc>
              <a:spcBef>
                <a:spcPct val="0"/>
              </a:spcBef>
              <a:spcAft>
                <a:spcPts val="300"/>
              </a:spcAft>
            </a:pPr>
            <a:r>
              <a:rPr lang="en-US" sz="2000"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In-Center Hemodialysis Survey</a:t>
            </a:r>
          </a:p>
          <a:p>
            <a:pPr lvl="1">
              <a:lnSpc>
                <a:spcPct val="90000"/>
              </a:lnSpc>
              <a:spcBef>
                <a:spcPct val="0"/>
              </a:spcBef>
              <a:spcAft>
                <a:spcPts val="300"/>
              </a:spcAft>
            </a:pPr>
            <a:endParaRPr lang="en-US" sz="2000" dirty="0">
              <a:solidFill>
                <a:schemeClr val="tx2"/>
              </a:solidFill>
              <a:latin typeface="Arial" panose="020B0604020202020204" pitchFamily="34" charset="0"/>
              <a:ea typeface="ＭＳ Ｐゴシック" panose="020B0600070205080204" pitchFamily="34" charset="-128"/>
              <a:cs typeface="Arial" panose="020B0604020202020204" pitchFamily="34" charset="0"/>
            </a:endParaRPr>
          </a:p>
        </p:txBody>
      </p:sp>
      <p:cxnSp>
        <p:nvCxnSpPr>
          <p:cNvPr id="16" name="Straight Connector 15"/>
          <p:cNvCxnSpPr/>
          <p:nvPr/>
        </p:nvCxnSpPr>
        <p:spPr>
          <a:xfrm>
            <a:off x="3432097" y="4808395"/>
            <a:ext cx="1035692"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7" name="Left Bracket 16"/>
          <p:cNvSpPr/>
          <p:nvPr/>
        </p:nvSpPr>
        <p:spPr>
          <a:xfrm>
            <a:off x="4475674" y="1113406"/>
            <a:ext cx="129709" cy="2262382"/>
          </a:xfrm>
          <a:prstGeom prst="leftBracket">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Left Bracket 17"/>
          <p:cNvSpPr/>
          <p:nvPr/>
        </p:nvSpPr>
        <p:spPr>
          <a:xfrm>
            <a:off x="4467788" y="4263319"/>
            <a:ext cx="173204" cy="938240"/>
          </a:xfrm>
          <a:prstGeom prst="leftBracket">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ectangle 12"/>
          <p:cNvSpPr/>
          <p:nvPr/>
        </p:nvSpPr>
        <p:spPr>
          <a:xfrm>
            <a:off x="4160110" y="969418"/>
            <a:ext cx="4729590" cy="3170099"/>
          </a:xfrm>
          <a:prstGeom prst="rect">
            <a:avLst/>
          </a:prstGeom>
        </p:spPr>
        <p:txBody>
          <a:bodyPr wrap="square">
            <a:spAutoFit/>
          </a:bodyPr>
          <a:lstStyle/>
          <a:p>
            <a:pPr lvl="1">
              <a:spcBef>
                <a:spcPct val="0"/>
              </a:spcBef>
              <a:spcAft>
                <a:spcPts val="300"/>
              </a:spcAft>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lvl="1">
              <a:spcBef>
                <a:spcPct val="0"/>
              </a:spcBef>
              <a:spcAft>
                <a:spcPts val="300"/>
              </a:spcAft>
            </a:pPr>
            <a:r>
              <a:rPr lang="en-US" sz="2000" dirty="0">
                <a:latin typeface="Arial" panose="020B0604020202020204" pitchFamily="34" charset="0"/>
                <a:ea typeface="ＭＳ Ｐゴシック" panose="020B0600070205080204" pitchFamily="34" charset="-128"/>
                <a:cs typeface="Arial" panose="020B0604020202020204" pitchFamily="34" charset="0"/>
              </a:rPr>
              <a:t>Clinician &amp; Group Survey</a:t>
            </a:r>
          </a:p>
          <a:p>
            <a:pPr lvl="1">
              <a:spcBef>
                <a:spcPct val="0"/>
              </a:spcBef>
              <a:spcAft>
                <a:spcPts val="300"/>
              </a:spcAft>
            </a:pPr>
            <a:r>
              <a:rPr lang="en-US" sz="2000" dirty="0">
                <a:latin typeface="Arial" panose="020B0604020202020204" pitchFamily="34" charset="0"/>
                <a:ea typeface="ＭＳ Ｐゴシック" panose="020B0600070205080204" pitchFamily="34" charset="-128"/>
              </a:rPr>
              <a:t>Dental Plan Survey</a:t>
            </a: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lvl="1">
              <a:spcAft>
                <a:spcPts val="300"/>
              </a:spcAft>
            </a:pPr>
            <a:r>
              <a:rPr lang="en-US" sz="2000" dirty="0">
                <a:latin typeface="Arial" panose="020B0604020202020204" pitchFamily="34" charset="0"/>
                <a:ea typeface="ＭＳ Ｐゴシック" panose="020B0600070205080204" pitchFamily="34" charset="-128"/>
              </a:rPr>
              <a:t>ECHO® Survey</a:t>
            </a:r>
          </a:p>
          <a:p>
            <a:pPr lvl="1">
              <a:spcBef>
                <a:spcPct val="0"/>
              </a:spcBef>
              <a:spcAft>
                <a:spcPts val="300"/>
              </a:spcAft>
            </a:pPr>
            <a:r>
              <a:rPr lang="en-US" sz="2000" dirty="0">
                <a:latin typeface="Arial" panose="020B0604020202020204" pitchFamily="34" charset="0"/>
                <a:ea typeface="ＭＳ Ｐゴシック" panose="020B0600070205080204" pitchFamily="34" charset="-128"/>
              </a:rPr>
              <a:t>Health Plan Survey</a:t>
            </a:r>
            <a:r>
              <a:rPr lang="en-US" sz="2000" dirty="0">
                <a:latin typeface="Arial" panose="020B0604020202020204" pitchFamily="34" charset="0"/>
                <a:ea typeface="ＭＳ Ｐゴシック" panose="020B0600070205080204" pitchFamily="34" charset="-128"/>
                <a:cs typeface="Arial" panose="020B0604020202020204" pitchFamily="34" charset="0"/>
              </a:rPr>
              <a:t> </a:t>
            </a:r>
          </a:p>
          <a:p>
            <a:pPr lvl="1">
              <a:spcBef>
                <a:spcPct val="0"/>
              </a:spcBef>
              <a:spcAft>
                <a:spcPts val="300"/>
              </a:spcAft>
            </a:pPr>
            <a:r>
              <a:rPr lang="en-US" sz="2000" dirty="0">
                <a:latin typeface="Arial" panose="020B0604020202020204" pitchFamily="34" charset="0"/>
                <a:ea typeface="ＭＳ Ｐゴシック" panose="020B0600070205080204" pitchFamily="34" charset="-128"/>
                <a:cs typeface="Arial" panose="020B0604020202020204" pitchFamily="34" charset="0"/>
              </a:rPr>
              <a:t>Home Health Care Survey</a:t>
            </a:r>
          </a:p>
          <a:p>
            <a:pPr lvl="1">
              <a:spcBef>
                <a:spcPct val="0"/>
              </a:spcBef>
              <a:spcAft>
                <a:spcPts val="300"/>
              </a:spcAft>
            </a:pPr>
            <a:r>
              <a:rPr lang="en-US" sz="2000" dirty="0">
                <a:latin typeface="Arial" panose="020B0604020202020204" pitchFamily="34" charset="0"/>
                <a:ea typeface="ＭＳ Ｐゴシック" panose="020B0600070205080204" pitchFamily="34" charset="-128"/>
                <a:cs typeface="Arial" panose="020B0604020202020204" pitchFamily="34" charset="0"/>
              </a:rPr>
              <a:t>Surgical Care Survey </a:t>
            </a:r>
          </a:p>
          <a:p>
            <a:pPr lvl="1">
              <a:spcBef>
                <a:spcPct val="0"/>
              </a:spcBef>
              <a:spcAft>
                <a:spcPts val="300"/>
              </a:spcAft>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lvl="1">
              <a:spcBef>
                <a:spcPct val="0"/>
              </a:spcBef>
              <a:spcAft>
                <a:spcPts val="300"/>
              </a:spcAft>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5" name="Title 1"/>
          <p:cNvSpPr>
            <a:spLocks noGrp="1"/>
          </p:cNvSpPr>
          <p:nvPr>
            <p:ph type="title"/>
          </p:nvPr>
        </p:nvSpPr>
        <p:spPr>
          <a:xfrm>
            <a:off x="76200" y="-16398"/>
            <a:ext cx="9067800" cy="1143000"/>
          </a:xfrm>
        </p:spPr>
        <p:txBody>
          <a:bodyPr>
            <a:normAutofit/>
          </a:bodyPr>
          <a:lstStyle/>
          <a:p>
            <a:r>
              <a:rPr lang="en-US" sz="4000" dirty="0">
                <a:solidFill>
                  <a:schemeClr val="tx2"/>
                </a:solidFill>
                <a:latin typeface="Comic Sans MS" panose="030F0702030302020204" pitchFamily="66" charset="0"/>
              </a:rPr>
              <a:t>CAHPS has a family of surveys</a:t>
            </a:r>
          </a:p>
        </p:txBody>
      </p:sp>
      <p:sp>
        <p:nvSpPr>
          <p:cNvPr id="2" name="TextBox 1"/>
          <p:cNvSpPr txBox="1"/>
          <p:nvPr/>
        </p:nvSpPr>
        <p:spPr>
          <a:xfrm>
            <a:off x="3517740" y="5290417"/>
            <a:ext cx="30194362" cy="584775"/>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307551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306"/>
            <a:ext cx="8534400" cy="1143000"/>
          </a:xfrm>
        </p:spPr>
        <p:txBody>
          <a:bodyPr>
            <a:noAutofit/>
          </a:bodyPr>
          <a:lstStyle/>
          <a:p>
            <a:r>
              <a:rPr lang="en-US" sz="3800" dirty="0">
                <a:solidFill>
                  <a:schemeClr val="tx2"/>
                </a:solidFill>
                <a:latin typeface="Comic Sans MS" panose="030F0702030302020204" pitchFamily="66" charset="0"/>
              </a:rPr>
              <a:t>CAHPS relies on </a:t>
            </a:r>
            <a:r>
              <a:rPr lang="en-US" sz="3800" u="sng" dirty="0">
                <a:solidFill>
                  <a:schemeClr val="tx2"/>
                </a:solidFill>
                <a:latin typeface="Comic Sans MS" panose="030F0702030302020204" pitchFamily="66" charset="0"/>
              </a:rPr>
              <a:t>reports about care</a:t>
            </a:r>
          </a:p>
        </p:txBody>
      </p:sp>
      <p:sp>
        <p:nvSpPr>
          <p:cNvPr id="8" name="Rounded Rectangle 7"/>
          <p:cNvSpPr/>
          <p:nvPr/>
        </p:nvSpPr>
        <p:spPr>
          <a:xfrm>
            <a:off x="517847" y="1775374"/>
            <a:ext cx="7964974" cy="4376791"/>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1219200" y="2133600"/>
            <a:ext cx="6629400" cy="4031873"/>
          </a:xfrm>
          <a:prstGeom prst="rect">
            <a:avLst/>
          </a:prstGeom>
          <a:noFill/>
        </p:spPr>
        <p:txBody>
          <a:bodyPr wrap="square" rtlCol="0">
            <a:spAutoFit/>
          </a:bodyPr>
          <a:lstStyle/>
          <a:p>
            <a:r>
              <a:rPr lang="en-US" dirty="0"/>
              <a:t>Did your doctor or anyone from the facility explain the process of giving anesthesia in a way that was easy to understand?</a:t>
            </a:r>
          </a:p>
          <a:p>
            <a:endParaRPr lang="en-US" dirty="0"/>
          </a:p>
          <a:p>
            <a:r>
              <a:rPr lang="en-US" dirty="0"/>
              <a:t>[ ]  Yes, definitely</a:t>
            </a:r>
          </a:p>
          <a:p>
            <a:r>
              <a:rPr lang="en-US" dirty="0"/>
              <a:t>[ ]  Yes, somewhat</a:t>
            </a:r>
          </a:p>
          <a:p>
            <a:r>
              <a:rPr lang="en-US" dirty="0"/>
              <a:t>[ ]   No</a:t>
            </a:r>
          </a:p>
        </p:txBody>
      </p:sp>
    </p:spTree>
    <p:extLst>
      <p:ext uri="{BB962C8B-B14F-4D97-AF65-F5344CB8AC3E}">
        <p14:creationId xmlns:p14="http://schemas.microsoft.com/office/powerpoint/2010/main" val="3213544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lstStyle/>
          <a:p>
            <a:r>
              <a:rPr lang="en-US" sz="3800" dirty="0">
                <a:latin typeface="Comic Sans MS" panose="030F0702030302020204" pitchFamily="66" charset="0"/>
              </a:rPr>
              <a:t>Press-</a:t>
            </a:r>
            <a:r>
              <a:rPr lang="en-US" sz="3800" dirty="0" err="1">
                <a:latin typeface="Comic Sans MS" panose="030F0702030302020204" pitchFamily="66" charset="0"/>
              </a:rPr>
              <a:t>Ganey</a:t>
            </a:r>
            <a:r>
              <a:rPr lang="en-US" sz="3800" dirty="0">
                <a:latin typeface="Comic Sans MS" panose="030F0702030302020204" pitchFamily="66" charset="0"/>
              </a:rPr>
              <a:t> items added to </a:t>
            </a:r>
            <a:br>
              <a:rPr lang="en-US" sz="3800" dirty="0">
                <a:latin typeface="Comic Sans MS" panose="030F0702030302020204" pitchFamily="66" charset="0"/>
              </a:rPr>
            </a:br>
            <a:r>
              <a:rPr lang="en-US" sz="3800" dirty="0">
                <a:latin typeface="Comic Sans MS" panose="030F0702030302020204" pitchFamily="66" charset="0"/>
              </a:rPr>
              <a:t>HCAHPS Survey</a:t>
            </a:r>
          </a:p>
        </p:txBody>
      </p:sp>
      <p:sp>
        <p:nvSpPr>
          <p:cNvPr id="3" name="Content Placeholder 2"/>
          <p:cNvSpPr>
            <a:spLocks noGrp="1"/>
          </p:cNvSpPr>
          <p:nvPr>
            <p:ph idx="1"/>
          </p:nvPr>
        </p:nvSpPr>
        <p:spPr>
          <a:xfrm>
            <a:off x="76200" y="1600200"/>
            <a:ext cx="9067800" cy="4525963"/>
          </a:xfrm>
        </p:spPr>
        <p:txBody>
          <a:bodyPr/>
          <a:lstStyle/>
          <a:p>
            <a:pPr marL="0" indent="0">
              <a:buNone/>
            </a:pPr>
            <a:r>
              <a:rPr lang="en-US" dirty="0"/>
              <a:t>OPERATING/RECOVERY ROOM</a:t>
            </a:r>
          </a:p>
          <a:p>
            <a:pPr marL="514350" indent="-514350">
              <a:buAutoNum type="arabicPeriod"/>
            </a:pPr>
            <a:r>
              <a:rPr lang="en-US" dirty="0"/>
              <a:t>Explanation by Anesthesiology Team</a:t>
            </a:r>
          </a:p>
          <a:p>
            <a:pPr marL="514350" indent="-514350">
              <a:buAutoNum type="arabicPeriod"/>
            </a:pPr>
            <a:r>
              <a:rPr lang="en-US" dirty="0"/>
              <a:t>Your rating of the Operating/Recovery room staff</a:t>
            </a:r>
          </a:p>
          <a:p>
            <a:pPr marL="514350" indent="-514350">
              <a:buAutoNum type="arabicPeriod"/>
            </a:pPr>
            <a:endParaRPr lang="en-US" dirty="0"/>
          </a:p>
          <a:p>
            <a:pPr marL="0" indent="0">
              <a:buNone/>
            </a:pPr>
            <a:r>
              <a:rPr lang="en-US" dirty="0"/>
              <a:t>Response scale:</a:t>
            </a:r>
          </a:p>
          <a:p>
            <a:pPr marL="0" indent="0">
              <a:buNone/>
            </a:pPr>
            <a:r>
              <a:rPr lang="en-US" i="1" dirty="0"/>
              <a:t>Very poor/Poor/Fair/Good/Very Good</a:t>
            </a:r>
          </a:p>
        </p:txBody>
      </p:sp>
      <p:sp>
        <p:nvSpPr>
          <p:cNvPr id="4" name="Slide Number Placeholder 3"/>
          <p:cNvSpPr>
            <a:spLocks noGrp="1"/>
          </p:cNvSpPr>
          <p:nvPr>
            <p:ph type="sldNum" sz="quarter" idx="12"/>
          </p:nvPr>
        </p:nvSpPr>
        <p:spPr/>
        <p:txBody>
          <a:bodyPr/>
          <a:lstStyle/>
          <a:p>
            <a:pPr>
              <a:defRPr/>
            </a:pPr>
            <a:fld id="{0C5144EA-161E-419D-B606-46724030BA3B}" type="slidenum">
              <a:rPr lang="en-US" smtClean="0"/>
              <a:pPr>
                <a:defRPr/>
              </a:pPr>
              <a:t>8</a:t>
            </a:fld>
            <a:endParaRPr lang="en-US"/>
          </a:p>
        </p:txBody>
      </p:sp>
    </p:spTree>
    <p:extLst>
      <p:ext uri="{BB962C8B-B14F-4D97-AF65-F5344CB8AC3E}">
        <p14:creationId xmlns:p14="http://schemas.microsoft.com/office/powerpoint/2010/main" val="2792200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lstStyle/>
          <a:p>
            <a:r>
              <a:rPr lang="en-US" sz="4000" dirty="0">
                <a:latin typeface="Comic Sans MS" panose="030F0702030302020204" pitchFamily="66" charset="0"/>
              </a:rPr>
              <a:t>Press-</a:t>
            </a:r>
            <a:r>
              <a:rPr lang="en-US" sz="4000" dirty="0" err="1">
                <a:latin typeface="Comic Sans MS" panose="030F0702030302020204" pitchFamily="66" charset="0"/>
              </a:rPr>
              <a:t>Ganey</a:t>
            </a:r>
            <a:r>
              <a:rPr lang="en-US" sz="4000" dirty="0">
                <a:latin typeface="Comic Sans MS" panose="030F0702030302020204" pitchFamily="66" charset="0"/>
              </a:rPr>
              <a:t> surgery center/procedure unit survey</a:t>
            </a:r>
          </a:p>
        </p:txBody>
      </p:sp>
      <p:sp>
        <p:nvSpPr>
          <p:cNvPr id="3" name="Content Placeholder 2"/>
          <p:cNvSpPr>
            <a:spLocks noGrp="1"/>
          </p:cNvSpPr>
          <p:nvPr>
            <p:ph idx="1"/>
          </p:nvPr>
        </p:nvSpPr>
        <p:spPr>
          <a:xfrm>
            <a:off x="76200" y="2209800"/>
            <a:ext cx="9067800" cy="3916363"/>
          </a:xfrm>
        </p:spPr>
        <p:txBody>
          <a:bodyPr/>
          <a:lstStyle/>
          <a:p>
            <a:pPr marL="0" indent="0">
              <a:buNone/>
            </a:pPr>
            <a:r>
              <a:rPr lang="en-US" dirty="0"/>
              <a:t>BEFORE YOUR SURGERY OR PROCEDURE</a:t>
            </a:r>
          </a:p>
          <a:p>
            <a:pPr marL="514350" indent="-514350">
              <a:buAutoNum type="arabicPeriod"/>
            </a:pPr>
            <a:r>
              <a:rPr lang="en-US" dirty="0"/>
              <a:t>Instructions you were given by our staff about how to prepare for your surgery or procedure.</a:t>
            </a:r>
          </a:p>
          <a:p>
            <a:pPr marL="514350" indent="-514350">
              <a:buAutoNum type="arabicPeriod"/>
            </a:pPr>
            <a:r>
              <a:rPr lang="en-US" dirty="0"/>
              <a:t>Anesthesiologist’s explanation.</a:t>
            </a:r>
          </a:p>
          <a:p>
            <a:pPr marL="514350" indent="-514350">
              <a:buAutoNum type="arabicPeriod"/>
            </a:pPr>
            <a:endParaRPr lang="en-US" dirty="0"/>
          </a:p>
          <a:p>
            <a:pPr marL="0" indent="0">
              <a:buNone/>
            </a:pPr>
            <a:r>
              <a:rPr lang="en-US" dirty="0"/>
              <a:t>Response scale:</a:t>
            </a:r>
          </a:p>
          <a:p>
            <a:pPr marL="0" indent="0">
              <a:buNone/>
            </a:pPr>
            <a:r>
              <a:rPr lang="en-US" i="1" dirty="0"/>
              <a:t>Very poor/Poor/Fair/Good/Very Good</a:t>
            </a:r>
          </a:p>
        </p:txBody>
      </p:sp>
      <p:sp>
        <p:nvSpPr>
          <p:cNvPr id="4" name="Slide Number Placeholder 3"/>
          <p:cNvSpPr>
            <a:spLocks noGrp="1"/>
          </p:cNvSpPr>
          <p:nvPr>
            <p:ph type="sldNum" sz="quarter" idx="12"/>
          </p:nvPr>
        </p:nvSpPr>
        <p:spPr/>
        <p:txBody>
          <a:bodyPr/>
          <a:lstStyle/>
          <a:p>
            <a:pPr>
              <a:defRPr/>
            </a:pPr>
            <a:fld id="{0C5144EA-161E-419D-B606-46724030BA3B}" type="slidenum">
              <a:rPr lang="en-US" smtClean="0"/>
              <a:pPr>
                <a:defRPr/>
              </a:pPr>
              <a:t>9</a:t>
            </a:fld>
            <a:endParaRPr lang="en-US"/>
          </a:p>
        </p:txBody>
      </p:sp>
    </p:spTree>
    <p:extLst>
      <p:ext uri="{BB962C8B-B14F-4D97-AF65-F5344CB8AC3E}">
        <p14:creationId xmlns:p14="http://schemas.microsoft.com/office/powerpoint/2010/main" val="2627797019"/>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5562</TotalTime>
  <Words>758</Words>
  <Application>Microsoft Office PowerPoint</Application>
  <PresentationFormat>On-screen Show (4:3)</PresentationFormat>
  <Paragraphs>135</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ＭＳ Ｐゴシック</vt:lpstr>
      <vt:lpstr>Arial</vt:lpstr>
      <vt:lpstr>Comic Sans MS</vt:lpstr>
      <vt:lpstr>Times New Roman</vt:lpstr>
      <vt:lpstr>Custom Design</vt:lpstr>
      <vt:lpstr>Patient Experience of  Care Surveys   </vt:lpstr>
      <vt:lpstr>Quality of care measurement</vt:lpstr>
      <vt:lpstr>Quality of care measurement</vt:lpstr>
      <vt:lpstr>Consumer Assessment of Healthcare Providers  and Systems (CAHPS®) Approach </vt:lpstr>
      <vt:lpstr>Patient Experience is Weakly Related to Clinical Indicators </vt:lpstr>
      <vt:lpstr>CAHPS has a family of surveys</vt:lpstr>
      <vt:lpstr>CAHPS relies on reports about care</vt:lpstr>
      <vt:lpstr>Press-Ganey items added to  HCAHPS Survey</vt:lpstr>
      <vt:lpstr>Press-Ganey surgery center/procedure unit survey</vt:lpstr>
      <vt:lpstr>OAS CAHPS® Survey</vt:lpstr>
      <vt:lpstr>CAHPS Outpatient and Ambulatory Surgery Survey (OAS CAHPS®)</vt:lpstr>
      <vt:lpstr>PowerPoint Presentation</vt:lpstr>
      <vt:lpstr>Providers motivated to fulfill patient desires regardless of appropriateness?</vt:lpstr>
      <vt:lpstr>Fenton et al. (2012)</vt:lpstr>
      <vt:lpstr>  HCAHPS Survey, Pain Management, and Opioid Misuse: The CMS Perspective </vt:lpstr>
      <vt:lpstr>Are patient surveys actionable?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Dept of Medicine</dc:creator>
  <cp:lastModifiedBy>drhays</cp:lastModifiedBy>
  <cp:revision>548</cp:revision>
  <cp:lastPrinted>2017-02-09T18:30:58Z</cp:lastPrinted>
  <dcterms:created xsi:type="dcterms:W3CDTF">2001-01-03T19:26:53Z</dcterms:created>
  <dcterms:modified xsi:type="dcterms:W3CDTF">2017-02-17T14:11:15Z</dcterms:modified>
</cp:coreProperties>
</file>