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453" r:id="rId3"/>
    <p:sldId id="467" r:id="rId4"/>
    <p:sldId id="468" r:id="rId5"/>
    <p:sldId id="469" r:id="rId6"/>
    <p:sldId id="470" r:id="rId7"/>
    <p:sldId id="471" r:id="rId8"/>
    <p:sldId id="472" r:id="rId9"/>
    <p:sldId id="448" r:id="rId10"/>
    <p:sldId id="473" r:id="rId11"/>
    <p:sldId id="474" r:id="rId12"/>
    <p:sldId id="475" r:id="rId13"/>
    <p:sldId id="476" r:id="rId14"/>
    <p:sldId id="477" r:id="rId15"/>
    <p:sldId id="478"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495" r:id="rId32"/>
    <p:sldId id="452" r:id="rId33"/>
    <p:sldId id="450" r:id="rId34"/>
    <p:sldId id="460" r:id="rId35"/>
    <p:sldId id="461" r:id="rId36"/>
    <p:sldId id="462" r:id="rId37"/>
    <p:sldId id="463" r:id="rId38"/>
    <p:sldId id="464" r:id="rId39"/>
    <p:sldId id="466" r:id="rId40"/>
    <p:sldId id="496" r:id="rId41"/>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323" autoAdjust="0"/>
  </p:normalViewPr>
  <p:slideViewPr>
    <p:cSldViewPr snapToGrid="0" snapToObjects="1">
      <p:cViewPr>
        <p:scale>
          <a:sx n="73" d="100"/>
          <a:sy n="73" d="100"/>
        </p:scale>
        <p:origin x="-1296" y="16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snapToGrid="0" snapToObjects="1">
      <p:cViewPr varScale="1">
        <p:scale>
          <a:sx n="42" d="100"/>
          <a:sy n="42" d="100"/>
        </p:scale>
        <p:origin x="-2124"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7" tIns="46148" rIns="92297" bIns="46148"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2297" tIns="46148" rIns="92297" bIns="46148" rtlCol="0"/>
          <a:lstStyle>
            <a:lvl1pPr algn="r">
              <a:defRPr sz="1200"/>
            </a:lvl1pPr>
          </a:lstStyle>
          <a:p>
            <a:fld id="{4AA5FAC6-3599-B54F-9EE9-6F6533F50801}" type="datetimeFigureOut">
              <a:rPr lang="en-US" smtClean="0"/>
              <a:pPr/>
              <a:t>5/4/2012</a:t>
            </a:fld>
            <a:endParaRPr lang="en-US"/>
          </a:p>
        </p:txBody>
      </p:sp>
      <p:sp>
        <p:nvSpPr>
          <p:cNvPr id="4" name="Footer Placeholder 3"/>
          <p:cNvSpPr>
            <a:spLocks noGrp="1"/>
          </p:cNvSpPr>
          <p:nvPr>
            <p:ph type="ftr" sz="quarter" idx="2"/>
          </p:nvPr>
        </p:nvSpPr>
        <p:spPr>
          <a:xfrm>
            <a:off x="0" y="8829966"/>
            <a:ext cx="2971800" cy="464820"/>
          </a:xfrm>
          <a:prstGeom prst="rect">
            <a:avLst/>
          </a:prstGeom>
        </p:spPr>
        <p:txBody>
          <a:bodyPr vert="horz" lIns="92297" tIns="46148" rIns="92297" bIns="4614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6"/>
            <a:ext cx="2971800" cy="464820"/>
          </a:xfrm>
          <a:prstGeom prst="rect">
            <a:avLst/>
          </a:prstGeom>
        </p:spPr>
        <p:txBody>
          <a:bodyPr vert="horz" lIns="92297" tIns="46148" rIns="92297" bIns="46148" rtlCol="0" anchor="b"/>
          <a:lstStyle>
            <a:lvl1pPr algn="r">
              <a:defRPr sz="1200"/>
            </a:lvl1pPr>
          </a:lstStyle>
          <a:p>
            <a:fld id="{9495AFE4-D420-C840-A6D0-3E83EAFB7B4C}" type="slidenum">
              <a:rPr lang="en-US" smtClean="0"/>
              <a:pPr/>
              <a:t>‹#›</a:t>
            </a:fld>
            <a:endParaRPr lang="en-US"/>
          </a:p>
        </p:txBody>
      </p:sp>
    </p:spTree>
    <p:extLst>
      <p:ext uri="{BB962C8B-B14F-4D97-AF65-F5344CB8AC3E}">
        <p14:creationId xmlns:p14="http://schemas.microsoft.com/office/powerpoint/2010/main" val="5966491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7" tIns="46148" rIns="92297" bIns="46148"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297" tIns="46148" rIns="92297" bIns="46148" rtlCol="0"/>
          <a:lstStyle>
            <a:lvl1pPr algn="r">
              <a:defRPr sz="1200"/>
            </a:lvl1pPr>
          </a:lstStyle>
          <a:p>
            <a:fld id="{9089CE39-C150-E94B-AEE7-CB982B8571F7}" type="datetimeFigureOut">
              <a:rPr lang="en-US" smtClean="0"/>
              <a:pPr/>
              <a:t>5/4/2012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297" tIns="46148" rIns="92297" bIns="46148"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297" tIns="46148" rIns="92297" bIns="4614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297" tIns="46148" rIns="92297"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297" tIns="46148" rIns="92297" bIns="46148" rtlCol="0" anchor="b"/>
          <a:lstStyle>
            <a:lvl1pPr algn="r">
              <a:defRPr sz="1200"/>
            </a:lvl1pPr>
          </a:lstStyle>
          <a:p>
            <a:fld id="{37F8E23D-6129-D442-9629-B159544CD862}" type="slidenum">
              <a:rPr lang="en-US" smtClean="0"/>
              <a:pPr/>
              <a:t>‹#›</a:t>
            </a:fld>
            <a:endParaRPr lang="en-US"/>
          </a:p>
        </p:txBody>
      </p:sp>
    </p:spTree>
    <p:extLst>
      <p:ext uri="{BB962C8B-B14F-4D97-AF65-F5344CB8AC3E}">
        <p14:creationId xmlns:p14="http://schemas.microsoft.com/office/powerpoint/2010/main" val="2853015160"/>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00D71956-7EA6-4655-990D-57E4F53C8A05}" type="slidenum">
              <a:rPr lang="en-US" sz="1200" smtClean="0"/>
              <a:pPr/>
              <a:t>11</a:t>
            </a:fld>
            <a:endParaRPr lang="en-US" sz="12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ED01E77D-610D-4DF7-AEA4-02EA06214088}" type="slidenum">
              <a:rPr lang="en-US" sz="1200" smtClean="0"/>
              <a:pPr/>
              <a:t>12</a:t>
            </a:fld>
            <a:endParaRPr lang="en-US" sz="1200"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05017E58-9844-48CC-A057-6513021DACF4}" type="slidenum">
              <a:rPr lang="en-US" sz="1200" smtClean="0"/>
              <a:pPr/>
              <a:t>13</a:t>
            </a:fld>
            <a:endParaRPr lang="en-US" sz="120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8F0C00DF-C2CB-4232-89E3-D951E5C89533}" type="slidenum">
              <a:rPr lang="en-US" sz="1200" smtClean="0"/>
              <a:pPr/>
              <a:t>14</a:t>
            </a:fld>
            <a:endParaRPr lang="en-US" sz="1200" smtClean="0"/>
          </a:p>
        </p:txBody>
      </p:sp>
      <p:sp>
        <p:nvSpPr>
          <p:cNvPr id="69635" name="Rectangle 1026"/>
          <p:cNvSpPr>
            <a:spLocks noGrp="1" noRot="1" noChangeAspect="1" noChangeArrowheads="1" noTextEdit="1"/>
          </p:cNvSpPr>
          <p:nvPr>
            <p:ph type="sldImg"/>
          </p:nvPr>
        </p:nvSpPr>
        <p:spPr>
          <a:ln/>
        </p:spPr>
      </p:sp>
      <p:sp>
        <p:nvSpPr>
          <p:cNvPr id="69636"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E8F9DB50-7708-47A5-AFC8-2DA075E150CD}" type="slidenum">
              <a:rPr lang="en-US" sz="1200" smtClean="0"/>
              <a:pPr/>
              <a:t>15</a:t>
            </a:fld>
            <a:endParaRPr lang="en-US" sz="1200" smtClean="0"/>
          </a:p>
        </p:txBody>
      </p:sp>
      <p:sp>
        <p:nvSpPr>
          <p:cNvPr id="70659" name="Rectangle 1026"/>
          <p:cNvSpPr>
            <a:spLocks noGrp="1" noRot="1" noChangeAspect="1" noChangeArrowheads="1" noTextEdit="1"/>
          </p:cNvSpPr>
          <p:nvPr>
            <p:ph type="sldImg"/>
          </p:nvPr>
        </p:nvSpPr>
        <p:spPr>
          <a:ln/>
        </p:spPr>
      </p:sp>
      <p:sp>
        <p:nvSpPr>
          <p:cNvPr id="70660"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1734B35C-8957-4ACE-9314-FDD6B797CB03}" type="slidenum">
              <a:rPr lang="en-US" sz="1200" smtClean="0"/>
              <a:pPr/>
              <a:t>16</a:t>
            </a:fld>
            <a:endParaRPr lang="en-US" sz="120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699EAD17-BC4A-410F-9BD1-4B8B44480E43}" type="slidenum">
              <a:rPr lang="en-US" sz="1200" smtClean="0"/>
              <a:pPr/>
              <a:t>17</a:t>
            </a:fld>
            <a:endParaRPr lang="en-US" sz="1200" smtClean="0"/>
          </a:p>
        </p:txBody>
      </p:sp>
      <p:sp>
        <p:nvSpPr>
          <p:cNvPr id="73731" name="Rectangle 1026"/>
          <p:cNvSpPr>
            <a:spLocks noGrp="1" noRot="1" noChangeAspect="1" noChangeArrowheads="1" noTextEdit="1"/>
          </p:cNvSpPr>
          <p:nvPr>
            <p:ph type="sldImg"/>
          </p:nvPr>
        </p:nvSpPr>
        <p:spPr>
          <a:ln/>
        </p:spPr>
      </p:sp>
      <p:sp>
        <p:nvSpPr>
          <p:cNvPr id="73732"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4D70A680-2E51-4687-A56A-E6B5B59CBEDA}" type="slidenum">
              <a:rPr lang="en-US" sz="1200" smtClean="0"/>
              <a:pPr/>
              <a:t>18</a:t>
            </a:fld>
            <a:endParaRPr lang="en-US" sz="1200"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73C1A2F7-A545-474A-AEB2-903ACB6DE46F}" type="slidenum">
              <a:rPr lang="en-US" sz="1200" smtClean="0"/>
              <a:pPr/>
              <a:t>19</a:t>
            </a:fld>
            <a:endParaRPr lang="en-US" sz="1200" smtClean="0"/>
          </a:p>
        </p:txBody>
      </p:sp>
      <p:sp>
        <p:nvSpPr>
          <p:cNvPr id="75779" name="Rectangle 2"/>
          <p:cNvSpPr>
            <a:spLocks noGrp="1" noRot="1" noChangeAspect="1" noChangeArrowheads="1" noTextEdit="1"/>
          </p:cNvSpPr>
          <p:nvPr>
            <p:ph type="sldImg"/>
          </p:nvPr>
        </p:nvSpPr>
        <p:spPr>
          <a:solidFill>
            <a:srgbClr val="FFFFFF"/>
          </a:solidFill>
          <a:ln/>
        </p:spPr>
      </p:sp>
      <p:sp>
        <p:nvSpPr>
          <p:cNvPr id="75780" name="Rectangle 3"/>
          <p:cNvSpPr>
            <a:spLocks noGrp="1" noChangeArrowheads="1"/>
          </p:cNvSpPr>
          <p:nvPr>
            <p:ph type="body" idx="1"/>
          </p:nvPr>
        </p:nvSpPr>
        <p:spPr>
          <a:xfrm>
            <a:off x="685800" y="4415790"/>
            <a:ext cx="5486400" cy="4183380"/>
          </a:xfrm>
          <a:solidFill>
            <a:srgbClr val="FFFFFF"/>
          </a:solidFill>
          <a:ln>
            <a:solidFill>
              <a:srgbClr val="000000"/>
            </a:solidFill>
          </a:ln>
        </p:spPr>
        <p:txBody>
          <a:bodyPr lIns="90443" tIns="45222" rIns="90443" bIns="45222"/>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D142C673-3854-4DE9-8081-21ED4C0497B5}" type="slidenum">
              <a:rPr lang="en-US" sz="1200" smtClean="0"/>
              <a:pPr/>
              <a:t>20</a:t>
            </a:fld>
            <a:endParaRPr lang="en-US" sz="1200"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583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20FDAA17-A223-4A10-BAC4-8E5C532AD1F0}" type="slidenum">
              <a:rPr lang="en-US" sz="1200" smtClean="0"/>
              <a:pPr/>
              <a:t>3</a:t>
            </a:fld>
            <a:endParaRPr 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20D32683-AAAA-4421-BCE1-8AC04FDE08BD}" type="slidenum">
              <a:rPr lang="en-US" sz="1200" smtClean="0"/>
              <a:pPr/>
              <a:t>21</a:t>
            </a:fld>
            <a:endParaRPr lang="en-US" sz="120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B7D7AE8B-6348-41D9-A829-841292D3403B}" type="slidenum">
              <a:rPr lang="en-US" sz="1200" smtClean="0"/>
              <a:pPr/>
              <a:t>22</a:t>
            </a:fld>
            <a:endParaRPr lang="en-US" sz="1200"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2CFFC902-64F6-4D61-89ED-DF1DDF25C08B}" type="slidenum">
              <a:rPr lang="en-US" sz="1200" smtClean="0"/>
              <a:pPr/>
              <a:t>23</a:t>
            </a:fld>
            <a:endParaRPr lang="en-US" sz="1200" smtClean="0"/>
          </a:p>
        </p:txBody>
      </p:sp>
      <p:sp>
        <p:nvSpPr>
          <p:cNvPr id="79875" name="Rectangle 2"/>
          <p:cNvSpPr>
            <a:spLocks noGrp="1" noRot="1" noChangeAspect="1" noChangeArrowheads="1" noTextEdit="1"/>
          </p:cNvSpPr>
          <p:nvPr>
            <p:ph type="sldImg"/>
          </p:nvPr>
        </p:nvSpPr>
        <p:spPr>
          <a:solidFill>
            <a:srgbClr val="FFFFFF"/>
          </a:solidFill>
          <a:ln/>
        </p:spPr>
      </p:sp>
      <p:sp>
        <p:nvSpPr>
          <p:cNvPr id="79876" name="Rectangle 3"/>
          <p:cNvSpPr>
            <a:spLocks noGrp="1" noChangeArrowheads="1"/>
          </p:cNvSpPr>
          <p:nvPr>
            <p:ph type="body" idx="1"/>
          </p:nvPr>
        </p:nvSpPr>
        <p:spPr>
          <a:xfrm>
            <a:off x="685800" y="4415790"/>
            <a:ext cx="5486400" cy="4183380"/>
          </a:xfrm>
          <a:solidFill>
            <a:srgbClr val="FFFFFF"/>
          </a:solidFill>
          <a:ln>
            <a:solidFill>
              <a:srgbClr val="000000"/>
            </a:solidFill>
          </a:ln>
        </p:spPr>
        <p:txBody>
          <a:bodyPr lIns="90443" tIns="45222" rIns="90443" bIns="45222"/>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809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B36C38A6-7F23-4B99-AAF1-3EB890F453E9}" type="slidenum">
              <a:rPr lang="en-US" sz="1200" smtClean="0"/>
              <a:pPr/>
              <a:t>24</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819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C2321A84-BAFB-4C41-A8E9-504DC3770313}" type="slidenum">
              <a:rPr lang="en-US" sz="1200" smtClean="0"/>
              <a:pPr/>
              <a:t>25</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C1403A3D-5327-426B-9AB4-8F98CD7BBC83}" type="slidenum">
              <a:rPr lang="en-US" sz="1200" smtClean="0"/>
              <a:pPr/>
              <a:t>26</a:t>
            </a:fld>
            <a:endParaRPr lang="en-US" sz="1200"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4D5C3E13-C6FA-4C5D-8CEB-FEA487C5B93D}" type="slidenum">
              <a:rPr lang="en-US" sz="1200" smtClean="0"/>
              <a:pPr/>
              <a:t>27</a:t>
            </a:fld>
            <a:endParaRPr lang="en-US" sz="120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8F9E8B7E-BFAC-4D9D-A21B-F2F014EB0EB0}" type="slidenum">
              <a:rPr lang="en-US" sz="1200" smtClean="0"/>
              <a:pPr/>
              <a:t>28</a:t>
            </a:fld>
            <a:endParaRPr lang="en-US" sz="1200"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B8AA55D4-C033-4967-8A05-B179B61AE615}" type="slidenum">
              <a:rPr lang="en-US" sz="1200" smtClean="0"/>
              <a:pPr/>
              <a:t>29</a:t>
            </a:fld>
            <a:endParaRPr lang="en-US" sz="1200"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97B171FA-8710-43E4-9333-C00D6A4FAD08}" type="slidenum">
              <a:rPr lang="en-US" sz="1200" smtClean="0"/>
              <a:pPr/>
              <a:t>30</a:t>
            </a:fld>
            <a:endParaRPr lang="en-US" sz="1200"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593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37D0FA1D-5DE6-4D4D-AB3E-DE235523E297}" type="slidenum">
              <a:rPr lang="en-US" sz="1200" smtClean="0"/>
              <a:pPr/>
              <a:t>4</a:t>
            </a:fld>
            <a:endParaRPr lang="en-US"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09496180-3D5D-44F3-A104-C31932CE31DE}" type="slidenum">
              <a:rPr lang="en-US" sz="1200" smtClean="0"/>
              <a:pPr/>
              <a:t>31</a:t>
            </a:fld>
            <a:endParaRPr lang="en-US" sz="1200"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921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BDF27E27-4B19-4649-A58F-738C11B08CE3}" type="slidenum">
              <a:rPr lang="en-US" sz="1200" smtClean="0"/>
              <a:pPr/>
              <a:t>40</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614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38C1A1D0-0AFB-4E4C-B728-6797C56CD165}" type="slidenum">
              <a:rPr lang="en-US" sz="1200" smtClean="0"/>
              <a:pPr/>
              <a:t>5</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71F8AD3F-BD9B-47D9-8F2D-758A7DDA6718}" type="slidenum">
              <a:rPr lang="en-US" sz="1200" smtClean="0"/>
              <a:pPr/>
              <a:t>6</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634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EEA83D0F-7A63-47C4-80D8-C5D42A3E1F9B}" type="slidenum">
              <a:rPr lang="en-US" sz="1200" smtClean="0"/>
              <a:pPr/>
              <a:t>7</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B16C8DD4-CB2E-429D-A8AE-8F6E49B71554}" type="slidenum">
              <a:rPr lang="en-US" sz="1200" smtClean="0"/>
              <a:pPr/>
              <a:t>8</a:t>
            </a:fld>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1"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Verdana" pitchFamily="34" charset="0"/>
                <a:ea typeface="ＭＳ Ｐゴシック" pitchFamily="1" charset="-128"/>
              </a:defRPr>
            </a:lvl1pPr>
            <a:lvl2pPr marL="742950" indent="-285750" eaLnBrk="0" hangingPunct="0">
              <a:defRPr sz="2400" b="1">
                <a:solidFill>
                  <a:schemeClr val="tx1"/>
                </a:solidFill>
                <a:latin typeface="Verdana" pitchFamily="34" charset="0"/>
                <a:ea typeface="ＭＳ Ｐゴシック" pitchFamily="1" charset="-128"/>
              </a:defRPr>
            </a:lvl2pPr>
            <a:lvl3pPr marL="1143000" indent="-228600" eaLnBrk="0" hangingPunct="0">
              <a:defRPr sz="2400" b="1">
                <a:solidFill>
                  <a:schemeClr val="tx1"/>
                </a:solidFill>
                <a:latin typeface="Verdana" pitchFamily="34" charset="0"/>
                <a:ea typeface="ＭＳ Ｐゴシック" pitchFamily="1" charset="-128"/>
              </a:defRPr>
            </a:lvl3pPr>
            <a:lvl4pPr marL="1600200" indent="-228600" eaLnBrk="0" hangingPunct="0">
              <a:defRPr sz="2400" b="1">
                <a:solidFill>
                  <a:schemeClr val="tx1"/>
                </a:solidFill>
                <a:latin typeface="Verdana" pitchFamily="34" charset="0"/>
                <a:ea typeface="ＭＳ Ｐゴシック" pitchFamily="1" charset="-128"/>
              </a:defRPr>
            </a:lvl4pPr>
            <a:lvl5pPr marL="2057400" indent="-228600" eaLnBrk="0" hangingPunct="0">
              <a:defRPr sz="2400" b="1">
                <a:solidFill>
                  <a:schemeClr val="tx1"/>
                </a:solidFill>
                <a:latin typeface="Verdana" pitchFamily="34" charset="0"/>
                <a:ea typeface="ＭＳ Ｐゴシック" pitchFamily="1"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9pPr>
          </a:lstStyle>
          <a:p>
            <a:fld id="{CD886960-2CD7-4E57-843F-CE8E0C59B688}" type="slidenum">
              <a:rPr lang="en-US" sz="1200" b="0" smtClean="0">
                <a:latin typeface="Arial" charset="0"/>
              </a:rPr>
              <a:pPr/>
              <a:t>9</a:t>
            </a:fld>
            <a:endParaRPr lang="en-US" sz="1200" b="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3200" b="1">
                <a:solidFill>
                  <a:schemeClr val="tx1"/>
                </a:solidFill>
                <a:latin typeface="Times New Roman" pitchFamily="18" charset="0"/>
              </a:defRPr>
            </a:lvl1pPr>
            <a:lvl2pPr marL="742950" indent="-285750">
              <a:defRPr sz="3200" b="1">
                <a:solidFill>
                  <a:schemeClr val="tx1"/>
                </a:solidFill>
                <a:latin typeface="Times New Roman" pitchFamily="18" charset="0"/>
              </a:defRPr>
            </a:lvl2pPr>
            <a:lvl3pPr marL="1143000" indent="-228600">
              <a:defRPr sz="3200" b="1">
                <a:solidFill>
                  <a:schemeClr val="tx1"/>
                </a:solidFill>
                <a:latin typeface="Times New Roman" pitchFamily="18" charset="0"/>
              </a:defRPr>
            </a:lvl3pPr>
            <a:lvl4pPr marL="1600200" indent="-228600">
              <a:defRPr sz="3200" b="1">
                <a:solidFill>
                  <a:schemeClr val="tx1"/>
                </a:solidFill>
                <a:latin typeface="Times New Roman" pitchFamily="18" charset="0"/>
              </a:defRPr>
            </a:lvl4pPr>
            <a:lvl5pPr marL="2057400" indent="-228600">
              <a:defRPr sz="3200" b="1">
                <a:solidFill>
                  <a:schemeClr val="tx1"/>
                </a:solidFill>
                <a:latin typeface="Times New Roman" pitchFamily="18" charset="0"/>
              </a:defRPr>
            </a:lvl5pPr>
            <a:lvl6pPr marL="2514600" indent="-228600" algn="ctr" eaLnBrk="0" fontAlgn="base" hangingPunct="0">
              <a:spcBef>
                <a:spcPct val="0"/>
              </a:spcBef>
              <a:spcAft>
                <a:spcPct val="0"/>
              </a:spcAft>
              <a:defRPr sz="3200" b="1">
                <a:solidFill>
                  <a:schemeClr val="tx1"/>
                </a:solidFill>
                <a:latin typeface="Times New Roman" pitchFamily="18" charset="0"/>
              </a:defRPr>
            </a:lvl6pPr>
            <a:lvl7pPr marL="2971800" indent="-228600" algn="ctr" eaLnBrk="0" fontAlgn="base" hangingPunct="0">
              <a:spcBef>
                <a:spcPct val="0"/>
              </a:spcBef>
              <a:spcAft>
                <a:spcPct val="0"/>
              </a:spcAft>
              <a:defRPr sz="3200" b="1">
                <a:solidFill>
                  <a:schemeClr val="tx1"/>
                </a:solidFill>
                <a:latin typeface="Times New Roman" pitchFamily="18" charset="0"/>
              </a:defRPr>
            </a:lvl7pPr>
            <a:lvl8pPr marL="3429000" indent="-228600" algn="ctr" eaLnBrk="0" fontAlgn="base" hangingPunct="0">
              <a:spcBef>
                <a:spcPct val="0"/>
              </a:spcBef>
              <a:spcAft>
                <a:spcPct val="0"/>
              </a:spcAft>
              <a:defRPr sz="3200" b="1">
                <a:solidFill>
                  <a:schemeClr val="tx1"/>
                </a:solidFill>
                <a:latin typeface="Times New Roman" pitchFamily="18" charset="0"/>
              </a:defRPr>
            </a:lvl8pPr>
            <a:lvl9pPr marL="3886200" indent="-228600" algn="ctr" eaLnBrk="0" fontAlgn="base" hangingPunct="0">
              <a:spcBef>
                <a:spcPct val="0"/>
              </a:spcBef>
              <a:spcAft>
                <a:spcPct val="0"/>
              </a:spcAft>
              <a:defRPr sz="3200" b="1">
                <a:solidFill>
                  <a:schemeClr val="tx1"/>
                </a:solidFill>
                <a:latin typeface="Times New Roman" pitchFamily="18" charset="0"/>
              </a:defRPr>
            </a:lvl9pPr>
          </a:lstStyle>
          <a:p>
            <a:fld id="{119422B8-6C89-455D-AE86-0C80341881A2}" type="slidenum">
              <a:rPr lang="en-US" sz="1200" smtClean="0"/>
              <a:pPr/>
              <a:t>10</a:t>
            </a:fld>
            <a:endParaRPr lang="en-US" sz="1200" smtClean="0"/>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6353"/>
            <a:ext cx="7772400" cy="2465293"/>
          </a:xfrm>
          <a:solidFill>
            <a:schemeClr val="accent3">
              <a:lumMod val="50000"/>
            </a:schemeClr>
          </a:solidFill>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566271" y="3811495"/>
            <a:ext cx="7965141" cy="293552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Christopher B. Forrest, MD, PhD</a:t>
            </a:r>
          </a:p>
          <a:p>
            <a:r>
              <a:rPr lang="en-US" dirty="0" smtClean="0"/>
              <a:t>Professor of Pediatrics</a:t>
            </a:r>
          </a:p>
          <a:p>
            <a:r>
              <a:rPr lang="en-US" dirty="0" smtClean="0"/>
              <a:t>Children’s Hospital of Philadelphia</a:t>
            </a:r>
          </a:p>
          <a:p>
            <a:r>
              <a:rPr lang="en-US" dirty="0" smtClean="0"/>
              <a:t>University of Pennsylvania School of Medicine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97329" y="6236822"/>
            <a:ext cx="409388" cy="365125"/>
          </a:xfrm>
          <a:prstGeom prst="rect">
            <a:avLst/>
          </a:prstGeom>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1514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Oval 6"/>
          <p:cNvSpPr/>
          <p:nvPr/>
        </p:nvSpPr>
        <p:spPr>
          <a:xfrm>
            <a:off x="157090" y="6437240"/>
            <a:ext cx="304800" cy="272591"/>
          </a:xfrm>
          <a:prstGeom prst="ellipse">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lIns="0" tIns="0" rIns="0" bIns="0" rtlCol="0" anchor="ctr">
            <a:normAutofit fontScale="55000" lnSpcReduction="20000"/>
          </a:bodyPr>
          <a:lstStyle/>
          <a:p>
            <a:pPr algn="ctr"/>
            <a:fld id="{EBBD8012-95FF-0F40-95ED-CD1992B38A4C}" type="slidenum">
              <a:rPr lang="en-US" sz="2200" b="0" baseline="0" smtClean="0">
                <a:solidFill>
                  <a:srgbClr val="FFFFFF"/>
                </a:solidFill>
                <a:latin typeface="Geneva"/>
              </a:rPr>
              <a:pPr algn="ctr"/>
              <a:t>‹#›</a:t>
            </a:fld>
            <a:endParaRPr lang="en-US" sz="2200" b="0" baseline="0" dirty="0">
              <a:solidFill>
                <a:srgbClr val="FFFFFF"/>
              </a:solidFill>
              <a:latin typeface="Geneva"/>
            </a:endParaRPr>
          </a:p>
        </p:txBody>
      </p:sp>
      <p:sp>
        <p:nvSpPr>
          <p:cNvPr id="13" name="Rounded Rectangle 12"/>
          <p:cNvSpPr/>
          <p:nvPr/>
        </p:nvSpPr>
        <p:spPr>
          <a:xfrm>
            <a:off x="65313" y="105365"/>
            <a:ext cx="9013372" cy="6692201"/>
          </a:xfrm>
          <a:prstGeom prst="roundRect">
            <a:avLst>
              <a:gd name="adj" fmla="val 4929"/>
            </a:avLst>
          </a:prstGeom>
          <a:no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000" b="1" kern="1200">
          <a:solidFill>
            <a:schemeClr val="accent1">
              <a:lumMod val="75000"/>
            </a:schemeClr>
          </a:solidFill>
          <a:latin typeface="Geneva"/>
          <a:ea typeface="+mj-ea"/>
          <a:cs typeface="Geneva"/>
        </a:defRPr>
      </a:lvl1pPr>
    </p:titleStyle>
    <p:bodyStyle>
      <a:lvl1pPr marL="342900" indent="-342900" algn="l" defTabSz="457200" rtl="0" eaLnBrk="1" latinLnBrk="0" hangingPunct="1">
        <a:spcBef>
          <a:spcPct val="20000"/>
        </a:spcBef>
        <a:buClr>
          <a:schemeClr val="accent5">
            <a:lumMod val="75000"/>
          </a:schemeClr>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5">
            <a:lumMod val="75000"/>
          </a:schemeClr>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chemeClr val="accent5">
            <a:lumMod val="75000"/>
          </a:schemeClr>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gim.med.ucla.edu/FacultyPages/Hays/" TargetMode="External"/><Relationship Id="rId4" Type="http://schemas.openxmlformats.org/officeDocument/2006/relationships/hyperlink" Target="mailto:drhays@ucla.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hime.ucla.edu/measurement/qualitativemethods.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www.cahps.ahrq.gov/cahpskit/files/509_ICH_Reporting_Measures.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est-of-web.com/pages/070823-101824.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s://www.cahps.ahrq.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hps.ahrq.gov/content/products/PDF/PocketGuide.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967" y="743788"/>
            <a:ext cx="9000065" cy="1470025"/>
          </a:xfrm>
          <a:solidFill>
            <a:schemeClr val="accent1">
              <a:lumMod val="75000"/>
            </a:schemeClr>
          </a:solidFill>
        </p:spPr>
        <p:txBody>
          <a:bodyPr>
            <a:noAutofit/>
          </a:bodyPr>
          <a:lstStyle/>
          <a:p>
            <a:r>
              <a:rPr lang="en-US" sz="2400" dirty="0" smtClean="0">
                <a:latin typeface="Comic Sans MS" pitchFamily="66" charset="0"/>
              </a:rPr>
              <a:t>Studying the Doctor-Patient Relationship  </a:t>
            </a:r>
            <a:endParaRPr lang="en-US" sz="2400" dirty="0">
              <a:latin typeface="Comic Sans MS" pitchFamily="66" charset="0"/>
            </a:endParaRPr>
          </a:p>
        </p:txBody>
      </p:sp>
      <p:sp>
        <p:nvSpPr>
          <p:cNvPr id="3" name="Subtitle 2"/>
          <p:cNvSpPr>
            <a:spLocks noGrp="1"/>
          </p:cNvSpPr>
          <p:nvPr>
            <p:ph type="subTitle" idx="1"/>
          </p:nvPr>
        </p:nvSpPr>
        <p:spPr>
          <a:xfrm>
            <a:off x="445704" y="3253274"/>
            <a:ext cx="8483143" cy="3350726"/>
          </a:xfrm>
        </p:spPr>
        <p:txBody>
          <a:bodyPr>
            <a:normAutofit fontScale="85000" lnSpcReduction="10000"/>
          </a:bodyPr>
          <a:lstStyle/>
          <a:p>
            <a:pPr algn="l">
              <a:defRPr/>
            </a:pPr>
            <a:r>
              <a:rPr lang="en-US" dirty="0" smtClean="0"/>
              <a:t>Ron D. Hays, Ph.D. </a:t>
            </a:r>
            <a:r>
              <a:rPr lang="en-US" sz="2800" dirty="0" smtClean="0"/>
              <a:t>(</a:t>
            </a:r>
            <a:r>
              <a:rPr lang="en-US" sz="2800" dirty="0" smtClean="0">
                <a:hlinkClick r:id="rId4"/>
              </a:rPr>
              <a:t>drhays@ucla.edu</a:t>
            </a:r>
            <a:r>
              <a:rPr lang="en-US" sz="2800" dirty="0" smtClean="0"/>
              <a:t>)</a:t>
            </a:r>
          </a:p>
          <a:p>
            <a:pPr algn="l">
              <a:defRPr/>
            </a:pPr>
            <a:endParaRPr lang="en-US" sz="2800" dirty="0" smtClean="0"/>
          </a:p>
          <a:p>
            <a:pPr algn="l">
              <a:defRPr/>
            </a:pPr>
            <a:r>
              <a:rPr lang="en-US" sz="2800" dirty="0" smtClean="0"/>
              <a:t>	- UCLA Department of Medicine: Division of General Internal Medicine and Health Services Research </a:t>
            </a:r>
          </a:p>
          <a:p>
            <a:pPr algn="l">
              <a:defRPr/>
            </a:pPr>
            <a:r>
              <a:rPr lang="en-US" sz="2800" dirty="0"/>
              <a:t>	</a:t>
            </a:r>
            <a:r>
              <a:rPr lang="en-US" sz="2800" dirty="0" smtClean="0"/>
              <a:t>- UCLA School of Public Health: Department of Health Services</a:t>
            </a:r>
          </a:p>
          <a:p>
            <a:pPr algn="l">
              <a:defRPr/>
            </a:pPr>
            <a:r>
              <a:rPr lang="en-US" sz="2800" dirty="0"/>
              <a:t>	</a:t>
            </a:r>
            <a:r>
              <a:rPr lang="en-US" sz="2800" dirty="0" smtClean="0"/>
              <a:t>- RAND, Santa Monica</a:t>
            </a:r>
          </a:p>
          <a:p>
            <a:pPr algn="l">
              <a:defRPr/>
            </a:pPr>
            <a:endParaRPr lang="en-US" sz="2800" dirty="0" smtClean="0"/>
          </a:p>
          <a:p>
            <a:pPr algn="l">
              <a:defRPr/>
            </a:pPr>
            <a:r>
              <a:rPr lang="en-US" sz="2600" dirty="0" smtClean="0">
                <a:latin typeface="Comic Sans MS" pitchFamily="66" charset="0"/>
                <a:hlinkClick r:id="rId5"/>
              </a:rPr>
              <a:t>http</a:t>
            </a:r>
            <a:r>
              <a:rPr lang="en-US" sz="2600" dirty="0">
                <a:latin typeface="Comic Sans MS" pitchFamily="66" charset="0"/>
                <a:hlinkClick r:id="rId5"/>
              </a:rPr>
              <a:t>://gim.med.ucla.edu/FacultyPages/Hays/</a:t>
            </a:r>
            <a:endParaRPr lang="en-US" sz="2600" dirty="0">
              <a:latin typeface="Comic Sans MS" pitchFamily="66" charset="0"/>
            </a:endParaRPr>
          </a:p>
          <a:p>
            <a:pPr algn="l">
              <a:defRPr/>
            </a:pPr>
            <a:endParaRPr lang="en-US" sz="2800" dirty="0" smtClean="0"/>
          </a:p>
          <a:p>
            <a:pPr algn="l">
              <a:spcBef>
                <a:spcPts val="0"/>
              </a:spcBef>
            </a:pPr>
            <a:endParaRPr lang="en-US" sz="2800" dirty="0" smtClean="0"/>
          </a:p>
        </p:txBody>
      </p:sp>
      <p:sp>
        <p:nvSpPr>
          <p:cNvPr id="4" name="Rectangle 3"/>
          <p:cNvSpPr/>
          <p:nvPr/>
        </p:nvSpPr>
        <p:spPr>
          <a:xfrm>
            <a:off x="71967" y="2213813"/>
            <a:ext cx="9000065" cy="194254"/>
          </a:xfrm>
          <a:prstGeom prst="rect">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71967" y="549534"/>
            <a:ext cx="9000065" cy="194254"/>
          </a:xfrm>
          <a:prstGeom prst="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p:cNvSpPr txBox="1"/>
          <p:nvPr/>
        </p:nvSpPr>
        <p:spPr>
          <a:xfrm>
            <a:off x="1762938" y="2618957"/>
            <a:ext cx="5572296" cy="369332"/>
          </a:xfrm>
          <a:prstGeom prst="rect">
            <a:avLst/>
          </a:prstGeom>
          <a:noFill/>
        </p:spPr>
        <p:txBody>
          <a:bodyPr wrap="none" rtlCol="0">
            <a:spAutoFit/>
          </a:bodyPr>
          <a:lstStyle/>
          <a:p>
            <a:pPr algn="ctr"/>
            <a:r>
              <a:rPr lang="en-US" dirty="0" smtClean="0"/>
              <a:t>May 3, 2012 (HS265 Broxton 2</a:t>
            </a:r>
            <a:r>
              <a:rPr lang="en-US" baseline="30000" dirty="0" smtClean="0"/>
              <a:t>nd</a:t>
            </a:r>
            <a:r>
              <a:rPr lang="en-US" dirty="0" smtClean="0"/>
              <a:t> Floor Conference Room)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637F8DBD-F325-4588-B0F1-04FB837E26D3}" type="slidenum">
              <a:rPr lang="en-US"/>
              <a:pPr algn="l">
                <a:defRPr/>
              </a:pPr>
              <a:t>10</a:t>
            </a:fld>
            <a:endParaRPr lang="en-US"/>
          </a:p>
        </p:txBody>
      </p:sp>
      <p:sp>
        <p:nvSpPr>
          <p:cNvPr id="11267" name="Rectangle 2"/>
          <p:cNvSpPr>
            <a:spLocks noGrp="1" noChangeArrowheads="1"/>
          </p:cNvSpPr>
          <p:nvPr>
            <p:ph type="title"/>
          </p:nvPr>
        </p:nvSpPr>
        <p:spPr>
          <a:xfrm>
            <a:off x="228600" y="274638"/>
            <a:ext cx="8686800" cy="1143000"/>
          </a:xfrm>
        </p:spPr>
        <p:txBody>
          <a:bodyPr/>
          <a:lstStyle/>
          <a:p>
            <a:pPr eaLnBrk="1" hangingPunct="1"/>
            <a:r>
              <a:rPr lang="en-US" smtClean="0"/>
              <a:t>Emphasis on consumers/patients</a:t>
            </a:r>
          </a:p>
        </p:txBody>
      </p:sp>
      <p:sp>
        <p:nvSpPr>
          <p:cNvPr id="11268" name="Rectangle 3"/>
          <p:cNvSpPr>
            <a:spLocks noGrp="1" noChangeArrowheads="1"/>
          </p:cNvSpPr>
          <p:nvPr>
            <p:ph type="body" idx="1"/>
          </p:nvPr>
        </p:nvSpPr>
        <p:spPr/>
        <p:txBody>
          <a:bodyPr/>
          <a:lstStyle/>
          <a:p>
            <a:pPr eaLnBrk="1" hangingPunct="1">
              <a:buFontTx/>
              <a:buNone/>
            </a:pPr>
            <a:r>
              <a:rPr lang="en-US" i="1" smtClean="0"/>
              <a:t>CAHPS surveys ask about aspects of care for which:</a:t>
            </a:r>
          </a:p>
          <a:p>
            <a:pPr eaLnBrk="1" hangingPunct="1">
              <a:buFontTx/>
              <a:buNone/>
            </a:pPr>
            <a:endParaRPr lang="en-US" i="1" smtClean="0"/>
          </a:p>
          <a:p>
            <a:pPr lvl="1" eaLnBrk="1" hangingPunct="1"/>
            <a:r>
              <a:rPr lang="en-US" smtClean="0"/>
              <a:t>Patients are the best or only source of information</a:t>
            </a:r>
          </a:p>
          <a:p>
            <a:pPr lvl="1" eaLnBrk="1" hangingPunct="1"/>
            <a:r>
              <a:rPr lang="en-US" smtClean="0"/>
              <a:t>Patients and purchasers have identified as being important</a:t>
            </a:r>
          </a:p>
          <a:p>
            <a:pPr lvl="1"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BCC99CF8-9391-4A68-8B64-FC5517D0F8F0}" type="slidenum">
              <a:rPr lang="en-US"/>
              <a:pPr algn="l">
                <a:defRPr/>
              </a:pPr>
              <a:t>11</a:t>
            </a:fld>
            <a:endParaRPr lang="en-US"/>
          </a:p>
        </p:txBody>
      </p:sp>
      <p:sp>
        <p:nvSpPr>
          <p:cNvPr id="12291" name="Rectangle 2"/>
          <p:cNvSpPr>
            <a:spLocks noGrp="1" noChangeArrowheads="1"/>
          </p:cNvSpPr>
          <p:nvPr>
            <p:ph type="title"/>
          </p:nvPr>
        </p:nvSpPr>
        <p:spPr>
          <a:xfrm>
            <a:off x="457200" y="304800"/>
            <a:ext cx="7620000" cy="990600"/>
          </a:xfrm>
        </p:spPr>
        <p:txBody>
          <a:bodyPr/>
          <a:lstStyle/>
          <a:p>
            <a:pPr eaLnBrk="1" hangingPunct="1"/>
            <a:r>
              <a:rPr lang="en-US" smtClean="0"/>
              <a:t>Reports of experiences</a:t>
            </a:r>
          </a:p>
        </p:txBody>
      </p:sp>
      <p:sp>
        <p:nvSpPr>
          <p:cNvPr id="12292" name="Rectangle 3"/>
          <p:cNvSpPr>
            <a:spLocks noGrp="1" noChangeArrowheads="1"/>
          </p:cNvSpPr>
          <p:nvPr>
            <p:ph type="body" idx="1"/>
          </p:nvPr>
        </p:nvSpPr>
        <p:spPr/>
        <p:txBody>
          <a:bodyPr/>
          <a:lstStyle/>
          <a:p>
            <a:pPr eaLnBrk="1" hangingPunct="1"/>
            <a:r>
              <a:rPr lang="en-US" i="1" smtClean="0"/>
              <a:t>CAHPS surveys are NOT satisfaction surveys</a:t>
            </a:r>
          </a:p>
          <a:p>
            <a:pPr lvl="1" eaLnBrk="1" hangingPunct="1"/>
            <a:r>
              <a:rPr lang="en-US" smtClean="0"/>
              <a:t>They do include ratings</a:t>
            </a:r>
          </a:p>
          <a:p>
            <a:pPr eaLnBrk="1" hangingPunct="1"/>
            <a:endParaRPr lang="en-US" i="1" smtClean="0"/>
          </a:p>
          <a:p>
            <a:pPr eaLnBrk="1" hangingPunct="1"/>
            <a:r>
              <a:rPr lang="en-US" i="1" smtClean="0"/>
              <a:t>Focus is on experiences and behaviors</a:t>
            </a:r>
          </a:p>
          <a:p>
            <a:pPr lvl="1" eaLnBrk="1" hangingPunct="1"/>
            <a:r>
              <a:rPr lang="en-US" smtClean="0"/>
              <a:t>More actionable, understandable, specific, and objective than general ratings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16704C37-9C99-49CF-9308-B0D51BD5B306}" type="slidenum">
              <a:rPr lang="en-US"/>
              <a:pPr algn="l">
                <a:defRPr/>
              </a:pPr>
              <a:t>12</a:t>
            </a:fld>
            <a:endParaRPr lang="en-US"/>
          </a:p>
        </p:txBody>
      </p:sp>
      <p:sp>
        <p:nvSpPr>
          <p:cNvPr id="13315" name="Rectangle 2"/>
          <p:cNvSpPr>
            <a:spLocks noGrp="1" noChangeArrowheads="1"/>
          </p:cNvSpPr>
          <p:nvPr>
            <p:ph type="title"/>
          </p:nvPr>
        </p:nvSpPr>
        <p:spPr/>
        <p:txBody>
          <a:bodyPr/>
          <a:lstStyle/>
          <a:p>
            <a:pPr eaLnBrk="1" hangingPunct="1"/>
            <a:r>
              <a:rPr lang="en-US" smtClean="0"/>
              <a:t>Standardization</a:t>
            </a:r>
          </a:p>
        </p:txBody>
      </p:sp>
      <p:sp>
        <p:nvSpPr>
          <p:cNvPr id="13316" name="Rectangle 3"/>
          <p:cNvSpPr>
            <a:spLocks noGrp="1" noChangeArrowheads="1"/>
          </p:cNvSpPr>
          <p:nvPr>
            <p:ph type="body" idx="1"/>
          </p:nvPr>
        </p:nvSpPr>
        <p:spPr>
          <a:xfrm>
            <a:off x="533400" y="1371600"/>
            <a:ext cx="7772400" cy="4419600"/>
          </a:xfrm>
        </p:spPr>
        <p:txBody>
          <a:bodyPr>
            <a:normAutofit lnSpcReduction="10000"/>
          </a:bodyPr>
          <a:lstStyle/>
          <a:p>
            <a:pPr eaLnBrk="1" hangingPunct="1"/>
            <a:r>
              <a:rPr lang="en-US" sz="2300" i="1" smtClean="0"/>
              <a:t>Instrument</a:t>
            </a:r>
          </a:p>
          <a:p>
            <a:pPr lvl="1" eaLnBrk="1" hangingPunct="1"/>
            <a:r>
              <a:rPr lang="en-US" sz="2200" smtClean="0"/>
              <a:t>Everyone administers items in same way</a:t>
            </a:r>
          </a:p>
          <a:p>
            <a:pPr eaLnBrk="1" hangingPunct="1"/>
            <a:r>
              <a:rPr lang="en-US" sz="2300" i="1" smtClean="0"/>
              <a:t>Protocol</a:t>
            </a:r>
          </a:p>
          <a:p>
            <a:pPr lvl="1" eaLnBrk="1" hangingPunct="1"/>
            <a:r>
              <a:rPr lang="en-US" sz="2200" smtClean="0"/>
              <a:t>Sampling, communicating with potential respondents, and data collection procedures are standardized</a:t>
            </a:r>
          </a:p>
          <a:p>
            <a:pPr eaLnBrk="1" hangingPunct="1"/>
            <a:r>
              <a:rPr lang="en-US" sz="2300" i="1" smtClean="0"/>
              <a:t>Analysis</a:t>
            </a:r>
          </a:p>
          <a:p>
            <a:pPr lvl="1" eaLnBrk="1" hangingPunct="1"/>
            <a:r>
              <a:rPr lang="en-US" sz="2200" smtClean="0"/>
              <a:t>Standardized programs and procedures</a:t>
            </a:r>
          </a:p>
          <a:p>
            <a:pPr eaLnBrk="1" hangingPunct="1"/>
            <a:r>
              <a:rPr lang="en-US" sz="2300" i="1" smtClean="0"/>
              <a:t>Reporting</a:t>
            </a:r>
          </a:p>
          <a:p>
            <a:pPr lvl="1" eaLnBrk="1" hangingPunct="1"/>
            <a:r>
              <a:rPr lang="en-US" sz="2200" smtClean="0"/>
              <a:t>Standard reporting measures and presentation guidelines</a:t>
            </a:r>
          </a:p>
          <a:p>
            <a:pPr eaLnBrk="1" hangingPunct="1"/>
            <a:r>
              <a:rPr lang="en-US" sz="2600" smtClean="0"/>
              <a:t>Benchmarks</a:t>
            </a:r>
          </a:p>
          <a:p>
            <a:pPr lvl="1" eaLnBrk="1" hangingPunct="1"/>
            <a:r>
              <a:rPr lang="en-US" sz="2200" smtClean="0"/>
              <a:t>CAHPS Database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2E1B8C42-122A-4401-B3D2-F5EB4FAB5EA3}" type="slidenum">
              <a:rPr lang="en-US"/>
              <a:pPr algn="l">
                <a:defRPr/>
              </a:pPr>
              <a:t>13</a:t>
            </a:fld>
            <a:endParaRPr lang="en-US"/>
          </a:p>
        </p:txBody>
      </p:sp>
      <p:sp>
        <p:nvSpPr>
          <p:cNvPr id="14339" name="Rectangle 2"/>
          <p:cNvSpPr>
            <a:spLocks noGrp="1" noChangeArrowheads="1"/>
          </p:cNvSpPr>
          <p:nvPr>
            <p:ph type="title"/>
          </p:nvPr>
        </p:nvSpPr>
        <p:spPr/>
        <p:txBody>
          <a:bodyPr>
            <a:normAutofit fontScale="90000"/>
          </a:bodyPr>
          <a:lstStyle/>
          <a:p>
            <a:pPr eaLnBrk="1" hangingPunct="1"/>
            <a:r>
              <a:rPr lang="en-US" smtClean="0"/>
              <a:t>Multiple versions for </a:t>
            </a:r>
            <a:br>
              <a:rPr lang="en-US" smtClean="0"/>
            </a:br>
            <a:r>
              <a:rPr lang="en-US" smtClean="0"/>
              <a:t>diverse populations</a:t>
            </a:r>
          </a:p>
        </p:txBody>
      </p:sp>
      <p:sp>
        <p:nvSpPr>
          <p:cNvPr id="14340" name="Rectangle 3"/>
          <p:cNvSpPr>
            <a:spLocks noGrp="1" noChangeArrowheads="1"/>
          </p:cNvSpPr>
          <p:nvPr>
            <p:ph type="body" idx="1"/>
          </p:nvPr>
        </p:nvSpPr>
        <p:spPr/>
        <p:txBody>
          <a:bodyPr/>
          <a:lstStyle/>
          <a:p>
            <a:pPr eaLnBrk="1" hangingPunct="1"/>
            <a:endParaRPr lang="en-US" i="1" smtClean="0"/>
          </a:p>
          <a:p>
            <a:pPr eaLnBrk="1" hangingPunct="1"/>
            <a:r>
              <a:rPr lang="en-US" i="1" smtClean="0"/>
              <a:t>Designed for all types of users</a:t>
            </a:r>
          </a:p>
          <a:p>
            <a:pPr lvl="1" eaLnBrk="1" hangingPunct="1"/>
            <a:r>
              <a:rPr lang="en-US" smtClean="0"/>
              <a:t>Medicaid, Medicare, commercial users, all delivery systems</a:t>
            </a:r>
          </a:p>
          <a:p>
            <a:pPr eaLnBrk="1" hangingPunct="1"/>
            <a:endParaRPr lang="en-US" i="1" smtClean="0"/>
          </a:p>
          <a:p>
            <a:pPr eaLnBrk="1" hangingPunct="1"/>
            <a:r>
              <a:rPr lang="en-US" i="1" smtClean="0"/>
              <a:t>Spanish language versions</a:t>
            </a:r>
          </a:p>
          <a:p>
            <a:pPr lvl="1" eaLnBrk="1" hangingPunct="1"/>
            <a:r>
              <a:rPr lang="en-US" smtClean="0"/>
              <a:t>Cognitive testing</a:t>
            </a:r>
          </a:p>
          <a:p>
            <a:pPr lvl="1" eaLnBrk="1" hangingPunct="1"/>
            <a:r>
              <a:rPr lang="en-US" smtClean="0"/>
              <a:t>Cultural comparability research</a:t>
            </a:r>
          </a:p>
          <a:p>
            <a:pPr eaLnBrk="1" hangingPunct="1"/>
            <a:endParaRPr lang="en-US" i="1" smtClean="0"/>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AB09CACA-A606-4762-B903-7CCF4640EF6D}" type="slidenum">
              <a:rPr lang="en-US"/>
              <a:pPr algn="l">
                <a:defRPr/>
              </a:pPr>
              <a:t>14</a:t>
            </a:fld>
            <a:endParaRPr lang="en-US"/>
          </a:p>
        </p:txBody>
      </p:sp>
      <p:sp>
        <p:nvSpPr>
          <p:cNvPr id="15363" name="Rectangle 2"/>
          <p:cNvSpPr>
            <a:spLocks noGrp="1" noChangeArrowheads="1"/>
          </p:cNvSpPr>
          <p:nvPr>
            <p:ph type="title"/>
          </p:nvPr>
        </p:nvSpPr>
        <p:spPr>
          <a:xfrm>
            <a:off x="457200" y="487363"/>
            <a:ext cx="8458200" cy="990600"/>
          </a:xfrm>
        </p:spPr>
        <p:txBody>
          <a:bodyPr/>
          <a:lstStyle/>
          <a:p>
            <a:pPr eaLnBrk="1" hangingPunct="1"/>
            <a:r>
              <a:rPr lang="en-US" smtClean="0"/>
              <a:t>Extensive testing with consumers</a:t>
            </a:r>
          </a:p>
        </p:txBody>
      </p:sp>
      <p:sp>
        <p:nvSpPr>
          <p:cNvPr id="15364" name="Rectangle 3"/>
          <p:cNvSpPr>
            <a:spLocks noGrp="1" noChangeArrowheads="1"/>
          </p:cNvSpPr>
          <p:nvPr>
            <p:ph type="body" idx="1"/>
          </p:nvPr>
        </p:nvSpPr>
        <p:spPr/>
        <p:txBody>
          <a:bodyPr/>
          <a:lstStyle/>
          <a:p>
            <a:pPr eaLnBrk="1" hangingPunct="1"/>
            <a:r>
              <a:rPr lang="en-US" i="1" smtClean="0"/>
              <a:t>Cognitive testing</a:t>
            </a:r>
          </a:p>
          <a:p>
            <a:pPr lvl="1" eaLnBrk="1" hangingPunct="1"/>
            <a:r>
              <a:rPr lang="en-US" smtClean="0"/>
              <a:t>Several rounds</a:t>
            </a:r>
          </a:p>
          <a:p>
            <a:pPr lvl="1" eaLnBrk="1" hangingPunct="1"/>
            <a:r>
              <a:rPr lang="en-US" smtClean="0"/>
              <a:t>Testing in Spanish as well as English</a:t>
            </a:r>
          </a:p>
          <a:p>
            <a:pPr lvl="1" eaLnBrk="1" hangingPunct="1"/>
            <a:endParaRPr lang="en-US" smtClean="0"/>
          </a:p>
          <a:p>
            <a:pPr eaLnBrk="1" hangingPunct="1"/>
            <a:r>
              <a:rPr lang="en-US" i="1" smtClean="0"/>
              <a:t>Field testing</a:t>
            </a:r>
          </a:p>
          <a:p>
            <a:pPr lvl="1" eaLnBrk="1" hangingPunct="1"/>
            <a:r>
              <a:rPr lang="en-US" smtClean="0"/>
              <a:t>Effectiveness and feasibility of survey administration procedures and guidelines</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57CAA515-F9DA-4D23-AF0B-77D3519B20FF}" type="slidenum">
              <a:rPr lang="en-US"/>
              <a:pPr algn="l">
                <a:defRPr/>
              </a:pPr>
              <a:t>15</a:t>
            </a:fld>
            <a:endParaRPr lang="en-US"/>
          </a:p>
        </p:txBody>
      </p:sp>
      <p:sp>
        <p:nvSpPr>
          <p:cNvPr id="16387" name="Rectangle 2"/>
          <p:cNvSpPr>
            <a:spLocks noGrp="1" noChangeArrowheads="1"/>
          </p:cNvSpPr>
          <p:nvPr>
            <p:ph type="title"/>
          </p:nvPr>
        </p:nvSpPr>
        <p:spPr/>
        <p:txBody>
          <a:bodyPr/>
          <a:lstStyle/>
          <a:p>
            <a:pPr eaLnBrk="1" hangingPunct="1"/>
            <a:r>
              <a:rPr lang="en-US" smtClean="0"/>
              <a:t>Report meaningful information</a:t>
            </a:r>
          </a:p>
        </p:txBody>
      </p:sp>
      <p:sp>
        <p:nvSpPr>
          <p:cNvPr id="16388" name="Rectangle 3"/>
          <p:cNvSpPr>
            <a:spLocks noGrp="1" noChangeArrowheads="1"/>
          </p:cNvSpPr>
          <p:nvPr>
            <p:ph type="body" idx="1"/>
          </p:nvPr>
        </p:nvSpPr>
        <p:spPr/>
        <p:txBody>
          <a:bodyPr/>
          <a:lstStyle/>
          <a:p>
            <a:pPr eaLnBrk="1" hangingPunct="1"/>
            <a:r>
              <a:rPr lang="en-US" i="1" smtClean="0"/>
              <a:t>Report information that patients and purchasers say is important</a:t>
            </a:r>
          </a:p>
          <a:p>
            <a:pPr eaLnBrk="1" hangingPunct="1"/>
            <a:endParaRPr lang="en-US" i="1" smtClean="0"/>
          </a:p>
          <a:p>
            <a:pPr eaLnBrk="1" hangingPunct="1"/>
            <a:r>
              <a:rPr lang="en-US" i="1" smtClean="0"/>
              <a:t>Cognitive testing of report formats and language</a:t>
            </a:r>
          </a:p>
          <a:p>
            <a:pPr lvl="1" eaLnBrk="1" hangingPunct="1"/>
            <a:r>
              <a:rPr lang="en-US" smtClean="0"/>
              <a:t>Maximize usability and comprehensibility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4C76B50C-4233-4926-B95D-33C66F9F98FC}" type="slidenum">
              <a:rPr lang="en-US"/>
              <a:pPr algn="l">
                <a:defRPr/>
              </a:pPr>
              <a:t>16</a:t>
            </a:fld>
            <a:endParaRPr lang="en-US"/>
          </a:p>
        </p:txBody>
      </p:sp>
      <p:sp>
        <p:nvSpPr>
          <p:cNvPr id="18435" name="Rectangle 2"/>
          <p:cNvSpPr>
            <a:spLocks noGrp="1" noChangeArrowheads="1"/>
          </p:cNvSpPr>
          <p:nvPr>
            <p:ph type="title"/>
          </p:nvPr>
        </p:nvSpPr>
        <p:spPr/>
        <p:txBody>
          <a:bodyPr/>
          <a:lstStyle/>
          <a:p>
            <a:pPr eaLnBrk="1" hangingPunct="1"/>
            <a:r>
              <a:rPr lang="en-US" smtClean="0"/>
              <a:t>Public Resource</a:t>
            </a:r>
          </a:p>
        </p:txBody>
      </p:sp>
      <p:sp>
        <p:nvSpPr>
          <p:cNvPr id="18436" name="Rectangle 3"/>
          <p:cNvSpPr>
            <a:spLocks noGrp="1" noChangeArrowheads="1"/>
          </p:cNvSpPr>
          <p:nvPr>
            <p:ph type="body" idx="1"/>
          </p:nvPr>
        </p:nvSpPr>
        <p:spPr/>
        <p:txBody>
          <a:bodyPr/>
          <a:lstStyle/>
          <a:p>
            <a:pPr eaLnBrk="1" hangingPunct="1"/>
            <a:r>
              <a:rPr lang="en-US" i="1" smtClean="0"/>
              <a:t>Free!</a:t>
            </a:r>
          </a:p>
          <a:p>
            <a:pPr lvl="1" eaLnBrk="1" hangingPunct="1"/>
            <a:r>
              <a:rPr lang="en-US" smtClean="0"/>
              <a:t>Products</a:t>
            </a:r>
          </a:p>
          <a:p>
            <a:pPr lvl="2" eaLnBrk="1" hangingPunct="1"/>
            <a:r>
              <a:rPr lang="en-US" smtClean="0"/>
              <a:t>Survey and Reporting Kits (www.cahps.ahrq.gov)</a:t>
            </a:r>
          </a:p>
          <a:p>
            <a:pPr lvl="1" eaLnBrk="1" hangingPunct="1"/>
            <a:r>
              <a:rPr lang="en-US" smtClean="0"/>
              <a:t>CAHPS Technical assistance</a:t>
            </a:r>
          </a:p>
          <a:p>
            <a:pPr lvl="2" eaLnBrk="1" hangingPunct="1"/>
            <a:r>
              <a:rPr lang="en-US" smtClean="0"/>
              <a:t>Help Line (1.800.492.9261)</a:t>
            </a:r>
          </a:p>
          <a:p>
            <a:pPr lvl="2" eaLnBrk="1" hangingPunct="1"/>
            <a:r>
              <a:rPr lang="en-US" smtClean="0"/>
              <a:t>E-mail Help (cahps1@ahrq.gov)</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2BDB316C-692B-469C-85B2-6345F82FEEC6}" type="slidenum">
              <a:rPr lang="en-US"/>
              <a:pPr algn="l">
                <a:defRPr/>
              </a:pPr>
              <a:t>17</a:t>
            </a:fld>
            <a:endParaRPr lang="en-US"/>
          </a:p>
        </p:txBody>
      </p:sp>
      <p:sp>
        <p:nvSpPr>
          <p:cNvPr id="19459" name="Rectangle 2"/>
          <p:cNvSpPr>
            <a:spLocks noGrp="1" noChangeArrowheads="1"/>
          </p:cNvSpPr>
          <p:nvPr>
            <p:ph type="title"/>
          </p:nvPr>
        </p:nvSpPr>
        <p:spPr/>
        <p:txBody>
          <a:bodyPr/>
          <a:lstStyle/>
          <a:p>
            <a:pPr eaLnBrk="1" hangingPunct="1"/>
            <a:r>
              <a:rPr lang="en-US" smtClean="0"/>
              <a:t>Literature Review – the first step</a:t>
            </a:r>
          </a:p>
        </p:txBody>
      </p:sp>
      <p:sp>
        <p:nvSpPr>
          <p:cNvPr id="19460" name="Rectangle 3"/>
          <p:cNvSpPr>
            <a:spLocks noGrp="1" noChangeArrowheads="1"/>
          </p:cNvSpPr>
          <p:nvPr>
            <p:ph type="body" idx="1"/>
          </p:nvPr>
        </p:nvSpPr>
        <p:spPr>
          <a:xfrm>
            <a:off x="457200" y="1600200"/>
            <a:ext cx="8229600" cy="4953000"/>
          </a:xfrm>
        </p:spPr>
        <p:txBody>
          <a:bodyPr/>
          <a:lstStyle/>
          <a:p>
            <a:pPr eaLnBrk="1" hangingPunct="1"/>
            <a:r>
              <a:rPr lang="en-US" i="1" smtClean="0"/>
              <a:t>Review of the relevant literature</a:t>
            </a:r>
            <a:br>
              <a:rPr lang="en-US" i="1" smtClean="0"/>
            </a:br>
            <a:endParaRPr lang="en-US" i="1" smtClean="0"/>
          </a:p>
          <a:p>
            <a:pPr eaLnBrk="1" hangingPunct="1"/>
            <a:r>
              <a:rPr lang="en-US" i="1" smtClean="0"/>
              <a:t>Identification of:</a:t>
            </a:r>
            <a:br>
              <a:rPr lang="en-US" i="1" smtClean="0"/>
            </a:br>
            <a:endParaRPr lang="en-US" i="1" smtClean="0"/>
          </a:p>
          <a:p>
            <a:pPr lvl="1" eaLnBrk="1" hangingPunct="1"/>
            <a:r>
              <a:rPr lang="en-US" smtClean="0"/>
              <a:t>The key issues</a:t>
            </a:r>
            <a:br>
              <a:rPr lang="en-US" smtClean="0"/>
            </a:br>
            <a:endParaRPr lang="en-US" smtClean="0"/>
          </a:p>
          <a:p>
            <a:pPr lvl="1" eaLnBrk="1" hangingPunct="1"/>
            <a:r>
              <a:rPr lang="en-US" smtClean="0"/>
              <a:t>Previous research</a:t>
            </a:r>
            <a:br>
              <a:rPr lang="en-US" smtClean="0"/>
            </a:br>
            <a:endParaRPr lang="en-US" smtClean="0"/>
          </a:p>
          <a:p>
            <a:pPr lvl="1" eaLnBrk="1" hangingPunct="1"/>
            <a:r>
              <a:rPr lang="en-US" smtClean="0"/>
              <a:t>Gaps in the literature</a:t>
            </a:r>
          </a:p>
          <a:p>
            <a:pPr eaLnBrk="1" hangingPunct="1"/>
            <a:endParaRPr lang="en-US" i="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6A417D4D-4CCD-45CE-B501-AF6E95156A43}" type="slidenum">
              <a:rPr lang="en-US"/>
              <a:pPr algn="l">
                <a:defRPr/>
              </a:pPr>
              <a:t>18</a:t>
            </a:fld>
            <a:endParaRPr lang="en-US"/>
          </a:p>
        </p:txBody>
      </p:sp>
      <p:sp>
        <p:nvSpPr>
          <p:cNvPr id="20483" name="Rectangle 2"/>
          <p:cNvSpPr>
            <a:spLocks noGrp="1" noChangeArrowheads="1"/>
          </p:cNvSpPr>
          <p:nvPr>
            <p:ph type="title"/>
          </p:nvPr>
        </p:nvSpPr>
        <p:spPr/>
        <p:txBody>
          <a:bodyPr/>
          <a:lstStyle/>
          <a:p>
            <a:pPr eaLnBrk="1" hangingPunct="1"/>
            <a:r>
              <a:rPr lang="en-US" smtClean="0"/>
              <a:t>Other early input </a:t>
            </a:r>
          </a:p>
        </p:txBody>
      </p:sp>
      <p:sp>
        <p:nvSpPr>
          <p:cNvPr id="20484" name="Rectangle 3"/>
          <p:cNvSpPr>
            <a:spLocks noGrp="1" noChangeArrowheads="1"/>
          </p:cNvSpPr>
          <p:nvPr>
            <p:ph type="body" idx="1"/>
          </p:nvPr>
        </p:nvSpPr>
        <p:spPr/>
        <p:txBody>
          <a:bodyPr/>
          <a:lstStyle/>
          <a:p>
            <a:pPr eaLnBrk="1" hangingPunct="1"/>
            <a:r>
              <a:rPr lang="en-US" smtClean="0"/>
              <a:t>Environmental scan for measures</a:t>
            </a:r>
          </a:p>
          <a:p>
            <a:pPr eaLnBrk="1" hangingPunct="1"/>
            <a:endParaRPr lang="en-US" smtClean="0"/>
          </a:p>
          <a:p>
            <a:pPr eaLnBrk="1" hangingPunct="1"/>
            <a:r>
              <a:rPr lang="en-US" smtClean="0"/>
              <a:t>Federal Register Notices </a:t>
            </a:r>
          </a:p>
          <a:p>
            <a:pPr eaLnBrk="1" hangingPunct="1"/>
            <a:endParaRPr lang="en-US" smtClean="0"/>
          </a:p>
          <a:p>
            <a:pPr eaLnBrk="1" hangingPunct="1"/>
            <a:r>
              <a:rPr lang="en-US" smtClean="0"/>
              <a:t>Technical Expert Panels</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4795A46B-165B-4F75-A220-77134BE26DC6}" type="slidenum">
              <a:rPr lang="en-US"/>
              <a:pPr algn="l">
                <a:defRPr/>
              </a:pPr>
              <a:t>19</a:t>
            </a:fld>
            <a:endParaRPr lang="en-US"/>
          </a:p>
        </p:txBody>
      </p:sp>
      <p:sp>
        <p:nvSpPr>
          <p:cNvPr id="21507" name="Rectangle 2"/>
          <p:cNvSpPr>
            <a:spLocks noGrp="1" noChangeArrowheads="1"/>
          </p:cNvSpPr>
          <p:nvPr>
            <p:ph type="title"/>
          </p:nvPr>
        </p:nvSpPr>
        <p:spPr>
          <a:xfrm>
            <a:off x="381000" y="304800"/>
            <a:ext cx="8229600" cy="1143000"/>
          </a:xfrm>
        </p:spPr>
        <p:txBody>
          <a:bodyPr/>
          <a:lstStyle/>
          <a:p>
            <a:pPr eaLnBrk="1" hangingPunct="1"/>
            <a:r>
              <a:rPr lang="en-US" smtClean="0"/>
              <a:t>Draft Items and Test </a:t>
            </a:r>
          </a:p>
        </p:txBody>
      </p:sp>
      <p:sp>
        <p:nvSpPr>
          <p:cNvPr id="21508" name="Rectangle 3"/>
          <p:cNvSpPr>
            <a:spLocks noGrp="1" noChangeArrowheads="1"/>
          </p:cNvSpPr>
          <p:nvPr>
            <p:ph type="body" idx="1"/>
          </p:nvPr>
        </p:nvSpPr>
        <p:spPr>
          <a:xfrm>
            <a:off x="457200" y="2170113"/>
            <a:ext cx="7848600" cy="3175000"/>
          </a:xfrm>
        </p:spPr>
        <p:txBody>
          <a:bodyPr/>
          <a:lstStyle/>
          <a:p>
            <a:pPr eaLnBrk="1" hangingPunct="1">
              <a:lnSpc>
                <a:spcPct val="90000"/>
              </a:lnSpc>
            </a:pPr>
            <a:r>
              <a:rPr lang="en-US" sz="2300" i="1" smtClean="0"/>
              <a:t>Cognitive Interviews with members of the target population</a:t>
            </a:r>
            <a:br>
              <a:rPr lang="en-US" sz="2300" i="1" smtClean="0"/>
            </a:br>
            <a:endParaRPr lang="en-US" sz="2300" i="1" smtClean="0"/>
          </a:p>
          <a:p>
            <a:pPr lvl="1" eaLnBrk="1" hangingPunct="1">
              <a:lnSpc>
                <a:spcPct val="90000"/>
              </a:lnSpc>
            </a:pPr>
            <a:r>
              <a:rPr lang="en-US" sz="2200" smtClean="0"/>
              <a:t>Multiple rounds</a:t>
            </a:r>
          </a:p>
          <a:p>
            <a:pPr lvl="1" eaLnBrk="1" hangingPunct="1">
              <a:lnSpc>
                <a:spcPct val="90000"/>
              </a:lnSpc>
            </a:pPr>
            <a:r>
              <a:rPr lang="en-US" sz="2200" smtClean="0"/>
              <a:t>English and Spanish</a:t>
            </a:r>
          </a:p>
          <a:p>
            <a:pPr lvl="1" eaLnBrk="1" hangingPunct="1">
              <a:lnSpc>
                <a:spcPct val="90000"/>
              </a:lnSpc>
            </a:pPr>
            <a:r>
              <a:rPr lang="en-US" sz="2200" smtClean="0"/>
              <a:t>Instrument revised based on </a:t>
            </a:r>
            <a:br>
              <a:rPr lang="en-US" sz="2200" smtClean="0"/>
            </a:br>
            <a:r>
              <a:rPr lang="en-US" sz="2200" smtClean="0"/>
              <a:t>testing</a:t>
            </a:r>
          </a:p>
          <a:p>
            <a:pPr lvl="1" eaLnBrk="1" hangingPunct="1">
              <a:lnSpc>
                <a:spcPct val="90000"/>
              </a:lnSpc>
            </a:pPr>
            <a:endParaRPr lang="en-US" sz="2200" smtClean="0"/>
          </a:p>
          <a:p>
            <a:pPr eaLnBrk="1" hangingPunct="1">
              <a:lnSpc>
                <a:spcPct val="90000"/>
              </a:lnSpc>
              <a:buFontTx/>
              <a:buNone/>
            </a:pPr>
            <a:r>
              <a:rPr lang="en-US" sz="2000" smtClean="0">
                <a:hlinkClick r:id="rId3"/>
              </a:rPr>
              <a:t>http://www.chime.ucla.edu/measurement/qualitativemethods.htm</a:t>
            </a:r>
            <a:r>
              <a:rPr lang="en-US" sz="2200" smtClean="0"/>
              <a:t/>
            </a:r>
            <a:br>
              <a:rPr lang="en-US" sz="2200" smtClean="0"/>
            </a:br>
            <a:endParaRPr lang="en-US" sz="2200" smtClean="0"/>
          </a:p>
          <a:p>
            <a:pPr eaLnBrk="1" hangingPunct="1">
              <a:lnSpc>
                <a:spcPct val="90000"/>
              </a:lnSpc>
              <a:buFontTx/>
              <a:buNone/>
            </a:pPr>
            <a:endParaRPr lang="en-US" sz="23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052047" y="4912659"/>
            <a:ext cx="114748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Health</a:t>
            </a:r>
            <a:endParaRPr lang="en-US" dirty="0">
              <a:solidFill>
                <a:schemeClr val="tx1"/>
              </a:solidFill>
            </a:endParaRPr>
          </a:p>
        </p:txBody>
      </p:sp>
      <p:sp>
        <p:nvSpPr>
          <p:cNvPr id="5" name="Oval 4"/>
          <p:cNvSpPr/>
          <p:nvPr/>
        </p:nvSpPr>
        <p:spPr>
          <a:xfrm>
            <a:off x="4948518" y="3585882"/>
            <a:ext cx="145228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Behavior</a:t>
            </a:r>
            <a:endParaRPr lang="en-US" dirty="0">
              <a:solidFill>
                <a:schemeClr val="tx1"/>
              </a:solidFill>
            </a:endParaRPr>
          </a:p>
        </p:txBody>
      </p:sp>
      <p:sp>
        <p:nvSpPr>
          <p:cNvPr id="6" name="Oval 5"/>
          <p:cNvSpPr/>
          <p:nvPr/>
        </p:nvSpPr>
        <p:spPr>
          <a:xfrm>
            <a:off x="2886636" y="3585882"/>
            <a:ext cx="1308847"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Quality of Care</a:t>
            </a:r>
            <a:endParaRPr lang="en-US" dirty="0">
              <a:solidFill>
                <a:schemeClr val="tx1"/>
              </a:solidFill>
            </a:endParaRPr>
          </a:p>
        </p:txBody>
      </p:sp>
      <p:cxnSp>
        <p:nvCxnSpPr>
          <p:cNvPr id="10" name="Straight Arrow Connector 9"/>
          <p:cNvCxnSpPr>
            <a:stCxn id="6" idx="6"/>
            <a:endCxn id="5" idx="2"/>
          </p:cNvCxnSpPr>
          <p:nvPr/>
        </p:nvCxnSpPr>
        <p:spPr>
          <a:xfrm>
            <a:off x="4195483" y="4043082"/>
            <a:ext cx="7530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endCxn id="4" idx="1"/>
          </p:cNvCxnSpPr>
          <p:nvPr/>
        </p:nvCxnSpPr>
        <p:spPr>
          <a:xfrm>
            <a:off x="3675529" y="4500282"/>
            <a:ext cx="544563" cy="5462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4" idx="7"/>
          </p:cNvCxnSpPr>
          <p:nvPr/>
        </p:nvCxnSpPr>
        <p:spPr>
          <a:xfrm flipH="1">
            <a:off x="5031484" y="4500282"/>
            <a:ext cx="383198" cy="5462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6777318" y="2241176"/>
            <a:ext cx="1488141" cy="138056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Demo-graphics</a:t>
            </a:r>
            <a:endParaRPr lang="en-US" dirty="0">
              <a:solidFill>
                <a:schemeClr val="tx1"/>
              </a:solidFill>
            </a:endParaRPr>
          </a:p>
        </p:txBody>
      </p:sp>
      <p:cxnSp>
        <p:nvCxnSpPr>
          <p:cNvPr id="17" name="Straight Arrow Connector 16"/>
          <p:cNvCxnSpPr>
            <a:stCxn id="15" idx="2"/>
            <a:endCxn id="6" idx="7"/>
          </p:cNvCxnSpPr>
          <p:nvPr/>
        </p:nvCxnSpPr>
        <p:spPr>
          <a:xfrm flipH="1">
            <a:off x="4003807" y="2931459"/>
            <a:ext cx="2773511" cy="7883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5" idx="3"/>
            <a:endCxn id="5" idx="7"/>
          </p:cNvCxnSpPr>
          <p:nvPr/>
        </p:nvCxnSpPr>
        <p:spPr>
          <a:xfrm flipH="1">
            <a:off x="6188118" y="3419562"/>
            <a:ext cx="807133" cy="3002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endCxn id="4" idx="6"/>
          </p:cNvCxnSpPr>
          <p:nvPr/>
        </p:nvCxnSpPr>
        <p:spPr>
          <a:xfrm flipH="1">
            <a:off x="5199529" y="3621741"/>
            <a:ext cx="2169459" cy="17481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1649506" y="2689414"/>
            <a:ext cx="1111623" cy="2420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Technical</a:t>
            </a:r>
            <a:endParaRPr lang="en-US" dirty="0">
              <a:solidFill>
                <a:schemeClr val="tx1"/>
              </a:solidFill>
            </a:endParaRPr>
          </a:p>
        </p:txBody>
      </p:sp>
      <p:sp>
        <p:nvSpPr>
          <p:cNvPr id="23" name="Rectangle 22"/>
          <p:cNvSpPr/>
          <p:nvPr/>
        </p:nvSpPr>
        <p:spPr>
          <a:xfrm>
            <a:off x="3490610" y="2689413"/>
            <a:ext cx="914400" cy="24204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Reports</a:t>
            </a:r>
            <a:endParaRPr lang="en-US" dirty="0">
              <a:solidFill>
                <a:schemeClr val="tx1"/>
              </a:solidFill>
            </a:endParaRPr>
          </a:p>
        </p:txBody>
      </p:sp>
      <p:cxnSp>
        <p:nvCxnSpPr>
          <p:cNvPr id="27" name="Straight Arrow Connector 26"/>
          <p:cNvCxnSpPr/>
          <p:nvPr/>
        </p:nvCxnSpPr>
        <p:spPr>
          <a:xfrm flipV="1">
            <a:off x="3675529" y="2931460"/>
            <a:ext cx="272281" cy="6902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6" idx="1"/>
            <a:endCxn id="22" idx="2"/>
          </p:cNvCxnSpPr>
          <p:nvPr/>
        </p:nvCxnSpPr>
        <p:spPr>
          <a:xfrm flipH="1" flipV="1">
            <a:off x="2205318" y="2931460"/>
            <a:ext cx="872994" cy="7883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2886636" y="5970494"/>
            <a:ext cx="1061175" cy="50202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Clinical</a:t>
            </a:r>
            <a:endParaRPr lang="en-US" dirty="0">
              <a:solidFill>
                <a:schemeClr val="tx1"/>
              </a:solidFill>
            </a:endParaRPr>
          </a:p>
        </p:txBody>
      </p:sp>
      <p:sp>
        <p:nvSpPr>
          <p:cNvPr id="33" name="Rectangle 32"/>
          <p:cNvSpPr/>
          <p:nvPr/>
        </p:nvSpPr>
        <p:spPr>
          <a:xfrm>
            <a:off x="5199529" y="5970494"/>
            <a:ext cx="988590" cy="50202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Reports</a:t>
            </a:r>
            <a:endParaRPr lang="en-US" dirty="0">
              <a:solidFill>
                <a:schemeClr val="tx1"/>
              </a:solidFill>
            </a:endParaRPr>
          </a:p>
        </p:txBody>
      </p:sp>
      <p:sp>
        <p:nvSpPr>
          <p:cNvPr id="38" name="Title 37"/>
          <p:cNvSpPr>
            <a:spLocks noGrp="1"/>
          </p:cNvSpPr>
          <p:nvPr>
            <p:ph type="title"/>
          </p:nvPr>
        </p:nvSpPr>
        <p:spPr/>
        <p:txBody>
          <a:bodyPr/>
          <a:lstStyle/>
          <a:p>
            <a:r>
              <a:rPr lang="en-US" dirty="0" smtClean="0"/>
              <a:t>Patient-Reported Measures</a:t>
            </a:r>
            <a:endParaRPr lang="en-US" dirty="0"/>
          </a:p>
        </p:txBody>
      </p:sp>
      <p:cxnSp>
        <p:nvCxnSpPr>
          <p:cNvPr id="53" name="Straight Arrow Connector 52"/>
          <p:cNvCxnSpPr/>
          <p:nvPr/>
        </p:nvCxnSpPr>
        <p:spPr>
          <a:xfrm flipH="1">
            <a:off x="3675529" y="5522259"/>
            <a:ext cx="376518" cy="4482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endCxn id="33" idx="0"/>
          </p:cNvCxnSpPr>
          <p:nvPr/>
        </p:nvCxnSpPr>
        <p:spPr>
          <a:xfrm>
            <a:off x="5199529" y="5522259"/>
            <a:ext cx="494295" cy="4482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506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2">
                                            <p:txEl>
                                              <p:pRg st="0" end="0"/>
                                            </p:txEl>
                                          </p:spTgt>
                                        </p:tgtEl>
                                        <p:attrNameLst>
                                          <p:attrName>style.color</p:attrName>
                                        </p:attrNameLst>
                                      </p:cBhvr>
                                      <p:to>
                                        <a:schemeClr val="accent2"/>
                                      </p:to>
                                    </p:animClr>
                                    <p:animClr clrSpc="rgb" dir="cw">
                                      <p:cBhvr>
                                        <p:cTn id="7" dur="500" fill="hold"/>
                                        <p:tgtEl>
                                          <p:spTgt spid="22">
                                            <p:txEl>
                                              <p:pRg st="0" end="0"/>
                                            </p:txEl>
                                          </p:spTgt>
                                        </p:tgtEl>
                                        <p:attrNameLst>
                                          <p:attrName>fillcolor</p:attrName>
                                        </p:attrNameLst>
                                      </p:cBhvr>
                                      <p:to>
                                        <a:schemeClr val="accent2"/>
                                      </p:to>
                                    </p:animClr>
                                    <p:set>
                                      <p:cBhvr>
                                        <p:cTn id="8" dur="500" fill="hold"/>
                                        <p:tgtEl>
                                          <p:spTgt spid="22">
                                            <p:txEl>
                                              <p:pRg st="0" end="0"/>
                                            </p:txEl>
                                          </p:spTgt>
                                        </p:tgtEl>
                                        <p:attrNameLst>
                                          <p:attrName>fill.type</p:attrName>
                                        </p:attrNameLst>
                                      </p:cBhvr>
                                      <p:to>
                                        <p:strVal val="solid"/>
                                      </p:to>
                                    </p:set>
                                    <p:set>
                                      <p:cBhvr>
                                        <p:cTn id="9" dur="500" fill="hold"/>
                                        <p:tgtEl>
                                          <p:spTgt spid="22">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32">
                                            <p:txEl>
                                              <p:pRg st="0" end="0"/>
                                            </p:txEl>
                                          </p:spTgt>
                                        </p:tgtEl>
                                        <p:attrNameLst>
                                          <p:attrName>style.color</p:attrName>
                                        </p:attrNameLst>
                                      </p:cBhvr>
                                      <p:to>
                                        <a:schemeClr val="accent2"/>
                                      </p:to>
                                    </p:animClr>
                                    <p:animClr clrSpc="rgb" dir="cw">
                                      <p:cBhvr>
                                        <p:cTn id="14" dur="500" fill="hold"/>
                                        <p:tgtEl>
                                          <p:spTgt spid="32">
                                            <p:txEl>
                                              <p:pRg st="0" end="0"/>
                                            </p:txEl>
                                          </p:spTgt>
                                        </p:tgtEl>
                                        <p:attrNameLst>
                                          <p:attrName>fillcolor</p:attrName>
                                        </p:attrNameLst>
                                      </p:cBhvr>
                                      <p:to>
                                        <a:schemeClr val="accent2"/>
                                      </p:to>
                                    </p:animClr>
                                    <p:set>
                                      <p:cBhvr>
                                        <p:cTn id="15" dur="500" fill="hold"/>
                                        <p:tgtEl>
                                          <p:spTgt spid="32">
                                            <p:txEl>
                                              <p:pRg st="0" end="0"/>
                                            </p:txEl>
                                          </p:spTgt>
                                        </p:tgtEl>
                                        <p:attrNameLst>
                                          <p:attrName>fill.type</p:attrName>
                                        </p:attrNameLst>
                                      </p:cBhvr>
                                      <p:to>
                                        <p:strVal val="solid"/>
                                      </p:to>
                                    </p:set>
                                    <p:set>
                                      <p:cBhvr>
                                        <p:cTn id="16" dur="500" fill="hold"/>
                                        <p:tgtEl>
                                          <p:spTgt spid="32">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8188A593-F4DE-43D0-9621-0B8BB54123DC}" type="slidenum">
              <a:rPr lang="en-US"/>
              <a:pPr algn="l">
                <a:defRPr/>
              </a:pPr>
              <a:t>20</a:t>
            </a:fld>
            <a:endParaRPr lang="en-US"/>
          </a:p>
        </p:txBody>
      </p:sp>
      <p:sp>
        <p:nvSpPr>
          <p:cNvPr id="22531" name="Rectangle 2"/>
          <p:cNvSpPr>
            <a:spLocks noGrp="1" noChangeArrowheads="1"/>
          </p:cNvSpPr>
          <p:nvPr>
            <p:ph type="title"/>
          </p:nvPr>
        </p:nvSpPr>
        <p:spPr/>
        <p:txBody>
          <a:bodyPr/>
          <a:lstStyle/>
          <a:p>
            <a:pPr eaLnBrk="1" hangingPunct="1"/>
            <a:r>
              <a:rPr lang="en-US" smtClean="0"/>
              <a:t>Field Testing: The last step</a:t>
            </a:r>
          </a:p>
        </p:txBody>
      </p:sp>
      <p:sp>
        <p:nvSpPr>
          <p:cNvPr id="22532" name="Rectangle 3"/>
          <p:cNvSpPr>
            <a:spLocks noGrp="1" noChangeArrowheads="1"/>
          </p:cNvSpPr>
          <p:nvPr>
            <p:ph type="body" idx="1"/>
          </p:nvPr>
        </p:nvSpPr>
        <p:spPr/>
        <p:txBody>
          <a:bodyPr/>
          <a:lstStyle/>
          <a:p>
            <a:pPr eaLnBrk="1" hangingPunct="1"/>
            <a:r>
              <a:rPr lang="en-US" i="1" smtClean="0"/>
              <a:t>Goals:</a:t>
            </a:r>
            <a:br>
              <a:rPr lang="en-US" i="1" smtClean="0"/>
            </a:br>
            <a:endParaRPr lang="en-US" i="1" smtClean="0"/>
          </a:p>
          <a:p>
            <a:pPr lvl="1" eaLnBrk="1" hangingPunct="1"/>
            <a:r>
              <a:rPr lang="en-US" b="1" smtClean="0"/>
              <a:t>To assess how well the instruments are working</a:t>
            </a:r>
            <a:br>
              <a:rPr lang="en-US" b="1" smtClean="0"/>
            </a:br>
            <a:endParaRPr lang="en-US" b="1" smtClean="0"/>
          </a:p>
          <a:p>
            <a:pPr lvl="1" eaLnBrk="1" hangingPunct="1"/>
            <a:r>
              <a:rPr lang="en-US" b="1" smtClean="0"/>
              <a:t>To assess different modes of survey administration</a:t>
            </a:r>
          </a:p>
          <a:p>
            <a:pPr lvl="1" eaLnBrk="1" hangingPunct="1"/>
            <a:endParaRPr lang="en-US"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32884244-49C7-4D43-9C50-7DE84257F291}" type="slidenum">
              <a:rPr lang="en-US"/>
              <a:pPr algn="l">
                <a:defRPr/>
              </a:pPr>
              <a:t>21</a:t>
            </a:fld>
            <a:endParaRPr lang="en-US"/>
          </a:p>
        </p:txBody>
      </p:sp>
      <p:sp>
        <p:nvSpPr>
          <p:cNvPr id="23555" name="Rectangle 2"/>
          <p:cNvSpPr>
            <a:spLocks noGrp="1" noChangeArrowheads="1"/>
          </p:cNvSpPr>
          <p:nvPr>
            <p:ph type="title"/>
          </p:nvPr>
        </p:nvSpPr>
        <p:spPr/>
        <p:txBody>
          <a:bodyPr/>
          <a:lstStyle/>
          <a:p>
            <a:pPr eaLnBrk="1" hangingPunct="1"/>
            <a:r>
              <a:rPr lang="en-US" smtClean="0"/>
              <a:t>Typical Field Test Protocols</a:t>
            </a:r>
          </a:p>
        </p:txBody>
      </p:sp>
      <p:sp>
        <p:nvSpPr>
          <p:cNvPr id="23556" name="Rectangle 3"/>
          <p:cNvSpPr>
            <a:spLocks noGrp="1" noChangeArrowheads="1"/>
          </p:cNvSpPr>
          <p:nvPr>
            <p:ph type="body" idx="1"/>
          </p:nvPr>
        </p:nvSpPr>
        <p:spPr/>
        <p:txBody>
          <a:bodyPr/>
          <a:lstStyle/>
          <a:p>
            <a:pPr eaLnBrk="1" hangingPunct="1">
              <a:lnSpc>
                <a:spcPct val="90000"/>
              </a:lnSpc>
            </a:pPr>
            <a:r>
              <a:rPr lang="en-US" sz="2300" i="1" smtClean="0"/>
              <a:t>Mixed mode</a:t>
            </a:r>
          </a:p>
          <a:p>
            <a:pPr lvl="1" eaLnBrk="1" hangingPunct="1">
              <a:lnSpc>
                <a:spcPct val="90000"/>
              </a:lnSpc>
            </a:pPr>
            <a:r>
              <a:rPr lang="en-US" sz="2200" smtClean="0"/>
              <a:t>Advance notification letter</a:t>
            </a:r>
          </a:p>
          <a:p>
            <a:pPr lvl="1" eaLnBrk="1" hangingPunct="1">
              <a:lnSpc>
                <a:spcPct val="90000"/>
              </a:lnSpc>
            </a:pPr>
            <a:r>
              <a:rPr lang="en-US" sz="2200" smtClean="0"/>
              <a:t>1</a:t>
            </a:r>
            <a:r>
              <a:rPr lang="en-US" sz="2200" baseline="30000" smtClean="0"/>
              <a:t>st</a:t>
            </a:r>
            <a:r>
              <a:rPr lang="en-US" sz="2200" smtClean="0"/>
              <a:t> mailing of questionnaire</a:t>
            </a:r>
          </a:p>
          <a:p>
            <a:pPr lvl="1" eaLnBrk="1" hangingPunct="1">
              <a:lnSpc>
                <a:spcPct val="90000"/>
              </a:lnSpc>
            </a:pPr>
            <a:r>
              <a:rPr lang="en-US" sz="2200" smtClean="0"/>
              <a:t>Reminder post card</a:t>
            </a:r>
          </a:p>
          <a:p>
            <a:pPr lvl="1" eaLnBrk="1" hangingPunct="1">
              <a:lnSpc>
                <a:spcPct val="90000"/>
              </a:lnSpc>
            </a:pPr>
            <a:r>
              <a:rPr lang="en-US" sz="2200" smtClean="0"/>
              <a:t>2</a:t>
            </a:r>
            <a:r>
              <a:rPr lang="en-US" sz="2200" baseline="30000" smtClean="0"/>
              <a:t>nd</a:t>
            </a:r>
            <a:r>
              <a:rPr lang="en-US" sz="2200" smtClean="0"/>
              <a:t> mailing of questionnaire</a:t>
            </a:r>
          </a:p>
          <a:p>
            <a:pPr lvl="1" eaLnBrk="1" hangingPunct="1">
              <a:lnSpc>
                <a:spcPct val="90000"/>
              </a:lnSpc>
            </a:pPr>
            <a:r>
              <a:rPr lang="en-US" sz="2200" smtClean="0"/>
              <a:t>Telephone follow-up</a:t>
            </a:r>
          </a:p>
          <a:p>
            <a:pPr lvl="1" eaLnBrk="1" hangingPunct="1">
              <a:lnSpc>
                <a:spcPct val="90000"/>
              </a:lnSpc>
              <a:buFontTx/>
              <a:buNone/>
            </a:pPr>
            <a:endParaRPr lang="en-US" sz="2200" smtClean="0"/>
          </a:p>
          <a:p>
            <a:pPr eaLnBrk="1" hangingPunct="1">
              <a:lnSpc>
                <a:spcPct val="90000"/>
              </a:lnSpc>
            </a:pPr>
            <a:r>
              <a:rPr lang="en-US" sz="2300" i="1" smtClean="0"/>
              <a:t>Telephone only</a:t>
            </a:r>
          </a:p>
          <a:p>
            <a:pPr lvl="1" eaLnBrk="1" hangingPunct="1">
              <a:lnSpc>
                <a:spcPct val="90000"/>
              </a:lnSpc>
            </a:pPr>
            <a:r>
              <a:rPr lang="en-US" sz="2200" smtClean="0"/>
              <a:t>Advance notification letter</a:t>
            </a:r>
          </a:p>
          <a:p>
            <a:pPr lvl="1" eaLnBrk="1" hangingPunct="1">
              <a:lnSpc>
                <a:spcPct val="90000"/>
              </a:lnSpc>
            </a:pPr>
            <a:r>
              <a:rPr lang="en-US" sz="2200" smtClean="0"/>
              <a:t>Telephone contact</a:t>
            </a:r>
          </a:p>
          <a:p>
            <a:pPr eaLnBrk="1" hangingPunct="1">
              <a:lnSpc>
                <a:spcPct val="90000"/>
              </a:lnSpc>
            </a:pPr>
            <a:endParaRPr lang="en-US" sz="23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F554C065-0518-4C50-AB19-F6D702D687E2}" type="slidenum">
              <a:rPr lang="en-US"/>
              <a:pPr algn="l">
                <a:defRPr/>
              </a:pPr>
              <a:t>22</a:t>
            </a:fld>
            <a:endParaRPr lang="en-US"/>
          </a:p>
        </p:txBody>
      </p:sp>
      <p:sp>
        <p:nvSpPr>
          <p:cNvPr id="24579" name="Rectangle 2"/>
          <p:cNvSpPr>
            <a:spLocks noGrp="1" noChangeArrowheads="1"/>
          </p:cNvSpPr>
          <p:nvPr>
            <p:ph type="title"/>
          </p:nvPr>
        </p:nvSpPr>
        <p:spPr/>
        <p:txBody>
          <a:bodyPr/>
          <a:lstStyle/>
          <a:p>
            <a:pPr eaLnBrk="1" hangingPunct="1"/>
            <a:r>
              <a:rPr lang="en-US" smtClean="0"/>
              <a:t>Analyses of Field Test Data</a:t>
            </a:r>
          </a:p>
        </p:txBody>
      </p:sp>
      <p:sp>
        <p:nvSpPr>
          <p:cNvPr id="24580" name="Rectangle 3"/>
          <p:cNvSpPr>
            <a:spLocks noGrp="1" noChangeArrowheads="1"/>
          </p:cNvSpPr>
          <p:nvPr>
            <p:ph type="body" idx="1"/>
          </p:nvPr>
        </p:nvSpPr>
        <p:spPr/>
        <p:txBody>
          <a:bodyPr/>
          <a:lstStyle/>
          <a:p>
            <a:pPr eaLnBrk="1" hangingPunct="1"/>
            <a:r>
              <a:rPr lang="en-US" sz="2300" i="1" dirty="0" smtClean="0"/>
              <a:t>Psychometric analysis to assess how well individual survey items are performing</a:t>
            </a:r>
          </a:p>
          <a:p>
            <a:pPr eaLnBrk="1" hangingPunct="1">
              <a:buFontTx/>
              <a:buNone/>
            </a:pPr>
            <a:endParaRPr lang="en-US" sz="2300" i="1" dirty="0" smtClean="0"/>
          </a:p>
          <a:p>
            <a:pPr eaLnBrk="1" hangingPunct="1"/>
            <a:r>
              <a:rPr lang="en-US" sz="2300" i="1" dirty="0" smtClean="0"/>
              <a:t>Assess effectiveness of data collection modes and equivalence of different modes</a:t>
            </a:r>
          </a:p>
          <a:p>
            <a:pPr eaLnBrk="1" hangingPunct="1">
              <a:buFontTx/>
              <a:buNone/>
            </a:pPr>
            <a:endParaRPr lang="en-US" sz="1800" b="1" i="1" dirty="0" smtClean="0"/>
          </a:p>
          <a:p>
            <a:pPr eaLnBrk="1" hangingPunct="1"/>
            <a:r>
              <a:rPr lang="en-US" sz="2300" i="1" dirty="0" smtClean="0">
                <a:cs typeface="Times New Roman" pitchFamily="18" charset="0"/>
              </a:rPr>
              <a:t>Modeling of </a:t>
            </a:r>
            <a:r>
              <a:rPr lang="en-US" sz="2300" i="1" dirty="0" smtClean="0">
                <a:cs typeface="Times New Roman" pitchFamily="18" charset="0"/>
              </a:rPr>
              <a:t>unit and item non-response </a:t>
            </a:r>
            <a:endParaRPr lang="en-US" sz="2300" i="1" dirty="0" smtClean="0">
              <a:cs typeface="Times New Roman" pitchFamily="18" charset="0"/>
            </a:endParaRPr>
          </a:p>
          <a:p>
            <a:pPr eaLnBrk="1" hangingPunct="1"/>
            <a:endParaRPr lang="en-US" sz="2300" i="1" dirty="0" smtClean="0">
              <a:cs typeface="Times New Roman" pitchFamily="18" charset="0"/>
            </a:endParaRPr>
          </a:p>
          <a:p>
            <a:pPr eaLnBrk="1" hangingPunct="1"/>
            <a:endParaRPr lang="en-US" sz="2800" i="1" dirty="0" smtClean="0">
              <a:cs typeface="Times New Roman" pitchFamily="18" charset="0"/>
            </a:endParaRPr>
          </a:p>
          <a:p>
            <a:pPr eaLnBrk="1" hangingPunct="1"/>
            <a:endParaRPr lang="en-US" sz="2300" i="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245225"/>
            <a:ext cx="2133600" cy="476250"/>
          </a:xfrm>
          <a:prstGeom prst="rect">
            <a:avLst/>
          </a:prstGeom>
        </p:spPr>
        <p:txBody>
          <a:bodyPr/>
          <a:lstStyle/>
          <a:p>
            <a:pPr algn="l">
              <a:defRPr/>
            </a:pPr>
            <a:fld id="{7C3E8C42-D95A-43AF-B4BF-0677D5B31AB9}" type="slidenum">
              <a:rPr lang="en-US"/>
              <a:pPr algn="l">
                <a:defRPr/>
              </a:pPr>
              <a:t>23</a:t>
            </a:fld>
            <a:endParaRPr lang="en-US"/>
          </a:p>
        </p:txBody>
      </p:sp>
      <p:sp>
        <p:nvSpPr>
          <p:cNvPr id="25603" name="Rectangle 2"/>
          <p:cNvSpPr>
            <a:spLocks noGrp="1" noChangeArrowheads="1"/>
          </p:cNvSpPr>
          <p:nvPr>
            <p:ph type="title"/>
          </p:nvPr>
        </p:nvSpPr>
        <p:spPr/>
        <p:txBody>
          <a:bodyPr/>
          <a:lstStyle/>
          <a:p>
            <a:pPr eaLnBrk="1" hangingPunct="1"/>
            <a:r>
              <a:rPr lang="en-US" smtClean="0"/>
              <a:t>Trending </a:t>
            </a:r>
          </a:p>
        </p:txBody>
      </p:sp>
      <p:sp>
        <p:nvSpPr>
          <p:cNvPr id="25604" name="Rectangle 3"/>
          <p:cNvSpPr>
            <a:spLocks noGrp="1" noChangeArrowheads="1"/>
          </p:cNvSpPr>
          <p:nvPr>
            <p:ph type="body" idx="1"/>
          </p:nvPr>
        </p:nvSpPr>
        <p:spPr>
          <a:xfrm>
            <a:off x="685800" y="1676400"/>
            <a:ext cx="7772400" cy="2681288"/>
          </a:xfrm>
        </p:spPr>
        <p:txBody>
          <a:bodyPr>
            <a:normAutofit fontScale="92500"/>
          </a:bodyPr>
          <a:lstStyle/>
          <a:p>
            <a:pPr eaLnBrk="1" hangingPunct="1"/>
            <a:r>
              <a:rPr lang="en-US" i="1" dirty="0" smtClean="0"/>
              <a:t>CAHPS is </a:t>
            </a:r>
            <a:r>
              <a:rPr lang="en-US" i="1" dirty="0" smtClean="0"/>
              <a:t>designed to accommodate items from existing surveys. </a:t>
            </a:r>
            <a:br>
              <a:rPr lang="en-US" i="1" dirty="0" smtClean="0"/>
            </a:br>
            <a:endParaRPr lang="en-US" i="1" dirty="0" smtClean="0"/>
          </a:p>
          <a:p>
            <a:pPr eaLnBrk="1" hangingPunct="1"/>
            <a:r>
              <a:rPr lang="en-US" i="1" dirty="0" smtClean="0"/>
              <a:t>Testing of an integrated </a:t>
            </a:r>
            <a:r>
              <a:rPr lang="en-US" i="1" dirty="0" smtClean="0"/>
              <a:t>survey allows tracking of trends for </a:t>
            </a:r>
            <a:r>
              <a:rPr lang="en-US" i="1" dirty="0" smtClean="0"/>
              <a:t>quality improvement purposes.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2400" y="420688"/>
            <a:ext cx="8839200" cy="1114425"/>
          </a:xfrm>
        </p:spPr>
        <p:txBody>
          <a:bodyPr/>
          <a:lstStyle/>
          <a:p>
            <a:r>
              <a:rPr lang="en-US" sz="3600" smtClean="0"/>
              <a:t>UCLA Family Practice Group </a:t>
            </a:r>
          </a:p>
        </p:txBody>
      </p:sp>
      <p:sp>
        <p:nvSpPr>
          <p:cNvPr id="26627" name="Rectangle 3"/>
          <p:cNvSpPr>
            <a:spLocks noGrp="1" noChangeArrowheads="1"/>
          </p:cNvSpPr>
          <p:nvPr>
            <p:ph type="body" idx="1"/>
          </p:nvPr>
        </p:nvSpPr>
        <p:spPr>
          <a:xfrm>
            <a:off x="685800" y="1671638"/>
            <a:ext cx="7772400" cy="4424362"/>
          </a:xfrm>
        </p:spPr>
        <p:txBody>
          <a:bodyPr/>
          <a:lstStyle/>
          <a:p>
            <a:pPr>
              <a:lnSpc>
                <a:spcPct val="90000"/>
              </a:lnSpc>
            </a:pPr>
            <a:endParaRPr lang="en-US" smtClean="0"/>
          </a:p>
          <a:p>
            <a:pPr>
              <a:lnSpc>
                <a:spcPct val="90000"/>
              </a:lnSpc>
            </a:pPr>
            <a:r>
              <a:rPr lang="en-US" smtClean="0"/>
              <a:t>Uses CAHPS Clinician &amp; Group survey</a:t>
            </a:r>
          </a:p>
          <a:p>
            <a:pPr>
              <a:lnSpc>
                <a:spcPct val="90000"/>
              </a:lnSpc>
            </a:pPr>
            <a:endParaRPr lang="en-US" smtClean="0"/>
          </a:p>
          <a:p>
            <a:pPr>
              <a:lnSpc>
                <a:spcPct val="90000"/>
              </a:lnSpc>
            </a:pPr>
            <a:r>
              <a:rPr lang="en-US" smtClean="0"/>
              <a:t>Implemented performance improvement initiatives to help practices improve on CAHPS measures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301625"/>
            <a:ext cx="8686800" cy="1038225"/>
          </a:xfrm>
        </p:spPr>
        <p:txBody>
          <a:bodyPr>
            <a:normAutofit fontScale="90000"/>
          </a:bodyPr>
          <a:lstStyle/>
          <a:p>
            <a:r>
              <a:rPr lang="en-US" sz="4000" dirty="0" smtClean="0"/>
              <a:t>Multi-Phase Performance Improvement </a:t>
            </a:r>
          </a:p>
        </p:txBody>
      </p:sp>
      <p:sp>
        <p:nvSpPr>
          <p:cNvPr id="27651" name="Rectangle 3"/>
          <p:cNvSpPr>
            <a:spLocks noGrp="1" noChangeArrowheads="1"/>
          </p:cNvSpPr>
          <p:nvPr>
            <p:ph type="body" idx="1"/>
          </p:nvPr>
        </p:nvSpPr>
        <p:spPr>
          <a:xfrm>
            <a:off x="685800" y="1905000"/>
            <a:ext cx="7620000" cy="4135438"/>
          </a:xfrm>
        </p:spPr>
        <p:txBody>
          <a:bodyPr/>
          <a:lstStyle/>
          <a:p>
            <a:r>
              <a:rPr lang="en-US" sz="2400" smtClean="0"/>
              <a:t>Reporting and feedback of CAHPS scores to practices </a:t>
            </a:r>
          </a:p>
          <a:p>
            <a:pPr>
              <a:spcBef>
                <a:spcPct val="50000"/>
              </a:spcBef>
            </a:pPr>
            <a:r>
              <a:rPr lang="en-US" sz="2400" smtClean="0"/>
              <a:t>Consultation on performance improvement methods and strategies</a:t>
            </a:r>
          </a:p>
          <a:p>
            <a:pPr>
              <a:spcBef>
                <a:spcPct val="50000"/>
              </a:spcBef>
            </a:pPr>
            <a:r>
              <a:rPr lang="en-US" sz="2400" smtClean="0"/>
              <a:t>Quality collaborative for selected practices</a:t>
            </a:r>
          </a:p>
          <a:p>
            <a:pPr>
              <a:spcBef>
                <a:spcPct val="50000"/>
              </a:spcBef>
            </a:pPr>
            <a:r>
              <a:rPr lang="en-US" sz="2400" smtClean="0"/>
              <a:t>Training sessions for physicians on communication with patients</a:t>
            </a:r>
          </a:p>
          <a:p>
            <a:pPr>
              <a:spcBef>
                <a:spcPct val="50000"/>
              </a:spcBef>
            </a:pPr>
            <a:r>
              <a:rPr lang="en-US" sz="2400" smtClean="0"/>
              <a:t>Point-of-service surveys of patients</a:t>
            </a:r>
          </a:p>
          <a:p>
            <a:pPr>
              <a:spcBef>
                <a:spcPct val="50000"/>
              </a:spcBef>
            </a:pPr>
            <a:r>
              <a:rPr lang="en-US" sz="2400" smtClean="0"/>
              <a:t>BRITE training for office staff</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Reference Periods</a:t>
            </a:r>
          </a:p>
        </p:txBody>
      </p:sp>
      <p:sp>
        <p:nvSpPr>
          <p:cNvPr id="31747" name="Rectangle 3"/>
          <p:cNvSpPr>
            <a:spLocks noGrp="1" noChangeArrowheads="1"/>
          </p:cNvSpPr>
          <p:nvPr>
            <p:ph type="body" idx="1"/>
          </p:nvPr>
        </p:nvSpPr>
        <p:spPr>
          <a:xfrm>
            <a:off x="152400" y="838200"/>
            <a:ext cx="8686800" cy="5410200"/>
          </a:xfrm>
        </p:spPr>
        <p:txBody>
          <a:bodyPr/>
          <a:lstStyle/>
          <a:p>
            <a:pPr marL="400050" eaLnBrk="1" hangingPunct="1"/>
            <a:r>
              <a:rPr lang="en-US" smtClean="0"/>
              <a:t>Most recent visit (</a:t>
            </a:r>
            <a:r>
              <a:rPr lang="en-US" sz="2400" i="1" smtClean="0"/>
              <a:t>doctor communication, </a:t>
            </a:r>
            <a:r>
              <a:rPr lang="en-US" sz="2400" smtClean="0"/>
              <a:t> </a:t>
            </a:r>
            <a:r>
              <a:rPr lang="en-US" sz="2400" i="1" smtClean="0"/>
              <a:t>office staff </a:t>
            </a:r>
            <a:r>
              <a:rPr lang="en-US" smtClean="0"/>
              <a:t>)</a:t>
            </a:r>
          </a:p>
          <a:p>
            <a:pPr marL="800100" lvl="1" eaLnBrk="1" hangingPunct="1"/>
            <a:r>
              <a:rPr lang="en-US" smtClean="0"/>
              <a:t>During your most recent visit, did this doctor explain things in a way that was easy to understand?</a:t>
            </a:r>
          </a:p>
          <a:p>
            <a:pPr lvl="2" eaLnBrk="1" hangingPunct="1"/>
            <a:r>
              <a:rPr lang="en-US" i="1" smtClean="0"/>
              <a:t>Yes, definitely</a:t>
            </a:r>
            <a:r>
              <a:rPr lang="en-US" smtClean="0"/>
              <a:t>; </a:t>
            </a:r>
            <a:r>
              <a:rPr lang="en-US" i="1" smtClean="0"/>
              <a:t>Yes, somewhat</a:t>
            </a:r>
            <a:r>
              <a:rPr lang="en-US" smtClean="0"/>
              <a:t>; </a:t>
            </a:r>
            <a:r>
              <a:rPr lang="en-US" i="1" smtClean="0"/>
              <a:t>No</a:t>
            </a:r>
          </a:p>
          <a:p>
            <a:pPr lvl="2" eaLnBrk="1" hangingPunct="1"/>
            <a:endParaRPr lang="en-US" i="1" smtClean="0"/>
          </a:p>
          <a:p>
            <a:pPr marL="400050" eaLnBrk="1" hangingPunct="1"/>
            <a:r>
              <a:rPr lang="en-US" smtClean="0"/>
              <a:t>Last 12 months (</a:t>
            </a:r>
            <a:r>
              <a:rPr lang="en-US" sz="2400" i="1" smtClean="0"/>
              <a:t>access</a:t>
            </a:r>
            <a:r>
              <a:rPr lang="en-US" smtClean="0"/>
              <a:t>)</a:t>
            </a:r>
          </a:p>
          <a:p>
            <a:pPr marL="800100" lvl="1" eaLnBrk="1" hangingPunct="1"/>
            <a:r>
              <a:rPr lang="en-US" smtClean="0"/>
              <a:t>In the last 12 months, when you phoned this doctor’s office after regular office hours, how often did you get an answer to your medical question as soon as you needed?</a:t>
            </a:r>
          </a:p>
          <a:p>
            <a:pPr lvl="2" eaLnBrk="1" hangingPunct="1"/>
            <a:r>
              <a:rPr lang="en-US" i="1" smtClean="0"/>
              <a:t>Never</a:t>
            </a:r>
            <a:r>
              <a:rPr lang="en-US" smtClean="0"/>
              <a:t>; </a:t>
            </a:r>
            <a:r>
              <a:rPr lang="en-US" i="1" smtClean="0"/>
              <a:t>Sometimes</a:t>
            </a:r>
            <a:r>
              <a:rPr lang="en-US" smtClean="0"/>
              <a:t>; </a:t>
            </a:r>
            <a:r>
              <a:rPr lang="en-US" i="1" smtClean="0"/>
              <a:t>Usually</a:t>
            </a:r>
            <a:r>
              <a:rPr lang="en-US" smtClean="0"/>
              <a:t>; </a:t>
            </a:r>
            <a:r>
              <a:rPr lang="en-US" i="1" smtClean="0"/>
              <a:t>Always</a:t>
            </a:r>
          </a:p>
          <a:p>
            <a:pPr lvl="2" eaLnBrk="1" hangingPunct="1"/>
            <a:endParaRPr lang="en-US" smtClean="0"/>
          </a:p>
        </p:txBody>
      </p:sp>
      <p:sp>
        <p:nvSpPr>
          <p:cNvPr id="31748"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338138"/>
            <a:ext cx="9525000" cy="523875"/>
          </a:xfrm>
        </p:spPr>
        <p:txBody>
          <a:bodyPr lIns="457200">
            <a:normAutofit fontScale="90000"/>
          </a:bodyPr>
          <a:lstStyle/>
          <a:p>
            <a:pPr eaLnBrk="1" hangingPunct="1"/>
            <a:r>
              <a:rPr lang="en-US" sz="3600" smtClean="0"/>
              <a:t>Doctor Communication Composite (6 Items)</a:t>
            </a:r>
          </a:p>
        </p:txBody>
      </p:sp>
      <p:sp>
        <p:nvSpPr>
          <p:cNvPr id="32771" name="Rectangle 3"/>
          <p:cNvSpPr>
            <a:spLocks noGrp="1" noChangeArrowheads="1"/>
          </p:cNvSpPr>
          <p:nvPr>
            <p:ph type="body" idx="1"/>
          </p:nvPr>
        </p:nvSpPr>
        <p:spPr>
          <a:xfrm>
            <a:off x="533400" y="990600"/>
            <a:ext cx="8382000" cy="5257800"/>
          </a:xfrm>
        </p:spPr>
        <p:txBody>
          <a:bodyPr/>
          <a:lstStyle/>
          <a:p>
            <a:pPr marL="400050" eaLnBrk="1" hangingPunct="1">
              <a:buFont typeface="Times" pitchFamily="1" charset="0"/>
              <a:buNone/>
            </a:pPr>
            <a:endParaRPr lang="en-US" u="sng" smtClean="0"/>
          </a:p>
          <a:p>
            <a:pPr marL="400050" eaLnBrk="1" hangingPunct="1">
              <a:buFont typeface="Times" pitchFamily="1" charset="0"/>
              <a:buNone/>
            </a:pPr>
            <a:r>
              <a:rPr lang="en-US" u="sng" smtClean="0"/>
              <a:t>During your most recent visit</a:t>
            </a:r>
            <a:r>
              <a:rPr lang="en-US" smtClean="0"/>
              <a:t>, did this doctor</a:t>
            </a:r>
          </a:p>
          <a:p>
            <a:pPr marL="400050" eaLnBrk="1" hangingPunct="1">
              <a:buFont typeface="Times" pitchFamily="1" charset="0"/>
              <a:buNone/>
            </a:pPr>
            <a:r>
              <a:rPr lang="en-US" smtClean="0"/>
              <a:t> </a:t>
            </a:r>
          </a:p>
          <a:p>
            <a:pPr lvl="2" eaLnBrk="1" hangingPunct="1">
              <a:buFont typeface="Wingdings" pitchFamily="1" charset="2"/>
              <a:buNone/>
            </a:pPr>
            <a:r>
              <a:rPr lang="en-US" smtClean="0"/>
              <a:t>18. Explain things in a way that was easy to understand?</a:t>
            </a:r>
          </a:p>
          <a:p>
            <a:pPr lvl="2" eaLnBrk="1" hangingPunct="1">
              <a:buFont typeface="Wingdings" pitchFamily="1" charset="2"/>
              <a:buNone/>
            </a:pPr>
            <a:r>
              <a:rPr lang="en-US" smtClean="0"/>
              <a:t>19. Listen carefully to you?</a:t>
            </a:r>
          </a:p>
          <a:p>
            <a:pPr lvl="2" eaLnBrk="1" hangingPunct="1">
              <a:buFont typeface="Wingdings" pitchFamily="1" charset="2"/>
              <a:buNone/>
            </a:pPr>
            <a:r>
              <a:rPr lang="en-US" smtClean="0"/>
              <a:t>21. Give you easy to understand instructions about taking care of these health problems or concerns?</a:t>
            </a:r>
          </a:p>
          <a:p>
            <a:pPr lvl="2" eaLnBrk="1" hangingPunct="1">
              <a:buFont typeface="Wingdings" pitchFamily="1" charset="2"/>
              <a:buNone/>
            </a:pPr>
            <a:r>
              <a:rPr lang="en-US" smtClean="0"/>
              <a:t>22. Seem to know the important information about your medical history?</a:t>
            </a:r>
          </a:p>
          <a:p>
            <a:pPr lvl="2" eaLnBrk="1" hangingPunct="1">
              <a:buFont typeface="Wingdings" pitchFamily="1" charset="2"/>
              <a:buNone/>
            </a:pPr>
            <a:r>
              <a:rPr lang="en-US" smtClean="0"/>
              <a:t>23. Show respect for what you had to say?</a:t>
            </a:r>
          </a:p>
          <a:p>
            <a:pPr lvl="2" eaLnBrk="1" hangingPunct="1">
              <a:buFont typeface="Wingdings" pitchFamily="1" charset="2"/>
              <a:buNone/>
            </a:pPr>
            <a:r>
              <a:rPr lang="en-US" smtClean="0"/>
              <a:t>24. Spend enough time with you?</a:t>
            </a:r>
          </a:p>
          <a:p>
            <a:pPr lvl="2" eaLnBrk="1" hangingPunct="1"/>
            <a:endParaRPr lang="en-US" i="1" smtClean="0"/>
          </a:p>
          <a:p>
            <a:pPr lvl="2" eaLnBrk="1" hangingPunct="1"/>
            <a:endParaRPr lang="en-US" i="1" smtClean="0"/>
          </a:p>
          <a:p>
            <a:pPr lvl="2" eaLnBrk="1" hangingPunct="1"/>
            <a:endParaRPr lang="en-US" smtClean="0"/>
          </a:p>
        </p:txBody>
      </p:sp>
      <p:sp>
        <p:nvSpPr>
          <p:cNvPr id="32772"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 y="76200"/>
            <a:ext cx="8991600" cy="914400"/>
          </a:xfrm>
        </p:spPr>
        <p:txBody>
          <a:bodyPr lIns="457200"/>
          <a:lstStyle/>
          <a:p>
            <a:pPr eaLnBrk="1" hangingPunct="1"/>
            <a:r>
              <a:rPr lang="en-US" smtClean="0"/>
              <a:t>Office Staff Composite (2 items)</a:t>
            </a:r>
          </a:p>
        </p:txBody>
      </p:sp>
      <p:sp>
        <p:nvSpPr>
          <p:cNvPr id="33795" name="Rectangle 3"/>
          <p:cNvSpPr>
            <a:spLocks noGrp="1" noChangeArrowheads="1"/>
          </p:cNvSpPr>
          <p:nvPr>
            <p:ph type="body" idx="1"/>
          </p:nvPr>
        </p:nvSpPr>
        <p:spPr>
          <a:xfrm>
            <a:off x="838200" y="1295400"/>
            <a:ext cx="7772400" cy="4953000"/>
          </a:xfrm>
        </p:spPr>
        <p:txBody>
          <a:bodyPr/>
          <a:lstStyle/>
          <a:p>
            <a:pPr marL="400050" eaLnBrk="1" hangingPunct="1">
              <a:buFont typeface="Times" pitchFamily="1" charset="0"/>
              <a:buNone/>
            </a:pPr>
            <a:r>
              <a:rPr lang="en-US" smtClean="0"/>
              <a:t>28. </a:t>
            </a:r>
            <a:r>
              <a:rPr lang="en-US" u="sng" smtClean="0"/>
              <a:t>During your most recent visit</a:t>
            </a:r>
            <a:r>
              <a:rPr lang="en-US" smtClean="0"/>
              <a:t>, were clerks and receptionists at this doctor’s office  as helpful as you thought they should be?</a:t>
            </a:r>
          </a:p>
          <a:p>
            <a:pPr marL="800100" lvl="1" eaLnBrk="1" hangingPunct="1"/>
            <a:endParaRPr lang="en-US" smtClean="0"/>
          </a:p>
          <a:p>
            <a:pPr marL="400050" eaLnBrk="1" hangingPunct="1">
              <a:buFont typeface="Times" pitchFamily="1" charset="0"/>
              <a:buNone/>
            </a:pPr>
            <a:r>
              <a:rPr lang="en-US" smtClean="0"/>
              <a:t>29. </a:t>
            </a:r>
            <a:r>
              <a:rPr lang="en-US" u="sng" smtClean="0"/>
              <a:t>During your most recent visit</a:t>
            </a:r>
            <a:r>
              <a:rPr lang="en-US" smtClean="0"/>
              <a:t>, did clerks and receptionists at this doctor’s office  treat you with courtesy and respect?</a:t>
            </a:r>
          </a:p>
          <a:p>
            <a:pPr marL="800100" lvl="1" eaLnBrk="1" hangingPunct="1"/>
            <a:endParaRPr lang="en-US" smtClean="0"/>
          </a:p>
          <a:p>
            <a:pPr lvl="2" eaLnBrk="1" hangingPunct="1"/>
            <a:endParaRPr lang="en-US" i="1" smtClean="0"/>
          </a:p>
          <a:p>
            <a:pPr lvl="2" eaLnBrk="1" hangingPunct="1"/>
            <a:endParaRPr lang="en-US" i="1" smtClean="0"/>
          </a:p>
          <a:p>
            <a:pPr lvl="2" eaLnBrk="1" hangingPunct="1"/>
            <a:endParaRPr lang="en-US" smtClean="0"/>
          </a:p>
        </p:txBody>
      </p:sp>
      <p:sp>
        <p:nvSpPr>
          <p:cNvPr id="33796"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Access Composite (5 Items)</a:t>
            </a:r>
          </a:p>
        </p:txBody>
      </p:sp>
      <p:sp>
        <p:nvSpPr>
          <p:cNvPr id="34819" name="Rectangle 3"/>
          <p:cNvSpPr>
            <a:spLocks noGrp="1" noChangeArrowheads="1"/>
          </p:cNvSpPr>
          <p:nvPr>
            <p:ph type="body" idx="1"/>
          </p:nvPr>
        </p:nvSpPr>
        <p:spPr>
          <a:xfrm>
            <a:off x="838200" y="990600"/>
            <a:ext cx="7772400" cy="5257800"/>
          </a:xfrm>
        </p:spPr>
        <p:txBody>
          <a:bodyPr/>
          <a:lstStyle/>
          <a:p>
            <a:pPr marL="400050" eaLnBrk="1" hangingPunct="1">
              <a:buFont typeface="Times" pitchFamily="1" charset="0"/>
              <a:buNone/>
            </a:pPr>
            <a:r>
              <a:rPr lang="en-US" u="sng" smtClean="0"/>
              <a:t>In the last 12 months </a:t>
            </a:r>
          </a:p>
          <a:p>
            <a:pPr lvl="2" eaLnBrk="1" hangingPunct="1">
              <a:buFont typeface="Wingdings" pitchFamily="1" charset="2"/>
              <a:buNone/>
            </a:pPr>
            <a:r>
              <a:rPr lang="en-US" smtClean="0"/>
              <a:t>6. When you phoned this doctor’s office after regular office hours, how often did you get an answer to your medical question as soon as you needed?</a:t>
            </a:r>
          </a:p>
          <a:p>
            <a:pPr lvl="2" eaLnBrk="1" hangingPunct="1">
              <a:buFont typeface="Wingdings" pitchFamily="1" charset="2"/>
              <a:buNone/>
            </a:pPr>
            <a:r>
              <a:rPr lang="en-US" smtClean="0"/>
              <a:t>8. When you made an appointment for a check-up or routine care with this doctor, how often did you get an appointment as soon as you thought you needed?</a:t>
            </a:r>
          </a:p>
          <a:p>
            <a:pPr lvl="2" eaLnBrk="1" hangingPunct="1">
              <a:buFont typeface="Wingdings" pitchFamily="1" charset="2"/>
              <a:buNone/>
            </a:pPr>
            <a:r>
              <a:rPr lang="en-US" smtClean="0"/>
              <a:t>10. When you phoned this doctor’s office during regular office hours, how often did you get an answer to your medical question that same day?</a:t>
            </a:r>
          </a:p>
          <a:p>
            <a:pPr lvl="2" eaLnBrk="1" hangingPunct="1"/>
            <a:endParaRPr lang="en-US" i="1" smtClean="0"/>
          </a:p>
          <a:p>
            <a:pPr lvl="2" eaLnBrk="1" hangingPunct="1"/>
            <a:endParaRPr lang="en-US" smtClean="0"/>
          </a:p>
        </p:txBody>
      </p:sp>
      <p:sp>
        <p:nvSpPr>
          <p:cNvPr id="34820"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274638"/>
            <a:ext cx="8458200" cy="1143000"/>
          </a:xfrm>
        </p:spPr>
        <p:txBody>
          <a:bodyPr/>
          <a:lstStyle/>
          <a:p>
            <a:r>
              <a:rPr lang="en-US" smtClean="0"/>
              <a:t>Fullam et al. (2009) </a:t>
            </a:r>
            <a:r>
              <a:rPr lang="en-US" u="sng" smtClean="0"/>
              <a:t>Medical Care</a:t>
            </a:r>
          </a:p>
        </p:txBody>
      </p:sp>
      <p:sp>
        <p:nvSpPr>
          <p:cNvPr id="4099" name="Content Placeholder 2"/>
          <p:cNvSpPr>
            <a:spLocks noGrp="1"/>
          </p:cNvSpPr>
          <p:nvPr>
            <p:ph idx="1"/>
          </p:nvPr>
        </p:nvSpPr>
        <p:spPr/>
        <p:txBody>
          <a:bodyPr/>
          <a:lstStyle/>
          <a:p>
            <a:r>
              <a:rPr lang="en-US" smtClean="0"/>
              <a:t>612 physicians studied from large academic medical center in midwest from 1998-2006</a:t>
            </a:r>
          </a:p>
          <a:p>
            <a:r>
              <a:rPr lang="en-US" smtClean="0"/>
              <a:t>11% named in lawsuits brought against the hospital and/or physicians of the hospital</a:t>
            </a:r>
          </a:p>
          <a:p>
            <a:r>
              <a:rPr lang="en-US" smtClean="0"/>
              <a:t> Press Ganey hospital satisfaction survey</a:t>
            </a:r>
          </a:p>
          <a:p>
            <a:pPr lvl="1"/>
            <a:r>
              <a:rPr lang="en-US" sz="2400" smtClean="0"/>
              <a:t>Time doctor spent with you, concern for your questions &amp; worries, how well kept you informed, friendliness/courtesy, skill </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A859407F-9A8D-471B-ABC9-E2FF06BE307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76200"/>
            <a:ext cx="9372600" cy="914400"/>
          </a:xfrm>
        </p:spPr>
        <p:txBody>
          <a:bodyPr lIns="457200"/>
          <a:lstStyle/>
          <a:p>
            <a:pPr eaLnBrk="1" hangingPunct="1"/>
            <a:r>
              <a:rPr lang="en-US" smtClean="0"/>
              <a:t>Access Composite Continued</a:t>
            </a:r>
          </a:p>
        </p:txBody>
      </p:sp>
      <p:sp>
        <p:nvSpPr>
          <p:cNvPr id="35843" name="Rectangle 3"/>
          <p:cNvSpPr>
            <a:spLocks noGrp="1" noChangeArrowheads="1"/>
          </p:cNvSpPr>
          <p:nvPr>
            <p:ph type="body" idx="1"/>
          </p:nvPr>
        </p:nvSpPr>
        <p:spPr>
          <a:xfrm>
            <a:off x="838200" y="990600"/>
            <a:ext cx="7772400" cy="5257800"/>
          </a:xfrm>
        </p:spPr>
        <p:txBody>
          <a:bodyPr>
            <a:normAutofit lnSpcReduction="10000"/>
          </a:bodyPr>
          <a:lstStyle/>
          <a:p>
            <a:pPr marL="400050" eaLnBrk="1" hangingPunct="1">
              <a:buFont typeface="Times" pitchFamily="1" charset="0"/>
              <a:buNone/>
            </a:pPr>
            <a:r>
              <a:rPr lang="en-US" smtClean="0"/>
              <a:t>12. In the last 12 months, when you phoned this doctor’s office after regular office hours, how often did you get an answer to your medical question as soon as you needed?</a:t>
            </a:r>
          </a:p>
          <a:p>
            <a:pPr marL="400050" eaLnBrk="1" hangingPunct="1"/>
            <a:endParaRPr lang="en-US" smtClean="0"/>
          </a:p>
          <a:p>
            <a:pPr marL="400050" eaLnBrk="1" hangingPunct="1">
              <a:buFont typeface="Times" pitchFamily="1" charset="0"/>
              <a:buNone/>
            </a:pPr>
            <a:r>
              <a:rPr lang="en-US" smtClean="0"/>
              <a:t>13.  Wait time includes time spent in the waiting room and exam room.  In the last 12 months, how often did you see this doctor within 15 minutes of your appointment time?</a:t>
            </a:r>
          </a:p>
          <a:p>
            <a:pPr lvl="2" eaLnBrk="1" hangingPunct="1"/>
            <a:endParaRPr lang="en-US" i="1" smtClean="0"/>
          </a:p>
          <a:p>
            <a:pPr lvl="2" eaLnBrk="1" hangingPunct="1"/>
            <a:endParaRPr lang="en-US" smtClean="0"/>
          </a:p>
        </p:txBody>
      </p:sp>
      <p:sp>
        <p:nvSpPr>
          <p:cNvPr id="35844"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2400" y="76200"/>
            <a:ext cx="8991600" cy="523875"/>
          </a:xfrm>
        </p:spPr>
        <p:txBody>
          <a:bodyPr lIns="457200">
            <a:normAutofit fontScale="90000"/>
          </a:bodyPr>
          <a:lstStyle/>
          <a:p>
            <a:pPr eaLnBrk="1" hangingPunct="1"/>
            <a:r>
              <a:rPr lang="en-US" smtClean="0"/>
              <a:t>Global Items</a:t>
            </a:r>
          </a:p>
        </p:txBody>
      </p:sp>
      <p:sp>
        <p:nvSpPr>
          <p:cNvPr id="36867" name="Rectangle 3"/>
          <p:cNvSpPr>
            <a:spLocks noGrp="1" noChangeArrowheads="1"/>
          </p:cNvSpPr>
          <p:nvPr>
            <p:ph type="body" idx="1"/>
          </p:nvPr>
        </p:nvSpPr>
        <p:spPr>
          <a:xfrm>
            <a:off x="838200" y="990600"/>
            <a:ext cx="7772400" cy="5257800"/>
          </a:xfrm>
        </p:spPr>
        <p:txBody>
          <a:bodyPr/>
          <a:lstStyle/>
          <a:p>
            <a:pPr marL="400050" eaLnBrk="1" hangingPunct="1">
              <a:buFont typeface="Times" pitchFamily="1" charset="0"/>
              <a:buNone/>
            </a:pPr>
            <a:r>
              <a:rPr lang="en-US" smtClean="0"/>
              <a:t>25. Using any number from 0 to 10, where 0 is the worst doctor possible and 10 is the best doctor possible, what number would you use to rate this doctor?</a:t>
            </a:r>
          </a:p>
          <a:p>
            <a:pPr lvl="2" eaLnBrk="1" hangingPunct="1"/>
            <a:endParaRPr lang="en-US" i="1" smtClean="0"/>
          </a:p>
          <a:p>
            <a:pPr marL="400050" eaLnBrk="1" hangingPunct="1">
              <a:buFont typeface="Times" pitchFamily="1" charset="0"/>
              <a:buNone/>
            </a:pPr>
            <a:r>
              <a:rPr lang="en-US" smtClean="0"/>
              <a:t>26. Would you recommend this doctor’s office to your family and friends?</a:t>
            </a:r>
          </a:p>
          <a:p>
            <a:pPr marL="400050" eaLnBrk="1" hangingPunct="1">
              <a:buFont typeface="Times" pitchFamily="1" charset="0"/>
              <a:buNone/>
            </a:pPr>
            <a:endParaRPr lang="en-US" smtClean="0"/>
          </a:p>
          <a:p>
            <a:pPr marL="800100" lvl="1" eaLnBrk="1" hangingPunct="1"/>
            <a:r>
              <a:rPr lang="en-US" i="1" smtClean="0"/>
              <a:t>Yes, definitely; Yes, somewhat; No</a:t>
            </a:r>
          </a:p>
          <a:p>
            <a:pPr lvl="2" eaLnBrk="1" hangingPunct="1"/>
            <a:endParaRPr lang="en-US" smtClean="0"/>
          </a:p>
        </p:txBody>
      </p:sp>
      <p:sp>
        <p:nvSpPr>
          <p:cNvPr id="36868" name="Rectangle 4"/>
          <p:cNvSpPr>
            <a:spLocks noChangeArrowheads="1"/>
          </p:cNvSpPr>
          <p:nvPr/>
        </p:nvSpPr>
        <p:spPr bwMode="auto">
          <a:xfrm>
            <a:off x="1033463" y="6335713"/>
            <a:ext cx="25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eaLnBrk="1" hangingPunct="1">
              <a:spcBef>
                <a:spcPct val="20000"/>
              </a:spcBef>
              <a:buClr>
                <a:srgbClr val="5D9732"/>
              </a:buClr>
              <a:buSzPct val="75000"/>
              <a:buFont typeface="Times" pitchFamily="1" charset="0"/>
              <a:buChar char="•"/>
            </a:pPr>
            <a:endParaRPr lang="en-US" sz="2000">
              <a:solidFill>
                <a:srgbClr val="014877"/>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1365"/>
            <a:ext cx="9144000" cy="6696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33401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fontScale="90000"/>
          </a:bodyPr>
          <a:lstStyle/>
          <a:p>
            <a:pPr algn="ctr"/>
            <a:r>
              <a:rPr lang="en-US" dirty="0" smtClean="0">
                <a:latin typeface="Comic Sans MS" pitchFamily="66" charset="0"/>
              </a:rPr>
              <a:t>CAHPS In-Center Hemodialysis Survey (In the last 3 months …)</a:t>
            </a:r>
          </a:p>
        </p:txBody>
      </p:sp>
      <p:sp>
        <p:nvSpPr>
          <p:cNvPr id="10243" name="Content Placeholder 2"/>
          <p:cNvSpPr>
            <a:spLocks noGrp="1"/>
          </p:cNvSpPr>
          <p:nvPr>
            <p:ph idx="1"/>
          </p:nvPr>
        </p:nvSpPr>
        <p:spPr>
          <a:xfrm>
            <a:off x="228600" y="1417638"/>
            <a:ext cx="8915400" cy="4708525"/>
          </a:xfrm>
        </p:spPr>
        <p:txBody>
          <a:bodyPr>
            <a:normAutofit/>
          </a:bodyPr>
          <a:lstStyle/>
          <a:p>
            <a:r>
              <a:rPr lang="en-US" sz="3000" dirty="0" smtClean="0">
                <a:latin typeface="Comic Sans MS" pitchFamily="66" charset="0"/>
              </a:rPr>
              <a:t>How often did </a:t>
            </a:r>
          </a:p>
          <a:p>
            <a:pPr lvl="1"/>
            <a:r>
              <a:rPr lang="en-US" sz="2600" dirty="0" smtClean="0">
                <a:latin typeface="Comic Sans MS" pitchFamily="66" charset="0"/>
              </a:rPr>
              <a:t>your kidney doctors listen carefully to you?</a:t>
            </a:r>
          </a:p>
          <a:p>
            <a:pPr lvl="1"/>
            <a:r>
              <a:rPr lang="en-US" sz="2600" dirty="0" smtClean="0">
                <a:latin typeface="Comic Sans MS" pitchFamily="66" charset="0"/>
              </a:rPr>
              <a:t>your kidney doctors explain things in a way that was easy to understand?</a:t>
            </a:r>
          </a:p>
          <a:p>
            <a:pPr lvl="1"/>
            <a:r>
              <a:rPr lang="en-US" sz="2600" dirty="0" smtClean="0">
                <a:latin typeface="Comic Sans MS" pitchFamily="66" charset="0"/>
              </a:rPr>
              <a:t>your kidney doctors show respect for what you had to say?</a:t>
            </a:r>
          </a:p>
          <a:p>
            <a:pPr lvl="1"/>
            <a:r>
              <a:rPr lang="en-US" sz="2600" dirty="0" smtClean="0">
                <a:latin typeface="Comic Sans MS" pitchFamily="66" charset="0"/>
              </a:rPr>
              <a:t>your kidney doctors spend enough time with you?</a:t>
            </a:r>
          </a:p>
          <a:p>
            <a:pPr lvl="1"/>
            <a:r>
              <a:rPr lang="en-US" sz="2600" dirty="0" smtClean="0">
                <a:latin typeface="Comic Sans MS" pitchFamily="66" charset="0"/>
              </a:rPr>
              <a:t>you feel your kidney doctors really cared about you as a person?</a:t>
            </a:r>
          </a:p>
          <a:p>
            <a:endParaRPr lang="en-US" dirty="0" smtClean="0"/>
          </a:p>
        </p:txBody>
      </p:sp>
      <p:sp>
        <p:nvSpPr>
          <p:cNvPr id="10244" name="Slide Number Placeholder 3"/>
          <p:cNvSpPr>
            <a:spLocks noGrp="1"/>
          </p:cNvSpPr>
          <p:nvPr>
            <p:ph type="sldNum" sz="quarter" idx="4294967295"/>
          </p:nvPr>
        </p:nvSpPr>
        <p:spPr>
          <a:xfrm>
            <a:off x="6553200" y="638175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Verdana" pitchFamily="34" charset="0"/>
                <a:ea typeface="ＭＳ Ｐゴシック" pitchFamily="1" charset="-128"/>
              </a:defRPr>
            </a:lvl1pPr>
            <a:lvl2pPr marL="742950" indent="-285750" eaLnBrk="0" hangingPunct="0">
              <a:defRPr sz="2400" b="1">
                <a:solidFill>
                  <a:schemeClr val="tx1"/>
                </a:solidFill>
                <a:latin typeface="Verdana" pitchFamily="34" charset="0"/>
                <a:ea typeface="ＭＳ Ｐゴシック" pitchFamily="1" charset="-128"/>
              </a:defRPr>
            </a:lvl2pPr>
            <a:lvl3pPr marL="1143000" indent="-228600" eaLnBrk="0" hangingPunct="0">
              <a:defRPr sz="2400" b="1">
                <a:solidFill>
                  <a:schemeClr val="tx1"/>
                </a:solidFill>
                <a:latin typeface="Verdana" pitchFamily="34" charset="0"/>
                <a:ea typeface="ＭＳ Ｐゴシック" pitchFamily="1" charset="-128"/>
              </a:defRPr>
            </a:lvl3pPr>
            <a:lvl4pPr marL="1600200" indent="-228600" eaLnBrk="0" hangingPunct="0">
              <a:defRPr sz="2400" b="1">
                <a:solidFill>
                  <a:schemeClr val="tx1"/>
                </a:solidFill>
                <a:latin typeface="Verdana" pitchFamily="34" charset="0"/>
                <a:ea typeface="ＭＳ Ｐゴシック" pitchFamily="1" charset="-128"/>
              </a:defRPr>
            </a:lvl4pPr>
            <a:lvl5pPr marL="2057400" indent="-228600" eaLnBrk="0" hangingPunct="0">
              <a:defRPr sz="2400" b="1">
                <a:solidFill>
                  <a:schemeClr val="tx1"/>
                </a:solidFill>
                <a:latin typeface="Verdana" pitchFamily="34" charset="0"/>
                <a:ea typeface="ＭＳ Ｐゴシック" pitchFamily="1"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9pPr>
          </a:lstStyle>
          <a:p>
            <a:fld id="{DF353871-6160-4257-8AA8-F1AFE280946D}" type="slidenum">
              <a:rPr lang="en-US" sz="1400" b="0" smtClean="0"/>
              <a:pPr/>
              <a:t>33</a:t>
            </a:fld>
            <a:endParaRPr lang="en-US" sz="1400" b="0" smtClean="0"/>
          </a:p>
        </p:txBody>
      </p:sp>
      <p:sp>
        <p:nvSpPr>
          <p:cNvPr id="2" name="TextBox 1"/>
          <p:cNvSpPr txBox="1"/>
          <p:nvPr/>
        </p:nvSpPr>
        <p:spPr>
          <a:xfrm>
            <a:off x="242047" y="5664498"/>
            <a:ext cx="8682317" cy="923330"/>
          </a:xfrm>
          <a:prstGeom prst="rect">
            <a:avLst/>
          </a:prstGeom>
          <a:noFill/>
        </p:spPr>
        <p:txBody>
          <a:bodyPr wrap="square" rtlCol="0">
            <a:spAutoFit/>
          </a:bodyPr>
          <a:lstStyle/>
          <a:p>
            <a:r>
              <a:rPr lang="en-US" dirty="0"/>
              <a:t>Reporting Measures for the CAHPS® In-Center Hemodialysis Survey. Agency for Healthcare Research and </a:t>
            </a:r>
            <a:r>
              <a:rPr lang="en-US" dirty="0" smtClean="0"/>
              <a:t> Quality</a:t>
            </a:r>
            <a:r>
              <a:rPr lang="en-US" dirty="0"/>
              <a:t>, Rockville, MD. Updated </a:t>
            </a:r>
            <a:r>
              <a:rPr lang="en-US" dirty="0" smtClean="0"/>
              <a:t>Dec </a:t>
            </a:r>
            <a:r>
              <a:rPr lang="en-US" dirty="0"/>
              <a:t>2007. </a:t>
            </a:r>
            <a:r>
              <a:rPr lang="en-US" dirty="0">
                <a:hlinkClick r:id="rId2"/>
              </a:rPr>
              <a:t>https://www.cahps.ahrq.gov/cahpskit/files/509_ICH_Reporting_Measures.htm</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r>
              <a:rPr lang="en-US" smtClean="0"/>
              <a:t>Helpfulness of Provider’s use of Computers during a visit (2 items)</a:t>
            </a:r>
          </a:p>
        </p:txBody>
      </p:sp>
      <p:sp>
        <p:nvSpPr>
          <p:cNvPr id="4099" name="Content Placeholder 2"/>
          <p:cNvSpPr>
            <a:spLocks noGrp="1"/>
          </p:cNvSpPr>
          <p:nvPr>
            <p:ph idx="1"/>
          </p:nvPr>
        </p:nvSpPr>
        <p:spPr>
          <a:xfrm>
            <a:off x="304800" y="1600200"/>
            <a:ext cx="8610600" cy="4525963"/>
          </a:xfrm>
        </p:spPr>
        <p:txBody>
          <a:bodyPr/>
          <a:lstStyle/>
          <a:p>
            <a:r>
              <a:rPr lang="en-US" sz="2000" dirty="0" smtClean="0"/>
              <a:t>During your visits in the last 12 months, was this provider’s use of a computer or handheld device helpful to you?</a:t>
            </a:r>
          </a:p>
          <a:p>
            <a:pPr lvl="1"/>
            <a:r>
              <a:rPr lang="en-US" sz="2000" dirty="0" smtClean="0"/>
              <a:t>No                                4%</a:t>
            </a:r>
          </a:p>
          <a:p>
            <a:pPr lvl="1"/>
            <a:r>
              <a:rPr lang="en-US" sz="2000" dirty="0" smtClean="0"/>
              <a:t>Yes, somewhat          20%</a:t>
            </a:r>
          </a:p>
          <a:p>
            <a:pPr lvl="1"/>
            <a:r>
              <a:rPr lang="en-US" sz="2000" dirty="0" smtClean="0"/>
              <a:t>Yes, definitely           76%</a:t>
            </a:r>
          </a:p>
          <a:p>
            <a:pPr lvl="1"/>
            <a:endParaRPr lang="en-US" sz="2000" dirty="0" smtClean="0"/>
          </a:p>
          <a:p>
            <a:r>
              <a:rPr lang="en-US" sz="2000" dirty="0" smtClean="0"/>
              <a:t>During your visits in the last 12 months, did this provider’s use of a computer or handheld device make it harder or easier for you to talk with him or her?</a:t>
            </a:r>
          </a:p>
          <a:p>
            <a:pPr lvl="1"/>
            <a:r>
              <a:rPr lang="en-US" sz="2000" dirty="0" smtClean="0"/>
              <a:t>Harder                             3%</a:t>
            </a:r>
          </a:p>
          <a:p>
            <a:pPr lvl="1"/>
            <a:r>
              <a:rPr lang="en-US" sz="2000" dirty="0" smtClean="0"/>
              <a:t>Not harder or easier   53%</a:t>
            </a:r>
          </a:p>
          <a:p>
            <a:pPr lvl="1"/>
            <a:r>
              <a:rPr lang="en-US" sz="2000" smtClean="0"/>
              <a:t>Easier                             </a:t>
            </a:r>
            <a:r>
              <a:rPr lang="en-US" sz="2000" dirty="0" smtClean="0"/>
              <a:t>44%</a:t>
            </a:r>
          </a:p>
          <a:p>
            <a:endParaRPr lang="en-US" dirty="0" smtClean="0"/>
          </a:p>
        </p:txBody>
      </p:sp>
      <p:sp>
        <p:nvSpPr>
          <p:cNvPr id="4100"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15218013-6C20-400C-B034-E05FE805EE91}" type="slidenum">
              <a:rPr lang="en-US" sz="1400" b="0" smtClean="0"/>
              <a:pPr/>
              <a:t>34</a:t>
            </a:fld>
            <a:endParaRPr lang="en-US" sz="14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smtClean="0"/>
              <a:t>Getting Timely Answers to Medical</a:t>
            </a:r>
            <a:br>
              <a:rPr lang="en-US" smtClean="0"/>
            </a:br>
            <a:r>
              <a:rPr lang="en-US" smtClean="0"/>
              <a:t>Questions by e-mail (2 items)</a:t>
            </a:r>
          </a:p>
        </p:txBody>
      </p:sp>
      <p:sp>
        <p:nvSpPr>
          <p:cNvPr id="5123" name="Content Placeholder 2"/>
          <p:cNvSpPr>
            <a:spLocks noGrp="1"/>
          </p:cNvSpPr>
          <p:nvPr>
            <p:ph idx="1"/>
          </p:nvPr>
        </p:nvSpPr>
        <p:spPr>
          <a:xfrm>
            <a:off x="304800" y="1600200"/>
            <a:ext cx="8610600" cy="4525963"/>
          </a:xfrm>
        </p:spPr>
        <p:txBody>
          <a:bodyPr/>
          <a:lstStyle/>
          <a:p>
            <a:r>
              <a:rPr lang="en-US" sz="2000" dirty="0" smtClean="0"/>
              <a:t>In the last 12 months, when you e-mailed this provider’s office, how often did you get an answer to your medical question as soon as you needed?</a:t>
            </a:r>
          </a:p>
          <a:p>
            <a:pPr lvl="1"/>
            <a:r>
              <a:rPr lang="en-US" sz="2000" dirty="0" smtClean="0"/>
              <a:t>Never/Sometimes    6%</a:t>
            </a:r>
          </a:p>
          <a:p>
            <a:pPr lvl="1"/>
            <a:r>
              <a:rPr lang="en-US" sz="2000" dirty="0" smtClean="0"/>
              <a:t>Usually                      14%</a:t>
            </a:r>
          </a:p>
          <a:p>
            <a:pPr lvl="1"/>
            <a:r>
              <a:rPr lang="en-US" sz="2000" dirty="0" smtClean="0"/>
              <a:t>Always                       80%</a:t>
            </a:r>
          </a:p>
          <a:p>
            <a:pPr lvl="1"/>
            <a:endParaRPr lang="en-US" sz="2000" dirty="0" smtClean="0"/>
          </a:p>
          <a:p>
            <a:r>
              <a:rPr lang="en-US" sz="2000" dirty="0" smtClean="0"/>
              <a:t>In the last 12 months, when you e-mailed this provider’s office, how often were all of the questions in your e-mail answered?</a:t>
            </a:r>
          </a:p>
          <a:p>
            <a:pPr lvl="1"/>
            <a:r>
              <a:rPr lang="en-US" sz="2000" dirty="0" smtClean="0"/>
              <a:t>Never/Sometimes    5%</a:t>
            </a:r>
          </a:p>
          <a:p>
            <a:pPr lvl="1"/>
            <a:r>
              <a:rPr lang="en-US" sz="2000" dirty="0" smtClean="0"/>
              <a:t>Usually                      12%</a:t>
            </a:r>
          </a:p>
          <a:p>
            <a:pPr lvl="1"/>
            <a:r>
              <a:rPr lang="en-US" sz="2000" dirty="0" smtClean="0"/>
              <a:t>Always                       83%</a:t>
            </a:r>
          </a:p>
          <a:p>
            <a:endParaRPr lang="en-US" sz="2000" dirty="0" smtClean="0"/>
          </a:p>
          <a:p>
            <a:endParaRPr lang="en-US" dirty="0" smtClean="0"/>
          </a:p>
        </p:txBody>
      </p:sp>
      <p:sp>
        <p:nvSpPr>
          <p:cNvPr id="5124"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B4E02904-29C9-458E-824E-EB7746E4EB98}" type="slidenum">
              <a:rPr lang="en-US" sz="1400" b="0" smtClean="0"/>
              <a:pPr/>
              <a:t>35</a:t>
            </a:fld>
            <a:endParaRPr lang="en-US" sz="14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r>
              <a:rPr lang="en-US" smtClean="0"/>
              <a:t>Helpfulness of Provider’s Website in Giving You Information about Your Care and Tests (4 items)</a:t>
            </a:r>
          </a:p>
        </p:txBody>
      </p:sp>
      <p:sp>
        <p:nvSpPr>
          <p:cNvPr id="6147" name="Content Placeholder 2"/>
          <p:cNvSpPr>
            <a:spLocks noGrp="1"/>
          </p:cNvSpPr>
          <p:nvPr>
            <p:ph idx="1"/>
          </p:nvPr>
        </p:nvSpPr>
        <p:spPr>
          <a:xfrm>
            <a:off x="304800" y="1600200"/>
            <a:ext cx="8610600" cy="4525963"/>
          </a:xfrm>
        </p:spPr>
        <p:txBody>
          <a:bodyPr/>
          <a:lstStyle/>
          <a:p>
            <a:r>
              <a:rPr lang="en-US" sz="2000" dirty="0" smtClean="0"/>
              <a:t>In the last 12 months, how often was it easy to find these lab or other test results on the website?</a:t>
            </a:r>
          </a:p>
          <a:p>
            <a:pPr lvl="1"/>
            <a:r>
              <a:rPr lang="en-US" sz="2000" dirty="0" smtClean="0"/>
              <a:t>Never/Sometimes    3%</a:t>
            </a:r>
          </a:p>
          <a:p>
            <a:pPr lvl="1"/>
            <a:r>
              <a:rPr lang="en-US" sz="2000" dirty="0" smtClean="0"/>
              <a:t>Usually                     14%</a:t>
            </a:r>
          </a:p>
          <a:p>
            <a:pPr lvl="1"/>
            <a:r>
              <a:rPr lang="en-US" sz="2000" dirty="0" smtClean="0"/>
              <a:t>Always                      83%</a:t>
            </a:r>
          </a:p>
          <a:p>
            <a:pPr lvl="1"/>
            <a:endParaRPr lang="en-US" sz="2000" dirty="0" smtClean="0"/>
          </a:p>
          <a:p>
            <a:r>
              <a:rPr lang="en-US" sz="2000" dirty="0" smtClean="0"/>
              <a:t>In the last 12 months, how often were these lab or other test results put on the website as soon as you needed them?</a:t>
            </a:r>
          </a:p>
          <a:p>
            <a:pPr lvl="1"/>
            <a:r>
              <a:rPr lang="en-US" sz="2000" dirty="0" smtClean="0"/>
              <a:t>Never/Sometimes    2%</a:t>
            </a:r>
          </a:p>
          <a:p>
            <a:pPr lvl="1"/>
            <a:r>
              <a:rPr lang="en-US" sz="2000" dirty="0" smtClean="0"/>
              <a:t>Usually                     18%</a:t>
            </a:r>
          </a:p>
          <a:p>
            <a:pPr lvl="1"/>
            <a:r>
              <a:rPr lang="en-US" sz="2000" dirty="0" smtClean="0"/>
              <a:t>Always                     80%</a:t>
            </a:r>
          </a:p>
          <a:p>
            <a:endParaRPr lang="en-US" sz="2000" dirty="0" smtClean="0"/>
          </a:p>
          <a:p>
            <a:endParaRPr lang="en-US" dirty="0" smtClean="0"/>
          </a:p>
        </p:txBody>
      </p:sp>
      <p:sp>
        <p:nvSpPr>
          <p:cNvPr id="6148"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333D0200-BB91-4E55-A9B3-2FE8FD5DC4B5}" type="slidenum">
              <a:rPr lang="en-US" sz="1400" b="0" smtClean="0"/>
              <a:pPr/>
              <a:t>36</a:t>
            </a:fld>
            <a:endParaRPr lang="en-US" sz="14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smtClean="0"/>
              <a:t>Helpfulness of Provider’s Website in Giving You Information about Your Care and Tests (4 items continued)</a:t>
            </a:r>
          </a:p>
        </p:txBody>
      </p:sp>
      <p:sp>
        <p:nvSpPr>
          <p:cNvPr id="7171" name="Content Placeholder 2"/>
          <p:cNvSpPr>
            <a:spLocks noGrp="1"/>
          </p:cNvSpPr>
          <p:nvPr>
            <p:ph idx="1"/>
          </p:nvPr>
        </p:nvSpPr>
        <p:spPr>
          <a:xfrm>
            <a:off x="304800" y="1600200"/>
            <a:ext cx="8610600" cy="4525963"/>
          </a:xfrm>
        </p:spPr>
        <p:txBody>
          <a:bodyPr/>
          <a:lstStyle/>
          <a:p>
            <a:r>
              <a:rPr lang="en-US" sz="2000" dirty="0" smtClean="0"/>
              <a:t>In the last 12 months, how often were these lab or other test results presented in a way that was easy to understand?</a:t>
            </a:r>
          </a:p>
          <a:p>
            <a:pPr lvl="1"/>
            <a:r>
              <a:rPr lang="en-US" sz="2000" dirty="0" smtClean="0"/>
              <a:t>Never/Sometimes    10%</a:t>
            </a:r>
          </a:p>
          <a:p>
            <a:pPr lvl="1"/>
            <a:r>
              <a:rPr lang="en-US" sz="2000" dirty="0" smtClean="0"/>
              <a:t>Usually                       25%</a:t>
            </a:r>
          </a:p>
          <a:p>
            <a:pPr lvl="1"/>
            <a:r>
              <a:rPr lang="en-US" sz="2000" dirty="0" smtClean="0"/>
              <a:t>Always                       65%</a:t>
            </a:r>
          </a:p>
          <a:p>
            <a:pPr lvl="1"/>
            <a:endParaRPr lang="en-US" sz="2000" dirty="0" smtClean="0"/>
          </a:p>
          <a:p>
            <a:r>
              <a:rPr lang="en-US" sz="2000" dirty="0" smtClean="0"/>
              <a:t>In the last 12 months, how often were the visit notes easy to understand?</a:t>
            </a:r>
          </a:p>
          <a:p>
            <a:pPr lvl="1"/>
            <a:r>
              <a:rPr lang="en-US" sz="2000" dirty="0" smtClean="0"/>
              <a:t>Never/Sometimes     2%</a:t>
            </a:r>
          </a:p>
          <a:p>
            <a:pPr lvl="1"/>
            <a:r>
              <a:rPr lang="en-US" sz="2000" dirty="0" smtClean="0"/>
              <a:t>Usually                      19%</a:t>
            </a:r>
          </a:p>
          <a:p>
            <a:pPr lvl="1"/>
            <a:r>
              <a:rPr lang="en-US" sz="2000" dirty="0" smtClean="0"/>
              <a:t>Always                      79%</a:t>
            </a:r>
          </a:p>
          <a:p>
            <a:endParaRPr lang="en-US" sz="2000" dirty="0" smtClean="0"/>
          </a:p>
          <a:p>
            <a:endParaRPr lang="en-US" dirty="0" smtClean="0"/>
          </a:p>
        </p:txBody>
      </p:sp>
      <p:sp>
        <p:nvSpPr>
          <p:cNvPr id="7172"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151CEAF1-170B-4AFF-88B0-940202F5DF7B}" type="slidenum">
              <a:rPr lang="en-US" sz="1400" b="0" smtClean="0"/>
              <a:pPr/>
              <a:t>37</a:t>
            </a:fld>
            <a:endParaRPr lang="en-US" sz="14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BDB0B15F-3AB0-4C8C-960C-DF18E6673CC3}" type="slidenum">
              <a:rPr lang="en-US" sz="1400" b="0" smtClean="0"/>
              <a:pPr/>
              <a:t>38</a:t>
            </a:fld>
            <a:endParaRPr lang="en-US" sz="1400" b="0" smtClean="0"/>
          </a:p>
        </p:txBody>
      </p:sp>
      <p:sp>
        <p:nvSpPr>
          <p:cNvPr id="8195" name="Rectangle 2"/>
          <p:cNvSpPr>
            <a:spLocks noGrp="1" noChangeArrowheads="1"/>
          </p:cNvSpPr>
          <p:nvPr>
            <p:ph type="title"/>
          </p:nvPr>
        </p:nvSpPr>
        <p:spPr>
          <a:xfrm>
            <a:off x="381000" y="0"/>
            <a:ext cx="8458200" cy="1143000"/>
          </a:xfrm>
        </p:spPr>
        <p:txBody>
          <a:bodyPr>
            <a:normAutofit fontScale="90000"/>
          </a:bodyPr>
          <a:lstStyle/>
          <a:p>
            <a:pPr algn="ctr" eaLnBrk="1" hangingPunct="1"/>
            <a:r>
              <a:rPr lang="en-US" smtClean="0"/>
              <a:t>Item-Scale Correlations (n = 4,715)</a:t>
            </a:r>
          </a:p>
        </p:txBody>
      </p:sp>
      <p:sp>
        <p:nvSpPr>
          <p:cNvPr id="8196" name="Rectangle 4"/>
          <p:cNvSpPr>
            <a:spLocks noChangeArrowheads="1"/>
          </p:cNvSpPr>
          <p:nvPr/>
        </p:nvSpPr>
        <p:spPr bwMode="auto">
          <a:xfrm>
            <a:off x="4876800" y="1676400"/>
            <a:ext cx="4267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buFontTx/>
              <a:buChar char="•"/>
            </a:pPr>
            <a:endParaRPr lang="en-US" i="1"/>
          </a:p>
          <a:p>
            <a:pPr marL="342900" indent="-342900" algn="l">
              <a:buFontTx/>
              <a:buChar char="•"/>
            </a:pPr>
            <a:endParaRPr lang="en-US" i="1"/>
          </a:p>
        </p:txBody>
      </p:sp>
      <p:graphicFrame>
        <p:nvGraphicFramePr>
          <p:cNvPr id="4263" name="Group 167"/>
          <p:cNvGraphicFramePr>
            <a:graphicFrameLocks noGrp="1"/>
          </p:cNvGraphicFramePr>
          <p:nvPr/>
        </p:nvGraphicFramePr>
        <p:xfrm>
          <a:off x="457200" y="1066800"/>
          <a:ext cx="8229600" cy="5243512"/>
        </p:xfrm>
        <a:graphic>
          <a:graphicData uri="http://schemas.openxmlformats.org/drawingml/2006/table">
            <a:tbl>
              <a:tblPr/>
              <a:tblGrid>
                <a:gridCol w="1905000"/>
                <a:gridCol w="1066800"/>
                <a:gridCol w="990600"/>
                <a:gridCol w="838200"/>
                <a:gridCol w="685800"/>
                <a:gridCol w="990600"/>
                <a:gridCol w="838200"/>
                <a:gridCol w="914400"/>
              </a:tblGrid>
              <a:tr h="88396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Items</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Helpfulness  of provider’s use of computers</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Getting answers to e-mailed questions </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Helpful-ness of Website</a:t>
                      </a:r>
                      <a:endParaRPr kumimoji="0" lang="en-US" sz="28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Access to care</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Communi-cation with doctor</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Office Staff</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Shared Decision Making</a:t>
                      </a:r>
                      <a:endParaRPr kumimoji="0" lang="en-US" sz="28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3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Helpful to you</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0.37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sng" strike="noStrike" cap="none" normalizeH="0" baseline="0" dirty="0" smtClean="0">
                          <a:ln>
                            <a:noFill/>
                          </a:ln>
                          <a:solidFill>
                            <a:schemeClr val="tx1"/>
                          </a:solidFill>
                          <a:effectLst/>
                          <a:latin typeface="Verdana" pitchFamily="34" charset="0"/>
                          <a:ea typeface="ＭＳ Ｐゴシック" pitchFamily="34" charset="-128"/>
                        </a:rPr>
                        <a:t>0.42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Easier to talk</a:t>
                      </a:r>
                      <a:endParaRPr kumimoji="0" lang="en-US" sz="32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0.37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Get answers to email as soon as needed </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0.71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All emailed questions answered </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0.71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Easy to find lab/test results on website</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0.55</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Lab/test results on web soon as needed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0.60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0.34</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0.19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Lab/test results easy to understand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0.56</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0.39</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0.32</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Visit notes easy to understand</a:t>
                      </a:r>
                      <a:endParaRPr kumimoji="0" lang="en-US" sz="3200" b="1" i="0" u="none" strike="noStrike" cap="none" normalizeH="0" baseline="0" dirty="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ＭＳ Ｐゴシック" pitchFamily="34" charset="-128"/>
                        </a:rPr>
                        <a:t>0.50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0.47</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0.38</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0.23</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pitchFamily="34" charset="-128"/>
                          <a:cs typeface="Times New Roman" pitchFamily="18" charset="0"/>
                        </a:rPr>
                        <a:t>Alpha</a:t>
                      </a:r>
                      <a:endParaRPr kumimoji="0" lang="en-US" sz="1400" b="1" i="0" u="none" strike="noStrike" cap="none" normalizeH="0" baseline="0" smtClean="0">
                        <a:ln>
                          <a:noFill/>
                        </a:ln>
                        <a:solidFill>
                          <a:schemeClr val="tx1"/>
                        </a:solidFill>
                        <a:effectLst/>
                        <a:latin typeface="Verdana" pitchFamily="34" charset="0"/>
                        <a:ea typeface="ＭＳ Ｐゴシック" pitchFamily="34" charset="-128"/>
                        <a:cs typeface="Times New Roman" pitchFamily="18" charset="0"/>
                      </a:endParaRP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0.54</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0.83</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0.75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0.92</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0.85</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Verdana" pitchFamily="34" charset="0"/>
                          <a:ea typeface="ＭＳ Ｐゴシック" pitchFamily="34" charset="-128"/>
                        </a:rPr>
                        <a:t>0.47</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7696200" cy="1143000"/>
          </a:xfrm>
        </p:spPr>
        <p:txBody>
          <a:bodyPr>
            <a:normAutofit fontScale="90000"/>
          </a:bodyPr>
          <a:lstStyle/>
          <a:p>
            <a:pPr algn="ctr" eaLnBrk="1" hangingPunct="1"/>
            <a:r>
              <a:rPr lang="en-US" smtClean="0"/>
              <a:t>Associations of Composites with  Global Rating of Doctor (R</a:t>
            </a:r>
            <a:r>
              <a:rPr lang="en-US" baseline="30000" smtClean="0"/>
              <a:t>2</a:t>
            </a:r>
            <a:r>
              <a:rPr lang="en-US" smtClean="0"/>
              <a:t> = 0.43)</a:t>
            </a:r>
          </a:p>
        </p:txBody>
      </p:sp>
      <p:graphicFrame>
        <p:nvGraphicFramePr>
          <p:cNvPr id="5165" name="Group 45"/>
          <p:cNvGraphicFramePr>
            <a:graphicFrameLocks noGrp="1"/>
          </p:cNvGraphicFramePr>
          <p:nvPr>
            <p:ph idx="1"/>
          </p:nvPr>
        </p:nvGraphicFramePr>
        <p:xfrm>
          <a:off x="457200" y="1905000"/>
          <a:ext cx="8229600" cy="4754672"/>
        </p:xfrm>
        <a:graphic>
          <a:graphicData uri="http://schemas.openxmlformats.org/drawingml/2006/table">
            <a:tbl>
              <a:tblPr/>
              <a:tblGrid>
                <a:gridCol w="3962400"/>
                <a:gridCol w="1905000"/>
                <a:gridCol w="2362200"/>
              </a:tblGrid>
              <a:tr h="8229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ＭＳ Ｐゴシック" pitchFamily="34" charset="-128"/>
                        </a:rPr>
                        <a:t>Composite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120900" algn="l"/>
                        </a:tabLst>
                      </a:pPr>
                      <a:r>
                        <a:rPr kumimoji="0" lang="en-US" sz="2400" b="1" i="0" u="none" strike="noStrike" cap="none" normalizeH="0" baseline="0" dirty="0" err="1" smtClean="0">
                          <a:ln>
                            <a:noFill/>
                          </a:ln>
                          <a:solidFill>
                            <a:schemeClr val="tx1"/>
                          </a:solidFill>
                          <a:effectLst/>
                          <a:latin typeface="Calibri" pitchFamily="34" charset="0"/>
                          <a:ea typeface="ＭＳ Ｐゴシック" pitchFamily="34" charset="-128"/>
                        </a:rPr>
                        <a:t>StandardizedBeta</a:t>
                      </a:r>
                      <a:r>
                        <a:rPr kumimoji="0" lang="en-US" sz="2400" b="1" i="0" u="none" strike="noStrike" cap="none" normalizeH="0" baseline="0" dirty="0" smtClean="0">
                          <a:ln>
                            <a:noFill/>
                          </a:ln>
                          <a:solidFill>
                            <a:schemeClr val="tx1"/>
                          </a:solidFill>
                          <a:effectLst/>
                          <a:latin typeface="Calibri" pitchFamily="34" charset="0"/>
                          <a:ea typeface="ＭＳ Ｐゴシック" pitchFamily="34" charset="-128"/>
                        </a:rPr>
                        <a:t> </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ＭＳ Ｐゴシック" pitchFamily="34" charset="-128"/>
                        </a:rPr>
                        <a:t>P-value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Access to care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        0.044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49300" algn="l"/>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0.060</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Communication</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0.557</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49300" algn="l"/>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&lt;0.001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Office Staff</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0.032</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0.124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Shared decisions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0.016</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0.440</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8229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Helpfulness of provider’s use of computers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0.081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&lt;0.001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4571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Helpfulness of website</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1" i="0" u="none" strike="noStrike" cap="none" normalizeH="0" baseline="0" dirty="0" smtClean="0">
                          <a:ln>
                            <a:noFill/>
                          </a:ln>
                          <a:solidFill>
                            <a:srgbClr val="000000"/>
                          </a:solidFill>
                          <a:effectLst/>
                          <a:latin typeface="Calibri" pitchFamily="34" charset="0"/>
                          <a:ea typeface="ＭＳ Ｐゴシック" pitchFamily="34" charset="-128"/>
                        </a:rPr>
                        <a:t>0.047</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1" i="0" u="none" strike="noStrike" cap="none" normalizeH="0" baseline="0" smtClean="0">
                          <a:ln>
                            <a:noFill/>
                          </a:ln>
                          <a:solidFill>
                            <a:srgbClr val="000000"/>
                          </a:solidFill>
                          <a:effectLst/>
                          <a:latin typeface="Calibri" pitchFamily="34" charset="0"/>
                          <a:ea typeface="ＭＳ Ｐゴシック" pitchFamily="34" charset="-128"/>
                        </a:rPr>
                        <a:t>	0.023</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8229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Getting timely answers to      e-mailed questions  </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63700" algn="r"/>
                        </a:tabLst>
                      </a:pPr>
                      <a:r>
                        <a:rPr kumimoji="0" lang="en-US" sz="2400" b="0" i="0" u="none" strike="noStrike" cap="none" normalizeH="0" baseline="0" dirty="0" smtClean="0">
                          <a:ln>
                            <a:noFill/>
                          </a:ln>
                          <a:solidFill>
                            <a:srgbClr val="000000"/>
                          </a:solidFill>
                          <a:effectLst/>
                          <a:latin typeface="Calibri" pitchFamily="34" charset="0"/>
                          <a:ea typeface="ＭＳ Ｐゴシック" pitchFamily="34" charset="-128"/>
                        </a:rPr>
                        <a:t>0.034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r"/>
                        </a:tabLst>
                      </a:pPr>
                      <a:r>
                        <a:rPr kumimoji="0" lang="en-US" sz="2400" b="0" i="0" u="none" strike="noStrike" cap="none" normalizeH="0" baseline="0" smtClean="0">
                          <a:ln>
                            <a:noFill/>
                          </a:ln>
                          <a:solidFill>
                            <a:srgbClr val="000000"/>
                          </a:solidFill>
                          <a:effectLst/>
                          <a:latin typeface="Calibri" pitchFamily="34" charset="0"/>
                          <a:ea typeface="ＭＳ Ｐゴシック" pitchFamily="34" charset="-128"/>
                        </a:rPr>
                        <a:t>	0.131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bl>
          </a:graphicData>
        </a:graphic>
      </p:graphicFrame>
      <p:sp>
        <p:nvSpPr>
          <p:cNvPr id="10281" name="Slide Number Placeholder 3"/>
          <p:cNvSpPr>
            <a:spLocks noGrp="1"/>
          </p:cNvSpPr>
          <p:nvPr>
            <p:ph type="sldNum" sz="quarter" idx="4294967295"/>
          </p:nvPr>
        </p:nvSpPr>
        <p:spPr>
          <a:xfrm>
            <a:off x="6553200" y="6381750"/>
            <a:ext cx="2133600" cy="476250"/>
          </a:xfrm>
          <a:prstGeom prst="rect">
            <a:avLst/>
          </a:prstGeom>
          <a:noFill/>
        </p:spPr>
        <p:txBody>
          <a:bodyPr/>
          <a:lstStyle>
            <a:lvl1pPr eaLnBrk="0" hangingPunct="0">
              <a:defRPr sz="2400" b="1">
                <a:solidFill>
                  <a:schemeClr val="tx1"/>
                </a:solidFill>
                <a:latin typeface="Verdana" pitchFamily="34" charset="0"/>
                <a:ea typeface="ＭＳ Ｐゴシック" pitchFamily="34" charset="-128"/>
              </a:defRPr>
            </a:lvl1pPr>
            <a:lvl2pPr marL="742950" indent="-285750" eaLnBrk="0" hangingPunct="0">
              <a:defRPr sz="2400" b="1">
                <a:solidFill>
                  <a:schemeClr val="tx1"/>
                </a:solidFill>
                <a:latin typeface="Verdana" pitchFamily="34" charset="0"/>
                <a:ea typeface="ＭＳ Ｐゴシック" pitchFamily="34" charset="-128"/>
              </a:defRPr>
            </a:lvl2pPr>
            <a:lvl3pPr marL="1143000" indent="-228600" eaLnBrk="0" hangingPunct="0">
              <a:defRPr sz="2400" b="1">
                <a:solidFill>
                  <a:schemeClr val="tx1"/>
                </a:solidFill>
                <a:latin typeface="Verdana" pitchFamily="34" charset="0"/>
                <a:ea typeface="ＭＳ Ｐゴシック" pitchFamily="34" charset="-128"/>
              </a:defRPr>
            </a:lvl3pPr>
            <a:lvl4pPr marL="1600200" indent="-228600" eaLnBrk="0" hangingPunct="0">
              <a:defRPr sz="2400" b="1">
                <a:solidFill>
                  <a:schemeClr val="tx1"/>
                </a:solidFill>
                <a:latin typeface="Verdana" pitchFamily="34" charset="0"/>
                <a:ea typeface="ＭＳ Ｐゴシック" pitchFamily="34" charset="-128"/>
              </a:defRPr>
            </a:lvl4pPr>
            <a:lvl5pPr marL="2057400" indent="-228600" eaLnBrk="0" hangingPunct="0">
              <a:defRPr sz="2400" b="1">
                <a:solidFill>
                  <a:schemeClr val="tx1"/>
                </a:solidFill>
                <a:latin typeface="Verdana" pitchFamily="34" charset="0"/>
                <a:ea typeface="ＭＳ Ｐゴシック" pitchFamily="34"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34" charset="-128"/>
              </a:defRPr>
            </a:lvl9pPr>
          </a:lstStyle>
          <a:p>
            <a:fld id="{2E53DE29-95DF-41C7-8991-CFEA4A35F90D}" type="slidenum">
              <a:rPr lang="en-US" sz="1400" b="0" smtClean="0"/>
              <a:pPr/>
              <a:t>39</a:t>
            </a:fld>
            <a:endParaRPr lang="en-US" sz="14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smtClean="0"/>
              <a:t>Risk of Malpractice Suit</a:t>
            </a:r>
            <a:br>
              <a:rPr lang="en-US" smtClean="0"/>
            </a:br>
            <a:r>
              <a:rPr lang="en-US" smtClean="0"/>
              <a:t> (Surgical Specialist)</a:t>
            </a:r>
          </a:p>
        </p:txBody>
      </p:sp>
      <p:sp>
        <p:nvSpPr>
          <p:cNvPr id="5123" name="Content Placeholder 2"/>
          <p:cNvSpPr>
            <a:spLocks noGrp="1"/>
          </p:cNvSpPr>
          <p:nvPr>
            <p:ph idx="1"/>
          </p:nvPr>
        </p:nvSpPr>
        <p:spPr/>
        <p:txBody>
          <a:bodyPr/>
          <a:lstStyle/>
          <a:p>
            <a:pPr>
              <a:buFontTx/>
              <a:buNone/>
            </a:pPr>
            <a:r>
              <a:rPr lang="en-US" smtClean="0"/>
              <a:t>  </a:t>
            </a:r>
          </a:p>
          <a:p>
            <a:pPr>
              <a:buFontTx/>
              <a:buNone/>
            </a:pPr>
            <a:r>
              <a:rPr lang="en-US" smtClean="0"/>
              <a:t>  7%    if “very good”</a:t>
            </a:r>
          </a:p>
          <a:p>
            <a:pPr>
              <a:buFontTx/>
              <a:buNone/>
            </a:pPr>
            <a:r>
              <a:rPr lang="en-US" smtClean="0"/>
              <a:t>  8%    if “good”</a:t>
            </a:r>
          </a:p>
          <a:p>
            <a:pPr>
              <a:buFontTx/>
              <a:buNone/>
            </a:pPr>
            <a:r>
              <a:rPr lang="en-US" smtClean="0"/>
              <a:t>10%    if “fair”</a:t>
            </a:r>
          </a:p>
          <a:p>
            <a:pPr>
              <a:buFontTx/>
              <a:buNone/>
            </a:pPr>
            <a:r>
              <a:rPr lang="en-US" smtClean="0"/>
              <a:t>12%    if “poor”</a:t>
            </a:r>
          </a:p>
          <a:p>
            <a:pPr>
              <a:buFontTx/>
              <a:buNone/>
            </a:pPr>
            <a:r>
              <a:rPr lang="en-US" smtClean="0"/>
              <a:t>14%    if “very poor”</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3351882C-EB92-44B3-A600-1DF683E8739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781D83C2-908C-4535-9AAF-9471E72E33CE}" type="slidenum">
              <a:rPr lang="en-US"/>
              <a:pPr>
                <a:defRPr/>
              </a:pPr>
              <a:t>40</a:t>
            </a:fld>
            <a:endParaRPr lang="en-US"/>
          </a:p>
        </p:txBody>
      </p:sp>
      <p:sp>
        <p:nvSpPr>
          <p:cNvPr id="37891" name="Rectangle 2"/>
          <p:cNvSpPr>
            <a:spLocks noGrp="1" noChangeArrowheads="1"/>
          </p:cNvSpPr>
          <p:nvPr>
            <p:ph type="title"/>
          </p:nvPr>
        </p:nvSpPr>
        <p:spPr/>
        <p:txBody>
          <a:bodyPr/>
          <a:lstStyle/>
          <a:p>
            <a:pPr eaLnBrk="1" hangingPunct="1"/>
            <a:r>
              <a:rPr lang="en-US" dirty="0" smtClean="0"/>
              <a:t>Thank you! </a:t>
            </a:r>
            <a:endParaRPr lang="en-US" dirty="0" smtClean="0"/>
          </a:p>
        </p:txBody>
      </p:sp>
      <p:sp>
        <p:nvSpPr>
          <p:cNvPr id="37892" name="Rectangle 3"/>
          <p:cNvSpPr>
            <a:spLocks noGrp="1" noChangeArrowheads="1"/>
          </p:cNvSpPr>
          <p:nvPr>
            <p:ph type="body" idx="1"/>
          </p:nvPr>
        </p:nvSpPr>
        <p:spPr>
          <a:xfrm>
            <a:off x="457200" y="2133600"/>
            <a:ext cx="8229600" cy="3992563"/>
          </a:xfrm>
        </p:spPr>
        <p:txBody>
          <a:bodyPr/>
          <a:lstStyle/>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a:p>
            <a:pPr eaLnBrk="1" hangingPunct="1">
              <a:lnSpc>
                <a:spcPct val="90000"/>
              </a:lnSpc>
              <a:buFontTx/>
              <a:buNone/>
            </a:pPr>
            <a:endParaRPr lang="en-US" sz="2800" smtClean="0"/>
          </a:p>
        </p:txBody>
      </p:sp>
      <p:pic>
        <p:nvPicPr>
          <p:cNvPr id="37893" name="Picture 8" descr="http://www.best-of-web.com/_images/070823-101824.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362200"/>
            <a:ext cx="2667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10" descr="Martin Shapiro, M.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1828800"/>
            <a:ext cx="1828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11" descr="Martin Shapiro, M.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828800"/>
            <a:ext cx="2514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67B691E6-2A6B-46F2-A647-FFF7394EB769}" type="slidenum">
              <a:rPr lang="en-US"/>
              <a:pPr>
                <a:defRPr/>
              </a:pPr>
              <a:t>5</a:t>
            </a:fld>
            <a:endParaRPr lang="en-US"/>
          </a:p>
        </p:txBody>
      </p:sp>
      <p:sp>
        <p:nvSpPr>
          <p:cNvPr id="7171" name="Rectangle 2"/>
          <p:cNvSpPr>
            <a:spLocks noGrp="1" noChangeArrowheads="1"/>
          </p:cNvSpPr>
          <p:nvPr>
            <p:ph type="title"/>
          </p:nvPr>
        </p:nvSpPr>
        <p:spPr/>
        <p:txBody>
          <a:bodyPr/>
          <a:lstStyle/>
          <a:p>
            <a:pPr eaLnBrk="1" hangingPunct="1"/>
            <a:r>
              <a:rPr lang="en-US" dirty="0" smtClean="0"/>
              <a:t>Some issues</a:t>
            </a:r>
            <a:endParaRPr lang="en-US" dirty="0" smtClean="0"/>
          </a:p>
        </p:txBody>
      </p:sp>
      <p:sp>
        <p:nvSpPr>
          <p:cNvPr id="7172" name="Rectangle 3"/>
          <p:cNvSpPr>
            <a:spLocks noGrp="1" noChangeArrowheads="1"/>
          </p:cNvSpPr>
          <p:nvPr>
            <p:ph type="body" idx="1"/>
          </p:nvPr>
        </p:nvSpPr>
        <p:spPr>
          <a:xfrm>
            <a:off x="457200" y="1417638"/>
            <a:ext cx="8229600" cy="4708525"/>
          </a:xfrm>
        </p:spPr>
        <p:txBody>
          <a:bodyPr>
            <a:normAutofit lnSpcReduction="10000"/>
          </a:bodyPr>
          <a:lstStyle/>
          <a:p>
            <a:pPr eaLnBrk="1" hangingPunct="1"/>
            <a:r>
              <a:rPr lang="en-US" sz="2800" smtClean="0"/>
              <a:t>Purpose</a:t>
            </a:r>
          </a:p>
          <a:p>
            <a:pPr eaLnBrk="1" hangingPunct="1"/>
            <a:r>
              <a:rPr lang="en-US" sz="2800" smtClean="0"/>
              <a:t>Spheres and domains</a:t>
            </a:r>
          </a:p>
          <a:p>
            <a:pPr eaLnBrk="1" hangingPunct="1"/>
            <a:r>
              <a:rPr lang="en-US" sz="2800" smtClean="0"/>
              <a:t>Periodic or visit-specific?</a:t>
            </a:r>
          </a:p>
          <a:p>
            <a:pPr eaLnBrk="1" hangingPunct="1"/>
            <a:r>
              <a:rPr lang="en-US" sz="2800" smtClean="0"/>
              <a:t>Items</a:t>
            </a:r>
          </a:p>
          <a:p>
            <a:pPr lvl="1" eaLnBrk="1" hangingPunct="1"/>
            <a:r>
              <a:rPr lang="en-US" sz="2400" smtClean="0"/>
              <a:t>Number of response options</a:t>
            </a:r>
          </a:p>
          <a:p>
            <a:pPr lvl="1" eaLnBrk="1" hangingPunct="1"/>
            <a:r>
              <a:rPr lang="en-US" sz="2400" smtClean="0"/>
              <a:t>Global ratings versus reports</a:t>
            </a:r>
          </a:p>
          <a:p>
            <a:pPr eaLnBrk="1" hangingPunct="1"/>
            <a:r>
              <a:rPr lang="en-US" sz="2800" smtClean="0"/>
              <a:t>Mode of administration</a:t>
            </a:r>
          </a:p>
          <a:p>
            <a:pPr eaLnBrk="1" hangingPunct="1"/>
            <a:r>
              <a:rPr lang="en-US" sz="2800" smtClean="0"/>
              <a:t>Sample size</a:t>
            </a:r>
          </a:p>
          <a:p>
            <a:pPr eaLnBrk="1" hangingPunct="1"/>
            <a:r>
              <a:rPr lang="en-US" sz="2800" smtClean="0"/>
              <a:t>Response rate</a:t>
            </a:r>
          </a:p>
          <a:p>
            <a:pPr eaLnBrk="1" hangingPunct="1"/>
            <a:r>
              <a:rPr lang="en-US" sz="2800" smtClean="0"/>
              <a:t>Casemix adjustment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Founding Father of CAHPS</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A8D7BB01-3C1A-46A1-A6D2-DF7CFBE199A5}" type="slidenum">
              <a:rPr lang="en-US" smtClean="0"/>
              <a:pPr>
                <a:defRPr/>
              </a:pPr>
              <a:t>6</a:t>
            </a:fld>
            <a:endParaRPr lang="en-US"/>
          </a:p>
        </p:txBody>
      </p:sp>
      <p:pic>
        <p:nvPicPr>
          <p:cNvPr id="8196" name="Picture 2" descr="Charles A. Darby J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657600"/>
            <a:ext cx="4648200"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cahps-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066800"/>
            <a:ext cx="3810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79B98FE8-58AB-4471-AE83-71D053F2476F}" type="slidenum">
              <a:rPr lang="en-US"/>
              <a:pPr>
                <a:defRPr/>
              </a:pPr>
              <a:t>7</a:t>
            </a:fld>
            <a:endParaRPr lang="en-US"/>
          </a:p>
        </p:txBody>
      </p:sp>
      <p:sp>
        <p:nvSpPr>
          <p:cNvPr id="9219" name="Rectangle 2"/>
          <p:cNvSpPr>
            <a:spLocks noGrp="1" noChangeArrowheads="1"/>
          </p:cNvSpPr>
          <p:nvPr>
            <p:ph type="title"/>
          </p:nvPr>
        </p:nvSpPr>
        <p:spPr/>
        <p:txBody>
          <a:bodyPr/>
          <a:lstStyle/>
          <a:p>
            <a:pPr eaLnBrk="1" hangingPunct="1"/>
            <a:r>
              <a:rPr lang="en-US" smtClean="0"/>
              <a:t>CAHPS</a:t>
            </a:r>
            <a:r>
              <a:rPr lang="en-US" smtClean="0">
                <a:cs typeface="Arial" charset="0"/>
              </a:rPr>
              <a:t>®</a:t>
            </a:r>
          </a:p>
        </p:txBody>
      </p:sp>
      <p:sp>
        <p:nvSpPr>
          <p:cNvPr id="9220" name="Rectangle 3"/>
          <p:cNvSpPr>
            <a:spLocks noGrp="1" noChangeArrowheads="1"/>
          </p:cNvSpPr>
          <p:nvPr>
            <p:ph type="body" idx="1"/>
          </p:nvPr>
        </p:nvSpPr>
        <p:spPr/>
        <p:txBody>
          <a:bodyPr/>
          <a:lstStyle/>
          <a:p>
            <a:pPr eaLnBrk="1" hangingPunct="1">
              <a:lnSpc>
                <a:spcPct val="90000"/>
              </a:lnSpc>
            </a:pPr>
            <a:r>
              <a:rPr lang="en-US" sz="2800" smtClean="0"/>
              <a:t>Public domain surveys, reports, and QI tools focused on quality of care from the patient’s perspective</a:t>
            </a:r>
          </a:p>
          <a:p>
            <a:pPr eaLnBrk="1" hangingPunct="1">
              <a:lnSpc>
                <a:spcPct val="90000"/>
              </a:lnSpc>
            </a:pPr>
            <a:r>
              <a:rPr lang="en-US" sz="2800" smtClean="0"/>
              <a:t>Information patients want and need to help select plans, groups, and providers</a:t>
            </a:r>
          </a:p>
          <a:p>
            <a:pPr eaLnBrk="1" hangingPunct="1">
              <a:lnSpc>
                <a:spcPct val="90000"/>
              </a:lnSpc>
            </a:pPr>
            <a:r>
              <a:rPr lang="en-US" sz="2800" smtClean="0"/>
              <a:t>Core items applicable to everyone, supplemented by items targeted to specific groups</a:t>
            </a:r>
          </a:p>
          <a:p>
            <a:pPr eaLnBrk="1" hangingPunct="1">
              <a:lnSpc>
                <a:spcPct val="90000"/>
              </a:lnSpc>
            </a:pPr>
            <a:endParaRPr lang="en-US" sz="2800" smtClean="0"/>
          </a:p>
          <a:p>
            <a:pPr eaLnBrk="1" hangingPunct="1">
              <a:lnSpc>
                <a:spcPct val="90000"/>
              </a:lnSpc>
              <a:buFontTx/>
              <a:buNone/>
            </a:pPr>
            <a:r>
              <a:rPr lang="en-US" sz="2800" smtClean="0">
                <a:latin typeface="Comic Sans MS" pitchFamily="66" charset="0"/>
                <a:hlinkClick r:id="rId3"/>
              </a:rPr>
              <a:t>https://www.cahps.ahrq.gov/</a:t>
            </a:r>
            <a:endParaRPr lang="en-US" sz="2800" smtClean="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245225"/>
            <a:ext cx="2133600" cy="476250"/>
          </a:xfrm>
          <a:prstGeom prst="rect">
            <a:avLst/>
          </a:prstGeom>
        </p:spPr>
        <p:txBody>
          <a:bodyPr/>
          <a:lstStyle/>
          <a:p>
            <a:pPr>
              <a:defRPr/>
            </a:pPr>
            <a:fld id="{2E9E3D4D-EE16-4F61-AD53-E85E712AAD96}" type="slidenum">
              <a:rPr lang="en-US"/>
              <a:pPr>
                <a:defRPr/>
              </a:pPr>
              <a:t>8</a:t>
            </a:fld>
            <a:endParaRPr lang="en-US"/>
          </a:p>
        </p:txBody>
      </p:sp>
      <p:sp>
        <p:nvSpPr>
          <p:cNvPr id="10243" name="Rectangle 2"/>
          <p:cNvSpPr>
            <a:spLocks noGrp="1" noChangeArrowheads="1"/>
          </p:cNvSpPr>
          <p:nvPr>
            <p:ph type="title"/>
          </p:nvPr>
        </p:nvSpPr>
        <p:spPr/>
        <p:txBody>
          <a:bodyPr/>
          <a:lstStyle/>
          <a:p>
            <a:pPr eaLnBrk="1" hangingPunct="1"/>
            <a:r>
              <a:rPr lang="en-US" smtClean="0"/>
              <a:t>CAHPS is the Standard</a:t>
            </a:r>
          </a:p>
        </p:txBody>
      </p:sp>
      <p:sp>
        <p:nvSpPr>
          <p:cNvPr id="10244" name="Rectangle 3"/>
          <p:cNvSpPr>
            <a:spLocks noGrp="1" noChangeArrowheads="1"/>
          </p:cNvSpPr>
          <p:nvPr>
            <p:ph type="body" idx="1"/>
          </p:nvPr>
        </p:nvSpPr>
        <p:spPr/>
        <p:txBody>
          <a:bodyPr/>
          <a:lstStyle/>
          <a:p>
            <a:pPr eaLnBrk="1" hangingPunct="1">
              <a:lnSpc>
                <a:spcPct val="90000"/>
              </a:lnSpc>
            </a:pPr>
            <a:r>
              <a:rPr lang="en-US" sz="2800" smtClean="0"/>
              <a:t>Consumer Assessment of Healthcare Providers and Systems</a:t>
            </a:r>
          </a:p>
          <a:p>
            <a:pPr eaLnBrk="1" hangingPunct="1">
              <a:lnSpc>
                <a:spcPct val="90000"/>
              </a:lnSpc>
            </a:pPr>
            <a:r>
              <a:rPr lang="en-US" sz="2800" smtClean="0"/>
              <a:t>NCQA, CMS, State Medicaid, etc.</a:t>
            </a:r>
          </a:p>
          <a:p>
            <a:pPr eaLnBrk="1" hangingPunct="1">
              <a:lnSpc>
                <a:spcPct val="90000"/>
              </a:lnSpc>
            </a:pPr>
            <a:r>
              <a:rPr lang="en-US" sz="2800" smtClean="0"/>
              <a:t>Many spheres</a:t>
            </a:r>
          </a:p>
          <a:p>
            <a:pPr lvl="1" eaLnBrk="1" hangingPunct="1">
              <a:lnSpc>
                <a:spcPct val="90000"/>
              </a:lnSpc>
            </a:pPr>
            <a:r>
              <a:rPr lang="en-US" sz="2400" smtClean="0"/>
              <a:t>Plan, clinician/group, dialysis, hospital, nursing home, home health</a:t>
            </a:r>
          </a:p>
          <a:p>
            <a:pPr lvl="1" eaLnBrk="1" hangingPunct="1">
              <a:lnSpc>
                <a:spcPct val="90000"/>
              </a:lnSpc>
            </a:pPr>
            <a:r>
              <a:rPr lang="en-US" sz="2400" smtClean="0"/>
              <a:t>American Indian, chiropractic, dental, behavioral health, PWMI, health information technology, medical home, pharmacy, health literacy/cultural competency</a:t>
            </a:r>
          </a:p>
          <a:p>
            <a:pPr lvl="1" eaLnBrk="1" hangingPunct="1">
              <a:lnSpc>
                <a:spcPct val="90000"/>
              </a:lnSpc>
            </a:pPr>
            <a:endParaRPr lang="en-US" sz="2400" smtClean="0"/>
          </a:p>
          <a:p>
            <a:pPr lvl="1" eaLnBrk="1" hangingPunct="1">
              <a:lnSpc>
                <a:spcPct val="90000"/>
              </a:lnSpc>
              <a:buFontTx/>
              <a:buNone/>
            </a:pPr>
            <a:r>
              <a:rPr lang="en-US" sz="2000" smtClean="0">
                <a:hlinkClick r:id="rId3"/>
              </a:rPr>
              <a:t>https://www.cahps.ahrq.gov/content/products/PDF/PocketGuide.pdf</a:t>
            </a:r>
            <a:endParaRPr lang="en-US" sz="2000" smtClean="0"/>
          </a:p>
          <a:p>
            <a:pPr lvl="1" eaLnBrk="1" hangingPunct="1">
              <a:lnSpc>
                <a:spcPct val="90000"/>
              </a:lnSpc>
              <a:buFontTx/>
              <a:buNone/>
            </a:pPr>
            <a:endParaRPr 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4294967295"/>
          </p:nvPr>
        </p:nvSpPr>
        <p:spPr>
          <a:xfrm>
            <a:off x="6553200" y="638175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Verdana" pitchFamily="34" charset="0"/>
                <a:ea typeface="ＭＳ Ｐゴシック" pitchFamily="1" charset="-128"/>
              </a:defRPr>
            </a:lvl1pPr>
            <a:lvl2pPr marL="742950" indent="-285750" eaLnBrk="0" hangingPunct="0">
              <a:defRPr sz="2400" b="1">
                <a:solidFill>
                  <a:schemeClr val="tx1"/>
                </a:solidFill>
                <a:latin typeface="Verdana" pitchFamily="34" charset="0"/>
                <a:ea typeface="ＭＳ Ｐゴシック" pitchFamily="1" charset="-128"/>
              </a:defRPr>
            </a:lvl2pPr>
            <a:lvl3pPr marL="1143000" indent="-228600" eaLnBrk="0" hangingPunct="0">
              <a:defRPr sz="2400" b="1">
                <a:solidFill>
                  <a:schemeClr val="tx1"/>
                </a:solidFill>
                <a:latin typeface="Verdana" pitchFamily="34" charset="0"/>
                <a:ea typeface="ＭＳ Ｐゴシック" pitchFamily="1" charset="-128"/>
              </a:defRPr>
            </a:lvl3pPr>
            <a:lvl4pPr marL="1600200" indent="-228600" eaLnBrk="0" hangingPunct="0">
              <a:defRPr sz="2400" b="1">
                <a:solidFill>
                  <a:schemeClr val="tx1"/>
                </a:solidFill>
                <a:latin typeface="Verdana" pitchFamily="34" charset="0"/>
                <a:ea typeface="ＭＳ Ｐゴシック" pitchFamily="1" charset="-128"/>
              </a:defRPr>
            </a:lvl4pPr>
            <a:lvl5pPr marL="2057400" indent="-228600" eaLnBrk="0" hangingPunct="0">
              <a:defRPr sz="2400" b="1">
                <a:solidFill>
                  <a:schemeClr val="tx1"/>
                </a:solidFill>
                <a:latin typeface="Verdana" pitchFamily="34" charset="0"/>
                <a:ea typeface="ＭＳ Ｐゴシック" pitchFamily="1" charset="-128"/>
              </a:defRPr>
            </a:lvl5pPr>
            <a:lvl6pPr marL="25146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6pPr>
            <a:lvl7pPr marL="29718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7pPr>
            <a:lvl8pPr marL="34290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8pPr>
            <a:lvl9pPr marL="3886200" indent="-228600" algn="ctr" eaLnBrk="0" fontAlgn="base" hangingPunct="0">
              <a:spcBef>
                <a:spcPct val="20000"/>
              </a:spcBef>
              <a:spcAft>
                <a:spcPct val="0"/>
              </a:spcAft>
              <a:defRPr sz="2400" b="1">
                <a:solidFill>
                  <a:schemeClr val="tx1"/>
                </a:solidFill>
                <a:latin typeface="Verdana" pitchFamily="34" charset="0"/>
                <a:ea typeface="ＭＳ Ｐゴシック" pitchFamily="1" charset="-128"/>
              </a:defRPr>
            </a:lvl9pPr>
          </a:lstStyle>
          <a:p>
            <a:fld id="{C67B6B44-BAD8-4FA6-BB01-DFA5F73CA160}" type="slidenum">
              <a:rPr lang="en-US" sz="1400" b="0" smtClean="0"/>
              <a:pPr/>
              <a:t>9</a:t>
            </a:fld>
            <a:endParaRPr lang="en-US" sz="1400" b="0" smtClean="0"/>
          </a:p>
        </p:txBody>
      </p:sp>
      <p:sp>
        <p:nvSpPr>
          <p:cNvPr id="6147" name="Rectangle 2"/>
          <p:cNvSpPr>
            <a:spLocks noGrp="1" noChangeArrowheads="1"/>
          </p:cNvSpPr>
          <p:nvPr>
            <p:ph type="title"/>
          </p:nvPr>
        </p:nvSpPr>
        <p:spPr>
          <a:xfrm>
            <a:off x="0" y="0"/>
            <a:ext cx="9144000" cy="1752600"/>
          </a:xfrm>
        </p:spPr>
        <p:txBody>
          <a:bodyPr>
            <a:normAutofit fontScale="90000"/>
          </a:bodyPr>
          <a:lstStyle/>
          <a:p>
            <a:pPr algn="ctr" eaLnBrk="1" hangingPunct="1"/>
            <a:r>
              <a:rPr lang="en-US" dirty="0" smtClean="0">
                <a:latin typeface="Comic Sans MS" pitchFamily="66" charset="0"/>
              </a:rPr>
              <a:t>Consumer Assessment of Healthcare Providers and Systems </a:t>
            </a:r>
            <a:br>
              <a:rPr lang="en-US" dirty="0" smtClean="0">
                <a:latin typeface="Comic Sans MS" pitchFamily="66" charset="0"/>
              </a:rPr>
            </a:br>
            <a:r>
              <a:rPr lang="en-US" dirty="0" smtClean="0">
                <a:latin typeface="Comic Sans MS" pitchFamily="66" charset="0"/>
              </a:rPr>
              <a:t>(CAHPS</a:t>
            </a:r>
            <a:r>
              <a:rPr lang="en-US" dirty="0" smtClean="0">
                <a:latin typeface="Comic Sans MS" pitchFamily="66" charset="0"/>
                <a:cs typeface="Calibri"/>
              </a:rPr>
              <a:t>®</a:t>
            </a:r>
            <a:r>
              <a:rPr lang="en-US" dirty="0" smtClean="0">
                <a:latin typeface="Comic Sans MS" pitchFamily="66" charset="0"/>
              </a:rPr>
              <a:t>) Surveys</a:t>
            </a:r>
          </a:p>
        </p:txBody>
      </p:sp>
      <p:sp>
        <p:nvSpPr>
          <p:cNvPr id="6148" name="Rectangle 3"/>
          <p:cNvSpPr>
            <a:spLocks noGrp="1" noChangeArrowheads="1"/>
          </p:cNvSpPr>
          <p:nvPr>
            <p:ph type="body" sz="half" idx="1"/>
          </p:nvPr>
        </p:nvSpPr>
        <p:spPr>
          <a:xfrm>
            <a:off x="609600" y="1752600"/>
            <a:ext cx="7924800" cy="4584700"/>
          </a:xfrm>
        </p:spPr>
        <p:txBody>
          <a:bodyPr>
            <a:normAutofit lnSpcReduction="10000"/>
          </a:bodyPr>
          <a:lstStyle/>
          <a:p>
            <a:pPr eaLnBrk="1" hangingPunct="1">
              <a:lnSpc>
                <a:spcPct val="90000"/>
              </a:lnSpc>
              <a:spcBef>
                <a:spcPts val="1200"/>
              </a:spcBef>
              <a:spcAft>
                <a:spcPts val="1500"/>
              </a:spcAft>
            </a:pPr>
            <a:endParaRPr lang="en-US" sz="2200" i="0" dirty="0" smtClean="0">
              <a:solidFill>
                <a:schemeClr val="tx2"/>
              </a:solidFill>
              <a:latin typeface="Comic Sans MS" pitchFamily="66" charset="0"/>
            </a:endParaRPr>
          </a:p>
          <a:p>
            <a:pPr eaLnBrk="1" hangingPunct="1">
              <a:lnSpc>
                <a:spcPct val="90000"/>
              </a:lnSpc>
              <a:spcBef>
                <a:spcPts val="1200"/>
              </a:spcBef>
              <a:spcAft>
                <a:spcPts val="1500"/>
              </a:spcAft>
            </a:pPr>
            <a:r>
              <a:rPr lang="en-US" sz="2200" i="0" dirty="0" smtClean="0">
                <a:solidFill>
                  <a:schemeClr val="tx2"/>
                </a:solidFill>
                <a:latin typeface="Comic Sans MS" pitchFamily="66" charset="0"/>
              </a:rPr>
              <a:t>Ambulatory Care Surveys</a:t>
            </a:r>
          </a:p>
          <a:p>
            <a:pPr lvl="1" eaLnBrk="1" hangingPunct="1">
              <a:spcBef>
                <a:spcPct val="0"/>
              </a:spcBef>
            </a:pPr>
            <a:r>
              <a:rPr lang="en-US" sz="2000" dirty="0" smtClean="0">
                <a:latin typeface="Comic Sans MS" pitchFamily="66" charset="0"/>
              </a:rPr>
              <a:t>CAHPS Health Plan Survey</a:t>
            </a:r>
          </a:p>
          <a:p>
            <a:pPr lvl="1">
              <a:spcBef>
                <a:spcPct val="0"/>
              </a:spcBef>
            </a:pPr>
            <a:r>
              <a:rPr lang="en-US" sz="2000" dirty="0">
                <a:latin typeface="Comic Sans MS" pitchFamily="66" charset="0"/>
              </a:rPr>
              <a:t>CAHPS Clinician &amp; Group Survey</a:t>
            </a:r>
          </a:p>
          <a:p>
            <a:pPr lvl="1" eaLnBrk="1" hangingPunct="1">
              <a:spcBef>
                <a:spcPct val="0"/>
              </a:spcBef>
            </a:pPr>
            <a:r>
              <a:rPr lang="en-US" sz="2000" dirty="0" smtClean="0">
                <a:latin typeface="Comic Sans MS" pitchFamily="66" charset="0"/>
              </a:rPr>
              <a:t>CAHPS Surgical Care Survey</a:t>
            </a:r>
          </a:p>
          <a:p>
            <a:pPr lvl="1" eaLnBrk="1" hangingPunct="1">
              <a:spcBef>
                <a:spcPct val="0"/>
              </a:spcBef>
            </a:pPr>
            <a:r>
              <a:rPr lang="en-US" sz="2000" dirty="0" smtClean="0">
                <a:latin typeface="Comic Sans MS" pitchFamily="66" charset="0"/>
              </a:rPr>
              <a:t>ECHO</a:t>
            </a:r>
            <a:r>
              <a:rPr lang="en-US" sz="2000" baseline="30000" dirty="0" smtClean="0">
                <a:latin typeface="Comic Sans MS" pitchFamily="66" charset="0"/>
              </a:rPr>
              <a:t>®</a:t>
            </a:r>
            <a:r>
              <a:rPr lang="en-US" sz="2000" dirty="0" smtClean="0">
                <a:latin typeface="Comic Sans MS" pitchFamily="66" charset="0"/>
              </a:rPr>
              <a:t> Survey</a:t>
            </a:r>
          </a:p>
          <a:p>
            <a:pPr lvl="1" eaLnBrk="1" hangingPunct="1">
              <a:spcBef>
                <a:spcPct val="0"/>
              </a:spcBef>
            </a:pPr>
            <a:r>
              <a:rPr lang="en-US" sz="2000" dirty="0" smtClean="0">
                <a:latin typeface="Comic Sans MS" pitchFamily="66" charset="0"/>
              </a:rPr>
              <a:t>CAHPS Dental Plan Survey</a:t>
            </a:r>
          </a:p>
          <a:p>
            <a:pPr lvl="1" eaLnBrk="1" hangingPunct="1">
              <a:spcBef>
                <a:spcPct val="0"/>
              </a:spcBef>
            </a:pPr>
            <a:r>
              <a:rPr lang="en-US" sz="2000" dirty="0" smtClean="0">
                <a:latin typeface="Comic Sans MS" pitchFamily="66" charset="0"/>
              </a:rPr>
              <a:t>CAHPS American Indian Survey</a:t>
            </a:r>
          </a:p>
          <a:p>
            <a:pPr lvl="1" eaLnBrk="1" hangingPunct="1">
              <a:spcBef>
                <a:spcPct val="0"/>
              </a:spcBef>
            </a:pPr>
            <a:r>
              <a:rPr lang="en-US" sz="2000" dirty="0" smtClean="0">
                <a:latin typeface="Comic Sans MS" pitchFamily="66" charset="0"/>
              </a:rPr>
              <a:t>CAHPS Home Health Care Survey</a:t>
            </a:r>
          </a:p>
          <a:p>
            <a:pPr eaLnBrk="1" hangingPunct="1">
              <a:lnSpc>
                <a:spcPct val="90000"/>
              </a:lnSpc>
              <a:spcBef>
                <a:spcPts val="1200"/>
              </a:spcBef>
              <a:spcAft>
                <a:spcPts val="1500"/>
              </a:spcAft>
            </a:pPr>
            <a:r>
              <a:rPr lang="en-US" sz="2200" i="0" dirty="0" smtClean="0">
                <a:solidFill>
                  <a:schemeClr val="tx2"/>
                </a:solidFill>
                <a:latin typeface="Comic Sans MS" pitchFamily="66" charset="0"/>
              </a:rPr>
              <a:t>Facility Surveys</a:t>
            </a:r>
          </a:p>
          <a:p>
            <a:pPr lvl="1" eaLnBrk="1" hangingPunct="1">
              <a:lnSpc>
                <a:spcPct val="90000"/>
              </a:lnSpc>
              <a:spcBef>
                <a:spcPct val="0"/>
              </a:spcBef>
            </a:pPr>
            <a:r>
              <a:rPr lang="en-US" sz="2000" dirty="0" smtClean="0">
                <a:latin typeface="Comic Sans MS" pitchFamily="66" charset="0"/>
              </a:rPr>
              <a:t>CAHPS Hospital Survey </a:t>
            </a:r>
          </a:p>
          <a:p>
            <a:pPr lvl="1" eaLnBrk="1" hangingPunct="1">
              <a:lnSpc>
                <a:spcPct val="90000"/>
              </a:lnSpc>
              <a:spcBef>
                <a:spcPct val="0"/>
              </a:spcBef>
            </a:pPr>
            <a:r>
              <a:rPr lang="en-US" sz="2000" dirty="0" smtClean="0">
                <a:latin typeface="Comic Sans MS" pitchFamily="66" charset="0"/>
              </a:rPr>
              <a:t>CAHPS Nursing Home Survey</a:t>
            </a:r>
          </a:p>
          <a:p>
            <a:pPr lvl="1">
              <a:lnSpc>
                <a:spcPct val="90000"/>
              </a:lnSpc>
              <a:spcBef>
                <a:spcPct val="0"/>
              </a:spcBef>
            </a:pPr>
            <a:r>
              <a:rPr lang="en-US" sz="2000" dirty="0">
                <a:latin typeface="Comic Sans MS" pitchFamily="66" charset="0"/>
              </a:rPr>
              <a:t>CAHPS In-Center Hemodialysis Survey</a:t>
            </a:r>
          </a:p>
          <a:p>
            <a:pPr lvl="1" eaLnBrk="1" hangingPunct="1">
              <a:lnSpc>
                <a:spcPct val="90000"/>
              </a:lnSpc>
              <a:spcBef>
                <a:spcPct val="0"/>
              </a:spcBef>
            </a:pPr>
            <a:endParaRPr lang="en-US" sz="2000" dirty="0" smtClean="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hate and Cle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Whate and Clean.potx</Template>
  <TotalTime>4197</TotalTime>
  <Words>1859</Words>
  <Application>Microsoft Office PowerPoint</Application>
  <PresentationFormat>On-screen Show (4:3)</PresentationFormat>
  <Paragraphs>436</Paragraphs>
  <Slides>40</Slides>
  <Notes>32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Whate and Clean</vt:lpstr>
      <vt:lpstr>Studying the Doctor-Patient Relationship  </vt:lpstr>
      <vt:lpstr>Patient-Reported Measures</vt:lpstr>
      <vt:lpstr>Fullam et al. (2009) Medical Care</vt:lpstr>
      <vt:lpstr>Risk of Malpractice Suit  (Surgical Specialist)</vt:lpstr>
      <vt:lpstr>Some issues</vt:lpstr>
      <vt:lpstr>Founding Father of CAHPS</vt:lpstr>
      <vt:lpstr>CAHPS®</vt:lpstr>
      <vt:lpstr>CAHPS is the Standard</vt:lpstr>
      <vt:lpstr>Consumer Assessment of Healthcare Providers and Systems  (CAHPS®) Surveys</vt:lpstr>
      <vt:lpstr>Emphasis on consumers/patients</vt:lpstr>
      <vt:lpstr>Reports of experiences</vt:lpstr>
      <vt:lpstr>Standardization</vt:lpstr>
      <vt:lpstr>Multiple versions for  diverse populations</vt:lpstr>
      <vt:lpstr>Extensive testing with consumers</vt:lpstr>
      <vt:lpstr>Report meaningful information</vt:lpstr>
      <vt:lpstr>Public Resource</vt:lpstr>
      <vt:lpstr>Literature Review – the first step</vt:lpstr>
      <vt:lpstr>Other early input </vt:lpstr>
      <vt:lpstr>Draft Items and Test </vt:lpstr>
      <vt:lpstr>Field Testing: The last step</vt:lpstr>
      <vt:lpstr>Typical Field Test Protocols</vt:lpstr>
      <vt:lpstr>Analyses of Field Test Data</vt:lpstr>
      <vt:lpstr>Trending </vt:lpstr>
      <vt:lpstr>UCLA Family Practice Group </vt:lpstr>
      <vt:lpstr>Multi-Phase Performance Improvement </vt:lpstr>
      <vt:lpstr>Reference Periods</vt:lpstr>
      <vt:lpstr>Doctor Communication Composite (6 Items)</vt:lpstr>
      <vt:lpstr>Office Staff Composite (2 items)</vt:lpstr>
      <vt:lpstr>Access Composite (5 Items)</vt:lpstr>
      <vt:lpstr>Access Composite Continued</vt:lpstr>
      <vt:lpstr>Global Items</vt:lpstr>
      <vt:lpstr>PowerPoint Presentation</vt:lpstr>
      <vt:lpstr>CAHPS In-Center Hemodialysis Survey (In the last 3 months …)</vt:lpstr>
      <vt:lpstr>Helpfulness of Provider’s use of Computers during a visit (2 items)</vt:lpstr>
      <vt:lpstr>Getting Timely Answers to Medical Questions by e-mail (2 items)</vt:lpstr>
      <vt:lpstr>Helpfulness of Provider’s Website in Giving You Information about Your Care and Tests (4 items)</vt:lpstr>
      <vt:lpstr>Helpfulness of Provider’s Website in Giving You Information about Your Care and Tests (4 items continued)</vt:lpstr>
      <vt:lpstr>Item-Scale Correlations (n = 4,715)</vt:lpstr>
      <vt:lpstr>Associations of Composites with  Global Rating of Doctor (R2 = 0.43)</vt:lpstr>
      <vt:lpstr>Thank you! </vt:lpstr>
    </vt:vector>
  </TitlesOfParts>
  <Company>Childrens Hospital of Philadelphia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an Open-Science Pediatric Learning Health System</dc:title>
  <dc:creator>Ron Hays, PhD</dc:creator>
  <cp:lastModifiedBy>drhays</cp:lastModifiedBy>
  <cp:revision>265</cp:revision>
  <cp:lastPrinted>2012-05-04T21:26:25Z</cp:lastPrinted>
  <dcterms:created xsi:type="dcterms:W3CDTF">2011-11-09T23:11:39Z</dcterms:created>
  <dcterms:modified xsi:type="dcterms:W3CDTF">2012-05-04T21:33:30Z</dcterms:modified>
</cp:coreProperties>
</file>