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png&amp;ehk=CDDWz6ws17KVVYvsAaeJUA&amp;r=0&amp;pid=OfficeInsert" ContentType="image/png"/>
  <Default Extension="jpg&amp;ehk=8RCdCr6IAcW0u2OcuTmv3A&amp;r=0&amp;pid=OfficeInsert" ContentType="image/jpe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74" r:id="rId3"/>
    <p:sldId id="275" r:id="rId4"/>
    <p:sldId id="277" r:id="rId5"/>
    <p:sldId id="278" r:id="rId6"/>
    <p:sldId id="287" r:id="rId7"/>
    <p:sldId id="298" r:id="rId8"/>
    <p:sldId id="286" r:id="rId9"/>
    <p:sldId id="288" r:id="rId10"/>
    <p:sldId id="300" r:id="rId11"/>
    <p:sldId id="301" r:id="rId12"/>
    <p:sldId id="306" r:id="rId13"/>
    <p:sldId id="289" r:id="rId14"/>
    <p:sldId id="293" r:id="rId15"/>
    <p:sldId id="304" r:id="rId16"/>
    <p:sldId id="290" r:id="rId17"/>
    <p:sldId id="305" r:id="rId18"/>
    <p:sldId id="303" r:id="rId19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72" d="100"/>
          <a:sy n="72" d="100"/>
        </p:scale>
        <p:origin x="1058" y="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127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127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9-15T14:59:40.641"/>
    </inkml:context>
    <inkml:brush xml:id="br0">
      <inkml:brushProperty name="width" value="0.12" units="cm"/>
      <inkml:brushProperty name="height" value="0.24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20579 23343,'0'0,"0"0,0 0,0 0,0 0,0 0,0 0,0 0,0 0,0 0,0 0,5 0,9 3,10 4,16 1,14 0,14-2,20-2,14-5,12-5,12-6,13-4,14 2,10 2,12 5,8 4,27 15,7 10,-5 2,3 1,16-2,-31-3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09-15T14:58:34.374"/>
    </inkml:context>
    <inkml:brush xml:id="br0">
      <inkml:brushProperty name="width" value="0.02" units="cm"/>
      <inkml:brushProperty name="height" value="0.02" units="cm"/>
      <inkml:brushProperty name="ignorePressure" value="1"/>
    </inkml:brush>
  </inkml:definitions>
  <inkml:trace contextRef="#ctx0" brushRef="#br0">17478 23015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2" tIns="46671" rIns="93342" bIns="4667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60167"/>
            <a:ext cx="5681980" cy="4224494"/>
          </a:xfrm>
          <a:prstGeom prst="rect">
            <a:avLst/>
          </a:prstGeom>
        </p:spPr>
        <p:txBody>
          <a:bodyPr vert="horz" lIns="93342" tIns="46671" rIns="93342" bIns="4667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7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127"/>
            <a:ext cx="3077739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43"/>
          <a:stretch/>
        </p:blipFill>
        <p:spPr>
          <a:xfrm>
            <a:off x="136271" y="5895835"/>
            <a:ext cx="1035935" cy="866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4CDEE-DA80-4A6F-A8DB-4868DDA2922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470" y="6210065"/>
            <a:ext cx="3337539" cy="6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583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0.emf"/><Relationship Id="rId7" Type="http://schemas.openxmlformats.org/officeDocument/2006/relationships/customXml" Target="../ink/ink2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ocketconnection.wikispaces.com/Cyber+Corps" TargetMode="External"/><Relationship Id="rId5" Type="http://schemas.openxmlformats.org/officeDocument/2006/relationships/image" Target="../media/image8.jpg&amp;ehk=8RCdCr6IAcW0u2OcuTmv3A&amp;r=0&amp;pid=OfficeInsert"/><Relationship Id="rId4" Type="http://schemas.openxmlformats.org/officeDocument/2006/relationships/hyperlink" Target="http://gim.med.ucla.edu/FacultyPages/Hays/IRT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&amp;ehk=CDDWz6ws17KVVYvsAaeJUA&amp;r=0&amp;pid=OfficeInsert"/><Relationship Id="rId2" Type="http://schemas.openxmlformats.org/officeDocument/2006/relationships/hyperlink" Target="http://gim.med.ucla.edu/FacultyPages/Hays/present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elf-compassion.org/wp-content/uploads/publications/FFMQ.SCS.FactprStructur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sas.com/documentation/cdl/en/statug/67523/HTML/default/viewer.htm#statug_irt_syntax01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0C294-C4D6-4A88-9A80-9374F5449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br>
              <a:rPr lang="en-US" sz="3800" b="1" dirty="0">
                <a:latin typeface="Comic Sans MS" panose="030F0702030302020204" pitchFamily="66" charset="0"/>
              </a:rPr>
            </a:br>
            <a:r>
              <a:rPr lang="en-US" sz="3800" b="1" dirty="0">
                <a:latin typeface="Comic Sans MS" panose="030F0702030302020204" pitchFamily="66" charset="0"/>
              </a:rPr>
              <a:t>Software Alternatives for </a:t>
            </a:r>
            <a:br>
              <a:rPr lang="en-US" sz="3800" b="1" dirty="0">
                <a:latin typeface="Comic Sans MS" panose="030F0702030302020204" pitchFamily="66" charset="0"/>
              </a:rPr>
            </a:br>
            <a:r>
              <a:rPr lang="en-US" sz="3400" b="1" dirty="0">
                <a:latin typeface="Comic Sans MS" panose="030F0702030302020204" pitchFamily="66" charset="0"/>
              </a:rPr>
              <a:t>IRT Analyses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Ron D. Hays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DD53F-FD82-4F18-A654-4DA4CBE4D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28800"/>
            <a:ext cx="8458200" cy="429736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September 27, 2017</a:t>
            </a:r>
          </a:p>
          <a:p>
            <a:pPr marL="0" indent="0" algn="ctr">
              <a:buNone/>
            </a:pPr>
            <a:r>
              <a:rPr lang="en-US" dirty="0"/>
              <a:t>HealthMeasures User Conference </a:t>
            </a:r>
          </a:p>
          <a:p>
            <a:pPr marL="0" indent="0" algn="ctr">
              <a:buNone/>
            </a:pPr>
            <a:r>
              <a:rPr lang="en-US" dirty="0"/>
              <a:t>Track D: Driving the Science</a:t>
            </a:r>
          </a:p>
          <a:p>
            <a:pPr marL="0" indent="0" algn="ctr">
              <a:buNone/>
            </a:pPr>
            <a:r>
              <a:rPr lang="en-US" dirty="0"/>
              <a:t>10:00-10:20 am</a:t>
            </a:r>
          </a:p>
          <a:p>
            <a:pPr marL="0" indent="0" algn="ctr">
              <a:buNone/>
            </a:pPr>
            <a:r>
              <a:rPr lang="en-US" dirty="0"/>
              <a:t>Prentice Women’s Hospital Conference Center</a:t>
            </a:r>
          </a:p>
          <a:p>
            <a:pPr marL="0" indent="0" algn="ctr">
              <a:buNone/>
            </a:pPr>
            <a:r>
              <a:rPr lang="en-US" dirty="0"/>
              <a:t>250 E. Superior Street, Chicago, Illinois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3382C-C21E-4849-B639-43AD11DE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22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A8F27-55F2-4ECD-B555-AF811B0B3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9C6E1D4-6F65-4579-A18D-613FCAE427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262916"/>
              </p:ext>
            </p:extLst>
          </p:nvPr>
        </p:nvGraphicFramePr>
        <p:xfrm>
          <a:off x="228600" y="228600"/>
          <a:ext cx="8458200" cy="6019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Acrobat Document" r:id="rId3" imgW="1508656" imgH="1097280" progId="AcroExch.Document.DC">
                  <p:embed/>
                </p:oleObj>
              </mc:Choice>
              <mc:Fallback>
                <p:oleObj name="Acrobat Document" r:id="rId3" imgW="1508656" imgH="10972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28600"/>
                        <a:ext cx="8458200" cy="6019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3C7626A-0DAC-4E5A-87E8-AC878C18BD60}"/>
              </a:ext>
            </a:extLst>
          </p:cNvPr>
          <p:cNvSpPr txBox="1"/>
          <p:nvPr/>
        </p:nvSpPr>
        <p:spPr>
          <a:xfrm>
            <a:off x="0" y="6356350"/>
            <a:ext cx="922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Very often or always true/Often true/Sometimes true/Rarely true/Never or very rarely true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01751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F4054F-F850-4241-AEDA-BE653437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FE7E3D2-365C-4BA7-AAA1-9451FAAA16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230983"/>
              </p:ext>
            </p:extLst>
          </p:nvPr>
        </p:nvGraphicFramePr>
        <p:xfrm>
          <a:off x="228600" y="76200"/>
          <a:ext cx="8382000" cy="6280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Acrobat Document" r:id="rId3" imgW="1508656" imgH="1097280" progId="AcroExch.Document.DC">
                  <p:embed/>
                </p:oleObj>
              </mc:Choice>
              <mc:Fallback>
                <p:oleObj name="Acrobat Document" r:id="rId3" imgW="1508656" imgH="10972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76200"/>
                        <a:ext cx="8382000" cy="62801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5506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154D8A9-BEDC-43A0-AFF5-300B7D15D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/>
              <a:t>EQSIRT Code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4A4A59-45C0-4E94-87B6-532852A67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/TITLE         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Acting with Awareness                                      </a:t>
            </a:r>
          </a:p>
          <a:p>
            <a:pPr marL="0" indent="0">
              <a:buNone/>
            </a:pPr>
            <a:r>
              <a:rPr lang="en-US" sz="1500" dirty="0"/>
              <a:t> /SPECIFICATIONS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DATA = ‘</a:t>
            </a:r>
            <a:r>
              <a:rPr lang="en-US" sz="1500" dirty="0" err="1"/>
              <a:t>temp.dss</a:t>
            </a:r>
            <a:r>
              <a:rPr lang="en-US" sz="1500" dirty="0"/>
              <a:t>';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VARIABLES = 8;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CASES = 240; 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USE = 'ID’-’FFMQ_38';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/MODEL         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GRM = ‘FFMQ_5’-’FFMQ38';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PARAMETER = 2PL;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ESTIMATION = MML;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FACTOR = 1;    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PLOTFILE = 'grm_8_irtplot.dss';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/TECHNICAL     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ITERATIONS = 100;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OPTIMIZATION = opt1;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QUADRATURE = (4.0,15);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OUTPUT = TEXT; 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/PRINT                                                                          </a:t>
            </a:r>
          </a:p>
          <a:p>
            <a:pPr marL="0" indent="0">
              <a:buNone/>
            </a:pPr>
            <a:r>
              <a:rPr lang="en-US" sz="1500" dirty="0"/>
              <a:t> /END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626E69-1A1F-490A-B777-8D1AF3494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99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35126-88DB-4D51-A6E8-9E2303710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381000"/>
            <a:ext cx="8382000" cy="1417638"/>
          </a:xfrm>
        </p:spPr>
        <p:txBody>
          <a:bodyPr/>
          <a:lstStyle/>
          <a:p>
            <a:r>
              <a:rPr lang="en-US" dirty="0"/>
              <a:t>IRTPRO Code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A0012-A9EF-48C1-9F97-4A409F454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09600"/>
            <a:ext cx="8305800" cy="5135563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Name = act5;</a:t>
            </a:r>
          </a:p>
          <a:p>
            <a:pPr marL="0" indent="0">
              <a:buNone/>
            </a:pP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File = .\temp.ssig;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Name = act5;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 = Calibration;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Title: act5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Comments: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Estimation: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Method = BAEM;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E-Step = 500, 1e-005;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 = S-EM;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M-Step = 50, 1e-006;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Quadrature = 49, 6;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SEM = 0.001;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SS = 1e-005;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Saves: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PRM, IRT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Scoring: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Mean = 0;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SD = 1;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EB405-71C3-4938-B827-B519E9FD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82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35126-88DB-4D51-A6E8-9E2303710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381000"/>
            <a:ext cx="8382000" cy="1417638"/>
          </a:xfrm>
        </p:spPr>
        <p:txBody>
          <a:bodyPr/>
          <a:lstStyle/>
          <a:p>
            <a:r>
              <a:rPr lang="en-US" dirty="0"/>
              <a:t>IRTPRO Code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A0012-A9EF-48C1-9F97-4A409F454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09600"/>
            <a:ext cx="8305800" cy="5135563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Decimal = 2;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Processors = 8;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Print CTLD, P-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Diagnostic;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Min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Groups: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: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Dimension = 1;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Items = ffmq_5, ffmq_8, ffmq_13, ffmq_18, ffmq_23, ffmq_28, ffmq_34, ffmq_38;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Codes(ffmq_5) = 1(0), 2(1), 3(2), 4(3), 5(4);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Codes(ffmq_8) = 1(0), 2(1), 3(2), 4(3), 5(4);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Codes(ffmq_13) = 1(0), 2(1), 3(2), 4(3), 5(4);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Codes(ffmq_18) = 1(0), 2(1), 3(2), 4(3), 5(4);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Codes(ffmq_23) = 1(0), 2(1), 3(2), 4(3), 5(4);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Codes(ffmq_28) = 1(0), 2(1), 3(2), 4(3), 5(4);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Codes(ffmq_34) = 1(0), 2(1), 3(2), 4(3), 5(4);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Codes(ffmq_38) = 1(0), 2(1), 3(2), 4(3), 5(4);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Model(ffmq_5) = Graded;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Model(ffmq_8) = Graded;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Model(ffmq_13) = Graded;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Model(ffmq_18) = Graded;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Model(ffmq_23) = Graded;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Model(ffmq_28) = Graded;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Model(ffmq_34) = Graded;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Model(ffmq_38) = Graded;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Mean = 0.0;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Covariance = 1.0;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EB405-71C3-4938-B827-B519E9FD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208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F86C9-2DA6-4EF3-BB46-001343415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094" y="-152400"/>
            <a:ext cx="8229600" cy="1143000"/>
          </a:xfrm>
        </p:spPr>
        <p:txBody>
          <a:bodyPr/>
          <a:lstStyle/>
          <a:p>
            <a:r>
              <a:rPr lang="en-US" dirty="0"/>
              <a:t>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055E0-1C1D-44DA-9962-5A8C064A5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r>
              <a:rPr lang="en-US" sz="2000" dirty="0"/>
              <a:t>library(</a:t>
            </a:r>
            <a:r>
              <a:rPr lang="en-US" sz="2000" dirty="0" err="1"/>
              <a:t>mirt</a:t>
            </a:r>
            <a:r>
              <a:rPr lang="en-US" sz="2000" dirty="0"/>
              <a:t>)</a:t>
            </a:r>
          </a:p>
          <a:p>
            <a:r>
              <a:rPr lang="en-US" sz="2000" dirty="0"/>
              <a:t>library(</a:t>
            </a:r>
            <a:r>
              <a:rPr lang="en-US" sz="2000" dirty="0" err="1"/>
              <a:t>latticeExtra</a:t>
            </a:r>
            <a:r>
              <a:rPr lang="en-US" sz="2000" dirty="0"/>
              <a:t>)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(8 items imported into “temp” and brought into RSE)</a:t>
            </a:r>
          </a:p>
          <a:p>
            <a:r>
              <a:rPr lang="en-US" sz="2000" dirty="0"/>
              <a:t>RSE&lt;-temp[,1:8]</a:t>
            </a:r>
          </a:p>
          <a:p>
            <a:r>
              <a:rPr lang="en-US" sz="2000" dirty="0" err="1"/>
              <a:t>nitems</a:t>
            </a:r>
            <a:r>
              <a:rPr lang="en-US" sz="2000" dirty="0"/>
              <a:t> &lt;- 8</a:t>
            </a:r>
          </a:p>
          <a:p>
            <a:r>
              <a:rPr lang="en-US" sz="2000" dirty="0" err="1"/>
              <a:t>itemtype</a:t>
            </a:r>
            <a:r>
              <a:rPr lang="en-US" sz="2000" dirty="0"/>
              <a:t> &lt;- rep('graded',</a:t>
            </a:r>
            <a:r>
              <a:rPr lang="en-US" sz="2000" dirty="0" err="1"/>
              <a:t>nitems</a:t>
            </a:r>
            <a:r>
              <a:rPr lang="en-US" sz="2000" dirty="0"/>
              <a:t>)</a:t>
            </a:r>
          </a:p>
          <a:p>
            <a:r>
              <a:rPr lang="en-US" sz="2000" dirty="0"/>
              <a:t>RSEGRM &lt;- </a:t>
            </a:r>
            <a:r>
              <a:rPr lang="en-US" sz="2000" dirty="0" err="1"/>
              <a:t>mirt</a:t>
            </a:r>
            <a:r>
              <a:rPr lang="en-US" sz="2000" dirty="0"/>
              <a:t>(RSE, 1, </a:t>
            </a:r>
            <a:r>
              <a:rPr lang="en-US" sz="2000" dirty="0" err="1"/>
              <a:t>itemtype</a:t>
            </a:r>
            <a:r>
              <a:rPr lang="en-US" sz="2000" dirty="0"/>
              <a:t>=</a:t>
            </a:r>
            <a:r>
              <a:rPr lang="en-US" sz="2000" dirty="0" err="1"/>
              <a:t>itemtype</a:t>
            </a:r>
            <a:r>
              <a:rPr lang="en-US" sz="2000" dirty="0"/>
              <a:t>) </a:t>
            </a:r>
          </a:p>
          <a:p>
            <a:r>
              <a:rPr lang="en-US" sz="2000" dirty="0" err="1"/>
              <a:t>param</a:t>
            </a:r>
            <a:r>
              <a:rPr lang="en-US" sz="2000" dirty="0"/>
              <a:t> &lt;- </a:t>
            </a:r>
            <a:r>
              <a:rPr lang="en-US" sz="2000" dirty="0" err="1"/>
              <a:t>coef</a:t>
            </a:r>
            <a:r>
              <a:rPr lang="en-US" sz="2000" dirty="0"/>
              <a:t>(RSEGRM, </a:t>
            </a:r>
            <a:r>
              <a:rPr lang="en-US" sz="2000" dirty="0" err="1"/>
              <a:t>IRTpars</a:t>
            </a:r>
            <a:r>
              <a:rPr lang="en-US" sz="2000" dirty="0"/>
              <a:t>=TRUE)</a:t>
            </a:r>
          </a:p>
          <a:p>
            <a:r>
              <a:rPr lang="en-US" sz="2000" dirty="0" err="1"/>
              <a:t>RSEGRMpar</a:t>
            </a:r>
            <a:r>
              <a:rPr lang="en-US" sz="2000" dirty="0"/>
              <a:t> &lt;- </a:t>
            </a:r>
            <a:r>
              <a:rPr lang="en-US" sz="2000" dirty="0" err="1"/>
              <a:t>do.call</a:t>
            </a:r>
            <a:r>
              <a:rPr lang="en-US" sz="2000" dirty="0"/>
              <a:t>(</a:t>
            </a:r>
            <a:r>
              <a:rPr lang="en-US" sz="2000" dirty="0" err="1"/>
              <a:t>rbind,param</a:t>
            </a:r>
            <a:r>
              <a:rPr lang="en-US" sz="2000" dirty="0"/>
              <a:t>[1:nitems])</a:t>
            </a:r>
          </a:p>
          <a:p>
            <a:r>
              <a:rPr lang="en-US" sz="2000" dirty="0"/>
              <a:t>print(</a:t>
            </a:r>
            <a:r>
              <a:rPr lang="en-US" sz="2000" dirty="0" err="1"/>
              <a:t>RSEGRMpar,digits</a:t>
            </a:r>
            <a:r>
              <a:rPr lang="en-US" sz="2000" dirty="0"/>
              <a:t>=4)</a:t>
            </a:r>
          </a:p>
          <a:p>
            <a:endParaRPr lang="en-US" sz="2000" dirty="0"/>
          </a:p>
          <a:p>
            <a:r>
              <a:rPr lang="en-US" sz="2000" dirty="0"/>
              <a:t>plot(RSEGRM)  # test response curve</a:t>
            </a:r>
          </a:p>
          <a:p>
            <a:r>
              <a:rPr lang="en-US" sz="2000" dirty="0"/>
              <a:t>plot(RSEGRM, type="</a:t>
            </a:r>
            <a:r>
              <a:rPr lang="en-US" sz="2000" dirty="0" err="1"/>
              <a:t>infoSE</a:t>
            </a:r>
            <a:r>
              <a:rPr lang="en-US" sz="2000" dirty="0"/>
              <a:t>")</a:t>
            </a:r>
          </a:p>
          <a:p>
            <a:r>
              <a:rPr lang="en-US" sz="2000" dirty="0"/>
              <a:t>plot(RSEGRM, type="</a:t>
            </a:r>
            <a:r>
              <a:rPr lang="en-US" sz="2000" dirty="0" err="1"/>
              <a:t>infotrace</a:t>
            </a:r>
            <a:r>
              <a:rPr lang="en-US" sz="2000" dirty="0"/>
              <a:t>")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D029F-5C6E-4EA0-9E2C-6B60593A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21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C13B4BCC-E62F-4471-8F49-CFD55A917B13}"/>
                  </a:ext>
                </a:extLst>
              </p14:cNvPr>
              <p14:cNvContentPartPr/>
              <p14:nvPr/>
            </p14:nvContentPartPr>
            <p14:xfrm>
              <a:off x="2594289" y="5514079"/>
              <a:ext cx="983952" cy="45719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C13B4BCC-E62F-4471-8F49-CFD55A917B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2695" y="5470880"/>
                <a:ext cx="1027139" cy="132117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FFE6204F-F945-4EBA-98AB-D072743DA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flexMIRT</a:t>
            </a:r>
            <a:r>
              <a:rPr lang="en-US" dirty="0"/>
              <a:t>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906E-BB34-4D26-8251-18A31037E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See </a:t>
            </a:r>
            <a:r>
              <a:rPr lang="en-US" i="1" dirty="0"/>
              <a:t>Pattern_scoring_example.pdf</a:t>
            </a:r>
          </a:p>
          <a:p>
            <a:pPr lvl="1"/>
            <a:r>
              <a:rPr lang="en-US" i="1" dirty="0">
                <a:hlinkClick r:id="rId4"/>
              </a:rPr>
              <a:t>http://gim.med.ucla.edu/FacultyPages/Hays/IRT/</a:t>
            </a:r>
            <a:endParaRPr lang="en-US" i="1" dirty="0"/>
          </a:p>
          <a:p>
            <a:pPr lvl="1"/>
            <a:endParaRPr lang="en-US" i="1" dirty="0"/>
          </a:p>
          <a:p>
            <a:pPr marL="457200" lvl="1" indent="0">
              <a:buNone/>
            </a:pP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93061B-1F4E-4469-BC75-E1718F8F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EAE61F-067A-42CE-A956-46474AE4BC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752600" y="2819400"/>
            <a:ext cx="5257800" cy="249028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4454332-5FCD-4B6D-82B6-CD1E93E83596}"/>
                  </a:ext>
                </a:extLst>
              </p14:cNvPr>
              <p14:cNvContentPartPr/>
              <p14:nvPr/>
            </p14:nvContentPartPr>
            <p14:xfrm>
              <a:off x="1849953" y="5443808"/>
              <a:ext cx="144" cy="144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4454332-5FCD-4B6D-82B6-CD1E93E8359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48657" y="5442368"/>
                <a:ext cx="2880" cy="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5521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21D38-18D6-4B5A-A910-0366D69BC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143000"/>
          </a:xfrm>
        </p:spPr>
        <p:txBody>
          <a:bodyPr/>
          <a:lstStyle/>
          <a:p>
            <a:r>
              <a:rPr lang="en-US" dirty="0"/>
              <a:t>Multidimensional IRT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DAF8C-C67A-4C56-BB23-7B89AD2A8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458200" cy="5287963"/>
          </a:xfrm>
        </p:spPr>
        <p:txBody>
          <a:bodyPr/>
          <a:lstStyle/>
          <a:p>
            <a:r>
              <a:rPr lang="en-US" sz="2400" dirty="0"/>
              <a:t>Parameter recovery with simulation found high level of estimation accuracy for</a:t>
            </a:r>
          </a:p>
          <a:p>
            <a:pPr lvl="1"/>
            <a:r>
              <a:rPr lang="en-US" sz="2400" dirty="0"/>
              <a:t>IRTPRO2.1, EQSIRT 1.0, </a:t>
            </a:r>
            <a:r>
              <a:rPr lang="en-US" sz="2400" dirty="0" err="1"/>
              <a:t>flexMIRT</a:t>
            </a:r>
            <a:r>
              <a:rPr lang="en-US" sz="2400" dirty="0"/>
              <a:t> 2.0, and </a:t>
            </a:r>
            <a:r>
              <a:rPr lang="en-US" sz="2400" dirty="0" err="1"/>
              <a:t>Mplus</a:t>
            </a:r>
            <a:r>
              <a:rPr lang="en-US" sz="2400" dirty="0"/>
              <a:t> 7.1 </a:t>
            </a:r>
          </a:p>
          <a:p>
            <a:r>
              <a:rPr lang="en-US" sz="2400" dirty="0"/>
              <a:t>Differences in user interface</a:t>
            </a:r>
          </a:p>
          <a:p>
            <a:pPr lvl="1"/>
            <a:r>
              <a:rPr lang="en-US" sz="2400" dirty="0"/>
              <a:t>e.g., IRTPRO and EQSIRT point-and-click </a:t>
            </a:r>
          </a:p>
          <a:p>
            <a:r>
              <a:rPr lang="en-US" sz="2400" dirty="0"/>
              <a:t>EQSIRT 1.0</a:t>
            </a:r>
          </a:p>
          <a:p>
            <a:pPr lvl="1"/>
            <a:r>
              <a:rPr lang="en-US" sz="2400" dirty="0"/>
              <a:t>MCEM and MCMC estimation failed to finish</a:t>
            </a:r>
          </a:p>
          <a:p>
            <a:pPr lvl="1"/>
            <a:r>
              <a:rPr lang="en-US" sz="2400" dirty="0"/>
              <a:t>Program often stopped running without displaying any error messages</a:t>
            </a:r>
          </a:p>
          <a:p>
            <a:pPr lvl="1"/>
            <a:r>
              <a:rPr lang="en-US" sz="2400" dirty="0"/>
              <a:t>Took longest time to run</a:t>
            </a:r>
          </a:p>
          <a:p>
            <a:pPr lvl="1"/>
            <a:r>
              <a:rPr lang="en-US" sz="2400" dirty="0"/>
              <a:t>Error message in dialog boxed not helpful</a:t>
            </a:r>
          </a:p>
          <a:p>
            <a:pPr marL="0" indent="0">
              <a:buNone/>
            </a:pPr>
            <a:r>
              <a:rPr lang="en-US" sz="2200" dirty="0"/>
              <a:t>Han, K. T., &amp; </a:t>
            </a:r>
            <a:r>
              <a:rPr lang="en-US" sz="2200" dirty="0" err="1"/>
              <a:t>Paek</a:t>
            </a:r>
            <a:r>
              <a:rPr lang="en-US" sz="2200" dirty="0"/>
              <a:t>, I.  (2014).  A review of commercial software packages for multidimensional IRT modeling.  Applied Psychological Measurement, 38 (6), 486-498.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12CF1-54FA-436F-8DFE-AC866E04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60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04336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3400" dirty="0"/>
              <a:t>Funding for </a:t>
            </a:r>
            <a:r>
              <a:rPr lang="en-US" sz="3400" dirty="0" err="1"/>
              <a:t>HealthMeasures</a:t>
            </a:r>
            <a:r>
              <a:rPr lang="en-US" sz="3400" dirty="0"/>
              <a:t> was provided by the National Institutes of Health grant U2C CA186878.</a:t>
            </a:r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en-US" sz="4000" dirty="0" err="1"/>
              <a:t>Powerpoint</a:t>
            </a:r>
            <a:r>
              <a:rPr lang="en-US" sz="4000" dirty="0"/>
              <a:t> file available at:</a:t>
            </a:r>
          </a:p>
          <a:p>
            <a:pPr marL="0" indent="0">
              <a:buNone/>
            </a:pPr>
            <a:r>
              <a:rPr lang="en-US" sz="3000" dirty="0">
                <a:hlinkClick r:id="rId2"/>
              </a:rPr>
              <a:t>http://gim.med.ucla.edu/FacultyPages/Hays/present/</a:t>
            </a:r>
            <a:endParaRPr lang="en-US" sz="3000" dirty="0"/>
          </a:p>
          <a:p>
            <a:endParaRPr lang="en-US" sz="40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close up of a toy&#10;&#10;Description generated with high confidence">
            <a:extLst>
              <a:ext uri="{FF2B5EF4-FFF2-40B4-BE49-F238E27FC236}">
                <a16:creationId xmlns:a16="http://schemas.microsoft.com/office/drawing/2014/main" id="{F74CEF18-2132-4331-AD6A-F46CE7AB7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83204"/>
            <a:ext cx="3048000" cy="198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533BB-FD7F-4802-A0C5-458BCEF55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38" y="113507"/>
            <a:ext cx="8534400" cy="1143000"/>
          </a:xfrm>
        </p:spPr>
        <p:txBody>
          <a:bodyPr/>
          <a:lstStyle/>
          <a:p>
            <a:r>
              <a:rPr lang="en-US" dirty="0"/>
              <a:t>8-item Acting with Awareness Scale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ADD8F-9927-47B7-A9E0-A93E2DC70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85007"/>
            <a:ext cx="8839200" cy="5106193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FFMQ_5.</a:t>
            </a:r>
            <a:r>
              <a:rPr lang="en-US" sz="2400" dirty="0"/>
              <a:t> </a:t>
            </a:r>
            <a:r>
              <a:rPr lang="en-US" sz="2400" i="1" dirty="0"/>
              <a:t>When I do things, my mind wanders off and I’m easily distracted.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1200" dirty="0"/>
              <a:t>FFMQ_8.</a:t>
            </a:r>
            <a:r>
              <a:rPr lang="en-US" sz="2400" dirty="0"/>
              <a:t> </a:t>
            </a:r>
            <a:r>
              <a:rPr lang="en-US" sz="2400" i="1" dirty="0"/>
              <a:t>I don’t pay attention to what I’m doing because I’m daydreaming, worrying, or otherwise distracted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1200" dirty="0"/>
              <a:t>FFMQ_13. </a:t>
            </a:r>
            <a:r>
              <a:rPr lang="en-US" sz="2400" i="1" dirty="0"/>
              <a:t>I am easily distracted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1200" dirty="0"/>
              <a:t>FFMQ_18. </a:t>
            </a:r>
            <a:r>
              <a:rPr lang="en-US" sz="2400" i="1" dirty="0"/>
              <a:t>I find it difficult to stay focused on what’s happening in the present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1200" dirty="0"/>
              <a:t>FFMQ_23. </a:t>
            </a:r>
            <a:r>
              <a:rPr lang="en-US" sz="2400" i="1" dirty="0"/>
              <a:t>It seems I am “running on automatic” without much awareness of what I’m doing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1200" dirty="0"/>
              <a:t>FFMQ_28. </a:t>
            </a:r>
            <a:r>
              <a:rPr lang="en-US" sz="2400" i="1" dirty="0"/>
              <a:t>I rush through activities without being really attentive to them.</a:t>
            </a:r>
          </a:p>
          <a:p>
            <a:pPr marL="0" indent="0">
              <a:buNone/>
            </a:pPr>
            <a:r>
              <a:rPr lang="en-US" sz="1200" dirty="0"/>
              <a:t>FFMQ_34. </a:t>
            </a:r>
            <a:r>
              <a:rPr lang="en-US" sz="2400" i="1" dirty="0"/>
              <a:t>I do jobs or tasks automatically without being aware of what I’m doing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1200" dirty="0"/>
              <a:t>FFMQ_38. </a:t>
            </a:r>
            <a:r>
              <a:rPr lang="en-US" sz="2400" i="1" dirty="0"/>
              <a:t>I find myself doing things without paying attention.</a:t>
            </a:r>
          </a:p>
          <a:p>
            <a:pPr marL="0" indent="0">
              <a:buNone/>
            </a:pPr>
            <a:r>
              <a:rPr lang="en-US" sz="2600" i="1" dirty="0"/>
              <a:t>1</a:t>
            </a:r>
            <a:r>
              <a:rPr lang="en-US" sz="2600" b="1" i="1" dirty="0"/>
              <a:t>. Very often or always true/2. Often true/ 3. Sometimes true/</a:t>
            </a:r>
          </a:p>
          <a:p>
            <a:pPr marL="0" indent="0">
              <a:buNone/>
            </a:pPr>
            <a:r>
              <a:rPr lang="en-US" sz="2600" b="1" i="1" dirty="0"/>
              <a:t>4. Rarely true/ 5. Never or very rarely true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E22242-A804-44B5-8DC1-EA4734D1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5DF1-C3B0-4B91-83EF-C32D6C195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Amanda </a:t>
            </a:r>
            <a:r>
              <a:rPr lang="en-US" dirty="0" err="1"/>
              <a:t>Shallcross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Sample (n = 240)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B38CA-AF3C-49BD-AE64-F5CD2E7CC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75% Female</a:t>
            </a:r>
          </a:p>
          <a:p>
            <a:r>
              <a:rPr lang="en-US" dirty="0"/>
              <a:t>56% White, 31% Black, 8% Hispanic</a:t>
            </a:r>
          </a:p>
          <a:p>
            <a:r>
              <a:rPr lang="en-US" dirty="0"/>
              <a:t>Mean age = 36 (range: 19-71)  </a:t>
            </a:r>
          </a:p>
          <a:p>
            <a:r>
              <a:rPr lang="en-US" dirty="0"/>
              <a:t>70% college education</a:t>
            </a:r>
          </a:p>
          <a:p>
            <a:r>
              <a:rPr lang="en-US" dirty="0"/>
              <a:t>Acting with Awareness Scale</a:t>
            </a:r>
          </a:p>
          <a:p>
            <a:pPr lvl="1"/>
            <a:r>
              <a:rPr lang="en-US" dirty="0"/>
              <a:t>Possible range: 8-40</a:t>
            </a:r>
          </a:p>
          <a:p>
            <a:pPr lvl="1"/>
            <a:r>
              <a:rPr lang="en-US" dirty="0"/>
              <a:t>Observed range: 9-40</a:t>
            </a:r>
          </a:p>
          <a:p>
            <a:pPr lvl="1"/>
            <a:r>
              <a:rPr lang="en-US" dirty="0"/>
              <a:t>Mean = 24, SD = 6</a:t>
            </a:r>
          </a:p>
          <a:p>
            <a:pPr marL="0" indent="0">
              <a:buNone/>
            </a:pPr>
            <a:r>
              <a:rPr lang="en-US" sz="1600" dirty="0">
                <a:hlinkClick r:id="rId2"/>
              </a:rPr>
              <a:t>http://self-compassion.org/wp-content/uploads/publications/FFMQ.SCS.FactprStructure.pdf</a:t>
            </a:r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DCFD0-560B-4251-BB19-53BF6D42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7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DCFC8-4FB2-4D48-92A4-3290E6332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Code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FD8D5-A19F-4F53-8344-37835FDB7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PROC IRT DATA=TEMP PLOTS=ALL rorder=internal; </a:t>
            </a:r>
          </a:p>
          <a:p>
            <a:pPr marL="0" indent="0">
              <a:buNone/>
            </a:pPr>
            <a:r>
              <a:rPr lang="en-US" dirty="0"/>
              <a:t>VAR </a:t>
            </a:r>
          </a:p>
          <a:p>
            <a:pPr marL="0" indent="0">
              <a:buNone/>
            </a:pPr>
            <a:r>
              <a:rPr lang="en-US" dirty="0"/>
              <a:t>FFMQ_5 FFMQ_8 FFMQ_13 FFMQ_18 FFMQ_23 FFMQ_28 FFMQ_34 FFMQ_38;</a:t>
            </a:r>
          </a:p>
          <a:p>
            <a:pPr marL="0" indent="0">
              <a:buNone/>
            </a:pPr>
            <a:r>
              <a:rPr lang="en-US" dirty="0"/>
              <a:t>TITLE "ACT5";</a:t>
            </a:r>
          </a:p>
          <a:p>
            <a:pPr marL="0" indent="0">
              <a:buNone/>
            </a:pPr>
            <a:r>
              <a:rPr lang="en-US" dirty="0"/>
              <a:t>RUN;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http://support.sas.com/documentation/cdl/en/statug/67523/HTML/default/viewer.htm#statug_irt_syntax01.htm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D1B77-9C5A-465E-BE3B-6D008216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5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0C931-B639-44B1-A851-0A1B0289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057FA4-39DB-47A0-B1F0-5A11674AA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9144000" cy="62039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40C958C-760B-46F5-91FF-97A9D3D05676}"/>
              </a:ext>
            </a:extLst>
          </p:cNvPr>
          <p:cNvSpPr txBox="1"/>
          <p:nvPr/>
        </p:nvSpPr>
        <p:spPr>
          <a:xfrm>
            <a:off x="22698" y="6398309"/>
            <a:ext cx="929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Very often or always true/Often true/Sometimes true/Rarely true/Never or very rarely true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08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B15D1-7C1A-4581-9206-4786D50CD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45BA8C-DB13-4912-9968-E19BF9775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221106-58F8-4FBE-8BFD-6651661E1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C6B13E-E985-4B77-B730-35B8E081E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5867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C895F5-ADB8-420B-BCFC-4FB6DFEACC46}"/>
              </a:ext>
            </a:extLst>
          </p:cNvPr>
          <p:cNvSpPr txBox="1"/>
          <p:nvPr/>
        </p:nvSpPr>
        <p:spPr>
          <a:xfrm>
            <a:off x="-76200" y="6096000"/>
            <a:ext cx="929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Very often or always true/Often true/Sometimes true/Rarely true/Never or very rarely true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48609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75A350-3B2E-414F-9E86-DB9EADDF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omic Sans MS" panose="030F0702030302020204" pitchFamily="66" charset="0"/>
              </a:rPr>
              <a:t>Reliability = (Info – 1) / Info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5711FB-38A0-4C2B-BDF2-2B920191E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12F54-4119-429D-8727-B5A1671FAA6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" name="Picture 3" descr="A close up of a map&#10;&#10;Description generated with high confidence">
            <a:extLst>
              <a:ext uri="{FF2B5EF4-FFF2-40B4-BE49-F238E27FC236}">
                <a16:creationId xmlns:a16="http://schemas.microsoft.com/office/drawing/2014/main" id="{881A4935-6BEB-47D1-ACFF-E0D0D521E9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19200"/>
            <a:ext cx="79248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54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DCFC8-4FB2-4D48-92A4-3290E6332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Code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FD8D5-A19F-4F53-8344-37835FDB7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8763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PROC IRT DATA=TEMP OUT=THETA8 rorder=internal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SCOREMETHOD=EAP PLOTS=ICC (XVIEWMAX=3 XVIEWMIN=-3);</a:t>
            </a:r>
          </a:p>
          <a:p>
            <a:pPr marL="0" indent="0">
              <a:buNone/>
            </a:pPr>
            <a:r>
              <a:rPr lang="en-US" dirty="0"/>
              <a:t>VAR </a:t>
            </a:r>
          </a:p>
          <a:p>
            <a:pPr marL="0" indent="0">
              <a:buNone/>
            </a:pPr>
            <a:r>
              <a:rPr lang="en-US" dirty="0"/>
              <a:t>FFMQ_5 FFMQ_8 FFMQ_13 FFMQ_18 FFMQ_23 FFMQ_28 FFMQ_34 FFMQ_38;</a:t>
            </a:r>
          </a:p>
          <a:p>
            <a:pPr marL="0" indent="0">
              <a:buNone/>
            </a:pPr>
            <a:r>
              <a:rPr lang="en-US" dirty="0"/>
              <a:t>TITLE "ACT5";</a:t>
            </a:r>
          </a:p>
          <a:p>
            <a:pPr marL="0" indent="0">
              <a:buNone/>
            </a:pPr>
            <a:r>
              <a:rPr lang="en-US" dirty="0"/>
              <a:t>RUN;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D1B77-9C5A-465E-BE3B-6D008216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82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86133-5DC9-412D-A65F-FF2183E26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/>
          <a:lstStyle/>
          <a:p>
            <a:r>
              <a:rPr lang="en-US" dirty="0"/>
              <a:t>STATA Code (</a:t>
            </a:r>
            <a:r>
              <a:rPr lang="en-US" i="1" dirty="0"/>
              <a:t>do file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15712-12D7-420C-88B9-555C223C6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4983163"/>
          </a:xfrm>
        </p:spPr>
        <p:txBody>
          <a:bodyPr/>
          <a:lstStyle/>
          <a:p>
            <a:r>
              <a:rPr lang="en-US" sz="2550" dirty="0"/>
              <a:t>clear</a:t>
            </a:r>
          </a:p>
          <a:p>
            <a:r>
              <a:rPr lang="en-US" sz="2550" dirty="0"/>
              <a:t>set more off</a:t>
            </a:r>
          </a:p>
          <a:p>
            <a:r>
              <a:rPr lang="en-US" sz="2550" dirty="0"/>
              <a:t>cap log close</a:t>
            </a:r>
          </a:p>
          <a:p>
            <a:r>
              <a:rPr lang="en-US" sz="2550" dirty="0"/>
              <a:t>log using c:\RCMAR\irt_grm,text replace</a:t>
            </a:r>
          </a:p>
          <a:p>
            <a:r>
              <a:rPr lang="en-US" sz="2550" dirty="0"/>
              <a:t>use c:\RCMAR\temp</a:t>
            </a:r>
          </a:p>
          <a:p>
            <a:r>
              <a:rPr lang="en-US" sz="2550" dirty="0"/>
              <a:t>irt grm ffmq_5 ffmq_8 ffmq_13 ffmq_18 ffmq_23 ffmq_28 ffmq_34 ffmq_38</a:t>
            </a:r>
          </a:p>
          <a:p>
            <a:r>
              <a:rPr lang="en-US" sz="2550" dirty="0"/>
              <a:t>irtgraph icc ffmq_5, xlabel(-4 -3 -2 -1 0 1 2 3 4, grid) subtitle("FFMQ_5: when I do things my mind wanders off and I'm easily distracted") saving("ffmq_5.gph", replace)</a:t>
            </a:r>
          </a:p>
          <a:p>
            <a:r>
              <a:rPr lang="en-US" sz="2550" dirty="0"/>
              <a:t>graph export ffmq_5.pdf, replace</a:t>
            </a:r>
          </a:p>
          <a:p>
            <a:r>
              <a:rPr lang="en-US" sz="2550" dirty="0"/>
              <a:t>irtgraph tcc, thetalines(-3 -2 -1 0 1 2 3) saving("tcc.gph",replace)</a:t>
            </a:r>
          </a:p>
          <a:p>
            <a:r>
              <a:rPr lang="en-US" sz="2550" dirty="0"/>
              <a:t>graph export tcc.pdf, replace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341B8-5127-4C87-A5D1-0407F766E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E1891-0CEC-44D8-B221-D5FCB52AB21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9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1337</Words>
  <Application>Microsoft Office PowerPoint</Application>
  <PresentationFormat>On-screen Show (4:3)</PresentationFormat>
  <Paragraphs>189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Comic Sans MS</vt:lpstr>
      <vt:lpstr>Times New Roman</vt:lpstr>
      <vt:lpstr>Office Theme</vt:lpstr>
      <vt:lpstr>Acrobat Document</vt:lpstr>
      <vt:lpstr> Software Alternatives for  IRT Analyses  Ron D. Hays</vt:lpstr>
      <vt:lpstr>8-item Acting with Awareness Scale </vt:lpstr>
      <vt:lpstr>Amanda Shallcross  Sample (n = 240)</vt:lpstr>
      <vt:lpstr>SAS Code (1)</vt:lpstr>
      <vt:lpstr>PowerPoint Presentation</vt:lpstr>
      <vt:lpstr>PowerPoint Presentation</vt:lpstr>
      <vt:lpstr>Reliability = (Info – 1) / Info</vt:lpstr>
      <vt:lpstr>SAS Code (2)</vt:lpstr>
      <vt:lpstr>STATA Code (do file)</vt:lpstr>
      <vt:lpstr>PowerPoint Presentation</vt:lpstr>
      <vt:lpstr>PowerPoint Presentation</vt:lpstr>
      <vt:lpstr>EQSIRT Code</vt:lpstr>
      <vt:lpstr>IRTPRO Code (1)</vt:lpstr>
      <vt:lpstr>IRTPRO Code (2)</vt:lpstr>
      <vt:lpstr>R code</vt:lpstr>
      <vt:lpstr>flexMIRT code</vt:lpstr>
      <vt:lpstr>Multidimensional IRT</vt:lpstr>
      <vt:lpstr>PowerPoint Presentation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drhays</cp:lastModifiedBy>
  <cp:revision>210</cp:revision>
  <cp:lastPrinted>2017-09-18T14:27:34Z</cp:lastPrinted>
  <dcterms:created xsi:type="dcterms:W3CDTF">2011-06-22T19:25:25Z</dcterms:created>
  <dcterms:modified xsi:type="dcterms:W3CDTF">2017-09-27T00:40:28Z</dcterms:modified>
</cp:coreProperties>
</file>