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0" r:id="rId3"/>
    <p:sldId id="280" r:id="rId4"/>
    <p:sldId id="271" r:id="rId5"/>
    <p:sldId id="267" r:id="rId6"/>
    <p:sldId id="275" r:id="rId7"/>
    <p:sldId id="276" r:id="rId8"/>
    <p:sldId id="277" r:id="rId9"/>
    <p:sldId id="273" r:id="rId10"/>
    <p:sldId id="274" r:id="rId11"/>
    <p:sldId id="281" r:id="rId12"/>
    <p:sldId id="279" r:id="rId13"/>
    <p:sldId id="278" r:id="rId14"/>
    <p:sldId id="266" r:id="rId1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 varScale="1">
        <p:scale>
          <a:sx n="70" d="100"/>
          <a:sy n="70" d="100"/>
        </p:scale>
        <p:origin x="1386" y="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283E06-7BA1-458F-86A7-5B5227E1B755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076B42-1945-455A-B694-FE2EEF4A4E89}">
      <dgm:prSet phldrT="[Text]"/>
      <dgm:spPr/>
      <dgm:t>
        <a:bodyPr/>
        <a:lstStyle/>
        <a:p>
          <a:r>
            <a:rPr lang="en-US" dirty="0" smtClean="0"/>
            <a:t>         r = 0.84  </a:t>
          </a:r>
        </a:p>
        <a:p>
          <a:r>
            <a:rPr lang="en-US" dirty="0" smtClean="0"/>
            <a:t>        Bathing &amp; Dressing</a:t>
          </a:r>
          <a:endParaRPr lang="en-US" dirty="0"/>
        </a:p>
      </dgm:t>
    </dgm:pt>
    <dgm:pt modelId="{81492F65-EB0A-4F6D-9F58-A2E54E97D7BF}" type="parTrans" cxnId="{4879DBB1-9CCD-4BD7-ADDE-6E035D53BF56}">
      <dgm:prSet/>
      <dgm:spPr/>
      <dgm:t>
        <a:bodyPr/>
        <a:lstStyle/>
        <a:p>
          <a:endParaRPr lang="en-US"/>
        </a:p>
      </dgm:t>
    </dgm:pt>
    <dgm:pt modelId="{FC3E58A7-CFAD-4540-8222-3747406AD962}" type="sibTrans" cxnId="{4879DBB1-9CCD-4BD7-ADDE-6E035D53BF56}">
      <dgm:prSet/>
      <dgm:spPr/>
      <dgm:t>
        <a:bodyPr/>
        <a:lstStyle/>
        <a:p>
          <a:endParaRPr lang="en-US"/>
        </a:p>
      </dgm:t>
    </dgm:pt>
    <dgm:pt modelId="{5591FFCF-55E5-4445-BBF4-FA4B2C952220}">
      <dgm:prSet phldrT="[Text]"/>
      <dgm:spPr/>
      <dgm:t>
        <a:bodyPr/>
        <a:lstStyle/>
        <a:p>
          <a:r>
            <a:rPr lang="en-US" dirty="0" smtClean="0"/>
            <a:t>   r = 0.51            Eating and Walking</a:t>
          </a:r>
          <a:endParaRPr lang="en-US" dirty="0"/>
        </a:p>
      </dgm:t>
    </dgm:pt>
    <dgm:pt modelId="{DB8B0771-B80B-457F-A4C4-65199AB148D8}" type="parTrans" cxnId="{401AADEF-D73C-4948-A410-E33EDD730754}">
      <dgm:prSet/>
      <dgm:spPr/>
      <dgm:t>
        <a:bodyPr/>
        <a:lstStyle/>
        <a:p>
          <a:endParaRPr lang="en-US"/>
        </a:p>
      </dgm:t>
    </dgm:pt>
    <dgm:pt modelId="{F4A4361D-8A67-4300-A010-F9FE9CA85E52}" type="sibTrans" cxnId="{401AADEF-D73C-4948-A410-E33EDD730754}">
      <dgm:prSet/>
      <dgm:spPr/>
      <dgm:t>
        <a:bodyPr/>
        <a:lstStyle/>
        <a:p>
          <a:endParaRPr lang="en-US"/>
        </a:p>
      </dgm:t>
    </dgm:pt>
    <dgm:pt modelId="{D7879F6D-6760-4D71-9895-183A4255CC84}" type="pres">
      <dgm:prSet presAssocID="{8F283E06-7BA1-458F-86A7-5B5227E1B75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3062254-1AD9-46CE-9C23-D77FD28E9D8A}" type="pres">
      <dgm:prSet presAssocID="{12076B42-1945-455A-B694-FE2EEF4A4E89}" presName="upArrow" presStyleLbl="node1" presStyleIdx="0" presStyleCnt="2"/>
      <dgm:spPr/>
    </dgm:pt>
    <dgm:pt modelId="{30C3255A-035C-4791-B03D-70FC11FD5F9E}" type="pres">
      <dgm:prSet presAssocID="{12076B42-1945-455A-B694-FE2EEF4A4E89}" presName="upArrowText" presStyleLbl="revTx" presStyleIdx="0" presStyleCnt="2" custScaleX="13466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6148C8-03C8-48AE-971F-8C95EE38D4FC}" type="pres">
      <dgm:prSet presAssocID="{5591FFCF-55E5-4445-BBF4-FA4B2C952220}" presName="downArrow" presStyleLbl="node1" presStyleIdx="1" presStyleCnt="2"/>
      <dgm:spPr/>
    </dgm:pt>
    <dgm:pt modelId="{6120F052-03C8-4CC0-AB3F-68CEAEB14E5A}" type="pres">
      <dgm:prSet presAssocID="{5591FFCF-55E5-4445-BBF4-FA4B2C952220}" presName="downArrowText" presStyleLbl="revTx" presStyleIdx="1" presStyleCnt="2" custScaleX="11144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802666-3A23-4113-814F-AF6670753122}" type="presOf" srcId="{5591FFCF-55E5-4445-BBF4-FA4B2C952220}" destId="{6120F052-03C8-4CC0-AB3F-68CEAEB14E5A}" srcOrd="0" destOrd="0" presId="urn:microsoft.com/office/officeart/2005/8/layout/arrow4"/>
    <dgm:cxn modelId="{4879DBB1-9CCD-4BD7-ADDE-6E035D53BF56}" srcId="{8F283E06-7BA1-458F-86A7-5B5227E1B755}" destId="{12076B42-1945-455A-B694-FE2EEF4A4E89}" srcOrd="0" destOrd="0" parTransId="{81492F65-EB0A-4F6D-9F58-A2E54E97D7BF}" sibTransId="{FC3E58A7-CFAD-4540-8222-3747406AD962}"/>
    <dgm:cxn modelId="{D76EA500-E770-46F0-B904-FA7F1CCCD0B9}" type="presOf" srcId="{12076B42-1945-455A-B694-FE2EEF4A4E89}" destId="{30C3255A-035C-4791-B03D-70FC11FD5F9E}" srcOrd="0" destOrd="0" presId="urn:microsoft.com/office/officeart/2005/8/layout/arrow4"/>
    <dgm:cxn modelId="{31E68BB1-2EF7-4104-941E-2846967005A0}" type="presOf" srcId="{8F283E06-7BA1-458F-86A7-5B5227E1B755}" destId="{D7879F6D-6760-4D71-9895-183A4255CC84}" srcOrd="0" destOrd="0" presId="urn:microsoft.com/office/officeart/2005/8/layout/arrow4"/>
    <dgm:cxn modelId="{401AADEF-D73C-4948-A410-E33EDD730754}" srcId="{8F283E06-7BA1-458F-86A7-5B5227E1B755}" destId="{5591FFCF-55E5-4445-BBF4-FA4B2C952220}" srcOrd="1" destOrd="0" parTransId="{DB8B0771-B80B-457F-A4C4-65199AB148D8}" sibTransId="{F4A4361D-8A67-4300-A010-F9FE9CA85E52}"/>
    <dgm:cxn modelId="{E42364F7-004D-40AD-B075-4270475FCC99}" type="presParOf" srcId="{D7879F6D-6760-4D71-9895-183A4255CC84}" destId="{43062254-1AD9-46CE-9C23-D77FD28E9D8A}" srcOrd="0" destOrd="0" presId="urn:microsoft.com/office/officeart/2005/8/layout/arrow4"/>
    <dgm:cxn modelId="{216BF002-F692-40E9-B65E-45AD6E8D4D7E}" type="presParOf" srcId="{D7879F6D-6760-4D71-9895-183A4255CC84}" destId="{30C3255A-035C-4791-B03D-70FC11FD5F9E}" srcOrd="1" destOrd="0" presId="urn:microsoft.com/office/officeart/2005/8/layout/arrow4"/>
    <dgm:cxn modelId="{6B655CD5-6EFE-4901-B1E5-B7FAAE043C88}" type="presParOf" srcId="{D7879F6D-6760-4D71-9895-183A4255CC84}" destId="{F16148C8-03C8-48AE-971F-8C95EE38D4FC}" srcOrd="2" destOrd="0" presId="urn:microsoft.com/office/officeart/2005/8/layout/arrow4"/>
    <dgm:cxn modelId="{2183C67C-27D8-42B0-BED3-95D0FF333DF0}" type="presParOf" srcId="{D7879F6D-6760-4D71-9895-183A4255CC84}" destId="{6120F052-03C8-4CC0-AB3F-68CEAEB14E5A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62254-1AD9-46CE-9C23-D77FD28E9D8A}">
      <dsp:nvSpPr>
        <dsp:cNvPr id="0" name=""/>
        <dsp:cNvSpPr/>
      </dsp:nvSpPr>
      <dsp:spPr>
        <a:xfrm>
          <a:off x="-127325" y="0"/>
          <a:ext cx="2715768" cy="2172462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C3255A-035C-4791-B03D-70FC11FD5F9E}">
      <dsp:nvSpPr>
        <dsp:cNvPr id="0" name=""/>
        <dsp:cNvSpPr/>
      </dsp:nvSpPr>
      <dsp:spPr>
        <a:xfrm>
          <a:off x="1871203" y="0"/>
          <a:ext cx="6206000" cy="2172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0" rIns="312928" bIns="312928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         r = 0.84  </a:t>
          </a:r>
        </a:p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        Bathing &amp; Dressing</a:t>
          </a:r>
          <a:endParaRPr lang="en-US" sz="4400" kern="1200" dirty="0"/>
        </a:p>
      </dsp:txBody>
      <dsp:txXfrm>
        <a:off x="1871203" y="0"/>
        <a:ext cx="6206000" cy="2172462"/>
      </dsp:txXfrm>
    </dsp:sp>
    <dsp:sp modelId="{F16148C8-03C8-48AE-971F-8C95EE38D4FC}">
      <dsp:nvSpPr>
        <dsp:cNvPr id="0" name=""/>
        <dsp:cNvSpPr/>
      </dsp:nvSpPr>
      <dsp:spPr>
        <a:xfrm>
          <a:off x="687405" y="2353500"/>
          <a:ext cx="2715768" cy="2172462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20F052-03C8-4CC0-AB3F-68CEAEB14E5A}">
      <dsp:nvSpPr>
        <dsp:cNvPr id="0" name=""/>
        <dsp:cNvSpPr/>
      </dsp:nvSpPr>
      <dsp:spPr>
        <a:xfrm>
          <a:off x="3220943" y="2353500"/>
          <a:ext cx="5135981" cy="2172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0" rIns="312928" bIns="312928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   r = 0.51            Eating and Walking</a:t>
          </a:r>
          <a:endParaRPr lang="en-US" sz="4400" kern="1200" dirty="0"/>
        </a:p>
      </dsp:txBody>
      <dsp:txXfrm>
        <a:off x="3220943" y="2353500"/>
        <a:ext cx="5135981" cy="2172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DFCD63-E314-435B-86D1-50E6A30AAB62}" type="datetimeFigureOut">
              <a:rPr lang="en-US"/>
              <a:pPr>
                <a:defRPr/>
              </a:pPr>
              <a:t>10/16/2015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83FBBD3-E99D-45AB-BC35-2B81E90FF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55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49.864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7358FB09-B6F6-418F-BFED-A1E6FC9E4C3B}" emma:medium="tactile" emma:mode="ink">
          <msink:context xmlns:msink="http://schemas.microsoft.com/ink/2010/main" type="inkDrawing" rotatedBoundingBox="16308,12560 19150,12905 19034,13859 16192,13514" semanticType="enclosure" shapeName="Other"/>
        </emma:interpretation>
      </emma:emma>
    </inkml:annotationXML>
    <inkml:trace contextRef="#ctx0" brushRef="#br0">2805 644 0,'-38'0'62,"0"0"-46,0 0 31,-75 0 0,75 0-32,0 0 1,0 0 0,0 0-1,0 0 1,0-38 0,0 38 202,0 0-202,1 0 0,-1 0-1,0 0 1,0 0-16,-38 0 15,0 0 1,-113 0 0,-1 0-1,-37 0-15,113 0 16,-38 0 0,76 0-1,38 0 1,1 0-1,-1 0 1,0 0 234,0 0-250,0 0 47,0 0-31,-38 0-1,38 0 1,0 0-1,0 0 1,1 0 0,-1 0-16,0 0 15,0 0 17,0 0-17,0 0-15,0 0 31,0 0 16,0 0-47,0 0 94,0 0 15,1 0-77,-1 0-17,0 0 17,0 0 14,38-38-46,0 1 16,0-1 15,0-38-15,0 38 0,0 0 296,0 0-296,0 0 31,0 0-16,0 0-16,0 0 1,0 1 15,0-1 1,0 0 14,0 0-30,38 38 172,0 0-126,37 0-46,-37 0-1,38 0 1,38 0 0,-38 0-1,0 0-15,37 38 16,-37-38-1,38 76 1,37-39 0,-37 1-16,0-38 15,0 0 1,-39 0 0,1 0-1,-38 0-15,38 0 16,0 0-1,-38 0 17,-38 76 30,38-76 16,0 0 94,-1 0-156,1 0 15,38 0-31,38 0 16,38 0-1,-39 0 1,1 0 0,0 38-16,-76-38 15,-38 38 1,38-38-1,0 0 1,-38 38-16,0 0 31,0 0 16,0 0-47,0 0 47,0-1-31,0 1-1,0 0 1,-38-38 15,38 38-15,-38 0-1,0 0 17,0 0-17,0 0-15,38 0 16,-38 0 15,0 0-15,38 0-1,-38-1-15,0 39 32,0-76-17,38 38 1,-37-38 15,37 38 0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02.548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2517D4E9-ECC4-491C-91EC-48C5669A25BE}" emma:medium="tactile" emma:mode="ink">
          <msink:context xmlns:msink="http://schemas.microsoft.com/ink/2010/main" type="inkDrawing" rotatedBoundingBox="16377,13326 18652,13348 18650,13459 16376,13436" semanticType="strikethrough" shapeName="Other"/>
        </emma:interpretation>
      </emma:emma>
    </inkml:annotationXML>
    <inkml:trace contextRef="#ctx0" brushRef="#br0">0 99 0,'0'-38'79,"38"38"-64,-1 0 32,1 0-31,0 0-1,0 0 1,38 0 0,76 0-1,37 0-15,-37 0 16,-38 0-1,-1 0 1,-37 0 0,-38 0-16,0 0 15,0-38 1,0 38 203,0 0-188,0 0-31,-1 0 16,1 0-1,38 0 1,-38 0-1,0 0-15,38 0 16,-38 0 15,0 0-15,0 0-16,-1 0 31,1 0 16,-38 38-47,38-38 16,0 0-1,0 0 17,0 0-1,0 0 47,0 0-31,0 0-16,0 38-15,0 0 15,0-38-15,-1 0 30,1 0 1,0 0 0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08.763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C6E43C35-B762-4FD4-8365-801F7B605992}" emma:medium="tactile" emma:mode="ink">
          <msink:context xmlns:msink="http://schemas.microsoft.com/ink/2010/main" type="inkDrawing" rotatedBoundingBox="16149,12738 16600,12645 16611,12697 16159,12790" semanticType="callout" shapeName="Other">
            <msink:sourceLink direction="with" ref="{52A37AA8-BDF1-40D0-8B06-41CD57C103E4}"/>
          </msink:context>
        </emma:interpretation>
      </emma:emma>
    </inkml:annotationXML>
    <inkml:trace contextRef="#ctx0" brushRef="#br0">0 77 0,'38'0'62,"0"0"1,0 0-32,0 0-15,0 0-1,0 0-15,0 0 31,-38-38 204,37 38-204,1 0-15,0-38-1,0 38 32,0 0-16,-76 0 110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12.862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52A37AA8-BDF1-40D0-8B06-41CD57C103E4}" emma:medium="tactile" emma:mode="ink">
          <msink:context xmlns:msink="http://schemas.microsoft.com/ink/2010/main" type="inkDrawing" rotatedBoundingBox="16187,12662 16641,12658 16642,12698 16187,12701" semanticType="underline" shapeName="Other">
            <msink:destinationLink direction="with" ref="{C6E43C35-B762-4FD4-8365-801F7B605992}"/>
          </msink:context>
        </emma:interpretation>
      </emma:emma>
    </inkml:annotationXML>
    <inkml:trace contextRef="#ctx0" brushRef="#br0">0 3 0,'38'0'156,"0"0"-140,0 0 15,0 0-15,0 38 15,-38-76 219,38 38-235,-1 0 17,1 0-17,0 0 17,0 0-1,0 0 0,0 0 0,-76 0 47,0 0-46,0 0-1,0 0-15,0 0-1,1 0 16,-1 0 32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13.859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DA28CF19-3982-4FF5-B6F1-899935AD70EE}" emma:medium="tactile" emma:mode="ink">
          <msink:context xmlns:msink="http://schemas.microsoft.com/ink/2010/main" type="inkDrawing" rotatedBoundingBox="15792,12771 16096,12659 16111,12701 15808,12813" shapeName="Other"/>
        </emma:interpretation>
      </emma:emma>
    </inkml:annotationXML>
    <inkml:trace contextRef="#ctx0" brushRef="#br0">0 117 0,'38'-38'109,"0"38"-78,-38-37-15,38 37-1,38 0 32,-76-38-47,37 38 16,39 0 31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1741767-E280-4C9B-996F-9762DE745CAF}" type="datetimeFigureOut">
              <a:rPr lang="en-US"/>
              <a:pPr>
                <a:defRPr/>
              </a:pPr>
              <a:t>10/16/2015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92DDD5-9B88-4ED1-9AEC-645613768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21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0E6C09-8895-429B-A797-36265FC2D1E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08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585F7-F5D0-4038-B305-52E8EBC05A1C}" type="datetime1">
              <a:rPr lang="en-US"/>
              <a:pPr>
                <a:defRPr/>
              </a:pPr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ADFFE-C556-4D1A-ABEF-8DB33FE3F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BE098-4515-40EA-AF55-00B36E1570CF}" type="datetime1">
              <a:rPr lang="en-US"/>
              <a:pPr>
                <a:defRPr/>
              </a:pPr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B79D4-5D49-4E40-8494-1088112DB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5A8A1-61C4-4963-8F1A-F1CBCB859B6E}" type="datetime1">
              <a:rPr lang="en-US"/>
              <a:pPr>
                <a:defRPr/>
              </a:pPr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A38B4-52AA-47B7-B6D5-475AE2FC4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B8A69-03EF-40E9-80F8-2617E2DA083B}" type="datetime1">
              <a:rPr lang="en-US"/>
              <a:pPr>
                <a:defRPr/>
              </a:pPr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E1891-0CEC-44D8-B221-D5FCB52AB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32115-EE79-458C-A74E-3B708BFF5A56}" type="datetime1">
              <a:rPr lang="en-US"/>
              <a:pPr>
                <a:defRPr/>
              </a:pPr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FDFF8-2F48-4F72-80D3-91B5CB74F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81E1C-8438-4476-99B8-FA8E46C8FE1F}" type="datetime1">
              <a:rPr lang="en-US"/>
              <a:pPr>
                <a:defRPr/>
              </a:pPr>
              <a:t>10/16/2015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B5FFF-260D-4AA6-B4CB-F88F5496C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6D626-7578-404D-9BC1-BC7F6C945E6A}" type="datetime1">
              <a:rPr lang="en-US"/>
              <a:pPr>
                <a:defRPr/>
              </a:pPr>
              <a:t>10/16/2015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0770E-8F34-453F-ADBC-F5BA9F978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B2731-8ED0-4235-9AE0-634BEA8A1DFB}" type="datetime1">
              <a:rPr lang="en-US"/>
              <a:pPr>
                <a:defRPr/>
              </a:pPr>
              <a:t>10/16/2015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FFA79-1448-47EE-B664-DCE13D4E6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7BDB8-B1E9-404F-9729-E93A590C9588}" type="datetime1">
              <a:rPr lang="en-US"/>
              <a:pPr>
                <a:defRPr/>
              </a:pPr>
              <a:t>10/16/2015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12F54-4119-429D-8727-B5A1671FA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92939-105B-414E-A3D3-E129535D695D}" type="datetime1">
              <a:rPr lang="en-US"/>
              <a:pPr>
                <a:defRPr/>
              </a:pPr>
              <a:t>10/16/2015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BF447-6939-4FEA-A3DA-32A75B1BE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E267B-FA40-499C-8859-364F7E2142E1}" type="datetime1">
              <a:rPr lang="en-US"/>
              <a:pPr>
                <a:defRPr/>
              </a:pPr>
              <a:t>10/16/2015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58F4E-53C8-443C-97E1-98331CE12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D9D83A-522F-4E48-99D4-481FD92C9BC6}" type="datetime1">
              <a:rPr lang="en-US"/>
              <a:pPr>
                <a:defRPr/>
              </a:pPr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6AC756-D809-4B51-8D37-7C84B1F9B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customXml" Target="../ink/ink4.xml"/><Relationship Id="rId3" Type="http://schemas.openxmlformats.org/officeDocument/2006/relationships/customXml" Target="../ink/ink1.xml"/><Relationship Id="rId21" Type="http://schemas.openxmlformats.org/officeDocument/2006/relationships/image" Target="../media/image10.emf"/><Relationship Id="rId25" Type="http://schemas.openxmlformats.org/officeDocument/2006/relationships/image" Target="../media/image12.emf"/><Relationship Id="rId2" Type="http://schemas.openxmlformats.org/officeDocument/2006/relationships/notesSlide" Target="../notesSlides/notesSlide1.xml"/><Relationship Id="rId16" Type="http://schemas.openxmlformats.org/officeDocument/2006/relationships/customXml" Target="../ink/ink2.xml"/><Relationship Id="rId29" Type="http://schemas.openxmlformats.org/officeDocument/2006/relationships/image" Target="../media/image14.emf"/><Relationship Id="rId1" Type="http://schemas.openxmlformats.org/officeDocument/2006/relationships/slideLayout" Target="../slideLayouts/slideLayout1.xml"/><Relationship Id="rId15" Type="http://schemas.openxmlformats.org/officeDocument/2006/relationships/image" Target="../media/image7.emf"/><Relationship Id="rId28" Type="http://schemas.openxmlformats.org/officeDocument/2006/relationships/customXml" Target="../ink/ink5.xml"/><Relationship Id="rId22" Type="http://schemas.openxmlformats.org/officeDocument/2006/relationships/customXml" Target="../ink/ink3.xml"/><Relationship Id="rId27" Type="http://schemas.openxmlformats.org/officeDocument/2006/relationships/image" Target="../media/image13.emf"/><Relationship Id="rId30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mailto:drhays@ucla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55575" y="152400"/>
            <a:ext cx="8988425" cy="3404518"/>
          </a:xfrm>
        </p:spPr>
        <p:txBody>
          <a:bodyPr/>
          <a:lstStyle/>
          <a:p>
            <a:r>
              <a:rPr lang="en-US" sz="4800" dirty="0" smtClean="0">
                <a:latin typeface="Comic Sans MS" pitchFamily="66" charset="0"/>
              </a:rPr>
              <a:t/>
            </a:r>
            <a:br>
              <a:rPr lang="en-US" sz="4800" dirty="0" smtClean="0">
                <a:latin typeface="Comic Sans MS" pitchFamily="66" charset="0"/>
              </a:rPr>
            </a:br>
            <a:r>
              <a:rPr lang="en-US" sz="4800" dirty="0" smtClean="0">
                <a:latin typeface="Comic Sans MS" pitchFamily="66" charset="0"/>
              </a:rPr>
              <a:t>Ron D. Hays, Ph.D. </a:t>
            </a:r>
            <a:br>
              <a:rPr lang="en-US" sz="4800" dirty="0" smtClean="0">
                <a:latin typeface="Comic Sans MS" pitchFamily="66" charset="0"/>
              </a:rPr>
            </a:br>
            <a:r>
              <a:rPr lang="en-US" sz="4800" dirty="0">
                <a:latin typeface="Comic Sans MS" pitchFamily="66" charset="0"/>
              </a:rPr>
              <a:t/>
            </a:r>
            <a:br>
              <a:rPr lang="en-US" sz="4800" dirty="0">
                <a:latin typeface="Comic Sans MS" pitchFamily="66" charset="0"/>
              </a:rPr>
            </a:br>
            <a:r>
              <a:rPr lang="en-US" sz="2800" dirty="0" smtClean="0">
                <a:latin typeface="Comic Sans MS" pitchFamily="66" charset="0"/>
              </a:rPr>
              <a:t>Joshua S. </a:t>
            </a:r>
            <a:r>
              <a:rPr lang="en-US" sz="2800" dirty="0" err="1" smtClean="0">
                <a:latin typeface="Comic Sans MS" pitchFamily="66" charset="0"/>
              </a:rPr>
              <a:t>Malett</a:t>
            </a:r>
            <a:r>
              <a:rPr lang="en-US" sz="2800" dirty="0" smtClean="0">
                <a:latin typeface="Comic Sans MS" pitchFamily="66" charset="0"/>
              </a:rPr>
              <a:t>, Sarah </a:t>
            </a:r>
            <a:r>
              <a:rPr lang="en-US" sz="2800" dirty="0" err="1" smtClean="0">
                <a:latin typeface="Comic Sans MS" pitchFamily="66" charset="0"/>
              </a:rPr>
              <a:t>Gaillot</a:t>
            </a:r>
            <a:r>
              <a:rPr lang="en-US" sz="2800" dirty="0" smtClean="0">
                <a:latin typeface="Comic Sans MS" pitchFamily="66" charset="0"/>
              </a:rPr>
              <a:t>, and Marc N. Elliott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smtClean="0">
                <a:latin typeface="Comic Sans MS" pitchFamily="66" charset="0"/>
              </a:rPr>
              <a:t/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i="1" dirty="0" smtClean="0">
                <a:latin typeface="Comic Sans MS" pitchFamily="66" charset="0"/>
              </a:rPr>
              <a:t>Physical Functioning Among Medicare Beneficiaries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400" dirty="0" smtClean="0">
              <a:latin typeface="Comic Sans MS" pitchFamily="66" charset="0"/>
            </a:endParaRPr>
          </a:p>
        </p:txBody>
      </p:sp>
      <p:sp>
        <p:nvSpPr>
          <p:cNvPr id="15363" name="AutoShape 2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155575" y="-6175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4" name="AutoShape 4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307975" y="-4651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5" name="AutoShape 6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460375" y="-3127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9" name="Ink 28"/>
              <p14:cNvContentPartPr/>
              <p14:nvPr/>
            </p14:nvContentPartPr>
            <p14:xfrm>
              <a:off x="5868613" y="4544764"/>
              <a:ext cx="1010160" cy="42336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856733" y="4532884"/>
                <a:ext cx="1033920" cy="44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5369" name="Ink 15368"/>
              <p14:cNvContentPartPr/>
              <p14:nvPr/>
            </p14:nvContentPartPr>
            <p14:xfrm>
              <a:off x="5895973" y="4795684"/>
              <a:ext cx="819000" cy="50040"/>
            </p14:xfrm>
          </p:contentPart>
        </mc:Choice>
        <mc:Fallback xmlns="">
          <p:pic>
            <p:nvPicPr>
              <p:cNvPr id="15369" name="Ink 15368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884093" y="4783804"/>
                <a:ext cx="842760" cy="7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5373" name="Ink 15372"/>
              <p14:cNvContentPartPr/>
              <p14:nvPr/>
            </p14:nvContentPartPr>
            <p14:xfrm>
              <a:off x="5813893" y="4558084"/>
              <a:ext cx="164880" cy="28080"/>
            </p14:xfrm>
          </p:contentPart>
        </mc:Choice>
        <mc:Fallback xmlns="">
          <p:pic>
            <p:nvPicPr>
              <p:cNvPr id="15373" name="Ink 1537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802013" y="4546204"/>
                <a:ext cx="18864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5375" name="Ink 15374"/>
              <p14:cNvContentPartPr/>
              <p14:nvPr/>
            </p14:nvContentPartPr>
            <p14:xfrm>
              <a:off x="5827573" y="4557364"/>
              <a:ext cx="160560" cy="15120"/>
            </p14:xfrm>
          </p:contentPart>
        </mc:Choice>
        <mc:Fallback xmlns="">
          <p:pic>
            <p:nvPicPr>
              <p:cNvPr id="15375" name="Ink 1537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815693" y="4545484"/>
                <a:ext cx="184320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5377" name="Ink 15376"/>
              <p14:cNvContentPartPr/>
              <p14:nvPr/>
            </p14:nvContentPartPr>
            <p14:xfrm>
              <a:off x="5691133" y="4570684"/>
              <a:ext cx="109440" cy="42480"/>
            </p14:xfrm>
          </p:contentPart>
        </mc:Choice>
        <mc:Fallback xmlns="">
          <p:pic>
            <p:nvPicPr>
              <p:cNvPr id="15377" name="Ink 15376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679253" y="4558804"/>
                <a:ext cx="133200" cy="66240"/>
              </a:xfrm>
              <a:prstGeom prst="rect">
                <a:avLst/>
              </a:prstGeom>
            </p:spPr>
          </p:pic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799" y="3200400"/>
            <a:ext cx="3886201" cy="37489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7974" y="3886200"/>
            <a:ext cx="57880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International Society for Quality of Life Studies </a:t>
            </a:r>
          </a:p>
          <a:p>
            <a:r>
              <a:rPr lang="en-US" dirty="0" smtClean="0"/>
              <a:t>October 16, 2015 (4-5:30pm)</a:t>
            </a:r>
          </a:p>
          <a:p>
            <a:r>
              <a:rPr lang="en-US" i="1" dirty="0" smtClean="0"/>
              <a:t>Family: Health, Aging, Finances</a:t>
            </a:r>
          </a:p>
          <a:p>
            <a:r>
              <a:rPr lang="en-US" b="1" dirty="0" smtClean="0"/>
              <a:t>Renaissance Hotel, Phoenix, </a:t>
            </a:r>
            <a:r>
              <a:rPr lang="en-US" b="1" dirty="0" smtClean="0"/>
              <a:t>AZ (Salon 5)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12F54-4119-429D-8727-B5A1671FAA6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546510"/>
              </p:ext>
            </p:extLst>
          </p:nvPr>
        </p:nvGraphicFramePr>
        <p:xfrm>
          <a:off x="316174" y="0"/>
          <a:ext cx="8381999" cy="734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Document" r:id="rId3" imgW="5952018" imgH="8026318" progId="Word.Document.12">
                  <p:embed/>
                </p:oleObj>
              </mc:Choice>
              <mc:Fallback>
                <p:oleObj name="Document" r:id="rId3" imgW="5952018" imgH="802631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6174" y="0"/>
                        <a:ext cx="8381999" cy="7346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396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12F54-4119-429D-8727-B5A1671FAA6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3" name="Picture 2" descr="figure3.pdf - Adobe Acrobat Reader DC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434" y="152400"/>
            <a:ext cx="9144000" cy="62039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43566" y="1752600"/>
            <a:ext cx="27716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Comic Sans MS" panose="030F0702030302020204" pitchFamily="66" charset="0"/>
              </a:rPr>
              <a:t>Rel</a:t>
            </a:r>
            <a:r>
              <a:rPr lang="en-US" dirty="0">
                <a:latin typeface="Comic Sans MS" panose="030F0702030302020204" pitchFamily="66" charset="0"/>
              </a:rPr>
              <a:t> = (Info – 1) / Info</a:t>
            </a:r>
            <a:r>
              <a:rPr lang="en-US" dirty="0"/>
              <a:t> 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362200" y="4876800"/>
            <a:ext cx="464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362200" y="4191000"/>
            <a:ext cx="464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00600" y="3772374"/>
            <a:ext cx="1980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Reliability = 0.95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800600" y="4507468"/>
            <a:ext cx="1980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Reliability = </a:t>
            </a:r>
            <a:r>
              <a:rPr lang="en-US" dirty="0" smtClean="0"/>
              <a:t>0.90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5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274638"/>
            <a:ext cx="9067800" cy="1143000"/>
          </a:xfrm>
        </p:spPr>
        <p:txBody>
          <a:bodyPr/>
          <a:lstStyle/>
          <a:p>
            <a:r>
              <a:rPr lang="en-US" sz="4000" dirty="0" smtClean="0">
                <a:latin typeface="Comic Sans MS" panose="030F0702030302020204" pitchFamily="66" charset="0"/>
              </a:rPr>
              <a:t>Physical Function Scale Correlations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>
                <a:latin typeface="Comic Sans MS" panose="030F0702030302020204" pitchFamily="66" charset="0"/>
              </a:rPr>
              <a:t>r =  0.39 (self-rated general health)</a:t>
            </a:r>
          </a:p>
          <a:p>
            <a:pPr marL="0" indent="0">
              <a:buNone/>
            </a:pPr>
            <a:endParaRPr lang="en-US" sz="36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Comic Sans MS" panose="030F0702030302020204" pitchFamily="66" charset="0"/>
              </a:rPr>
              <a:t>r = -0.23 (number of chronic conditions)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12F54-4119-429D-8727-B5A1671FAA6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46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/>
          <a:lstStyle/>
          <a:p>
            <a:r>
              <a:rPr lang="en-US" dirty="0" smtClean="0"/>
              <a:t>The 6 physical functioning items target relatively easy activities</a:t>
            </a:r>
          </a:p>
          <a:p>
            <a:r>
              <a:rPr lang="en-US" dirty="0" smtClean="0"/>
              <a:t>Items representing higher levels of physical functioning are needed for the majority of Medicare beneficiaries.</a:t>
            </a:r>
          </a:p>
          <a:p>
            <a:endParaRPr lang="en-US" dirty="0" smtClean="0"/>
          </a:p>
          <a:p>
            <a:pPr lvl="1"/>
            <a:r>
              <a:rPr lang="en-US" dirty="0"/>
              <a:t>Lifting or carrying groceries</a:t>
            </a:r>
          </a:p>
          <a:p>
            <a:pPr lvl="1"/>
            <a:r>
              <a:rPr lang="en-US" dirty="0" smtClean="0"/>
              <a:t>Doing </a:t>
            </a:r>
            <a:r>
              <a:rPr lang="en-US" dirty="0"/>
              <a:t>chores like vacuuming or yard </a:t>
            </a:r>
            <a:r>
              <a:rPr lang="en-US" dirty="0" smtClean="0"/>
              <a:t>work</a:t>
            </a:r>
          </a:p>
          <a:p>
            <a:pPr lvl="1"/>
            <a:r>
              <a:rPr lang="en-US" dirty="0" smtClean="0"/>
              <a:t>Running </a:t>
            </a:r>
            <a:r>
              <a:rPr lang="en-US" dirty="0"/>
              <a:t>a short </a:t>
            </a:r>
            <a:r>
              <a:rPr lang="en-US" dirty="0" smtClean="0"/>
              <a:t>distance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12F54-4119-429D-8727-B5A1671FAA6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8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CMS contract HHSM-500-2005-000281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Thank you</a:t>
            </a:r>
            <a:r>
              <a:rPr lang="en-US" dirty="0" smtClean="0"/>
              <a:t>.  (</a:t>
            </a:r>
            <a:r>
              <a:rPr lang="en-US" dirty="0" smtClean="0">
                <a:hlinkClick r:id="rId2"/>
              </a:rPr>
              <a:t>drhays@ucla.edu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D2A2E-D70A-48D3-B9E8-8CAC0738F97D}" type="slidenum">
              <a:rPr lang="en-US"/>
              <a:pPr>
                <a:defRPr/>
              </a:pPr>
              <a:t>14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550" y="3733800"/>
            <a:ext cx="21209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21"/>
            <a:ext cx="8229600" cy="1143000"/>
          </a:xfrm>
        </p:spPr>
        <p:txBody>
          <a:bodyPr/>
          <a:lstStyle/>
          <a:p>
            <a:r>
              <a:rPr lang="en-US" dirty="0" smtClean="0"/>
              <a:t>Physical Functioning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99204"/>
            <a:ext cx="8610600" cy="4525963"/>
          </a:xfrm>
        </p:spPr>
        <p:txBody>
          <a:bodyPr/>
          <a:lstStyle/>
          <a:p>
            <a:r>
              <a:rPr lang="en-US" dirty="0" smtClean="0"/>
              <a:t>Ability to conduct a variety of activities ranging from self-care to running</a:t>
            </a:r>
          </a:p>
          <a:p>
            <a:endParaRPr lang="en-US" dirty="0" smtClean="0"/>
          </a:p>
          <a:p>
            <a:r>
              <a:rPr lang="en-US" dirty="0" smtClean="0"/>
              <a:t>One of strongest predictors of </a:t>
            </a:r>
          </a:p>
          <a:p>
            <a:pPr lvl="1"/>
            <a:r>
              <a:rPr lang="en-US" dirty="0" smtClean="0"/>
              <a:t>Hospitalizations, institutionalization, and mortality</a:t>
            </a:r>
          </a:p>
          <a:p>
            <a:endParaRPr lang="en-US" dirty="0" smtClean="0"/>
          </a:p>
          <a:p>
            <a:r>
              <a:rPr lang="en-US" dirty="0" smtClean="0"/>
              <a:t>This study examines physical functioning items administered in 2010 Consumer Assessment of Healthcare Providers and Systems (CAHPS®) Medicare Survey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1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024" y="44451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Sample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24" y="1187451"/>
            <a:ext cx="8839200" cy="477503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n = 366,701 Medicare managed care and FFS  beneficiaries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58% female</a:t>
            </a:r>
          </a:p>
          <a:p>
            <a:r>
              <a:rPr lang="en-US" dirty="0">
                <a:latin typeface="Comic Sans MS" panose="030F0702030302020204" pitchFamily="66" charset="0"/>
              </a:rPr>
              <a:t>57% high school education or less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14% 18-64; </a:t>
            </a:r>
            <a:r>
              <a:rPr lang="en-US" u="sng" dirty="0" smtClean="0">
                <a:latin typeface="Comic Sans MS" panose="030F0702030302020204" pitchFamily="66" charset="0"/>
              </a:rPr>
              <a:t>48%</a:t>
            </a:r>
            <a:r>
              <a:rPr lang="en-US" dirty="0" smtClean="0">
                <a:latin typeface="Comic Sans MS" panose="030F0702030302020204" pitchFamily="66" charset="0"/>
              </a:rPr>
              <a:t> 65-74, 29% 75-84, 9% 85+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4191000"/>
            <a:ext cx="6057900" cy="2530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98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/>
          <a:lstStyle/>
          <a:p>
            <a:pPr algn="l"/>
            <a:r>
              <a:rPr lang="en-US" sz="3200" dirty="0" smtClean="0">
                <a:latin typeface="Comic Sans MS" panose="030F0702030302020204" pitchFamily="66" charset="0"/>
              </a:rPr>
              <a:t>Because of a health or physical problem are you unable to do or have any difficulty doing the following activities?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sz="2600" dirty="0" smtClean="0">
                <a:latin typeface="Comic Sans MS" panose="030F0702030302020204" pitchFamily="66" charset="0"/>
              </a:rPr>
              <a:t>Walking?</a:t>
            </a:r>
          </a:p>
          <a:p>
            <a:r>
              <a:rPr lang="en-US" sz="2600" dirty="0" smtClean="0">
                <a:latin typeface="Comic Sans MS" panose="030F0702030302020204" pitchFamily="66" charset="0"/>
              </a:rPr>
              <a:t>Getting in our out of chairs?</a:t>
            </a:r>
          </a:p>
          <a:p>
            <a:r>
              <a:rPr lang="en-US" sz="2600" dirty="0" smtClean="0">
                <a:latin typeface="Comic Sans MS" panose="030F0702030302020204" pitchFamily="66" charset="0"/>
              </a:rPr>
              <a:t>Bathing?</a:t>
            </a:r>
          </a:p>
          <a:p>
            <a:r>
              <a:rPr lang="en-US" sz="2600" dirty="0" smtClean="0">
                <a:latin typeface="Comic Sans MS" panose="030F0702030302020204" pitchFamily="66" charset="0"/>
              </a:rPr>
              <a:t>Dressing?</a:t>
            </a:r>
          </a:p>
          <a:p>
            <a:r>
              <a:rPr lang="en-US" sz="2600" dirty="0" smtClean="0">
                <a:latin typeface="Comic Sans MS" panose="030F0702030302020204" pitchFamily="66" charset="0"/>
              </a:rPr>
              <a:t>Using </a:t>
            </a:r>
            <a:r>
              <a:rPr lang="en-US" sz="2600" dirty="0">
                <a:latin typeface="Comic Sans MS" panose="030F0702030302020204" pitchFamily="66" charset="0"/>
              </a:rPr>
              <a:t>the toilet</a:t>
            </a:r>
            <a:r>
              <a:rPr lang="en-US" sz="2600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US" sz="2600" dirty="0" smtClean="0">
                <a:latin typeface="Comic Sans MS" panose="030F0702030302020204" pitchFamily="66" charset="0"/>
              </a:rPr>
              <a:t>Eating?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pPr lvl="1"/>
            <a:r>
              <a:rPr lang="en-US" sz="2400" dirty="0" smtClean="0">
                <a:latin typeface="Comic Sans MS" panose="030F0702030302020204" pitchFamily="66" charset="0"/>
              </a:rPr>
              <a:t>I am unable to do this activity</a:t>
            </a:r>
          </a:p>
          <a:p>
            <a:pPr lvl="1"/>
            <a:r>
              <a:rPr lang="en-US" sz="2400" dirty="0" smtClean="0">
                <a:latin typeface="Comic Sans MS" panose="030F0702030302020204" pitchFamily="66" charset="0"/>
              </a:rPr>
              <a:t>Yes, I have difficulty</a:t>
            </a:r>
          </a:p>
          <a:p>
            <a:pPr lvl="1"/>
            <a:r>
              <a:rPr lang="en-US" sz="2400" dirty="0" smtClean="0">
                <a:latin typeface="Comic Sans MS" panose="030F0702030302020204" pitchFamily="66" charset="0"/>
              </a:rPr>
              <a:t>No, I do not have difficulty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41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12F54-4119-429D-8727-B5A1671FAA6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362587"/>
              </p:ext>
            </p:extLst>
          </p:nvPr>
        </p:nvGraphicFramePr>
        <p:xfrm>
          <a:off x="457200" y="474620"/>
          <a:ext cx="8686800" cy="6383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Document" r:id="rId3" imgW="6095861" imgH="3015625" progId="Word.Document.12">
                  <p:embed/>
                </p:oleObj>
              </mc:Choice>
              <mc:Fallback>
                <p:oleObj name="Document" r:id="rId3" imgW="6095861" imgH="301562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474620"/>
                        <a:ext cx="8686800" cy="63833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251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of Inter-item Correlations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5795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12F54-4119-429D-8727-B5A1671FAA6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800600" y="5867400"/>
            <a:ext cx="2610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Coefficient alpha = 0.92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6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Categorical Confirmatory Factor Analysis Loadings</a:t>
            </a:r>
            <a:endParaRPr lang="en-US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984929"/>
              </p:ext>
            </p:extLst>
          </p:nvPr>
        </p:nvGraphicFramePr>
        <p:xfrm>
          <a:off x="457200" y="1600197"/>
          <a:ext cx="8229600" cy="5121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31611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Physical</a:t>
                      </a:r>
                      <a:r>
                        <a:rPr lang="en-US" baseline="0" dirty="0" smtClean="0"/>
                        <a:t> Functioning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Loading</a:t>
                      </a:r>
                      <a:endParaRPr lang="en-US" dirty="0"/>
                    </a:p>
                  </a:txBody>
                  <a:tcPr/>
                </a:tc>
              </a:tr>
              <a:tr h="731611">
                <a:tc>
                  <a:txBody>
                    <a:bodyPr/>
                    <a:lstStyle/>
                    <a:p>
                      <a:r>
                        <a:rPr lang="en-US" dirty="0" smtClean="0"/>
                        <a:t>Walking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0.93</a:t>
                      </a:r>
                      <a:endParaRPr lang="en-US" dirty="0"/>
                    </a:p>
                  </a:txBody>
                  <a:tcPr/>
                </a:tc>
              </a:tr>
              <a:tr h="731611">
                <a:tc>
                  <a:txBody>
                    <a:bodyPr/>
                    <a:lstStyle/>
                    <a:p>
                      <a:r>
                        <a:rPr lang="en-US" dirty="0" smtClean="0"/>
                        <a:t>Chairs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0.95</a:t>
                      </a:r>
                      <a:endParaRPr lang="en-US" dirty="0"/>
                    </a:p>
                  </a:txBody>
                  <a:tcPr/>
                </a:tc>
              </a:tr>
              <a:tr h="731611">
                <a:tc>
                  <a:txBody>
                    <a:bodyPr/>
                    <a:lstStyle/>
                    <a:p>
                      <a:r>
                        <a:rPr lang="en-US" dirty="0" smtClean="0"/>
                        <a:t>Bathing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0.96</a:t>
                      </a:r>
                      <a:endParaRPr lang="en-US" dirty="0"/>
                    </a:p>
                  </a:txBody>
                  <a:tcPr/>
                </a:tc>
              </a:tr>
              <a:tr h="731611">
                <a:tc>
                  <a:txBody>
                    <a:bodyPr/>
                    <a:lstStyle/>
                    <a:p>
                      <a:r>
                        <a:rPr lang="en-US" dirty="0" smtClean="0"/>
                        <a:t>Dressing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0.98</a:t>
                      </a:r>
                      <a:endParaRPr lang="en-US" dirty="0"/>
                    </a:p>
                  </a:txBody>
                  <a:tcPr/>
                </a:tc>
              </a:tr>
              <a:tr h="731611">
                <a:tc>
                  <a:txBody>
                    <a:bodyPr/>
                    <a:lstStyle/>
                    <a:p>
                      <a:r>
                        <a:rPr lang="en-US" dirty="0" smtClean="0"/>
                        <a:t>Toileting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0.97</a:t>
                      </a:r>
                      <a:endParaRPr lang="en-US" dirty="0"/>
                    </a:p>
                  </a:txBody>
                  <a:tcPr/>
                </a:tc>
              </a:tr>
              <a:tr h="731611">
                <a:tc>
                  <a:txBody>
                    <a:bodyPr/>
                    <a:lstStyle/>
                    <a:p>
                      <a:r>
                        <a:rPr lang="en-US" dirty="0" smtClean="0"/>
                        <a:t>Eating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3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6347"/>
            <a:ext cx="9144000" cy="1143000"/>
          </a:xfrm>
        </p:spPr>
        <p:txBody>
          <a:bodyPr/>
          <a:lstStyle/>
          <a:p>
            <a:r>
              <a:rPr lang="en-US" sz="4000" dirty="0" smtClean="0">
                <a:latin typeface="Comic Sans MS" panose="030F0702030302020204" pitchFamily="66" charset="0"/>
              </a:rPr>
              <a:t>Item Parameters </a:t>
            </a:r>
            <a:br>
              <a:rPr lang="en-US" sz="4000" dirty="0" smtClean="0">
                <a:latin typeface="Comic Sans MS" panose="030F0702030302020204" pitchFamily="66" charset="0"/>
              </a:rPr>
            </a:br>
            <a:r>
              <a:rPr lang="en-US" sz="4000" dirty="0" smtClean="0">
                <a:latin typeface="Comic Sans MS" panose="030F0702030302020204" pitchFamily="66" charset="0"/>
              </a:rPr>
              <a:t>(Graded Response Model)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078533"/>
              </p:ext>
            </p:extLst>
          </p:nvPr>
        </p:nvGraphicFramePr>
        <p:xfrm>
          <a:off x="457200" y="1752595"/>
          <a:ext cx="8229600" cy="4603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028498"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</a:t>
                      </a:r>
                      <a:r>
                        <a:rPr lang="en-US" baseline="0" dirty="0" smtClean="0"/>
                        <a:t> Functioning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Threshold</a:t>
                      </a:r>
                    </a:p>
                    <a:p>
                      <a:pPr algn="ctr"/>
                      <a:r>
                        <a:rPr lang="en-US" dirty="0" smtClean="0"/>
                        <a:t>Unable to 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Threshold</a:t>
                      </a:r>
                    </a:p>
                    <a:p>
                      <a:pPr algn="ctr"/>
                      <a:r>
                        <a:rPr lang="en-US" dirty="0" smtClean="0"/>
                        <a:t>Have difficulty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Discrimination</a:t>
                      </a:r>
                      <a:endParaRPr lang="en-US" dirty="0"/>
                    </a:p>
                  </a:txBody>
                  <a:tcPr/>
                </a:tc>
              </a:tr>
              <a:tr h="595876">
                <a:tc>
                  <a:txBody>
                    <a:bodyPr/>
                    <a:lstStyle/>
                    <a:p>
                      <a:r>
                        <a:rPr lang="en-US" dirty="0" smtClean="0"/>
                        <a:t>Walking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4.63</a:t>
                      </a:r>
                      <a:endParaRPr lang="en-US" dirty="0"/>
                    </a:p>
                  </a:txBody>
                  <a:tcPr/>
                </a:tc>
              </a:tr>
              <a:tr h="595876">
                <a:tc>
                  <a:txBody>
                    <a:bodyPr/>
                    <a:lstStyle/>
                    <a:p>
                      <a:r>
                        <a:rPr lang="en-US" dirty="0" smtClean="0"/>
                        <a:t>Chairs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5.65</a:t>
                      </a:r>
                      <a:endParaRPr lang="en-US" dirty="0"/>
                    </a:p>
                  </a:txBody>
                  <a:tcPr/>
                </a:tc>
              </a:tr>
              <a:tr h="595876">
                <a:tc>
                  <a:txBody>
                    <a:bodyPr/>
                    <a:lstStyle/>
                    <a:p>
                      <a:r>
                        <a:rPr lang="en-US" dirty="0" smtClean="0"/>
                        <a:t>Bathing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6.34</a:t>
                      </a:r>
                      <a:endParaRPr lang="en-US" dirty="0"/>
                    </a:p>
                  </a:txBody>
                  <a:tcPr/>
                </a:tc>
              </a:tr>
              <a:tr h="595876">
                <a:tc>
                  <a:txBody>
                    <a:bodyPr/>
                    <a:lstStyle/>
                    <a:p>
                      <a:r>
                        <a:rPr lang="en-US" dirty="0" smtClean="0"/>
                        <a:t>Dressing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8.23</a:t>
                      </a:r>
                      <a:endParaRPr lang="en-US" dirty="0"/>
                    </a:p>
                  </a:txBody>
                  <a:tcPr/>
                </a:tc>
              </a:tr>
              <a:tr h="595876">
                <a:tc>
                  <a:txBody>
                    <a:bodyPr/>
                    <a:lstStyle/>
                    <a:p>
                      <a:r>
                        <a:rPr lang="en-US" dirty="0" smtClean="0"/>
                        <a:t>Toileting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7.23</a:t>
                      </a:r>
                      <a:endParaRPr lang="en-US" dirty="0"/>
                    </a:p>
                  </a:txBody>
                  <a:tcPr/>
                </a:tc>
              </a:tr>
              <a:tr h="595876">
                <a:tc>
                  <a:txBody>
                    <a:bodyPr/>
                    <a:lstStyle/>
                    <a:p>
                      <a:r>
                        <a:rPr lang="en-US" dirty="0" smtClean="0"/>
                        <a:t>Eating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4.87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9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12F54-4119-429D-8727-B5A1671FAA6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4254865"/>
              </p:ext>
            </p:extLst>
          </p:nvPr>
        </p:nvGraphicFramePr>
        <p:xfrm>
          <a:off x="533400" y="152400"/>
          <a:ext cx="9601200" cy="1043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Document" r:id="rId3" imgW="6753431" imgH="8947949" progId="Word.Document.12">
                  <p:embed/>
                </p:oleObj>
              </mc:Choice>
              <mc:Fallback>
                <p:oleObj name="Document" r:id="rId3" imgW="6753431" imgH="894794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52400"/>
                        <a:ext cx="9601200" cy="10433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26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366</Words>
  <Application>Microsoft Office PowerPoint</Application>
  <PresentationFormat>On-screen Show (4:3)</PresentationFormat>
  <Paragraphs>111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Comic Sans MS</vt:lpstr>
      <vt:lpstr>Wingdings</vt:lpstr>
      <vt:lpstr>Office Theme</vt:lpstr>
      <vt:lpstr>Document</vt:lpstr>
      <vt:lpstr> Ron D. Hays, Ph.D.   Joshua S. Malett, Sarah Gaillot, and Marc N. Elliott  Physical Functioning Among Medicare Beneficiaries   </vt:lpstr>
      <vt:lpstr>Physical Functioning</vt:lpstr>
      <vt:lpstr>Sample</vt:lpstr>
      <vt:lpstr>Because of a health or physical problem are you unable to do or have any difficulty doing the following activities?</vt:lpstr>
      <vt:lpstr>PowerPoint Presentation</vt:lpstr>
      <vt:lpstr>Range of Inter-item Correlations </vt:lpstr>
      <vt:lpstr>Categorical Confirmatory Factor Analysis Loadings</vt:lpstr>
      <vt:lpstr>Item Parameters  (Graded Response Model)</vt:lpstr>
      <vt:lpstr>PowerPoint Presentation</vt:lpstr>
      <vt:lpstr>PowerPoint Presentation</vt:lpstr>
      <vt:lpstr>PowerPoint Presentation</vt:lpstr>
      <vt:lpstr>Physical Function Scale Correlations</vt:lpstr>
      <vt:lpstr>Summary</vt:lpstr>
      <vt:lpstr>Acknowledgements</vt:lpstr>
    </vt:vector>
  </TitlesOfParts>
  <Company>UCLA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Survival Tips</dc:title>
  <dc:creator>Dr. Ron D. Hays</dc:creator>
  <cp:lastModifiedBy>Ron Hays</cp:lastModifiedBy>
  <cp:revision>90</cp:revision>
  <cp:lastPrinted>2011-06-23T15:38:18Z</cp:lastPrinted>
  <dcterms:created xsi:type="dcterms:W3CDTF">2011-06-22T19:25:25Z</dcterms:created>
  <dcterms:modified xsi:type="dcterms:W3CDTF">2015-10-16T12:53:35Z</dcterms:modified>
</cp:coreProperties>
</file>