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3" r:id="rId3"/>
    <p:sldId id="269" r:id="rId4"/>
    <p:sldId id="266" r:id="rId5"/>
    <p:sldId id="267" r:id="rId6"/>
    <p:sldId id="264" r:id="rId7"/>
    <p:sldId id="265" r:id="rId8"/>
    <p:sldId id="261" r:id="rId9"/>
    <p:sldId id="260" r:id="rId10"/>
    <p:sldId id="262" r:id="rId11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83871" autoAdjust="0"/>
  </p:normalViewPr>
  <p:slideViewPr>
    <p:cSldViewPr>
      <p:cViewPr varScale="1">
        <p:scale>
          <a:sx n="86" d="100"/>
          <a:sy n="86" d="100"/>
        </p:scale>
        <p:origin x="-154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2480EB-4AED-48CD-B43F-C18DAEB3C58C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F291B5-9C3B-48E2-8E5C-14BB01149E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2554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027" y="1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EFFD8-4915-46E5-A3CC-306ECBBF0050}" type="datetimeFigureOut">
              <a:rPr lang="en-US" smtClean="0"/>
              <a:t>8/7/2012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421" y="4416510"/>
            <a:ext cx="5485158" cy="41832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027" y="8829823"/>
            <a:ext cx="2972421" cy="4649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5E167-B55C-427E-8B1A-6A06C218DF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436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65E167-B55C-427E-8B1A-6A06C218DFD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87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DFB61-0068-4F4B-8F6B-24762FF30973}" type="datetime1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761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C2B5BE-5B16-4CAD-8C1B-E80FAF096D33}" type="datetime1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446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E8A1C-3A18-404A-BB83-8E0DEA5118DC}" type="datetime1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863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35DCEC-E43F-4675-8368-641A291A2C38}" type="datetime1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675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15DF5-1500-4E68-861A-936BB19F0E3A}" type="datetime1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259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5EC296-5470-4472-A466-13BEF5DB7152}" type="datetime1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49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679B7-CDED-41A9-8054-02FF26EAFF1C}" type="datetime1">
              <a:rPr lang="en-US" smtClean="0"/>
              <a:t>8/7/2012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540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BC830-A322-4AD1-8CD5-F5499CA68287}" type="datetime1">
              <a:rPr lang="en-US" smtClean="0"/>
              <a:t>8/7/2012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96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80C73-1AED-4D08-BBAC-2C02FC0F3E3D}" type="datetime1">
              <a:rPr lang="en-US" smtClean="0"/>
              <a:t>8/7/2012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4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CEDA7-82FC-46E7-8FEB-D54951BADFBB}" type="datetime1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0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C7FC3-ED01-45EA-AF69-914AE0981572}" type="datetime1">
              <a:rPr lang="en-US" smtClean="0"/>
              <a:t>8/7/2012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5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6783F-7C89-459E-8DB3-BA8411F7D948}" type="datetime1">
              <a:rPr lang="en-US" smtClean="0"/>
              <a:t>8/7/2012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DF190-DBAC-47B0-A483-B02B139C7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50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575" y="25400"/>
            <a:ext cx="8988425" cy="3575051"/>
          </a:xfrm>
        </p:spPr>
        <p:txBody>
          <a:bodyPr>
            <a:normAutofit/>
          </a:bodyPr>
          <a:lstStyle/>
          <a:p>
            <a:r>
              <a:rPr lang="en-US" dirty="0">
                <a:latin typeface="Comic Sans MS" pitchFamily="66" charset="0"/>
              </a:rPr>
              <a:t>Ron </a:t>
            </a:r>
            <a:r>
              <a:rPr lang="en-US" dirty="0" smtClean="0">
                <a:latin typeface="Comic Sans MS" pitchFamily="66" charset="0"/>
              </a:rPr>
              <a:t>D. </a:t>
            </a:r>
            <a:r>
              <a:rPr lang="en-US" dirty="0" smtClean="0">
                <a:latin typeface="Comic Sans MS" pitchFamily="66" charset="0"/>
              </a:rPr>
              <a:t>Hays (drhays@ucla.edu)</a:t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/>
              <a:t>August 10, 2012 (12:00-12:06pm)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sz="1400" dirty="0" err="1" smtClean="0">
                <a:latin typeface="Comic Sans MS" pitchFamily="66" charset="0"/>
              </a:rPr>
              <a:t>Powerpoint</a:t>
            </a:r>
            <a:r>
              <a:rPr lang="en-US" sz="1400" dirty="0" smtClean="0">
                <a:latin typeface="Comic Sans MS" pitchFamily="66" charset="0"/>
              </a:rPr>
              <a:t> file posted at:</a:t>
            </a:r>
            <a:br>
              <a:rPr lang="en-US" sz="1400" dirty="0" smtClean="0">
                <a:latin typeface="Comic Sans MS" pitchFamily="66" charset="0"/>
              </a:rPr>
            </a:br>
            <a:r>
              <a:rPr lang="en-US" sz="1400" dirty="0" smtClean="0">
                <a:latin typeface="Comic Sans MS" pitchFamily="66" charset="0"/>
              </a:rPr>
              <a:t>http</a:t>
            </a:r>
            <a:r>
              <a:rPr lang="en-US" sz="1400" dirty="0">
                <a:latin typeface="Comic Sans MS" pitchFamily="66" charset="0"/>
              </a:rPr>
              <a:t>://gim.med.ucla.edu/FacultyPages/Hays/</a:t>
            </a:r>
            <a:r>
              <a:rPr lang="en-US" sz="1400" dirty="0" smtClean="0">
                <a:latin typeface="Comic Sans MS" pitchFamily="66" charset="0"/>
              </a:rPr>
              <a:t/>
            </a:r>
            <a:br>
              <a:rPr lang="en-US" sz="1400" dirty="0" smtClean="0">
                <a:latin typeface="Comic Sans MS" pitchFamily="66" charset="0"/>
              </a:rPr>
            </a:br>
            <a:endParaRPr lang="en-US" sz="1400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362200"/>
            <a:ext cx="8229600" cy="3276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AutoShape 2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155575" y="-6175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307975" y="-4651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6" descr="data:image/jpg;base64,/9j/4AAQSkZJRgABAQAAAQABAAD/2wBDAAkGBwgHBgkIBwgKCgkLDRYPDQwMDRsUFRAWIB0iIiAdHx8kKDQsJCYxJx8fLT0tMTU3Ojo6Iys/RD84QzQ5Ojf/2wBDAQoKCg0MDRoPDxo3JR8lNzc3Nzc3Nzc3Nzc3Nzc3Nzc3Nzc3Nzc3Nzc3Nzc3Nzc3Nzc3Nzc3Nzc3Nzc3Nzc3Nzf/wAARCACHAIcDASIAAhEBAxEB/8QAHAABAAEFAQEAAAAAAAAAAAAAAAYBAgQFBwMI/8QAPRAAAQMDAgIGCAQDCQEAAAAAAQACAwQFEQYhEjETIkFRYXEHFDKBkaGxwRVSYnMjMzQWJERygpOywtGi/8QAFAEBAAAAAAAAAAAAAAAAAAAAAP/EABQRAQAAAAAAAAAAAAAAAAAAAAD/2gAMAwEAAhEDEQA/AO4oiICIiAiIgIiICIiAiIgIiICIiAiIgIiICIiAqEgLR6m1DFZBTRCF9RWVkvRU1OwgdI7xJ2AGdz9ViMdcp2h1dXNi4tzDRswB4F7sk+YDUEl6RvevN9XCz25Gt8zhaeOChG7onynvnmfJ/wAjhewbSD2aanb5RN/8QZpuVIOdRD/uBVbcaV2zaiInweFjNlhGwjjHk0Kp9UkH8Snhef1RgoM5tRG72XA+SuEjTyOVqZKK3PH9HA0/mY3gPxGFjyW+VmXW64VEMnYyYmeM+YceL4OCCQhFGNKamF5FRFKxrKilmdBKGO4mFze1ru0FSYHKCqIiAiIgIiICoeSqqHkgjuoLDRX+dsNaJGvhAfDNE/hkidnm0+4fBYAsGo6Q8MN1o6+IDb1uAxye9zDg+eFJMf39x/R91mDkghrotRRbPs8MvjBXNPyc0LxdU3pmePT1dn9EsLv+6m5CsdughIrbvgu/s9cvIuhz/wA16x1V8f7Fgnb+7VxM+hKlpG6twgjsceo5thTW2l8ZKh8x+DWtHzXpLpysr2cF0vVSYj7cNGxsDHDuJ3cR71v2jBV73YYSgjkVPRWmrpaWjijp6eNjg1jNhzG/ifFbh17tsRDZK6mY7udM0H6qrn08VPxzNbw56xI7O1fPbdE3W5zTVFFbhFA+Vzounl4TwE5HVAJG2OaD6Oiq4Zmh0UjHNPIhwIK9wc8l82RU2pNGTNnkbU0kIcAZoXdJD5OA+4XX9D6wbfIOjqA1lSwAuDT1XjlxN8M9nYgmqKjSCMhEFUREBUPJVQ8kGCf6/wD0fdZg5LDftXD/ACH6hZY5IGQrHFRPRdNfYLvfvxKvnqbaKjo6BlQ7ie0AkuOcZI3xk/l96tuOppI79dqBtVBSw22jbNJLNCZMukaS04BBwzhJI34s42xlBKiVRQLReujcNNz3i/VdM4Cq9WjioqWQu4s4aMAuLi7IIAAWVfvSFb6DTU92t0M9U9lQaQQvhcwxz/lkBwW8/oO1BM1bIeofJQHUHpHfaZjGyzTiZlP6xNDWzsgMbAXcsF2XkDZvzyVOIallXRxVMOTHNG2RmRg8LhkfIoNVcmvqa2GkH8pw4nePgt3SUMUMYAaPgtUd7zH+391IG8ggw663U9VA+KWNr2uaWlrhkEHsIXDLtTSaA1pF0HF+HyHpom59lpOHt93/AIvoArk3p1pG+o26rA68c7mZ8C3P/VB0211AqKVj2uyCAQe9FHPRxWmr03RSHc9EG/Db7IgmCIiAiIgwZdq1h/SfssiORkgcGPa4tPC7Bzg9x8VjVJxWReR+y5xqu7nT+odTz0LXQ1FTamtZK0jrVDejbHgY9rE2d+ePBBKNHUd7obnfPxikhjjrKs1UMsNSJGDLWt4MEBw9nOcY3UWfYqK8a51JU6k01XS0UlPGKSWSlc7PRNIfwOaTgu24RzPyW00/riitmmrK/Ut0mlq62kE5eaYucc7k4jbgNbyyR8Vv6nV+naZ8IqbzQQtna10LnzgdID2jw5b8t0HLrRSXag0VDQUVnu9L0d4L6p0VARU9AeIsdHxDdwwMkHLfDKw7ZpTVlx0dcaOtoa0XE3OOtzVyNHrIDeEjJOeLbOTt4rq9TrGw09+bZZrhCysMfFhzwA1xLQGH9R4sgDmAT3Z02n9b07NP1F11LW0MEJrpYoJacFzXMG7chuetjfG/ZncoNbX6Mv8Aebq26VklthfVMPHHOwzPt/WdjoduFzuAgEnbiHEOQx0QMEUDY254WNDRk5OB4qG1/pNsUWnprtb3uqOGobTMjla6HL3DLSSRs3h62cchyUfbq29aimsg4H0tvqq0tkdbyJAA2SNobK8kdU5IOOH2mjB5EOgg5vTf2/upC3ko5Ec3vPfGPqVI28kFVyv06zNFqoIcjifUFwHgGkfcLqTnBoyVwL0v3lt01O2jp3B0dC3ozw75kJy4fQeYKDoPonDhpijz+Vx/+ii2+hqA2+yUtOeccTWnzxv80QSdERAREQYFV/WReRUXvuiDcbxFdqeueZI6yKr9Wn3Y4saRwhwGQ0kR5znHDtzUoqziqh9/0WUz2Qg47VaR1BRWqxirgrZRboH00jLRMx0vtBzXt4gMtcOqWnkQDg4Wnr9NV9pNM2upq+lpn29sTOgpBXSOBLuKCQhuA8cQxsBgkZ2GO9nkvN3PY48kHGbBBX6V1lDUXK211THJaIKeAiEvcCDFxB7mggFjQ4nwbgc1b6vUXPRlda47Nd5nT6gdUmOOjezjpzIHZBeA3cDYE88cl2U7Zx2q08990HGNbaZbUS3D8VfFYqCruMHqM8zmOb/DgcwhzGHqghpIOc5wMb5Ep0FpSlhtNJcKttQ6dsk0kIdmFrozK50bnRDAzjDgCOrkbDG08IB5gHByMo45B8UEe1DVG02qS8CEyGnezpAOfRl2D8M5VlF6RtMyU4fLd6eE43ZM7gcPcVbqFtZcKeotNK5sYmiIMhBJbk7ED3Lmtw9Gd7fNxZoZRjsDme/AH0Qb/Wfpbp3wvoNLF09Q8cJq+Ehkefyg7uPjjA8VEvR3p6a73kVU7XOggfxvcd+OTmB49593et5ZfRbWF7BXzxxxZ6zKZhy4d3Edx7gurWCxU1ppWQU8TY42DDWtGMINlQwCCBrR3IsgDARBVERAREQYFwHA6OU8mnc9wwveM7BessYkaQeRWtdHU0Z/gcL4hyY7s8j2INgTsvMlYYucXKeKWI+LeIfEK4V9E4bVUQPi7h+qD3JVpK8TVUwGTUQ4/cC8n3Cjb/iYye5vW+iDKVsjgGkk4A3JPYsF1za7anp5ZT3kcI+e/wAlRtHV15HrTg2LP8pvL396C21s9Zr5KgDLDhrT3gdvzW+ETcclZTU7Kdga0L3QWCNo7Ar8IqZCCqIiAiIgIiICoQCqog8nwMf7TQV4Pt8DubAsxEGv/CaXOejbnyV7LfAzkwLNRB4sp428mgL1DQOSqiAiIeSCw7+Se8qoPNUHPkUFwKKjeZRBciIgIiICIiAiIgIiICIiAiIgoQqcJ70RBUDCIiD/2Q=="/>
          <p:cNvSpPr>
            <a:spLocks noChangeAspect="1" noChangeArrowheads="1"/>
          </p:cNvSpPr>
          <p:nvPr/>
        </p:nvSpPr>
        <p:spPr bwMode="auto">
          <a:xfrm>
            <a:off x="460375" y="-312738"/>
            <a:ext cx="1285875" cy="1285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382" y="3505201"/>
            <a:ext cx="6761018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366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Editorial Service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Journal </a:t>
            </a:r>
            <a:r>
              <a:rPr lang="en-US" u="sng" dirty="0"/>
              <a:t>of General Internal </a:t>
            </a:r>
            <a:r>
              <a:rPr lang="en-US" u="sng" dirty="0" smtClean="0"/>
              <a:t>Medicine</a:t>
            </a:r>
            <a:r>
              <a:rPr lang="en-US" dirty="0" smtClean="0"/>
              <a:t>, Special methodology panel, 2011-present</a:t>
            </a:r>
            <a:endParaRPr lang="en-US" dirty="0"/>
          </a:p>
          <a:p>
            <a:r>
              <a:rPr lang="en-US" u="sng" dirty="0" smtClean="0"/>
              <a:t>Quality </a:t>
            </a:r>
            <a:r>
              <a:rPr lang="en-US" u="sng" dirty="0"/>
              <a:t>of Life Research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Editor-in-Chief, 2005-2009</a:t>
            </a:r>
          </a:p>
          <a:p>
            <a:pPr lvl="1"/>
            <a:r>
              <a:rPr lang="en-US" dirty="0" smtClean="0"/>
              <a:t>Associate Editor, 1991-2001 </a:t>
            </a:r>
            <a:endParaRPr lang="en-US" dirty="0"/>
          </a:p>
          <a:p>
            <a:r>
              <a:rPr lang="en-US" u="sng" dirty="0" smtClean="0"/>
              <a:t>Clinical Therapeutics</a:t>
            </a:r>
            <a:r>
              <a:rPr lang="en-US" dirty="0" smtClean="0"/>
              <a:t>, Editorial advisory board, 2002-2009</a:t>
            </a:r>
          </a:p>
          <a:p>
            <a:r>
              <a:rPr lang="en-US" u="sng" dirty="0" smtClean="0"/>
              <a:t>Medical </a:t>
            </a:r>
            <a:r>
              <a:rPr lang="en-US" u="sng" dirty="0"/>
              <a:t>Care</a:t>
            </a:r>
            <a:r>
              <a:rPr lang="en-US" dirty="0"/>
              <a:t> </a:t>
            </a:r>
            <a:r>
              <a:rPr lang="en-US" dirty="0" smtClean="0"/>
              <a:t>, Deputy editor, 1997-2002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8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Health-Related Behavior 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Positive and Negative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US" dirty="0" smtClean="0"/>
              <a:t>Alcohol use</a:t>
            </a:r>
          </a:p>
          <a:p>
            <a:pPr lvl="1"/>
            <a:r>
              <a:rPr lang="en-US" dirty="0" smtClean="0"/>
              <a:t>Drug use</a:t>
            </a:r>
          </a:p>
          <a:p>
            <a:pPr lvl="1"/>
            <a:r>
              <a:rPr lang="en-US" dirty="0" smtClean="0"/>
              <a:t>Smoking</a:t>
            </a:r>
          </a:p>
          <a:p>
            <a:pPr lvl="1"/>
            <a:r>
              <a:rPr lang="en-US" dirty="0" smtClean="0"/>
              <a:t>E</a:t>
            </a:r>
            <a:r>
              <a:rPr lang="en-US" dirty="0" smtClean="0"/>
              <a:t>xercise </a:t>
            </a:r>
          </a:p>
          <a:p>
            <a:pPr lvl="1"/>
            <a:r>
              <a:rPr lang="en-US" dirty="0" smtClean="0"/>
              <a:t>Medication adherence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2</a:t>
            </a:fld>
            <a:endParaRPr lang="en-US"/>
          </a:p>
        </p:txBody>
      </p:sp>
      <p:pic>
        <p:nvPicPr>
          <p:cNvPr id="1026" name="Picture 2" descr="C:\Users\drhays\AppData\Local\Microsoft\Windows\Temporary Internet Files\Content.IE5\YZ5LETMI\MP900341786[1]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112" y="2845975"/>
            <a:ext cx="3657600" cy="260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3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Patient-Reported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Patient evaluations of care</a:t>
            </a:r>
          </a:p>
          <a:p>
            <a:r>
              <a:rPr lang="en-US" dirty="0" smtClean="0"/>
              <a:t>Health-related </a:t>
            </a:r>
            <a:r>
              <a:rPr lang="en-US" dirty="0" smtClean="0"/>
              <a:t>quality of </a:t>
            </a:r>
            <a:r>
              <a:rPr lang="en-US" dirty="0" smtClean="0"/>
              <a:t>life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3</a:t>
            </a:fld>
            <a:endParaRPr lang="en-US"/>
          </a:p>
        </p:txBody>
      </p:sp>
      <p:pic>
        <p:nvPicPr>
          <p:cNvPr id="2052" name="Picture 4" descr="C:\Users\drhays\AppData\Local\Microsoft\Windows\Temporary Internet Files\Content.IE5\WN8AKIH2\MC900090371[1].wmf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1" y="1905000"/>
            <a:ext cx="3060370" cy="3146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85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/>
              <a:t>Hays, R. D</a:t>
            </a:r>
            <a:r>
              <a:rPr lang="en-US" dirty="0"/>
              <a:t>., Smith, A. W., Reeve, B. B., Spritzer, K. L., Marcus, S. E., &amp; </a:t>
            </a:r>
            <a:r>
              <a:rPr lang="en-US" dirty="0" err="1"/>
              <a:t>Clauser</a:t>
            </a:r>
            <a:r>
              <a:rPr lang="en-US" dirty="0"/>
              <a:t>, S. B.  (2008). Cigarette smoking and health-related quality of life in Medicare beneficiaries.  </a:t>
            </a:r>
            <a:r>
              <a:rPr lang="en-US" u="sng"/>
              <a:t>Health Care Financing Review</a:t>
            </a:r>
            <a:r>
              <a:rPr lang="en-US"/>
              <a:t>, 29 (4), 57-68.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15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Consumer Assessment of Healthcare Providers and Systems (CAHPS®)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Dyer, N., </a:t>
            </a:r>
            <a:r>
              <a:rPr lang="en-US" dirty="0" err="1"/>
              <a:t>Sorra</a:t>
            </a:r>
            <a:r>
              <a:rPr lang="en-US" dirty="0"/>
              <a:t>, J. S., Smith, S. A., Cleary, P.D., &amp; </a:t>
            </a:r>
            <a:r>
              <a:rPr lang="en-US" b="1" dirty="0"/>
              <a:t>Hays, R. D</a:t>
            </a:r>
            <a:r>
              <a:rPr lang="en-US" dirty="0"/>
              <a:t>.  (in press).  Psychometric properties of the Consumer Assessment of Healthcare Providers and Systems (CAHPS®) clinician and group adult visit survey.  </a:t>
            </a:r>
            <a:r>
              <a:rPr lang="en-US" u="sng" dirty="0"/>
              <a:t>Medical Care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Chen, A. Y., Elliott, M.N., Spritzer, K. L., Brown, J., </a:t>
            </a:r>
            <a:r>
              <a:rPr lang="en-US" dirty="0" err="1"/>
              <a:t>Skootsky</a:t>
            </a:r>
            <a:r>
              <a:rPr lang="en-US" dirty="0"/>
              <a:t>, S. A., &amp; </a:t>
            </a:r>
            <a:r>
              <a:rPr lang="en-US" b="1" dirty="0"/>
              <a:t>Hays, R. D</a:t>
            </a:r>
            <a:r>
              <a:rPr lang="en-US" dirty="0"/>
              <a:t>.  (in press).  Differences in CAHPS reports and ratings of health care provided to adults and children.  </a:t>
            </a:r>
            <a:r>
              <a:rPr lang="en-US" u="sng" dirty="0"/>
              <a:t>Medical Care</a:t>
            </a:r>
            <a:r>
              <a:rPr lang="en-US" dirty="0"/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5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6868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Patient-Reported </a:t>
            </a:r>
            <a:r>
              <a:rPr lang="en-US" dirty="0" smtClean="0"/>
              <a:t>Outcomes Information </a:t>
            </a:r>
            <a:br>
              <a:rPr lang="en-US" dirty="0" smtClean="0"/>
            </a:br>
            <a:r>
              <a:rPr lang="en-US" dirty="0" smtClean="0"/>
              <a:t>Measurement </a:t>
            </a:r>
            <a:r>
              <a:rPr lang="en-US" dirty="0"/>
              <a:t>System (PROMIS®)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dirty="0" err="1"/>
              <a:t>Khanna</a:t>
            </a:r>
            <a:r>
              <a:rPr lang="en-US" dirty="0"/>
              <a:t>, D., Krishnan, E., Morgan DeWitt, E., </a:t>
            </a:r>
            <a:r>
              <a:rPr lang="en-US" dirty="0" err="1"/>
              <a:t>Khanna</a:t>
            </a:r>
            <a:r>
              <a:rPr lang="en-US" dirty="0"/>
              <a:t>, P. P., Spiegel, B., &amp; </a:t>
            </a:r>
            <a:r>
              <a:rPr lang="en-US" b="1" dirty="0"/>
              <a:t>Hays, R</a:t>
            </a:r>
            <a:r>
              <a:rPr lang="en-US" dirty="0"/>
              <a:t>. </a:t>
            </a:r>
            <a:r>
              <a:rPr lang="en-US" b="1" dirty="0"/>
              <a:t>D</a:t>
            </a:r>
            <a:r>
              <a:rPr lang="en-US" dirty="0"/>
              <a:t>. (2011).  The future of measuring patient reported outcomes in rheumatology.  </a:t>
            </a:r>
            <a:r>
              <a:rPr lang="en-US" u="sng" dirty="0"/>
              <a:t>Arthritis Care and Research</a:t>
            </a:r>
            <a:r>
              <a:rPr lang="en-US" dirty="0"/>
              <a:t>, 63, S486-490.</a:t>
            </a:r>
          </a:p>
          <a:p>
            <a:pPr lvl="0"/>
            <a:r>
              <a:rPr lang="en-US" dirty="0"/>
              <a:t>Carle, A. C., </a:t>
            </a:r>
            <a:r>
              <a:rPr lang="en-US" dirty="0" err="1"/>
              <a:t>Cella</a:t>
            </a:r>
            <a:r>
              <a:rPr lang="en-US" dirty="0"/>
              <a:t>, D., </a:t>
            </a:r>
            <a:r>
              <a:rPr lang="en-US" dirty="0" err="1"/>
              <a:t>Cai</a:t>
            </a:r>
            <a:r>
              <a:rPr lang="en-US" dirty="0"/>
              <a:t>, L, Choi, S. W., Crane, P. K., Curtis, S. M., </a:t>
            </a:r>
            <a:r>
              <a:rPr lang="en-US" dirty="0" err="1"/>
              <a:t>Gruhl</a:t>
            </a:r>
            <a:r>
              <a:rPr lang="en-US" dirty="0"/>
              <a:t>, J., Lai, J., Mukherjee, S., </a:t>
            </a:r>
            <a:r>
              <a:rPr lang="en-US" dirty="0" err="1"/>
              <a:t>Reise</a:t>
            </a:r>
            <a:r>
              <a:rPr lang="en-US" dirty="0"/>
              <a:t>, S., </a:t>
            </a:r>
            <a:r>
              <a:rPr lang="en-US" dirty="0" err="1"/>
              <a:t>Teresi</a:t>
            </a:r>
            <a:r>
              <a:rPr lang="en-US" dirty="0"/>
              <a:t>, J., </a:t>
            </a:r>
            <a:r>
              <a:rPr lang="en-US" dirty="0" err="1"/>
              <a:t>Thissen</a:t>
            </a:r>
            <a:r>
              <a:rPr lang="en-US" dirty="0"/>
              <a:t>, D., Wu, E. J., &amp; </a:t>
            </a:r>
            <a:r>
              <a:rPr lang="en-US" b="1" dirty="0"/>
              <a:t>Hays, R. D</a:t>
            </a:r>
            <a:r>
              <a:rPr lang="en-US" dirty="0"/>
              <a:t>.  (2011). Advancing PROMIS’s methodology: Results of the third Patient-Reported Outcomes Measurement Information System (PROMIS®) Psychometric Summit. </a:t>
            </a:r>
            <a:r>
              <a:rPr lang="en-US" u="sng" dirty="0"/>
              <a:t>Expert Reviews of </a:t>
            </a:r>
            <a:r>
              <a:rPr lang="en-US" u="sng" dirty="0" err="1"/>
              <a:t>Pharmacoeconomic</a:t>
            </a:r>
            <a:r>
              <a:rPr lang="en-US" u="sng" dirty="0"/>
              <a:t> and Outcomes Research</a:t>
            </a:r>
            <a:r>
              <a:rPr lang="en-US" dirty="0"/>
              <a:t>, 11 (16), 677-684.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978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UCLA Department of Medicine</a:t>
            </a:r>
          </a:p>
          <a:p>
            <a:r>
              <a:rPr lang="en-US" dirty="0" smtClean="0"/>
              <a:t>UCLA Department </a:t>
            </a:r>
            <a:r>
              <a:rPr lang="en-US" dirty="0"/>
              <a:t>of Health </a:t>
            </a:r>
            <a:r>
              <a:rPr lang="en-US" dirty="0" smtClean="0"/>
              <a:t>Services </a:t>
            </a:r>
          </a:p>
          <a:p>
            <a:r>
              <a:rPr lang="en-US" dirty="0" smtClean="0"/>
              <a:t>RAND, Senior Social Policy Analyst </a:t>
            </a:r>
          </a:p>
          <a:p>
            <a:r>
              <a:rPr lang="en-US" dirty="0" err="1" smtClean="0"/>
              <a:t>Pardee</a:t>
            </a:r>
            <a:r>
              <a:rPr lang="en-US" dirty="0" smtClean="0"/>
              <a:t> </a:t>
            </a:r>
            <a:r>
              <a:rPr lang="en-US" dirty="0"/>
              <a:t>RAND Graduate School </a:t>
            </a:r>
            <a:r>
              <a:rPr lang="en-US" dirty="0" smtClean="0"/>
              <a:t>Faculty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82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Teaching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HS214: Measurement </a:t>
            </a:r>
            <a:r>
              <a:rPr lang="en-US" dirty="0"/>
              <a:t>of Effectiveness and Outcomes in Health Care </a:t>
            </a:r>
          </a:p>
          <a:p>
            <a:r>
              <a:rPr lang="en-US" dirty="0" smtClean="0"/>
              <a:t>HS216: Making the Business Case for Quality</a:t>
            </a:r>
          </a:p>
          <a:p>
            <a:r>
              <a:rPr lang="en-US" dirty="0" smtClean="0"/>
              <a:t>HS249 F: Quality </a:t>
            </a:r>
            <a:r>
              <a:rPr lang="en-US" dirty="0"/>
              <a:t>of Care </a:t>
            </a:r>
            <a:r>
              <a:rPr lang="en-US" dirty="0" smtClean="0"/>
              <a:t> </a:t>
            </a:r>
          </a:p>
          <a:p>
            <a:r>
              <a:rPr lang="en-US" dirty="0" smtClean="0"/>
              <a:t>HS 265: Challenges </a:t>
            </a:r>
            <a:r>
              <a:rPr lang="en-US" dirty="0"/>
              <a:t>in Clinical Health Services Research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DF190-DBAC-47B0-A483-B02B139C78E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56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348</Words>
  <Application>Microsoft Office PowerPoint</Application>
  <PresentationFormat>On-screen Show (4:3)</PresentationFormat>
  <Paragraphs>48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Ron D. Hays (drhays@ucla.edu) August 10, 2012 (12:00-12:06pm)  Powerpoint file posted at: http://gim.med.ucla.edu/FacultyPages/Hays/ </vt:lpstr>
      <vt:lpstr>Health-Related Behavior </vt:lpstr>
      <vt:lpstr>PROs</vt:lpstr>
      <vt:lpstr>Thank you</vt:lpstr>
      <vt:lpstr>Behavior</vt:lpstr>
      <vt:lpstr>Consumer Assessment of Healthcare Providers and Systems (CAHPS®) </vt:lpstr>
      <vt:lpstr>Patient-Reported Outcomes Information  Measurement System (PROMIS®) </vt:lpstr>
      <vt:lpstr>Current Positions</vt:lpstr>
      <vt:lpstr>Teaching </vt:lpstr>
      <vt:lpstr>Editorial Service</vt:lpstr>
    </vt:vector>
  </TitlesOfParts>
  <Company>UCLA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Survival Tips</dc:title>
  <dc:creator>Dr. Ron D. Hays</dc:creator>
  <cp:lastModifiedBy>drhays</cp:lastModifiedBy>
  <cp:revision>40</cp:revision>
  <cp:lastPrinted>2011-06-23T15:38:18Z</cp:lastPrinted>
  <dcterms:created xsi:type="dcterms:W3CDTF">2011-06-22T19:25:25Z</dcterms:created>
  <dcterms:modified xsi:type="dcterms:W3CDTF">2012-08-07T21:55:58Z</dcterms:modified>
</cp:coreProperties>
</file>