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9" r:id="rId4"/>
    <p:sldId id="266" r:id="rId5"/>
    <p:sldId id="267" r:id="rId6"/>
    <p:sldId id="264" r:id="rId7"/>
    <p:sldId id="265" r:id="rId8"/>
    <p:sldId id="261" r:id="rId9"/>
    <p:sldId id="260" r:id="rId10"/>
    <p:sldId id="262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3871" autoAdjust="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480EB-4AED-48CD-B43F-C18DAEB3C58C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291B5-9C3B-48E2-8E5C-14BB0114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EFFD8-4915-46E5-A3CC-306ECBBF0050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5E167-B55C-427E-8B1A-6A06C218D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5E167-B55C-427E-8B1A-6A06C218D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8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FB61-0068-4F4B-8F6B-24762FF30973}" type="datetime1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B5BE-5B16-4CAD-8C1B-E80FAF096D33}" type="datetime1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A1C-3A18-404A-BB83-8E0DEA5118DC}" type="datetime1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6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DCEC-E43F-4675-8368-641A291A2C38}" type="datetime1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5DF5-1500-4E68-861A-936BB19F0E3A}" type="datetime1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C296-5470-4472-A466-13BEF5DB7152}" type="datetime1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79B7-CDED-41A9-8054-02FF26EAFF1C}" type="datetime1">
              <a:rPr lang="en-US" smtClean="0"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4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C830-A322-4AD1-8CD5-F5499CA68287}" type="datetime1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0C73-1AED-4D08-BBAC-2C02FC0F3E3D}" type="datetime1">
              <a:rPr lang="en-US" smtClean="0"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4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DA7-82FC-46E7-8FEB-D54951BADFBB}" type="datetime1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FC3-ED01-45EA-AF69-914AE0981572}" type="datetime1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83F-7C89-459E-8DB3-BA8411F7D948}" type="datetime1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75" y="25400"/>
            <a:ext cx="8988425" cy="3575051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Ron </a:t>
            </a:r>
            <a:r>
              <a:rPr lang="en-US" dirty="0" smtClean="0">
                <a:latin typeface="Comic Sans MS" pitchFamily="66" charset="0"/>
              </a:rPr>
              <a:t>D. </a:t>
            </a:r>
            <a:r>
              <a:rPr lang="en-US" dirty="0" smtClean="0">
                <a:latin typeface="Comic Sans MS" pitchFamily="66" charset="0"/>
              </a:rPr>
              <a:t>Hays (drhays@ucla.edu)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/>
              <a:t>August 10, 2012 (12:00-12:06pm)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400" dirty="0" err="1" smtClean="0">
                <a:latin typeface="Comic Sans MS" pitchFamily="66" charset="0"/>
              </a:rPr>
              <a:t>Powerpoint</a:t>
            </a:r>
            <a:r>
              <a:rPr lang="en-US" sz="1400" dirty="0" smtClean="0">
                <a:latin typeface="Comic Sans MS" pitchFamily="66" charset="0"/>
              </a:rPr>
              <a:t> file posted at:</a:t>
            </a:r>
            <a:br>
              <a:rPr lang="en-US" sz="1400" dirty="0" smtClean="0">
                <a:latin typeface="Comic Sans MS" pitchFamily="66" charset="0"/>
              </a:rPr>
            </a:br>
            <a:r>
              <a:rPr lang="en-US" sz="1400" dirty="0" smtClean="0">
                <a:latin typeface="Comic Sans MS" pitchFamily="66" charset="0"/>
              </a:rPr>
              <a:t>http</a:t>
            </a:r>
            <a:r>
              <a:rPr lang="en-US" sz="1400" dirty="0">
                <a:latin typeface="Comic Sans MS" pitchFamily="66" charset="0"/>
              </a:rPr>
              <a:t>://gim.med.ucla.edu/FacultyPages/Hays/</a:t>
            </a:r>
            <a:r>
              <a:rPr lang="en-US" sz="1400" dirty="0" smtClean="0">
                <a:latin typeface="Comic Sans MS" pitchFamily="66" charset="0"/>
              </a:rPr>
              <a:t/>
            </a:r>
            <a:br>
              <a:rPr lang="en-US" sz="1400" dirty="0" smtClean="0">
                <a:latin typeface="Comic Sans MS" pitchFamily="66" charset="0"/>
              </a:rPr>
            </a:br>
            <a:endParaRPr lang="en-US" sz="1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3505201"/>
            <a:ext cx="676101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Journal </a:t>
            </a:r>
            <a:r>
              <a:rPr lang="en-US" u="sng" dirty="0"/>
              <a:t>of General Internal </a:t>
            </a:r>
            <a:r>
              <a:rPr lang="en-US" u="sng" dirty="0" smtClean="0"/>
              <a:t>Medicine</a:t>
            </a:r>
            <a:r>
              <a:rPr lang="en-US" dirty="0" smtClean="0"/>
              <a:t>, Special methodology panel, 2011-present</a:t>
            </a:r>
            <a:endParaRPr lang="en-US" dirty="0"/>
          </a:p>
          <a:p>
            <a:r>
              <a:rPr lang="en-US" u="sng" dirty="0" smtClean="0"/>
              <a:t>Quality </a:t>
            </a:r>
            <a:r>
              <a:rPr lang="en-US" u="sng" dirty="0"/>
              <a:t>of Life Research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Editor-in-Chief, 2005-2009</a:t>
            </a:r>
          </a:p>
          <a:p>
            <a:pPr lvl="1"/>
            <a:r>
              <a:rPr lang="en-US" dirty="0" smtClean="0"/>
              <a:t>Associate Editor, 1991-2001 </a:t>
            </a:r>
            <a:endParaRPr lang="en-US" dirty="0"/>
          </a:p>
          <a:p>
            <a:r>
              <a:rPr lang="en-US" u="sng" dirty="0" smtClean="0"/>
              <a:t>Clinical Therapeutics</a:t>
            </a:r>
            <a:r>
              <a:rPr lang="en-US" dirty="0" smtClean="0"/>
              <a:t>, Editorial advisory board, 2002-2009</a:t>
            </a:r>
          </a:p>
          <a:p>
            <a:r>
              <a:rPr lang="en-US" u="sng" dirty="0" smtClean="0"/>
              <a:t>Medical </a:t>
            </a:r>
            <a:r>
              <a:rPr lang="en-US" u="sng" dirty="0"/>
              <a:t>Care</a:t>
            </a:r>
            <a:r>
              <a:rPr lang="en-US" dirty="0"/>
              <a:t> </a:t>
            </a:r>
            <a:r>
              <a:rPr lang="en-US" dirty="0" smtClean="0"/>
              <a:t>, Deputy editor, 1997-2002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Health-Related Behavior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and Negative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Alcohol use</a:t>
            </a:r>
          </a:p>
          <a:p>
            <a:pPr lvl="1"/>
            <a:r>
              <a:rPr lang="en-US" dirty="0" smtClean="0"/>
              <a:t>Drug use</a:t>
            </a:r>
          </a:p>
          <a:p>
            <a:pPr lvl="1"/>
            <a:r>
              <a:rPr lang="en-US" dirty="0" smtClean="0"/>
              <a:t>Smoking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xercise </a:t>
            </a:r>
          </a:p>
          <a:p>
            <a:pPr lvl="1"/>
            <a:r>
              <a:rPr lang="en-US" dirty="0" smtClean="0"/>
              <a:t>Medication adherence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C:\Users\drhays\AppData\Local\Microsoft\Windows\Temporary Internet Files\Content.IE5\YZ5LETMI\MP900341786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12" y="2845975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Patient-Reported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Patient evaluations of care</a:t>
            </a:r>
          </a:p>
          <a:p>
            <a:r>
              <a:rPr lang="en-US" dirty="0" smtClean="0"/>
              <a:t>Health-related </a:t>
            </a:r>
            <a:r>
              <a:rPr lang="en-US" dirty="0" smtClean="0"/>
              <a:t>quality of </a:t>
            </a:r>
            <a:r>
              <a:rPr lang="en-US" dirty="0" smtClean="0"/>
              <a:t>life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3</a:t>
            </a:fld>
            <a:endParaRPr lang="en-US"/>
          </a:p>
        </p:txBody>
      </p:sp>
      <p:pic>
        <p:nvPicPr>
          <p:cNvPr id="2052" name="Picture 4" descr="C:\Users\drhays\AppData\Local\Microsoft\Windows\Temporary Internet Files\Content.IE5\WN8AKIH2\MC90009037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905000"/>
            <a:ext cx="3060370" cy="314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Hays, R. D</a:t>
            </a:r>
            <a:r>
              <a:rPr lang="en-US" dirty="0"/>
              <a:t>., Smith, A. W., Reeve, B. B., Spritzer, K. L., Marcus, S. E., &amp; </a:t>
            </a:r>
            <a:r>
              <a:rPr lang="en-US" dirty="0" err="1"/>
              <a:t>Clauser</a:t>
            </a:r>
            <a:r>
              <a:rPr lang="en-US" dirty="0"/>
              <a:t>, S. B.  (2008). Cigarette smoking and health-related quality of life in Medicare beneficiaries.  </a:t>
            </a:r>
            <a:r>
              <a:rPr lang="en-US" u="sng"/>
              <a:t>Health Care Financing Review</a:t>
            </a:r>
            <a:r>
              <a:rPr lang="en-US"/>
              <a:t>, 29 (4), 57-68.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1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Consumer Assessment of Healthcare Providers and Systems (CAHPS®)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Dyer, N., </a:t>
            </a:r>
            <a:r>
              <a:rPr lang="en-US" dirty="0" err="1"/>
              <a:t>Sorra</a:t>
            </a:r>
            <a:r>
              <a:rPr lang="en-US" dirty="0"/>
              <a:t>, J. S., Smith, S. A., Cleary, P.D., &amp; </a:t>
            </a:r>
            <a:r>
              <a:rPr lang="en-US" b="1" dirty="0"/>
              <a:t>Hays, R. D</a:t>
            </a:r>
            <a:r>
              <a:rPr lang="en-US" dirty="0"/>
              <a:t>.  (in press).  Psychometric properties of the Consumer Assessment of Healthcare Providers and Systems (CAHPS®) clinician and group adult visit survey.  </a:t>
            </a:r>
            <a:r>
              <a:rPr lang="en-US" u="sng" dirty="0"/>
              <a:t>Medical Care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Chen, A. Y., Elliott, M.N., Spritzer, K. L., Brown, J., </a:t>
            </a:r>
            <a:r>
              <a:rPr lang="en-US" dirty="0" err="1"/>
              <a:t>Skootsky</a:t>
            </a:r>
            <a:r>
              <a:rPr lang="en-US" dirty="0"/>
              <a:t>, S. A., &amp; </a:t>
            </a:r>
            <a:r>
              <a:rPr lang="en-US" b="1" dirty="0"/>
              <a:t>Hays, R. D</a:t>
            </a:r>
            <a:r>
              <a:rPr lang="en-US" dirty="0"/>
              <a:t>.  (in press).  Differences in CAHPS reports and ratings of health care provided to adults and children.  </a:t>
            </a:r>
            <a:r>
              <a:rPr lang="en-US" u="sng" dirty="0"/>
              <a:t>Medical Care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Patient-Reported </a:t>
            </a:r>
            <a:r>
              <a:rPr lang="en-US" dirty="0" smtClean="0"/>
              <a:t>Outcomes Information </a:t>
            </a:r>
            <a:br>
              <a:rPr lang="en-US" dirty="0" smtClean="0"/>
            </a:br>
            <a:r>
              <a:rPr lang="en-US" dirty="0" smtClean="0"/>
              <a:t>Measurement </a:t>
            </a:r>
            <a:r>
              <a:rPr lang="en-US" dirty="0"/>
              <a:t>System (PROMIS®)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Khanna</a:t>
            </a:r>
            <a:r>
              <a:rPr lang="en-US" dirty="0"/>
              <a:t>, D., Krishnan, E., Morgan DeWitt, E., </a:t>
            </a:r>
            <a:r>
              <a:rPr lang="en-US" dirty="0" err="1"/>
              <a:t>Khanna</a:t>
            </a:r>
            <a:r>
              <a:rPr lang="en-US" dirty="0"/>
              <a:t>, P. P., Spiegel, B., &amp; </a:t>
            </a:r>
            <a:r>
              <a:rPr lang="en-US" b="1" dirty="0"/>
              <a:t>Hays, R</a:t>
            </a:r>
            <a:r>
              <a:rPr lang="en-US" dirty="0"/>
              <a:t>. </a:t>
            </a:r>
            <a:r>
              <a:rPr lang="en-US" b="1" dirty="0"/>
              <a:t>D</a:t>
            </a:r>
            <a:r>
              <a:rPr lang="en-US" dirty="0"/>
              <a:t>. (2011).  The future of measuring patient reported outcomes in rheumatology.  </a:t>
            </a:r>
            <a:r>
              <a:rPr lang="en-US" u="sng" dirty="0"/>
              <a:t>Arthritis Care and Research</a:t>
            </a:r>
            <a:r>
              <a:rPr lang="en-US" dirty="0"/>
              <a:t>, 63, S486-490.</a:t>
            </a:r>
          </a:p>
          <a:p>
            <a:pPr lvl="0"/>
            <a:r>
              <a:rPr lang="en-US" dirty="0"/>
              <a:t>Carle, A. C., </a:t>
            </a:r>
            <a:r>
              <a:rPr lang="en-US" dirty="0" err="1"/>
              <a:t>Cella</a:t>
            </a:r>
            <a:r>
              <a:rPr lang="en-US" dirty="0"/>
              <a:t>, D., </a:t>
            </a:r>
            <a:r>
              <a:rPr lang="en-US" dirty="0" err="1"/>
              <a:t>Cai</a:t>
            </a:r>
            <a:r>
              <a:rPr lang="en-US" dirty="0"/>
              <a:t>, L, Choi, S. W., Crane, P. K., Curtis, S. M., </a:t>
            </a:r>
            <a:r>
              <a:rPr lang="en-US" dirty="0" err="1"/>
              <a:t>Gruhl</a:t>
            </a:r>
            <a:r>
              <a:rPr lang="en-US" dirty="0"/>
              <a:t>, J., Lai, J., Mukherjee, S., </a:t>
            </a:r>
            <a:r>
              <a:rPr lang="en-US" dirty="0" err="1"/>
              <a:t>Reise</a:t>
            </a:r>
            <a:r>
              <a:rPr lang="en-US" dirty="0"/>
              <a:t>, S., </a:t>
            </a:r>
            <a:r>
              <a:rPr lang="en-US" dirty="0" err="1"/>
              <a:t>Teresi</a:t>
            </a:r>
            <a:r>
              <a:rPr lang="en-US" dirty="0"/>
              <a:t>, J., </a:t>
            </a:r>
            <a:r>
              <a:rPr lang="en-US" dirty="0" err="1"/>
              <a:t>Thissen</a:t>
            </a:r>
            <a:r>
              <a:rPr lang="en-US" dirty="0"/>
              <a:t>, D., Wu, E. J., &amp; </a:t>
            </a:r>
            <a:r>
              <a:rPr lang="en-US" b="1" dirty="0"/>
              <a:t>Hays, R. D</a:t>
            </a:r>
            <a:r>
              <a:rPr lang="en-US" dirty="0"/>
              <a:t>.  (2011). Advancing PROMIS’s methodology: Results of the third Patient-Reported Outcomes Measurement Information System (PROMIS®) Psychometric Summit. </a:t>
            </a:r>
            <a:r>
              <a:rPr lang="en-US" u="sng" dirty="0"/>
              <a:t>Expert Reviews of </a:t>
            </a:r>
            <a:r>
              <a:rPr lang="en-US" u="sng" dirty="0" err="1"/>
              <a:t>Pharmacoeconomic</a:t>
            </a:r>
            <a:r>
              <a:rPr lang="en-US" u="sng" dirty="0"/>
              <a:t> and Outcomes Research</a:t>
            </a:r>
            <a:r>
              <a:rPr lang="en-US" dirty="0"/>
              <a:t>, 11 (16), 677-684.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UCLA Department of Medicine</a:t>
            </a:r>
          </a:p>
          <a:p>
            <a:r>
              <a:rPr lang="en-US" dirty="0" smtClean="0"/>
              <a:t>UCLA Department </a:t>
            </a:r>
            <a:r>
              <a:rPr lang="en-US" dirty="0"/>
              <a:t>of Health </a:t>
            </a:r>
            <a:r>
              <a:rPr lang="en-US" dirty="0" smtClean="0"/>
              <a:t>Services </a:t>
            </a:r>
          </a:p>
          <a:p>
            <a:r>
              <a:rPr lang="en-US" dirty="0" smtClean="0"/>
              <a:t>RAND, Senior Social Policy Analyst </a:t>
            </a:r>
          </a:p>
          <a:p>
            <a:r>
              <a:rPr lang="en-US" dirty="0" err="1" smtClean="0"/>
              <a:t>Pardee</a:t>
            </a:r>
            <a:r>
              <a:rPr lang="en-US" dirty="0" smtClean="0"/>
              <a:t> </a:t>
            </a:r>
            <a:r>
              <a:rPr lang="en-US" dirty="0"/>
              <a:t>RAND Graduate School </a:t>
            </a:r>
            <a:r>
              <a:rPr lang="en-US" dirty="0" smtClean="0"/>
              <a:t>Faculty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HS214: Measurement </a:t>
            </a:r>
            <a:r>
              <a:rPr lang="en-US" dirty="0"/>
              <a:t>of Effectiveness and Outcomes in Health Care </a:t>
            </a:r>
          </a:p>
          <a:p>
            <a:r>
              <a:rPr lang="en-US" dirty="0" smtClean="0"/>
              <a:t>HS216: Making the Business Case for Quality</a:t>
            </a:r>
          </a:p>
          <a:p>
            <a:r>
              <a:rPr lang="en-US" dirty="0" smtClean="0"/>
              <a:t>HS249 F: Quality </a:t>
            </a:r>
            <a:r>
              <a:rPr lang="en-US" dirty="0"/>
              <a:t>of Care </a:t>
            </a:r>
            <a:r>
              <a:rPr lang="en-US" dirty="0" smtClean="0"/>
              <a:t> </a:t>
            </a:r>
          </a:p>
          <a:p>
            <a:r>
              <a:rPr lang="en-US" dirty="0" smtClean="0"/>
              <a:t>HS 265: Challenges </a:t>
            </a:r>
            <a:r>
              <a:rPr lang="en-US" dirty="0"/>
              <a:t>in Clinical Health Services Research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348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Ron D. Hays (drhays@ucla.edu) August 10, 2012 (12:00-12:06pm)  Powerpoint file posted at: http://gim.med.ucla.edu/FacultyPages/Hays/ </vt:lpstr>
      <vt:lpstr>Health-Related Behavior </vt:lpstr>
      <vt:lpstr>PROs</vt:lpstr>
      <vt:lpstr>Thank you</vt:lpstr>
      <vt:lpstr>Behavior</vt:lpstr>
      <vt:lpstr>Consumer Assessment of Healthcare Providers and Systems (CAHPS®) </vt:lpstr>
      <vt:lpstr>Patient-Reported Outcomes Information  Measurement System (PROMIS®) </vt:lpstr>
      <vt:lpstr>Current Positions</vt:lpstr>
      <vt:lpstr>Teaching </vt:lpstr>
      <vt:lpstr>Editorial Service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drhays</cp:lastModifiedBy>
  <cp:revision>40</cp:revision>
  <cp:lastPrinted>2011-06-23T15:38:18Z</cp:lastPrinted>
  <dcterms:created xsi:type="dcterms:W3CDTF">2011-06-22T19:25:25Z</dcterms:created>
  <dcterms:modified xsi:type="dcterms:W3CDTF">2012-08-07T21:55:58Z</dcterms:modified>
</cp:coreProperties>
</file>