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882" r:id="rId2"/>
    <p:sldMasterId id="2147483888" r:id="rId3"/>
    <p:sldMasterId id="2147483917" r:id="rId4"/>
    <p:sldMasterId id="2147483923" r:id="rId5"/>
    <p:sldMasterId id="2147483943" r:id="rId6"/>
    <p:sldMasterId id="2147483945" r:id="rId7"/>
    <p:sldMasterId id="2147483947" r:id="rId8"/>
    <p:sldMasterId id="2147483953" r:id="rId9"/>
    <p:sldMasterId id="2147483961" r:id="rId10"/>
    <p:sldMasterId id="2147483996" r:id="rId11"/>
    <p:sldMasterId id="2147484009" r:id="rId12"/>
    <p:sldMasterId id="2147484022" r:id="rId13"/>
    <p:sldMasterId id="2147484035" r:id="rId14"/>
    <p:sldMasterId id="2147484048" r:id="rId15"/>
    <p:sldMasterId id="2147484061" r:id="rId16"/>
    <p:sldMasterId id="2147484074" r:id="rId17"/>
    <p:sldMasterId id="2147484087" r:id="rId18"/>
  </p:sldMasterIdLst>
  <p:notesMasterIdLst>
    <p:notesMasterId r:id="rId54"/>
  </p:notesMasterIdLst>
  <p:handoutMasterIdLst>
    <p:handoutMasterId r:id="rId55"/>
  </p:handoutMasterIdLst>
  <p:sldIdLst>
    <p:sldId id="442" r:id="rId19"/>
    <p:sldId id="617" r:id="rId20"/>
    <p:sldId id="674" r:id="rId21"/>
    <p:sldId id="675" r:id="rId22"/>
    <p:sldId id="619" r:id="rId23"/>
    <p:sldId id="609" r:id="rId24"/>
    <p:sldId id="670" r:id="rId25"/>
    <p:sldId id="721" r:id="rId26"/>
    <p:sldId id="712" r:id="rId27"/>
    <p:sldId id="696" r:id="rId28"/>
    <p:sldId id="697" r:id="rId29"/>
    <p:sldId id="698" r:id="rId30"/>
    <p:sldId id="699" r:id="rId31"/>
    <p:sldId id="706" r:id="rId32"/>
    <p:sldId id="707" r:id="rId33"/>
    <p:sldId id="708" r:id="rId34"/>
    <p:sldId id="709" r:id="rId35"/>
    <p:sldId id="710" r:id="rId36"/>
    <p:sldId id="711" r:id="rId37"/>
    <p:sldId id="704" r:id="rId38"/>
    <p:sldId id="720" r:id="rId39"/>
    <p:sldId id="730" r:id="rId40"/>
    <p:sldId id="731" r:id="rId41"/>
    <p:sldId id="732" r:id="rId42"/>
    <p:sldId id="733" r:id="rId43"/>
    <p:sldId id="734" r:id="rId44"/>
    <p:sldId id="735" r:id="rId45"/>
    <p:sldId id="736" r:id="rId46"/>
    <p:sldId id="686" r:id="rId47"/>
    <p:sldId id="687" r:id="rId48"/>
    <p:sldId id="688" r:id="rId49"/>
    <p:sldId id="737" r:id="rId50"/>
    <p:sldId id="660" r:id="rId51"/>
    <p:sldId id="738" r:id="rId52"/>
    <p:sldId id="739" r:id="rId5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3333FF"/>
    <a:srgbClr val="530B69"/>
    <a:srgbClr val="28288D"/>
    <a:srgbClr val="3E1B8D"/>
    <a:srgbClr val="11466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36" autoAdjust="0"/>
    <p:restoredTop sz="85429" autoAdjust="0"/>
  </p:normalViewPr>
  <p:slideViewPr>
    <p:cSldViewPr snapToGrid="0">
      <p:cViewPr>
        <p:scale>
          <a:sx n="100" d="100"/>
          <a:sy n="100" d="100"/>
        </p:scale>
        <p:origin x="-126" y="202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1058"/>
    </p:cViewPr>
  </p:sorterViewPr>
  <p:notesViewPr>
    <p:cSldViewPr snapToGrid="0">
      <p:cViewPr varScale="1">
        <p:scale>
          <a:sx n="56" d="100"/>
          <a:sy n="56" d="100"/>
        </p:scale>
        <p:origin x="-185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E3C6685-A968-463B-8DBD-4F6EA6DDC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4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B335D543-FF64-4DDE-B845-60EC83541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44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7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Egyptian hieroglyphs; Egyptian demotic script; Ancient Greek</a:t>
            </a:r>
          </a:p>
        </p:txBody>
      </p:sp>
      <p:sp>
        <p:nvSpPr>
          <p:cNvPr id="477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EE2F8-2FB7-48E0-9EAC-45AAB3DD00F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A701C-E8A5-4FE6-A1AD-6CF9E0A2CB2E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5087B-EF8B-48E8-AC2D-E368E00A9A78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3EFD8-6996-488E-8FE7-E0B6871AA0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7 sub-domains were selected to represent three higher level PROMIS domains, Mental Health, Physical Health, and Social Health. The short forms of different lengths, 4, 6, and 8 items, were designed to provide incrementally more precision and coverage for clinical populations.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331D1-A6EE-4DC2-A51A-65EECAF1DE7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46BD0-BEC7-4C8A-98DF-6F4B951200E1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AE9B9-13EA-4C32-97A3-4FF691D75CD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4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Development of new and modified items (Beginning pool = @ 8000 total items)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28 focus groups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Binning and winnowing to 1064 items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Cognitive interviews (784 items)</a:t>
            </a:r>
          </a:p>
          <a:p>
            <a:endParaRPr lang="en-US" smtClean="0"/>
          </a:p>
        </p:txBody>
      </p:sp>
      <p:sp>
        <p:nvSpPr>
          <p:cNvPr id="484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21DD0-6CCA-4596-8003-870ED8DB5A3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FF78F5E-1F0A-423A-A863-7F08527A968B}" type="slidenum">
              <a:rPr lang="en-US" smtClean="0">
                <a:solidFill>
                  <a:srgbClr val="000000"/>
                </a:solidFill>
              </a:rPr>
              <a:pPr defTabSz="912813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143F1-3C3D-42B9-A0DD-48807444AC9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Likely item: I get tired when I run a marathon (T)</a:t>
            </a:r>
          </a:p>
          <a:p>
            <a:r>
              <a:rPr lang="en-US" smtClean="0">
                <a:latin typeface="Arial" charset="0"/>
              </a:rPr>
              <a:t>Unlikely item: I get tired when I get out of bed (T)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E8CAE-9531-4219-B67A-3625EC00E28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C24BC-BB54-4065-914E-8264ABEEDC5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E1FEB-C007-4237-BDCE-2EC40138746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39775"/>
            <a:ext cx="4537075" cy="3402013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omis0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38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34147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6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64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840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702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02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02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86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71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81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5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769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8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52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47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826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62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9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93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03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74" name="Photo Editor Photo" r:id="rId3" imgW="7430537" imgH="619211" progId="">
                  <p:embed/>
                </p:oleObj>
              </mc:Choice>
              <mc:Fallback>
                <p:oleObj name="Photo Editor Photo" r:id="rId3" imgW="7430537" imgH="61921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5AD64-0EA4-44B0-A4B7-4CAC0B123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5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D24FFC-AAB2-4FFB-BBD2-D34FB3482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CB42328-DAF9-40C0-AC1B-1BD617C8E424}" type="datetimeFigureOut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3861077-1D4B-4668-ACD9-93D67345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E532167-A139-4786-8B05-ABCA71115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2A85F5-7BDA-46BE-AE94-47B385F6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F0141-78B2-4575-A9D6-2F73A4558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4C0AE5-58F4-47A0-A11E-D6307C695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3D92CD-B521-461F-A034-59042B654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/>
            </a:lvl1pPr>
          </a:lstStyle>
          <a:p>
            <a:pPr>
              <a:defRPr/>
            </a:pPr>
            <a:fld id="{54607706-D5C4-499D-8FDF-D18DE9B89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56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89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1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1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6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0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7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1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17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3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41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1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36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0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0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59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89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61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77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43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29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00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0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84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7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38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0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0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0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86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55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74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6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82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5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18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67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44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29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5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92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70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9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57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6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25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75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29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84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55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234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14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33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04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0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82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867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806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811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61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476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7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85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CB3C-E953-4B3A-92A6-6ECD378064BE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26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FC12-50D3-4FDE-91CE-A7D085BB8D8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0573-12C0-43DC-9FA0-B7D26F679D6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00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5AA7-CFF8-426D-AB9A-3EF64DDF62F5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92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19-FD97-49A6-ACF6-6A6D7FC0B742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309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04DD-1EE6-4743-879D-8DF4CC76CE9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0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D05-FC2B-4B86-A715-DBE39AE8063D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65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3D9F-21FB-4A6D-AB03-CDBB96FDCE0C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62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818-FA6A-42C9-B3DC-C9C6F7347291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503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4AF-9F40-48C1-932D-55E6B43362CB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787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03F0-9B95-4DDF-B58A-CBD56BA67B78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089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8FD4-4552-4450-99DA-A72B66B6BE26}" type="slidenum">
              <a:rPr lang="en-US">
                <a:solidFill>
                  <a:srgbClr val="FFF9E5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9E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7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3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3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3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Photo" r:id="rId14" imgW="7430537" imgH="619211" progId="">
                  <p:embed/>
                </p:oleObj>
              </mc:Choice>
              <mc:Fallback>
                <p:oleObj name="Photo Editor Photo" r:id="rId14" imgW="7430537" imgH="619211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9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433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546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75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963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516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15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389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A8BB6B4-2E6C-4759-86BF-486AA2415373}" type="slidenum">
              <a:rPr lang="en-US" b="0">
                <a:solidFill>
                  <a:srgbClr val="FFF9E5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FFF9E5">
                  <a:shade val="50000"/>
                </a:srgbClr>
              </a:solidFill>
              <a:cs typeface="+mn-cs"/>
            </a:endParaRPr>
          </a:p>
        </p:txBody>
      </p:sp>
      <p:pic>
        <p:nvPicPr>
          <p:cNvPr id="10253" name="Picture 7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0"/>
            <a:ext cx="915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464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62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36235" name="Object 43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0" name="Photo Editor Photo" r:id="rId5" imgW="7430537" imgH="619211" progId="">
                  <p:embed/>
                </p:oleObj>
              </mc:Choice>
              <mc:Fallback>
                <p:oleObj name="Photo Editor Photo" r:id="rId5" imgW="7430537" imgH="619211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410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7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7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A2678-1608-4A02-90AC-D9CFC458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3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1FD472D-BA23-4F86-8336-6D6A6E561758}" type="datetimeFigureOut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2836466-A51F-420A-9C46-C52D92A2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7086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C0C0C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51575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800" b="0">
                <a:solidFill>
                  <a:srgbClr val="DDDDDD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1EA721A-2047-4A70-9D88-6F5F40DAA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9696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8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326FE28-1530-480F-85D5-398908C8E3D3}" type="datetimeFigureOut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850CFD5-D17E-48B4-A4D6-73D61FE3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FDA24E-16C2-4BB1-9939-FA31C2A83433}" type="datetimeFigureOut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37CD4DE-6A27-4DA2-8FC2-22A920A4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2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6A6714C-2394-4CC5-99E2-40C0E476B527}" type="datetimeFigureOut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EB21865-4751-4166-96A6-1E8E5DDF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60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0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60136" name="Object 40"/>
          <p:cNvGraphicFramePr>
            <a:graphicFrameLocks noChangeAspect="1"/>
          </p:cNvGraphicFramePr>
          <p:nvPr/>
        </p:nvGraphicFramePr>
        <p:xfrm>
          <a:off x="8178800" y="62436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1" name="Photo Editor Photo" r:id="rId4" imgW="7430537" imgH="619211" progId="">
                  <p:embed/>
                </p:oleObj>
              </mc:Choice>
              <mc:Fallback>
                <p:oleObj name="Photo Editor Photo" r:id="rId4" imgW="7430537" imgH="619211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178800" y="62436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" y="157163"/>
            <a:ext cx="8959850" cy="20494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Comprehensive Approach to the Measurement of Health Outcomes</a:t>
            </a:r>
            <a:b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04875" y="5248275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86100" y="56007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24275" y="56388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552450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71750" y="5391150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3096" name="TextBox 16"/>
          <p:cNvSpPr txBox="1">
            <a:spLocks noChangeArrowheads="1"/>
          </p:cNvSpPr>
          <p:nvPr/>
        </p:nvSpPr>
        <p:spPr bwMode="auto">
          <a:xfrm>
            <a:off x="222250" y="2378075"/>
            <a:ext cx="8748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FFFF00"/>
                </a:solidFill>
              </a:rPr>
              <a:t>Ron D. Hays, Ph.D</a:t>
            </a:r>
          </a:p>
          <a:p>
            <a:pPr algn="ctr"/>
            <a:r>
              <a:rPr lang="en-US" sz="2800" b="0">
                <a:solidFill>
                  <a:srgbClr val="FFFF00"/>
                </a:solidFill>
              </a:rPr>
              <a:t>UCLA Division of General Internal Medicine &amp;        Health Services Research</a:t>
            </a:r>
          </a:p>
          <a:p>
            <a:pPr algn="ctr"/>
            <a:r>
              <a:rPr lang="en-US" sz="2800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73097" name="TextBox 1"/>
          <p:cNvSpPr txBox="1">
            <a:spLocks noChangeArrowheads="1"/>
          </p:cNvSpPr>
          <p:nvPr/>
        </p:nvSpPr>
        <p:spPr bwMode="auto">
          <a:xfrm>
            <a:off x="222250" y="4029075"/>
            <a:ext cx="8578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0">
                <a:solidFill>
                  <a:srgbClr val="FFFF00"/>
                </a:solidFill>
              </a:rPr>
              <a:t>K30 Module 2</a:t>
            </a:r>
          </a:p>
          <a:p>
            <a:pPr algn="ctr"/>
            <a:r>
              <a:rPr lang="en-US" sz="2800" b="0">
                <a:solidFill>
                  <a:srgbClr val="FFFF00"/>
                </a:solidFill>
              </a:rPr>
              <a:t>November 16, 2010 (9:00-10:30 am)</a:t>
            </a:r>
          </a:p>
          <a:p>
            <a:pPr algn="ctr"/>
            <a:r>
              <a:rPr lang="en-US" sz="2800" b="0">
                <a:solidFill>
                  <a:srgbClr val="FFFF00"/>
                </a:solidFill>
              </a:rPr>
              <a:t>1</a:t>
            </a:r>
            <a:r>
              <a:rPr lang="en-US" sz="2800" b="0" baseline="30000">
                <a:solidFill>
                  <a:srgbClr val="FFFF00"/>
                </a:solidFill>
              </a:rPr>
              <a:t>st</a:t>
            </a:r>
            <a:r>
              <a:rPr lang="en-US" sz="2800" b="0">
                <a:solidFill>
                  <a:srgbClr val="FFFF00"/>
                </a:solidFill>
              </a:rPr>
              <a:t> floor Conference Room 1357, UCLA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3" name="Rectangle 7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4" name="Rectangle 8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5" name="Rectangle 9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6" name="Rectangle 10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7" name="Rectangle 11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8" name="Rectangle 12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69" name="Rectangle 13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0" name="Rectangle 14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1" name="Rectangle 15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2" name="Rectangle 16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3" name="Rectangle 17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4" name="Rectangle 18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5" name="Rectangle 19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6" name="Rectangle 20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7" name="Rectangle 21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8" name="Rectangle 22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79" name="Rectangle 23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0" name="Rectangle 24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1" name="Rectangle 25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2" name="Rectangle 26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3" name="Rectangle 27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4" name="Rectangle 28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5" name="Rectangle 29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6" name="Rectangle 30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87" name="Rectangle 31"/>
          <p:cNvSpPr>
            <a:spLocks noChangeArrowheads="1"/>
          </p:cNvSpPr>
          <p:nvPr/>
        </p:nvSpPr>
        <p:spPr bwMode="auto">
          <a:xfrm>
            <a:off x="2451100" y="1066800"/>
            <a:ext cx="465455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4100" b="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Person</a:t>
            </a: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Fatigue Score</a:t>
            </a:r>
          </a:p>
        </p:txBody>
      </p:sp>
      <p:sp>
        <p:nvSpPr>
          <p:cNvPr id="281631" name="Rectangle 32"/>
          <p:cNvSpPr>
            <a:spLocks noGrp="1" noChangeArrowheads="1"/>
          </p:cNvSpPr>
          <p:nvPr>
            <p:ph type="title"/>
          </p:nvPr>
        </p:nvSpPr>
        <p:spPr>
          <a:xfrm>
            <a:off x="514350" y="152400"/>
            <a:ext cx="8001000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Interpretation </a:t>
            </a:r>
          </a:p>
        </p:txBody>
      </p:sp>
      <p:sp>
        <p:nvSpPr>
          <p:cNvPr id="761889" name="Rectangle 33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0" name="Rectangle 34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1" name="Rectangle 35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2" name="Rectangle 36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3" name="Rectangle 37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4" name="Rectangle 38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5" name="Rectangle 39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6" name="Rectangle 40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7" name="Rectangle 41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8" name="Rectangle 42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899" name="Rectangle 43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0" name="Rectangle 44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1" name="Rectangle 45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2" name="Rectangle 46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3" name="Rectangle 47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4" name="Rectangle 48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5" name="Rectangle 49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6" name="Rectangle 50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7" name="Rectangle 51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8" name="Rectangle 52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09" name="Rectangle 53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0" name="Rectangle 54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1" name="Rectangle 55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2" name="Rectangle 56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3" name="Rectangle 57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14" name="Rectangle 58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20638" y="3962400"/>
            <a:ext cx="9123363" cy="2430463"/>
            <a:chOff x="88" y="2476"/>
            <a:chExt cx="5749" cy="1531"/>
          </a:xfrm>
        </p:grpSpPr>
        <p:sp>
          <p:nvSpPr>
            <p:cNvPr id="761916" name="Text Box 60"/>
            <p:cNvSpPr txBox="1">
              <a:spLocks noChangeArrowheads="1"/>
            </p:cNvSpPr>
            <p:nvPr/>
          </p:nvSpPr>
          <p:spPr bwMode="auto">
            <a:xfrm>
              <a:off x="1200" y="2476"/>
              <a:ext cx="84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0">
                  <a:solidFill>
                    <a:srgbClr val="000000"/>
                  </a:solidFill>
                  <a:latin typeface="Arial" pitchFamily="-110" charset="0"/>
                </a:rPr>
                <a:t>Q   Q   Q</a:t>
              </a:r>
              <a:endParaRPr lang="en-US" sz="3200" b="0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761917" name="Rectangle 61"/>
            <p:cNvSpPr>
              <a:spLocks noChangeArrowheads="1"/>
            </p:cNvSpPr>
            <p:nvPr/>
          </p:nvSpPr>
          <p:spPr bwMode="auto">
            <a:xfrm>
              <a:off x="1958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18" name="Rectangle 62"/>
            <p:cNvSpPr>
              <a:spLocks noChangeArrowheads="1"/>
            </p:cNvSpPr>
            <p:nvPr/>
          </p:nvSpPr>
          <p:spPr bwMode="auto">
            <a:xfrm>
              <a:off x="2641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19" name="Rectangle 63"/>
            <p:cNvSpPr>
              <a:spLocks noChangeArrowheads="1"/>
            </p:cNvSpPr>
            <p:nvPr/>
          </p:nvSpPr>
          <p:spPr bwMode="auto">
            <a:xfrm>
              <a:off x="3580" y="247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0" name="Text Box 64"/>
            <p:cNvSpPr txBox="1">
              <a:spLocks noChangeArrowheads="1"/>
            </p:cNvSpPr>
            <p:nvPr/>
          </p:nvSpPr>
          <p:spPr bwMode="auto">
            <a:xfrm>
              <a:off x="4495" y="249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1" name="Text Box 65"/>
            <p:cNvSpPr txBox="1">
              <a:spLocks noChangeArrowheads="1"/>
            </p:cNvSpPr>
            <p:nvPr/>
          </p:nvSpPr>
          <p:spPr bwMode="auto">
            <a:xfrm>
              <a:off x="4263" y="2486"/>
              <a:ext cx="2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2" name="Text Box 66"/>
            <p:cNvSpPr txBox="1">
              <a:spLocks noChangeArrowheads="1"/>
            </p:cNvSpPr>
            <p:nvPr/>
          </p:nvSpPr>
          <p:spPr bwMode="auto">
            <a:xfrm>
              <a:off x="4695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23" name="Rectangle 67"/>
            <p:cNvSpPr>
              <a:spLocks noChangeArrowheads="1"/>
            </p:cNvSpPr>
            <p:nvPr/>
          </p:nvSpPr>
          <p:spPr bwMode="auto">
            <a:xfrm>
              <a:off x="88" y="2534"/>
              <a:ext cx="1112" cy="10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spAutoFit/>
            </a:bodyPr>
            <a:lstStyle/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 Likely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“I get tired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when I run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a marathon”</a:t>
              </a:r>
            </a:p>
          </p:txBody>
        </p:sp>
        <p:sp>
          <p:nvSpPr>
            <p:cNvPr id="761924" name="Rectangle 68"/>
            <p:cNvSpPr>
              <a:spLocks noChangeArrowheads="1"/>
            </p:cNvSpPr>
            <p:nvPr/>
          </p:nvSpPr>
          <p:spPr bwMode="auto">
            <a:xfrm>
              <a:off x="4838" y="2620"/>
              <a:ext cx="999" cy="1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spAutoFit/>
            </a:bodyPr>
            <a:lstStyle/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Unlikely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“I get tired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when I get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out of a </a:t>
              </a:r>
            </a:p>
            <a:p>
              <a:pPr algn="ctr" defTabSz="935038">
                <a:defRPr/>
              </a:pPr>
              <a:r>
                <a:rPr lang="en-US" sz="25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0" charset="0"/>
                </a:rPr>
                <a:t>chair” </a:t>
              </a:r>
            </a:p>
          </p:txBody>
        </p:sp>
        <p:sp>
          <p:nvSpPr>
            <p:cNvPr id="761925" name="Rectangle 69"/>
            <p:cNvSpPr>
              <a:spLocks noChangeArrowheads="1"/>
            </p:cNvSpPr>
            <p:nvPr/>
          </p:nvSpPr>
          <p:spPr bwMode="auto">
            <a:xfrm>
              <a:off x="1926" y="3552"/>
              <a:ext cx="1988" cy="4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560" tIns="45468" rIns="92560" bIns="45468">
              <a:spAutoFit/>
            </a:bodyPr>
            <a:lstStyle/>
            <a:p>
              <a:pPr algn="ctr" defTabSz="935038">
                <a:defRPr/>
              </a:pPr>
              <a:r>
                <a:rPr lang="en-US" sz="4100" b="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Item</a:t>
              </a:r>
              <a:r>
                <a:rPr lang="en-US" sz="41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Location</a:t>
              </a:r>
            </a:p>
          </p:txBody>
        </p:sp>
        <p:sp>
          <p:nvSpPr>
            <p:cNvPr id="761926" name="Rectangle 70"/>
            <p:cNvSpPr>
              <a:spLocks noChangeArrowheads="1"/>
            </p:cNvSpPr>
            <p:nvPr/>
          </p:nvSpPr>
          <p:spPr bwMode="auto">
            <a:xfrm>
              <a:off x="2257" y="266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7" name="Rectangle 71"/>
            <p:cNvSpPr>
              <a:spLocks noChangeArrowheads="1"/>
            </p:cNvSpPr>
            <p:nvPr/>
          </p:nvSpPr>
          <p:spPr bwMode="auto">
            <a:xfrm>
              <a:off x="1788" y="2860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8" name="Rectangle 72"/>
            <p:cNvSpPr>
              <a:spLocks noChangeArrowheads="1"/>
            </p:cNvSpPr>
            <p:nvPr/>
          </p:nvSpPr>
          <p:spPr bwMode="auto">
            <a:xfrm>
              <a:off x="2470" y="2860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29" name="Rectangle 73"/>
            <p:cNvSpPr>
              <a:spLocks noChangeArrowheads="1"/>
            </p:cNvSpPr>
            <p:nvPr/>
          </p:nvSpPr>
          <p:spPr bwMode="auto">
            <a:xfrm>
              <a:off x="1574" y="266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0" name="Rectangle 74"/>
            <p:cNvSpPr>
              <a:spLocks noChangeArrowheads="1"/>
            </p:cNvSpPr>
            <p:nvPr/>
          </p:nvSpPr>
          <p:spPr bwMode="auto">
            <a:xfrm>
              <a:off x="2977" y="2678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1" name="Rectangle 75"/>
            <p:cNvSpPr>
              <a:spLocks noChangeArrowheads="1"/>
            </p:cNvSpPr>
            <p:nvPr/>
          </p:nvSpPr>
          <p:spPr bwMode="auto">
            <a:xfrm>
              <a:off x="3665" y="2688"/>
              <a:ext cx="760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2" name="Rectangle 76"/>
            <p:cNvSpPr>
              <a:spLocks noChangeArrowheads="1"/>
            </p:cNvSpPr>
            <p:nvPr/>
          </p:nvSpPr>
          <p:spPr bwMode="auto">
            <a:xfrm>
              <a:off x="3409" y="2832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3" name="Rectangle 77"/>
            <p:cNvSpPr>
              <a:spLocks noChangeArrowheads="1"/>
            </p:cNvSpPr>
            <p:nvPr/>
          </p:nvSpPr>
          <p:spPr bwMode="auto">
            <a:xfrm>
              <a:off x="2897" y="3014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4" name="Rectangle 78"/>
            <p:cNvSpPr>
              <a:spLocks noChangeArrowheads="1"/>
            </p:cNvSpPr>
            <p:nvPr/>
          </p:nvSpPr>
          <p:spPr bwMode="auto">
            <a:xfrm>
              <a:off x="2161" y="3014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5" name="Rectangle 79"/>
            <p:cNvSpPr>
              <a:spLocks noChangeArrowheads="1"/>
            </p:cNvSpPr>
            <p:nvPr/>
          </p:nvSpPr>
          <p:spPr bwMode="auto">
            <a:xfrm>
              <a:off x="2401" y="3206"/>
              <a:ext cx="7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rgbClr val="000000"/>
                  </a:solidFill>
                </a:rPr>
                <a:t>Q   Q   Q</a:t>
              </a:r>
            </a:p>
          </p:txBody>
        </p:sp>
        <p:sp>
          <p:nvSpPr>
            <p:cNvPr id="761936" name="Text Box 80"/>
            <p:cNvSpPr txBox="1">
              <a:spLocks noChangeArrowheads="1"/>
            </p:cNvSpPr>
            <p:nvPr/>
          </p:nvSpPr>
          <p:spPr bwMode="auto">
            <a:xfrm>
              <a:off x="3726" y="3014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7" name="Text Box 81"/>
            <p:cNvSpPr txBox="1">
              <a:spLocks noChangeArrowheads="1"/>
            </p:cNvSpPr>
            <p:nvPr/>
          </p:nvSpPr>
          <p:spPr bwMode="auto">
            <a:xfrm>
              <a:off x="4111" y="2832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8" name="Text Box 82"/>
            <p:cNvSpPr txBox="1">
              <a:spLocks noChangeArrowheads="1"/>
            </p:cNvSpPr>
            <p:nvPr/>
          </p:nvSpPr>
          <p:spPr bwMode="auto">
            <a:xfrm>
              <a:off x="4400" y="2707"/>
              <a:ext cx="2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39" name="Text Box 83"/>
            <p:cNvSpPr txBox="1">
              <a:spLocks noChangeArrowheads="1"/>
            </p:cNvSpPr>
            <p:nvPr/>
          </p:nvSpPr>
          <p:spPr bwMode="auto">
            <a:xfrm>
              <a:off x="3199" y="2832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40" name="Text Box 84"/>
            <p:cNvSpPr txBox="1">
              <a:spLocks noChangeArrowheads="1"/>
            </p:cNvSpPr>
            <p:nvPr/>
          </p:nvSpPr>
          <p:spPr bwMode="auto">
            <a:xfrm>
              <a:off x="3351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761941" name="Text Box 85"/>
            <p:cNvSpPr txBox="1">
              <a:spLocks noChangeArrowheads="1"/>
            </p:cNvSpPr>
            <p:nvPr/>
          </p:nvSpPr>
          <p:spPr bwMode="auto">
            <a:xfrm>
              <a:off x="895" y="2486"/>
              <a:ext cx="2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0">
                  <a:solidFill>
                    <a:srgbClr val="000000"/>
                  </a:solidFill>
                </a:rPr>
                <a:t> </a:t>
              </a:r>
              <a:r>
                <a:rPr lang="en-US" sz="2000" b="0">
                  <a:solidFill>
                    <a:srgbClr val="000000"/>
                  </a:solidFill>
                </a:rPr>
                <a:t>Q</a:t>
              </a:r>
            </a:p>
          </p:txBody>
        </p:sp>
      </p:grpSp>
      <p:sp>
        <p:nvSpPr>
          <p:cNvPr id="761942" name="Line 86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1943" name="Rectangle 87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1944" name="Rectangle 88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3908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0" name="Rectangle 6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1" name="Rectangle 7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2" name="Rectangle 8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3" name="Rectangle 9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4" name="Rectangle 10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5" name="Rectangle 11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6" name="Rectangle 12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8" name="Rectangle 14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19" name="Rectangle 15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0" name="Rectangle 16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1" name="Rectangle 17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2" name="Rectangle 18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3" name="Rectangle 19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4" name="Rectangle 20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5" name="Rectangle 21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6" name="Rectangle 22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7" name="Rectangle 23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8" name="Rectangle 24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29" name="Rectangle 25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0" name="Rectangle 26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1" name="Rectangle 27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2" name="Rectangle 28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3" name="Rectangle 29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4" name="Rectangle 30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5" name="Rectangle 31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6" name="Rectangle 32"/>
          <p:cNvSpPr>
            <a:spLocks noChangeArrowheads="1"/>
          </p:cNvSpPr>
          <p:nvPr/>
        </p:nvSpPr>
        <p:spPr bwMode="auto">
          <a:xfrm>
            <a:off x="2108200" y="1066800"/>
            <a:ext cx="5341938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41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 Bank </a:t>
            </a:r>
            <a:r>
              <a:rPr lang="en-US" sz="4100" b="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Person</a:t>
            </a:r>
            <a:r>
              <a:rPr lang="en-US" sz="41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Score</a:t>
            </a:r>
          </a:p>
        </p:txBody>
      </p:sp>
      <p:sp>
        <p:nvSpPr>
          <p:cNvPr id="283680" name="Rectangle 33"/>
          <p:cNvSpPr>
            <a:spLocks noGrp="1" noChangeArrowheads="1"/>
          </p:cNvSpPr>
          <p:nvPr>
            <p:ph type="title"/>
          </p:nvPr>
        </p:nvSpPr>
        <p:spPr>
          <a:xfrm>
            <a:off x="638175" y="152400"/>
            <a:ext cx="8001000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Interpretation Aids</a:t>
            </a:r>
          </a:p>
        </p:txBody>
      </p:sp>
      <p:sp>
        <p:nvSpPr>
          <p:cNvPr id="763938" name="Rectangle 34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39" name="Rectangle 35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0" name="Rectangle 36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1" name="Rectangle 37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2" name="Rectangle 38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3" name="Rectangle 39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4" name="Rectangle 40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5" name="Rectangle 41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6" name="Rectangle 42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7" name="Rectangle 43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8" name="Rectangle 44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49" name="Rectangle 45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0" name="Rectangle 46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1" name="Rectangle 47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2" name="Rectangle 48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3" name="Rectangle 49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4" name="Rectangle 50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5" name="Rectangle 51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6" name="Rectangle 52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7" name="Rectangle 53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8" name="Rectangle 54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59" name="Rectangle 55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0" name="Rectangle 56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1" name="Rectangle 57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2" name="Rectangle 58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63" name="Rectangle 59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89531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2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3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4" name="Line 63"/>
          <p:cNvSpPr>
            <a:spLocks noChangeShapeType="1"/>
          </p:cNvSpPr>
          <p:nvPr/>
        </p:nvSpPr>
        <p:spPr bwMode="auto">
          <a:xfrm>
            <a:off x="5661025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5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6" name="Text Box 65"/>
          <p:cNvSpPr txBox="1">
            <a:spLocks noChangeArrowheads="1"/>
          </p:cNvSpPr>
          <p:nvPr/>
        </p:nvSpPr>
        <p:spPr bwMode="auto">
          <a:xfrm>
            <a:off x="215741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489537" name="Text Box 66"/>
          <p:cNvSpPr txBox="1">
            <a:spLocks noChangeArrowheads="1"/>
          </p:cNvSpPr>
          <p:nvPr/>
        </p:nvSpPr>
        <p:spPr bwMode="auto">
          <a:xfrm>
            <a:off x="31908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489538" name="Text Box 67"/>
          <p:cNvSpPr txBox="1">
            <a:spLocks noChangeArrowheads="1"/>
          </p:cNvSpPr>
          <p:nvPr/>
        </p:nvSpPr>
        <p:spPr bwMode="auto">
          <a:xfrm>
            <a:off x="43465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489539" name="Text Box 68"/>
          <p:cNvSpPr txBox="1">
            <a:spLocks noChangeArrowheads="1"/>
          </p:cNvSpPr>
          <p:nvPr/>
        </p:nvSpPr>
        <p:spPr bwMode="auto">
          <a:xfrm>
            <a:off x="548322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489540" name="Text Box 69"/>
          <p:cNvSpPr txBox="1">
            <a:spLocks noChangeArrowheads="1"/>
          </p:cNvSpPr>
          <p:nvPr/>
        </p:nvSpPr>
        <p:spPr bwMode="auto">
          <a:xfrm>
            <a:off x="65944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489541" name="Text Box 70"/>
          <p:cNvSpPr txBox="1">
            <a:spLocks noChangeArrowheads="1"/>
          </p:cNvSpPr>
          <p:nvPr/>
        </p:nvSpPr>
        <p:spPr bwMode="auto">
          <a:xfrm>
            <a:off x="3608388" y="4648200"/>
            <a:ext cx="2411412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u="sng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= 50, </a:t>
            </a:r>
            <a:r>
              <a:rPr lang="en-US" b="0" u="sng">
                <a:solidFill>
                  <a:srgbClr val="000000"/>
                </a:solidFill>
                <a:latin typeface="Times New Roman" pitchFamily="18" charset="0"/>
              </a:rPr>
              <a:t>SD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= 10</a:t>
            </a:r>
          </a:p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T = (z * 10) + 50</a:t>
            </a:r>
          </a:p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3975" name="Rectangle 71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3976" name="Rectangle 72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5956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5957" name="Rectangle 5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58" name="Rectangle 6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1" name="Rectangle 9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2" name="Rectangle 10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3" name="Rectangle 11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4" name="Rectangle 12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5" name="Rectangle 13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6" name="Rectangle 14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7" name="Rectangle 15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8" name="Rectangle 16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69" name="Rectangle 17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0" name="Rectangle 18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1" name="Rectangle 19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2" name="Rectangle 20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3" name="Rectangle 21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4" name="Rectangle 22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5" name="Rectangle 23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6" name="Rectangle 24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7" name="Rectangle 25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8" name="Rectangle 26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79" name="Rectangle 27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0" name="Rectangle 28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1" name="Rectangle 29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2" name="Rectangle 30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3" name="Rectangle 31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285727" name="Rectangle 32"/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907463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Example of high fatigue</a:t>
            </a:r>
          </a:p>
        </p:txBody>
      </p:sp>
      <p:sp>
        <p:nvSpPr>
          <p:cNvPr id="765985" name="Rectangle 33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6" name="Rectangle 34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7" name="Rectangle 35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8" name="Rectangle 36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89" name="Rectangle 37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0" name="Rectangle 38"/>
          <p:cNvSpPr>
            <a:spLocks noChangeArrowheads="1"/>
          </p:cNvSpPr>
          <p:nvPr/>
        </p:nvSpPr>
        <p:spPr bwMode="auto">
          <a:xfrm>
            <a:off x="2754313" y="1066800"/>
            <a:ext cx="4052887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Fatigue Score=60</a:t>
            </a:r>
          </a:p>
        </p:txBody>
      </p:sp>
      <p:sp>
        <p:nvSpPr>
          <p:cNvPr id="765991" name="Rectangle 39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dirty="0" err="1">
                <a:solidFill>
                  <a:srgbClr val="FFFF00"/>
                </a:solidFill>
                <a:latin typeface="Times New Roman" pitchFamily="-110" charset="0"/>
                <a:sym typeface="Webdings" pitchFamily="-110" charset="2"/>
              </a:rPr>
              <a:t></a:t>
            </a:r>
            <a:endParaRPr lang="en-US" sz="3200" b="0" dirty="0">
              <a:solidFill>
                <a:srgbClr val="FFFF00"/>
              </a:solidFill>
              <a:latin typeface="Times New Roman" pitchFamily="-110" charset="0"/>
              <a:sym typeface="Webdings" pitchFamily="-110" charset="2"/>
            </a:endParaRPr>
          </a:p>
        </p:txBody>
      </p:sp>
      <p:sp>
        <p:nvSpPr>
          <p:cNvPr id="765992" name="Rectangle 40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3" name="Rectangle 41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4" name="Rectangle 42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5" name="Rectangle 43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6" name="Rectangle 44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8" name="Rectangle 46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5999" name="Rectangle 47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0" name="Rectangle 48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1" name="Rectangle 49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2" name="Rectangle 50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3" name="Rectangle 51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4" name="Rectangle 52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5" name="Rectangle 53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6" name="Rectangle 54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7" name="Rectangle 55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8" name="Rectangle 56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09" name="Rectangle 57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10" name="Rectangle 58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11" name="Rectangle 59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91579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0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1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2" name="Line 63"/>
          <p:cNvSpPr>
            <a:spLocks noChangeShapeType="1"/>
          </p:cNvSpPr>
          <p:nvPr/>
        </p:nvSpPr>
        <p:spPr bwMode="auto">
          <a:xfrm>
            <a:off x="5661025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3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4" name="Text Box 65"/>
          <p:cNvSpPr txBox="1">
            <a:spLocks noChangeArrowheads="1"/>
          </p:cNvSpPr>
          <p:nvPr/>
        </p:nvSpPr>
        <p:spPr bwMode="auto">
          <a:xfrm>
            <a:off x="215741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491585" name="Text Box 66"/>
          <p:cNvSpPr txBox="1">
            <a:spLocks noChangeArrowheads="1"/>
          </p:cNvSpPr>
          <p:nvPr/>
        </p:nvSpPr>
        <p:spPr bwMode="auto">
          <a:xfrm>
            <a:off x="31908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491586" name="Text Box 67"/>
          <p:cNvSpPr txBox="1">
            <a:spLocks noChangeArrowheads="1"/>
          </p:cNvSpPr>
          <p:nvPr/>
        </p:nvSpPr>
        <p:spPr bwMode="auto">
          <a:xfrm>
            <a:off x="43465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491587" name="Text Box 68"/>
          <p:cNvSpPr txBox="1">
            <a:spLocks noChangeArrowheads="1"/>
          </p:cNvSpPr>
          <p:nvPr/>
        </p:nvSpPr>
        <p:spPr bwMode="auto">
          <a:xfrm>
            <a:off x="548322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491588" name="Text Box 69"/>
          <p:cNvSpPr txBox="1">
            <a:spLocks noChangeArrowheads="1"/>
          </p:cNvSpPr>
          <p:nvPr/>
        </p:nvSpPr>
        <p:spPr bwMode="auto">
          <a:xfrm>
            <a:off x="65944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766022" name="Rectangle 70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23" name="Rectangle 71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6024" name="Text Box 72"/>
          <p:cNvSpPr txBox="1">
            <a:spLocks noChangeArrowheads="1"/>
          </p:cNvSpPr>
          <p:nvPr/>
        </p:nvSpPr>
        <p:spPr bwMode="auto">
          <a:xfrm>
            <a:off x="457200" y="4419600"/>
            <a:ext cx="8229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FFFF"/>
                </a:solidFill>
              </a:rPr>
              <a:t>This patient’s fatigue score is 60, significantly </a:t>
            </a:r>
            <a:r>
              <a:rPr lang="en-US" sz="1800" b="0" u="sng">
                <a:solidFill>
                  <a:srgbClr val="FFFFFF"/>
                </a:solidFill>
              </a:rPr>
              <a:t>worse than average</a:t>
            </a:r>
            <a:r>
              <a:rPr lang="en-US" sz="1800" b="0">
                <a:solidFill>
                  <a:srgbClr val="FFFFFF"/>
                </a:solidFill>
              </a:rPr>
              <a:t> (50). People who score 60 on fatigue tend to answer questions as follows:</a:t>
            </a:r>
            <a:br>
              <a:rPr lang="en-US" sz="1800" b="0">
                <a:solidFill>
                  <a:srgbClr val="FFFFFF"/>
                </a:solidFill>
              </a:rPr>
            </a:br>
            <a:r>
              <a:rPr lang="en-US" sz="1800" b="0">
                <a:solidFill>
                  <a:srgbClr val="FFFFFF"/>
                </a:solidFill>
              </a:rPr>
              <a:t/>
            </a:r>
            <a:br>
              <a:rPr lang="en-US" sz="1800" b="0">
                <a:solidFill>
                  <a:srgbClr val="FFFFFF"/>
                </a:solidFill>
              </a:rPr>
            </a:br>
            <a:r>
              <a:rPr lang="en-US" sz="1800" b="0">
                <a:solidFill>
                  <a:srgbClr val="FFFFFF"/>
                </a:solidFill>
              </a:rPr>
              <a:t>…”I have been too tired to climb one flight of stairs: VERY MUCH</a:t>
            </a: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FFFF"/>
                </a:solidFill>
              </a:rPr>
              <a:t>…”I have had enough energy to go out with my family: A LITTLE BIT</a:t>
            </a:r>
            <a:br>
              <a:rPr lang="en-US" sz="1800" b="0">
                <a:solidFill>
                  <a:srgbClr val="FFFFFF"/>
                </a:solidFill>
              </a:rPr>
            </a:b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0" grpId="0"/>
      <p:bldP spid="765991" grpId="0"/>
      <p:bldP spid="7660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338138" y="3244850"/>
            <a:ext cx="782637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Low</a:t>
            </a:r>
          </a:p>
        </p:txBody>
      </p:sp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7983538" y="3276600"/>
            <a:ext cx="85566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25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High</a:t>
            </a:r>
          </a:p>
        </p:txBody>
      </p:sp>
      <p:sp>
        <p:nvSpPr>
          <p:cNvPr id="768004" name="Line 4"/>
          <p:cNvSpPr>
            <a:spLocks noChangeShapeType="1"/>
          </p:cNvSpPr>
          <p:nvPr/>
        </p:nvSpPr>
        <p:spPr bwMode="auto">
          <a:xfrm>
            <a:off x="533400" y="38862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Symbol" pitchFamily="18" charset="2"/>
              <a:buChar char="·"/>
              <a:defRPr/>
            </a:pPr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2573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6" name="Rectangle 6"/>
          <p:cNvSpPr>
            <a:spLocks noChangeArrowheads="1"/>
          </p:cNvSpPr>
          <p:nvPr/>
        </p:nvSpPr>
        <p:spPr bwMode="auto">
          <a:xfrm>
            <a:off x="33861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7" name="Rectangle 7"/>
          <p:cNvSpPr>
            <a:spLocks noChangeArrowheads="1"/>
          </p:cNvSpPr>
          <p:nvPr/>
        </p:nvSpPr>
        <p:spPr bwMode="auto">
          <a:xfrm>
            <a:off x="60277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8" name="Rectangle 8"/>
          <p:cNvSpPr>
            <a:spLocks noChangeArrowheads="1"/>
          </p:cNvSpPr>
          <p:nvPr/>
        </p:nvSpPr>
        <p:spPr bwMode="auto">
          <a:xfrm>
            <a:off x="52006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09" name="Rectangle 9"/>
          <p:cNvSpPr>
            <a:spLocks noChangeArrowheads="1"/>
          </p:cNvSpPr>
          <p:nvPr/>
        </p:nvSpPr>
        <p:spPr bwMode="auto">
          <a:xfrm>
            <a:off x="4064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0" name="Rectangle 10"/>
          <p:cNvSpPr>
            <a:spLocks noChangeArrowheads="1"/>
          </p:cNvSpPr>
          <p:nvPr/>
        </p:nvSpPr>
        <p:spPr bwMode="auto">
          <a:xfrm>
            <a:off x="37258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1" name="Rectangle 11"/>
          <p:cNvSpPr>
            <a:spLocks noChangeArrowheads="1"/>
          </p:cNvSpPr>
          <p:nvPr/>
        </p:nvSpPr>
        <p:spPr bwMode="auto">
          <a:xfrm>
            <a:off x="4402138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2" name="Rectangle 12"/>
          <p:cNvSpPr>
            <a:spLocks noChangeArrowheads="1"/>
          </p:cNvSpPr>
          <p:nvPr/>
        </p:nvSpPr>
        <p:spPr bwMode="auto">
          <a:xfrm>
            <a:off x="4605338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3" name="Rectangle 13"/>
          <p:cNvSpPr>
            <a:spLocks noChangeArrowheads="1"/>
          </p:cNvSpPr>
          <p:nvPr/>
        </p:nvSpPr>
        <p:spPr bwMode="auto">
          <a:xfrm>
            <a:off x="314325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4" name="Rectangle 14"/>
          <p:cNvSpPr>
            <a:spLocks noChangeArrowheads="1"/>
          </p:cNvSpPr>
          <p:nvPr/>
        </p:nvSpPr>
        <p:spPr bwMode="auto">
          <a:xfrm>
            <a:off x="35226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5" name="Rectangle 15"/>
          <p:cNvSpPr>
            <a:spLocks noChangeArrowheads="1"/>
          </p:cNvSpPr>
          <p:nvPr/>
        </p:nvSpPr>
        <p:spPr bwMode="auto">
          <a:xfrm>
            <a:off x="28956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6" name="Rectangle 16"/>
          <p:cNvSpPr>
            <a:spLocks noChangeArrowheads="1"/>
          </p:cNvSpPr>
          <p:nvPr/>
        </p:nvSpPr>
        <p:spPr bwMode="auto">
          <a:xfrm>
            <a:off x="20320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7" name="Rectangle 17"/>
          <p:cNvSpPr>
            <a:spLocks noChangeArrowheads="1"/>
          </p:cNvSpPr>
          <p:nvPr/>
        </p:nvSpPr>
        <p:spPr bwMode="auto">
          <a:xfrm>
            <a:off x="4267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8" name="Rectangle 18"/>
          <p:cNvSpPr>
            <a:spLocks noChangeArrowheads="1"/>
          </p:cNvSpPr>
          <p:nvPr/>
        </p:nvSpPr>
        <p:spPr bwMode="auto">
          <a:xfrm>
            <a:off x="5283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19" name="Rectangle 19"/>
          <p:cNvSpPr>
            <a:spLocks noChangeArrowheads="1"/>
          </p:cNvSpPr>
          <p:nvPr/>
        </p:nvSpPr>
        <p:spPr bwMode="auto">
          <a:xfrm>
            <a:off x="3860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0" name="Rectangle 20"/>
          <p:cNvSpPr>
            <a:spLocks noChangeArrowheads="1"/>
          </p:cNvSpPr>
          <p:nvPr/>
        </p:nvSpPr>
        <p:spPr bwMode="auto">
          <a:xfrm>
            <a:off x="50292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1" name="Rectangle 21"/>
          <p:cNvSpPr>
            <a:spLocks noChangeArrowheads="1"/>
          </p:cNvSpPr>
          <p:nvPr/>
        </p:nvSpPr>
        <p:spPr bwMode="auto">
          <a:xfrm>
            <a:off x="4132263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2" name="Rectangle 22"/>
          <p:cNvSpPr>
            <a:spLocks noChangeArrowheads="1"/>
          </p:cNvSpPr>
          <p:nvPr/>
        </p:nvSpPr>
        <p:spPr bwMode="auto">
          <a:xfrm>
            <a:off x="32512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3" name="Rectangle 23"/>
          <p:cNvSpPr>
            <a:spLocks noChangeArrowheads="1"/>
          </p:cNvSpPr>
          <p:nvPr/>
        </p:nvSpPr>
        <p:spPr bwMode="auto">
          <a:xfrm>
            <a:off x="46053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4" name="Rectangle 24"/>
          <p:cNvSpPr>
            <a:spLocks noChangeArrowheads="1"/>
          </p:cNvSpPr>
          <p:nvPr/>
        </p:nvSpPr>
        <p:spPr bwMode="auto">
          <a:xfrm>
            <a:off x="4198938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5" name="Rectangle 25"/>
          <p:cNvSpPr>
            <a:spLocks noChangeArrowheads="1"/>
          </p:cNvSpPr>
          <p:nvPr/>
        </p:nvSpPr>
        <p:spPr bwMode="auto">
          <a:xfrm>
            <a:off x="67056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6" name="Rectangle 26"/>
          <p:cNvSpPr>
            <a:spLocks noChangeArrowheads="1"/>
          </p:cNvSpPr>
          <p:nvPr/>
        </p:nvSpPr>
        <p:spPr bwMode="auto">
          <a:xfrm>
            <a:off x="36576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7" name="Rectangle 27"/>
          <p:cNvSpPr>
            <a:spLocks noChangeArrowheads="1"/>
          </p:cNvSpPr>
          <p:nvPr/>
        </p:nvSpPr>
        <p:spPr bwMode="auto">
          <a:xfrm>
            <a:off x="5554663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8" name="Rectangle 28"/>
          <p:cNvSpPr>
            <a:spLocks noChangeArrowheads="1"/>
          </p:cNvSpPr>
          <p:nvPr/>
        </p:nvSpPr>
        <p:spPr bwMode="auto">
          <a:xfrm>
            <a:off x="1219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29" name="Rectangle 29"/>
          <p:cNvSpPr>
            <a:spLocks noChangeArrowheads="1"/>
          </p:cNvSpPr>
          <p:nvPr/>
        </p:nvSpPr>
        <p:spPr bwMode="auto">
          <a:xfrm>
            <a:off x="7315200" y="3321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0" name="Rectangle 30"/>
          <p:cNvSpPr>
            <a:spLocks noChangeArrowheads="1"/>
          </p:cNvSpPr>
          <p:nvPr/>
        </p:nvSpPr>
        <p:spPr bwMode="auto">
          <a:xfrm>
            <a:off x="2844800" y="2940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1" name="Rectangle 31"/>
          <p:cNvSpPr>
            <a:spLocks noChangeArrowheads="1"/>
          </p:cNvSpPr>
          <p:nvPr/>
        </p:nvSpPr>
        <p:spPr bwMode="auto">
          <a:xfrm>
            <a:off x="3860800" y="255905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287775" name="Rectangle 32"/>
          <p:cNvSpPr>
            <a:spLocks noGrp="1" noChangeArrowheads="1"/>
          </p:cNvSpPr>
          <p:nvPr>
            <p:ph type="title"/>
          </p:nvPr>
        </p:nvSpPr>
        <p:spPr>
          <a:xfrm>
            <a:off x="80963" y="138113"/>
            <a:ext cx="8991600" cy="609600"/>
          </a:xfrm>
        </p:spPr>
        <p:txBody>
          <a:bodyPr/>
          <a:lstStyle/>
          <a:p>
            <a:pPr algn="l" defTabSz="915988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Example of low fatigue</a:t>
            </a:r>
          </a:p>
        </p:txBody>
      </p:sp>
      <p:sp>
        <p:nvSpPr>
          <p:cNvPr id="768033" name="Rectangle 33"/>
          <p:cNvSpPr>
            <a:spLocks noChangeArrowheads="1"/>
          </p:cNvSpPr>
          <p:nvPr/>
        </p:nvSpPr>
        <p:spPr bwMode="auto">
          <a:xfrm>
            <a:off x="586740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4" name="Rectangle 34"/>
          <p:cNvSpPr>
            <a:spLocks noChangeArrowheads="1"/>
          </p:cNvSpPr>
          <p:nvPr/>
        </p:nvSpPr>
        <p:spPr bwMode="auto">
          <a:xfrm>
            <a:off x="489585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5" name="Rectangle 35"/>
          <p:cNvSpPr>
            <a:spLocks noChangeArrowheads="1"/>
          </p:cNvSpPr>
          <p:nvPr/>
        </p:nvSpPr>
        <p:spPr bwMode="auto">
          <a:xfrm>
            <a:off x="4800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6" name="Rectangle 36"/>
          <p:cNvSpPr>
            <a:spLocks noChangeArrowheads="1"/>
          </p:cNvSpPr>
          <p:nvPr/>
        </p:nvSpPr>
        <p:spPr bwMode="auto">
          <a:xfrm>
            <a:off x="5562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7" name="Rectangle 37"/>
          <p:cNvSpPr>
            <a:spLocks noChangeArrowheads="1"/>
          </p:cNvSpPr>
          <p:nvPr/>
        </p:nvSpPr>
        <p:spPr bwMode="auto">
          <a:xfrm>
            <a:off x="655320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38" name="Rectangle 38"/>
          <p:cNvSpPr>
            <a:spLocks noChangeArrowheads="1"/>
          </p:cNvSpPr>
          <p:nvPr/>
        </p:nvSpPr>
        <p:spPr bwMode="auto">
          <a:xfrm>
            <a:off x="2754313" y="1066800"/>
            <a:ext cx="4052887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560" tIns="45468" rIns="92560" bIns="45468">
            <a:spAutoFit/>
          </a:bodyPr>
          <a:lstStyle/>
          <a:p>
            <a:pPr algn="ctr" defTabSz="935038">
              <a:defRPr/>
            </a:pPr>
            <a:r>
              <a:rPr lang="en-US" sz="41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Fatigue Score=40</a:t>
            </a:r>
          </a:p>
        </p:txBody>
      </p:sp>
      <p:sp>
        <p:nvSpPr>
          <p:cNvPr id="768039" name="Rectangle 39"/>
          <p:cNvSpPr>
            <a:spLocks noChangeArrowheads="1"/>
          </p:cNvSpPr>
          <p:nvPr/>
        </p:nvSpPr>
        <p:spPr bwMode="auto">
          <a:xfrm>
            <a:off x="5410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0" name="Rectangle 40"/>
          <p:cNvSpPr>
            <a:spLocks noChangeArrowheads="1"/>
          </p:cNvSpPr>
          <p:nvPr/>
        </p:nvSpPr>
        <p:spPr bwMode="auto">
          <a:xfrm>
            <a:off x="6858000" y="3124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1" name="Rectangle 41"/>
          <p:cNvSpPr>
            <a:spLocks noChangeArrowheads="1"/>
          </p:cNvSpPr>
          <p:nvPr/>
        </p:nvSpPr>
        <p:spPr bwMode="auto">
          <a:xfrm>
            <a:off x="61722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2" name="Rectangle 42"/>
          <p:cNvSpPr>
            <a:spLocks noChangeArrowheads="1"/>
          </p:cNvSpPr>
          <p:nvPr/>
        </p:nvSpPr>
        <p:spPr bwMode="auto">
          <a:xfrm>
            <a:off x="5791200" y="3306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3" name="Rectangle 43"/>
          <p:cNvSpPr>
            <a:spLocks noChangeArrowheads="1"/>
          </p:cNvSpPr>
          <p:nvPr/>
        </p:nvSpPr>
        <p:spPr bwMode="auto">
          <a:xfrm>
            <a:off x="634365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4" name="Rectangle 44"/>
          <p:cNvSpPr>
            <a:spLocks noChangeArrowheads="1"/>
          </p:cNvSpPr>
          <p:nvPr/>
        </p:nvSpPr>
        <p:spPr bwMode="auto">
          <a:xfrm>
            <a:off x="6019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5" name="Rectangle 45"/>
          <p:cNvSpPr>
            <a:spLocks noChangeArrowheads="1"/>
          </p:cNvSpPr>
          <p:nvPr/>
        </p:nvSpPr>
        <p:spPr bwMode="auto">
          <a:xfrm>
            <a:off x="4800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6" name="Rectangle 46"/>
          <p:cNvSpPr>
            <a:spLocks noChangeArrowheads="1"/>
          </p:cNvSpPr>
          <p:nvPr/>
        </p:nvSpPr>
        <p:spPr bwMode="auto">
          <a:xfrm>
            <a:off x="4419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7" name="Rectangle 47"/>
          <p:cNvSpPr>
            <a:spLocks noChangeArrowheads="1"/>
          </p:cNvSpPr>
          <p:nvPr/>
        </p:nvSpPr>
        <p:spPr bwMode="auto">
          <a:xfrm>
            <a:off x="5181600" y="2286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8" name="Rectangle 48"/>
          <p:cNvSpPr>
            <a:spLocks noChangeArrowheads="1"/>
          </p:cNvSpPr>
          <p:nvPr/>
        </p:nvSpPr>
        <p:spPr bwMode="auto">
          <a:xfrm>
            <a:off x="5638800" y="2590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49" name="Rectangle 49"/>
          <p:cNvSpPr>
            <a:spLocks noChangeArrowheads="1"/>
          </p:cNvSpPr>
          <p:nvPr/>
        </p:nvSpPr>
        <p:spPr bwMode="auto">
          <a:xfrm>
            <a:off x="4953000" y="1981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0" name="Rectangle 50"/>
          <p:cNvSpPr>
            <a:spLocks noChangeArrowheads="1"/>
          </p:cNvSpPr>
          <p:nvPr/>
        </p:nvSpPr>
        <p:spPr bwMode="auto">
          <a:xfrm>
            <a:off x="4648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1" name="Rectangle 51"/>
          <p:cNvSpPr>
            <a:spLocks noChangeArrowheads="1"/>
          </p:cNvSpPr>
          <p:nvPr/>
        </p:nvSpPr>
        <p:spPr bwMode="auto">
          <a:xfrm>
            <a:off x="40386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2" name="Rectangle 52"/>
          <p:cNvSpPr>
            <a:spLocks noChangeArrowheads="1"/>
          </p:cNvSpPr>
          <p:nvPr/>
        </p:nvSpPr>
        <p:spPr bwMode="auto">
          <a:xfrm>
            <a:off x="3124200" y="2514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dirty="0" err="1">
                <a:solidFill>
                  <a:srgbClr val="FFFF00"/>
                </a:solidFill>
                <a:latin typeface="Times New Roman" pitchFamily="-110" charset="0"/>
                <a:sym typeface="Webdings" pitchFamily="-110" charset="2"/>
              </a:rPr>
              <a:t></a:t>
            </a:r>
            <a:endParaRPr lang="en-US" sz="3200" b="0" dirty="0">
              <a:solidFill>
                <a:srgbClr val="FFFF00"/>
              </a:solidFill>
              <a:latin typeface="Times New Roman" pitchFamily="-110" charset="0"/>
              <a:sym typeface="Webdings" pitchFamily="-110" charset="2"/>
            </a:endParaRPr>
          </a:p>
        </p:txBody>
      </p:sp>
      <p:sp>
        <p:nvSpPr>
          <p:cNvPr id="768053" name="Rectangle 53"/>
          <p:cNvSpPr>
            <a:spLocks noChangeArrowheads="1"/>
          </p:cNvSpPr>
          <p:nvPr/>
        </p:nvSpPr>
        <p:spPr bwMode="auto">
          <a:xfrm>
            <a:off x="3352800" y="2438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4" name="Rectangle 54"/>
          <p:cNvSpPr>
            <a:spLocks noChangeArrowheads="1"/>
          </p:cNvSpPr>
          <p:nvPr/>
        </p:nvSpPr>
        <p:spPr bwMode="auto">
          <a:xfrm>
            <a:off x="3733800" y="2209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5" name="Rectangle 55"/>
          <p:cNvSpPr>
            <a:spLocks noChangeArrowheads="1"/>
          </p:cNvSpPr>
          <p:nvPr/>
        </p:nvSpPr>
        <p:spPr bwMode="auto">
          <a:xfrm>
            <a:off x="3886200" y="19050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6" name="Rectangle 56"/>
          <p:cNvSpPr>
            <a:spLocks noChangeArrowheads="1"/>
          </p:cNvSpPr>
          <p:nvPr/>
        </p:nvSpPr>
        <p:spPr bwMode="auto">
          <a:xfrm>
            <a:off x="4267200" y="2057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7" name="Rectangle 57"/>
          <p:cNvSpPr>
            <a:spLocks noChangeArrowheads="1"/>
          </p:cNvSpPr>
          <p:nvPr/>
        </p:nvSpPr>
        <p:spPr bwMode="auto">
          <a:xfrm>
            <a:off x="228600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8" name="Rectangle 58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59" name="Rectangle 59"/>
          <p:cNvSpPr>
            <a:spLocks noChangeArrowheads="1"/>
          </p:cNvSpPr>
          <p:nvPr/>
        </p:nvSpPr>
        <p:spPr bwMode="auto">
          <a:xfrm>
            <a:off x="4495800" y="1828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493627" name="Line 60"/>
          <p:cNvSpPr>
            <a:spLocks noChangeShapeType="1"/>
          </p:cNvSpPr>
          <p:nvPr/>
        </p:nvSpPr>
        <p:spPr bwMode="auto">
          <a:xfrm>
            <a:off x="23368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28" name="Line 61"/>
          <p:cNvSpPr>
            <a:spLocks noChangeShapeType="1"/>
          </p:cNvSpPr>
          <p:nvPr/>
        </p:nvSpPr>
        <p:spPr bwMode="auto">
          <a:xfrm>
            <a:off x="3403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29" name="Line 62"/>
          <p:cNvSpPr>
            <a:spLocks noChangeShapeType="1"/>
          </p:cNvSpPr>
          <p:nvPr/>
        </p:nvSpPr>
        <p:spPr bwMode="auto">
          <a:xfrm>
            <a:off x="45466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30" name="Line 63"/>
          <p:cNvSpPr>
            <a:spLocks noChangeShapeType="1"/>
          </p:cNvSpPr>
          <p:nvPr/>
        </p:nvSpPr>
        <p:spPr bwMode="auto">
          <a:xfrm>
            <a:off x="5661025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31" name="Line 64"/>
          <p:cNvSpPr>
            <a:spLocks noChangeShapeType="1"/>
          </p:cNvSpPr>
          <p:nvPr/>
        </p:nvSpPr>
        <p:spPr bwMode="auto">
          <a:xfrm>
            <a:off x="6756400" y="3886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32" name="Text Box 65"/>
          <p:cNvSpPr txBox="1">
            <a:spLocks noChangeArrowheads="1"/>
          </p:cNvSpPr>
          <p:nvPr/>
        </p:nvSpPr>
        <p:spPr bwMode="auto">
          <a:xfrm>
            <a:off x="2157413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493633" name="Text Box 66"/>
          <p:cNvSpPr txBox="1">
            <a:spLocks noChangeArrowheads="1"/>
          </p:cNvSpPr>
          <p:nvPr/>
        </p:nvSpPr>
        <p:spPr bwMode="auto">
          <a:xfrm>
            <a:off x="31908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493634" name="Text Box 67"/>
          <p:cNvSpPr txBox="1">
            <a:spLocks noChangeArrowheads="1"/>
          </p:cNvSpPr>
          <p:nvPr/>
        </p:nvSpPr>
        <p:spPr bwMode="auto">
          <a:xfrm>
            <a:off x="43465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493635" name="Text Box 68"/>
          <p:cNvSpPr txBox="1">
            <a:spLocks noChangeArrowheads="1"/>
          </p:cNvSpPr>
          <p:nvPr/>
        </p:nvSpPr>
        <p:spPr bwMode="auto">
          <a:xfrm>
            <a:off x="548322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493636" name="Text Box 69"/>
          <p:cNvSpPr txBox="1">
            <a:spLocks noChangeArrowheads="1"/>
          </p:cNvSpPr>
          <p:nvPr/>
        </p:nvSpPr>
        <p:spPr bwMode="auto">
          <a:xfrm>
            <a:off x="6594475" y="40163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768070" name="Rectangle 70"/>
          <p:cNvSpPr>
            <a:spLocks noChangeArrowheads="1"/>
          </p:cNvSpPr>
          <p:nvPr/>
        </p:nvSpPr>
        <p:spPr bwMode="auto">
          <a:xfrm>
            <a:off x="1600200" y="33528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71" name="Rectangle 71"/>
          <p:cNvSpPr>
            <a:spLocks noChangeArrowheads="1"/>
          </p:cNvSpPr>
          <p:nvPr/>
        </p:nvSpPr>
        <p:spPr bwMode="auto">
          <a:xfrm>
            <a:off x="4114800" y="1782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>
                <a:solidFill>
                  <a:srgbClr val="66FFFF"/>
                </a:solidFill>
                <a:latin typeface="Times New Roman" pitchFamily="-110" charset="0"/>
                <a:sym typeface="Webdings" pitchFamily="-110" charset="2"/>
              </a:rPr>
              <a:t></a:t>
            </a:r>
          </a:p>
        </p:txBody>
      </p:sp>
      <p:sp>
        <p:nvSpPr>
          <p:cNvPr id="768072" name="Text Box 72"/>
          <p:cNvSpPr txBox="1">
            <a:spLocks noChangeArrowheads="1"/>
          </p:cNvSpPr>
          <p:nvPr/>
        </p:nvSpPr>
        <p:spPr bwMode="auto">
          <a:xfrm>
            <a:off x="452438" y="4267200"/>
            <a:ext cx="89741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FFFF"/>
                </a:solidFill>
              </a:rPr>
              <a:t>This patient’s fatigue score is 40, significantly </a:t>
            </a:r>
            <a:r>
              <a:rPr lang="en-US" sz="1800" b="0" u="sng">
                <a:solidFill>
                  <a:srgbClr val="FFFFFF"/>
                </a:solidFill>
              </a:rPr>
              <a:t>better than average</a:t>
            </a:r>
            <a:r>
              <a:rPr lang="en-US" sz="1800" b="0">
                <a:solidFill>
                  <a:srgbClr val="FFFFFF"/>
                </a:solidFill>
              </a:rPr>
              <a:t> (50). People who </a:t>
            </a: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FFFF"/>
                </a:solidFill>
              </a:rPr>
              <a:t>score 40 on fatigue tend to answer questions as follows:</a:t>
            </a:r>
            <a:br>
              <a:rPr lang="en-US" sz="1800" b="0">
                <a:solidFill>
                  <a:srgbClr val="FFFFFF"/>
                </a:solidFill>
              </a:rPr>
            </a:br>
            <a:endParaRPr lang="en-US" sz="1800" b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FFFF"/>
                </a:solidFill>
              </a:rPr>
              <a:t>…”I have been too tired to climb one flight of stairs: SOMEWHAT</a:t>
            </a:r>
          </a:p>
          <a:p>
            <a:r>
              <a:rPr lang="en-US" sz="1800" b="0">
                <a:solidFill>
                  <a:srgbClr val="FFFFFF"/>
                </a:solidFill>
              </a:rPr>
              <a:t>…”I have had enough energy to go out with my family: VERY MUCH</a:t>
            </a:r>
            <a:br>
              <a:rPr lang="en-US" sz="1800" b="0">
                <a:solidFill>
                  <a:srgbClr val="FFFFFF"/>
                </a:solidFill>
              </a:rPr>
            </a:br>
            <a:endParaRPr lang="en-US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6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8" grpId="0"/>
      <p:bldP spid="768052" grpId="0"/>
      <p:bldP spid="7680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Computerized Adaptive Testing (CAT)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Select questions based on a person’s response to previously administered questions.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Iteratively estimate a person’s standing on a domain (e.g., fatigue, depressive symptoms)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Administer most informative items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Desired level of precision can be obtained using the minimal possible number of questions.</a:t>
            </a:r>
            <a:r>
              <a:rPr lang="en-US" sz="2800" smtClean="0"/>
              <a:t>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351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Beginning of CAT</a:t>
            </a:r>
          </a:p>
          <a:p>
            <a:pPr marL="342900" indent="-342900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sz="2000" b="0">
              <a:solidFill>
                <a:srgbClr val="000000"/>
              </a:solidFill>
            </a:endParaRPr>
          </a:p>
        </p:txBody>
      </p:sp>
      <p:pic>
        <p:nvPicPr>
          <p:cNvPr id="4976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0463" y="3654425"/>
            <a:ext cx="2751137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97667" name="Rectangle 4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97668" name="Rectangle 5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49766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3657600"/>
            <a:ext cx="2751137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97670" name="Text Box 7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T-Score = </a:t>
            </a:r>
            <a:r>
              <a:rPr lang="en-US" sz="180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97671" name="Text Box 8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SE = </a:t>
            </a: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7672" name="Rectangle 9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49767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97674" name="Text Box 11"/>
          <p:cNvSpPr txBox="1">
            <a:spLocks noChangeArrowheads="1"/>
          </p:cNvSpPr>
          <p:nvPr/>
        </p:nvSpPr>
        <p:spPr bwMode="auto">
          <a:xfrm>
            <a:off x="6232525" y="265113"/>
            <a:ext cx="226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FF00"/>
                </a:solidFill>
              </a:rPr>
              <a:t>Best Item-</a:t>
            </a:r>
            <a:r>
              <a:rPr lang="en-US" sz="1200" b="0">
                <a:solidFill>
                  <a:srgbClr val="FFFF00"/>
                </a:solidFill>
              </a:rPr>
              <a:t>I felt depressed</a:t>
            </a:r>
          </a:p>
        </p:txBody>
      </p:sp>
      <p:sp>
        <p:nvSpPr>
          <p:cNvPr id="497675" name="Rectangle 12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49767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7620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2751138" cy="274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98690" name="Text Box 3"/>
          <p:cNvSpPr txBox="1">
            <a:spLocks noChangeArrowheads="1"/>
          </p:cNvSpPr>
          <p:nvPr/>
        </p:nvSpPr>
        <p:spPr bwMode="auto">
          <a:xfrm>
            <a:off x="152400" y="355600"/>
            <a:ext cx="5791200" cy="2006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I felt depressed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Never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Rarely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Sometimes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Often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98692" name="Rectangle 5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T-Score = </a:t>
            </a:r>
            <a:r>
              <a:rPr lang="en-US" sz="180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SE = </a:t>
            </a: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457200" y="1085850"/>
            <a:ext cx="1905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6232525" y="265113"/>
            <a:ext cx="290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FF00"/>
                </a:solidFill>
              </a:rPr>
              <a:t>Next Best Item-</a:t>
            </a:r>
            <a:r>
              <a:rPr lang="en-US" sz="1200" b="0">
                <a:solidFill>
                  <a:srgbClr val="FFFF00"/>
                </a:solidFill>
              </a:rPr>
              <a:t>I felt like a failure</a:t>
            </a:r>
            <a:endParaRPr lang="en-US" sz="1800" b="0">
              <a:solidFill>
                <a:srgbClr val="FFFF00"/>
              </a:solidFill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187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758825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2" grpId="0" animBg="1"/>
      <p:bldP spid="121863" grpId="0" animBg="1"/>
      <p:bldP spid="121864" grpId="0" animBg="1"/>
      <p:bldP spid="121866" grpId="0" animBg="1"/>
      <p:bldP spid="121868" grpId="0"/>
      <p:bldP spid="1218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06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I felt like a failure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Never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Rarely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Sometimes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Often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99715" name="Rectangle 4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T-Score = </a:t>
            </a:r>
            <a:r>
              <a:rPr lang="en-US" sz="180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SE = </a:t>
            </a: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889" name="Oval 9"/>
          <p:cNvSpPr>
            <a:spLocks noChangeArrowheads="1"/>
          </p:cNvSpPr>
          <p:nvPr/>
        </p:nvSpPr>
        <p:spPr bwMode="auto">
          <a:xfrm>
            <a:off x="457200" y="1066800"/>
            <a:ext cx="1828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28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6232525" y="265113"/>
            <a:ext cx="2732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FF00"/>
                </a:solidFill>
              </a:rPr>
              <a:t>Next Best Item-</a:t>
            </a:r>
            <a:r>
              <a:rPr lang="en-US" sz="1200" b="0">
                <a:solidFill>
                  <a:srgbClr val="FFFF00"/>
                </a:solidFill>
              </a:rPr>
              <a:t>I felt worthless</a:t>
            </a:r>
            <a:endParaRPr lang="en-US" sz="1800" b="0">
              <a:solidFill>
                <a:srgbClr val="FFFF00"/>
              </a:solidFill>
            </a:endParaRP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7620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7600"/>
            <a:ext cx="2751138" cy="274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5" grpId="0" animBg="1"/>
      <p:bldP spid="122886" grpId="0" animBg="1"/>
      <p:bldP spid="122887" grpId="0" animBg="1"/>
      <p:bldP spid="122889" grpId="0" animBg="1"/>
      <p:bldP spid="122891" grpId="0"/>
      <p:bldP spid="1228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06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I felt worthless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Never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Rarely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Sometimes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Often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6172200" y="228600"/>
            <a:ext cx="2895600" cy="632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00739" name="Rectangle 4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508125" y="2819400"/>
            <a:ext cx="1616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T-Score = </a:t>
            </a:r>
            <a:r>
              <a:rPr lang="en-US" sz="18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260725" y="2819400"/>
            <a:ext cx="1006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SE = </a:t>
            </a: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6200" y="3505200"/>
            <a:ext cx="5943600" cy="3048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6576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232525" y="265113"/>
            <a:ext cx="2646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FF00"/>
                </a:solidFill>
              </a:rPr>
              <a:t>Next Best Item-</a:t>
            </a:r>
            <a:r>
              <a:rPr lang="en-US" sz="1200" b="0">
                <a:solidFill>
                  <a:srgbClr val="FFFF00"/>
                </a:solidFill>
              </a:rPr>
              <a:t>I felt helpless</a:t>
            </a:r>
            <a:endParaRPr lang="en-US" sz="1800" b="0">
              <a:solidFill>
                <a:srgbClr val="FFFF00"/>
              </a:solidFill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239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762000"/>
            <a:ext cx="2751138" cy="274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391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7600"/>
            <a:ext cx="2751138" cy="274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3918" name="Oval 14"/>
          <p:cNvSpPr>
            <a:spLocks noChangeArrowheads="1"/>
          </p:cNvSpPr>
          <p:nvPr/>
        </p:nvSpPr>
        <p:spPr bwMode="auto">
          <a:xfrm>
            <a:off x="457200" y="1066800"/>
            <a:ext cx="1828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9" grpId="0" animBg="1"/>
      <p:bldP spid="123910" grpId="0" animBg="1"/>
      <p:bldP spid="123911" grpId="0" animBg="1"/>
      <p:bldP spid="123914" grpId="0"/>
      <p:bldP spid="123915" grpId="0" animBg="1"/>
      <p:bldP spid="1239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Text Box 2"/>
          <p:cNvSpPr txBox="1">
            <a:spLocks noChangeArrowheads="1"/>
          </p:cNvSpPr>
          <p:nvPr/>
        </p:nvSpPr>
        <p:spPr bwMode="auto">
          <a:xfrm>
            <a:off x="152400" y="355600"/>
            <a:ext cx="5791200" cy="20002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I felt helpless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Never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Rarely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Sometimes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Often</a:t>
            </a:r>
          </a:p>
          <a:p>
            <a:pPr marL="800100" lvl="1" indent="-342900">
              <a:buFontTx/>
              <a:buAutoNum type="arabicPeriod"/>
            </a:pPr>
            <a:r>
              <a:rPr lang="en-US" sz="2000" b="0">
                <a:solidFill>
                  <a:srgbClr val="000000"/>
                </a:solidFill>
              </a:rPr>
              <a:t>Always</a:t>
            </a:r>
          </a:p>
        </p:txBody>
      </p:sp>
      <p:sp>
        <p:nvSpPr>
          <p:cNvPr id="501762" name="Rectangle 3"/>
          <p:cNvSpPr>
            <a:spLocks noChangeArrowheads="1"/>
          </p:cNvSpPr>
          <p:nvPr/>
        </p:nvSpPr>
        <p:spPr bwMode="auto">
          <a:xfrm>
            <a:off x="76200" y="228600"/>
            <a:ext cx="5943600" cy="2286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01763" name="Text Box 4"/>
          <p:cNvSpPr txBox="1">
            <a:spLocks noChangeArrowheads="1"/>
          </p:cNvSpPr>
          <p:nvPr/>
        </p:nvSpPr>
        <p:spPr bwMode="auto">
          <a:xfrm>
            <a:off x="6270625" y="455613"/>
            <a:ext cx="116998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T-Score = </a:t>
            </a:r>
            <a:r>
              <a:rPr lang="en-US" sz="18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01764" name="Text Box 5"/>
          <p:cNvSpPr txBox="1">
            <a:spLocks noChangeArrowheads="1"/>
          </p:cNvSpPr>
          <p:nvPr/>
        </p:nvSpPr>
        <p:spPr bwMode="auto">
          <a:xfrm>
            <a:off x="7540625" y="455613"/>
            <a:ext cx="728663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SE = </a:t>
            </a: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01765" name="Rectangle 8"/>
          <p:cNvSpPr>
            <a:spLocks noChangeArrowheads="1"/>
          </p:cNvSpPr>
          <p:nvPr/>
        </p:nvSpPr>
        <p:spPr bwMode="auto">
          <a:xfrm>
            <a:off x="6172200" y="238125"/>
            <a:ext cx="2152650" cy="10191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501766" name="Group 11"/>
          <p:cNvGrpSpPr>
            <a:grpSpLocks/>
          </p:cNvGrpSpPr>
          <p:nvPr/>
        </p:nvGrpSpPr>
        <p:grpSpPr bwMode="auto">
          <a:xfrm>
            <a:off x="1809750" y="2828925"/>
            <a:ext cx="5943600" cy="3048000"/>
            <a:chOff x="48" y="2208"/>
            <a:chExt cx="3744" cy="1920"/>
          </a:xfrm>
        </p:grpSpPr>
        <p:sp>
          <p:nvSpPr>
            <p:cNvPr id="501768" name="Rectangle 6"/>
            <p:cNvSpPr>
              <a:spLocks noChangeArrowheads="1"/>
            </p:cNvSpPr>
            <p:nvPr/>
          </p:nvSpPr>
          <p:spPr bwMode="auto">
            <a:xfrm>
              <a:off x="48" y="2208"/>
              <a:ext cx="3744" cy="1920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0">
                <a:solidFill>
                  <a:srgbClr val="000000"/>
                </a:solidFill>
              </a:endParaRPr>
            </a:p>
          </p:txBody>
        </p:sp>
        <p:pic>
          <p:nvPicPr>
            <p:cNvPr id="50176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" y="2304"/>
              <a:ext cx="1733" cy="17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01770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2304"/>
              <a:ext cx="1733" cy="17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457200" y="1066800"/>
            <a:ext cx="1828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274638"/>
            <a:ext cx="8791575" cy="800100"/>
          </a:xfrm>
        </p:spPr>
        <p:txBody>
          <a:bodyPr/>
          <a:lstStyle/>
          <a:p>
            <a:pPr eaLnBrk="1" hangingPunct="1"/>
            <a:r>
              <a:rPr lang="en-US" sz="3600" smtClean="0"/>
              <a:t>Patient-Reported Outcomes Measurement Information System (PROMIS)</a:t>
            </a:r>
          </a:p>
        </p:txBody>
      </p:sp>
      <p:sp>
        <p:nvSpPr>
          <p:cNvPr id="47411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38275"/>
            <a:ext cx="8229600" cy="4652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 nine-year $70 million commitment of NIH to improve and standardize measurement of patient-reported outcomes (PROs)</a:t>
            </a:r>
          </a:p>
          <a:p>
            <a:pPr lvl="1" eaLnBrk="1" hangingPunct="1"/>
            <a:r>
              <a:rPr lang="en-US" smtClean="0"/>
              <a:t>Self-reported health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An answer to the PRO “Tower of Babel”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33" name="Rectangle 2"/>
          <p:cNvSpPr>
            <a:spLocks noChangeArrowheads="1"/>
          </p:cNvSpPr>
          <p:nvPr/>
        </p:nvSpPr>
        <p:spPr bwMode="auto">
          <a:xfrm>
            <a:off x="527050" y="88900"/>
            <a:ext cx="82423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 assessments can achieve higher precision than fixed forms</a:t>
            </a:r>
          </a:p>
        </p:txBody>
      </p:sp>
      <p:sp>
        <p:nvSpPr>
          <p:cNvPr id="264234" name="Text Box 3"/>
          <p:cNvSpPr txBox="1">
            <a:spLocks noChangeArrowheads="1"/>
          </p:cNvSpPr>
          <p:nvPr/>
        </p:nvSpPr>
        <p:spPr bwMode="auto">
          <a:xfrm>
            <a:off x="504825" y="6427788"/>
            <a:ext cx="469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Rose et al, J Clin Epidemiol 2007 (accepted)</a:t>
            </a:r>
          </a:p>
        </p:txBody>
      </p:sp>
      <p:sp>
        <p:nvSpPr>
          <p:cNvPr id="264235" name="Rectangle 4"/>
          <p:cNvSpPr>
            <a:spLocks noChangeArrowheads="1"/>
          </p:cNvSpPr>
          <p:nvPr/>
        </p:nvSpPr>
        <p:spPr bwMode="auto">
          <a:xfrm>
            <a:off x="493713" y="1231900"/>
            <a:ext cx="8296275" cy="562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64236" name="Text Box 5"/>
          <p:cNvSpPr txBox="1">
            <a:spLocks noChangeArrowheads="1"/>
          </p:cNvSpPr>
          <p:nvPr/>
        </p:nvSpPr>
        <p:spPr bwMode="auto">
          <a:xfrm>
            <a:off x="7802563" y="3144838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solidFill>
                  <a:srgbClr val="000000"/>
                </a:solidFill>
              </a:rPr>
              <a:t>SE = </a:t>
            </a:r>
            <a:r>
              <a:rPr lang="de-DE" sz="1200" dirty="0" smtClean="0">
                <a:solidFill>
                  <a:srgbClr val="000000"/>
                </a:solidFill>
              </a:rPr>
              <a:t>3.2</a:t>
            </a:r>
            <a:r>
              <a:rPr lang="de-DE" sz="1200" dirty="0">
                <a:solidFill>
                  <a:srgbClr val="000000"/>
                </a:solidFill>
              </a:rPr>
              <a:t/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i="1" dirty="0">
                <a:solidFill>
                  <a:srgbClr val="000000"/>
                </a:solidFill>
              </a:rPr>
              <a:t>rel = 0.90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264237" name="Text Box 6"/>
          <p:cNvSpPr txBox="1">
            <a:spLocks noChangeArrowheads="1"/>
          </p:cNvSpPr>
          <p:nvPr/>
        </p:nvSpPr>
        <p:spPr bwMode="auto">
          <a:xfrm>
            <a:off x="7802563" y="3805238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0">
                <a:solidFill>
                  <a:srgbClr val="000000"/>
                </a:solidFill>
              </a:rPr>
              <a:t>SE = </a:t>
            </a:r>
            <a:r>
              <a:rPr lang="de-DE" sz="1000" b="0" smtClean="0">
                <a:solidFill>
                  <a:srgbClr val="000000"/>
                </a:solidFill>
              </a:rPr>
              <a:t>2.2</a:t>
            </a:r>
            <a:r>
              <a:rPr lang="de-DE" sz="1000" b="0">
                <a:solidFill>
                  <a:srgbClr val="000000"/>
                </a:solidFill>
              </a:rPr>
              <a:t/>
            </a:r>
            <a:br>
              <a:rPr lang="de-DE" sz="1000" b="0">
                <a:solidFill>
                  <a:srgbClr val="000000"/>
                </a:solidFill>
              </a:rPr>
            </a:br>
            <a:r>
              <a:rPr lang="de-DE" sz="1000" b="0" i="1">
                <a:solidFill>
                  <a:srgbClr val="000000"/>
                </a:solidFill>
              </a:rPr>
              <a:t>rel = 0.95</a:t>
            </a:r>
            <a:endParaRPr lang="en-US" sz="1000" b="0" i="1" dirty="0">
              <a:solidFill>
                <a:srgbClr val="000000"/>
              </a:solidFill>
            </a:endParaRPr>
          </a:p>
        </p:txBody>
      </p:sp>
      <p:grpSp>
        <p:nvGrpSpPr>
          <p:cNvPr id="264238" name="Group 7"/>
          <p:cNvGrpSpPr>
            <a:grpSpLocks/>
          </p:cNvGrpSpPr>
          <p:nvPr/>
        </p:nvGrpSpPr>
        <p:grpSpPr bwMode="auto">
          <a:xfrm>
            <a:off x="292100" y="1206500"/>
            <a:ext cx="7626350" cy="5589588"/>
            <a:chOff x="572" y="768"/>
            <a:chExt cx="4804" cy="3521"/>
          </a:xfrm>
        </p:grpSpPr>
        <p:graphicFrame>
          <p:nvGraphicFramePr>
            <p:cNvPr id="264232" name="Object 40"/>
            <p:cNvGraphicFramePr>
              <a:graphicFrameLocks noChangeAspect="1"/>
            </p:cNvGraphicFramePr>
            <p:nvPr/>
          </p:nvGraphicFramePr>
          <p:xfrm>
            <a:off x="910" y="772"/>
            <a:ext cx="4346" cy="3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237" name="Chart" r:id="rId4" imgW="6305702" imgH="3705149" progId="Excel.Sheet.8">
                    <p:embed/>
                  </p:oleObj>
                </mc:Choice>
                <mc:Fallback>
                  <p:oleObj name="Chart" r:id="rId4" imgW="6305702" imgH="3705149" progId="Excel.Sheet.8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506" r="1311"/>
                        <a:stretch>
                          <a:fillRect/>
                        </a:stretch>
                      </p:blipFill>
                      <p:spPr bwMode="auto">
                        <a:xfrm>
                          <a:off x="910" y="772"/>
                          <a:ext cx="4346" cy="30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253" name="Text Box 9"/>
            <p:cNvSpPr txBox="1">
              <a:spLocks noChangeArrowheads="1"/>
            </p:cNvSpPr>
            <p:nvPr/>
          </p:nvSpPr>
          <p:spPr bwMode="auto">
            <a:xfrm>
              <a:off x="3942" y="1762"/>
              <a:ext cx="1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SF-36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4" name="Text Box 10"/>
            <p:cNvSpPr txBox="1">
              <a:spLocks noChangeArrowheads="1"/>
            </p:cNvSpPr>
            <p:nvPr/>
          </p:nvSpPr>
          <p:spPr bwMode="auto">
            <a:xfrm>
              <a:off x="2236" y="2730"/>
              <a:ext cx="1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CAT 10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5" name="Text Box 11"/>
            <p:cNvSpPr txBox="1">
              <a:spLocks noChangeArrowheads="1"/>
            </p:cNvSpPr>
            <p:nvPr/>
          </p:nvSpPr>
          <p:spPr bwMode="auto">
            <a:xfrm>
              <a:off x="3837" y="2816"/>
              <a:ext cx="15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Full Item Bank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6" name="Text Box 12"/>
            <p:cNvSpPr txBox="1">
              <a:spLocks noChangeArrowheads="1"/>
            </p:cNvSpPr>
            <p:nvPr/>
          </p:nvSpPr>
          <p:spPr bwMode="auto">
            <a:xfrm>
              <a:off x="1064" y="768"/>
              <a:ext cx="27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measurement precision (standard error)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7" name="Text Box 13"/>
            <p:cNvSpPr txBox="1">
              <a:spLocks noChangeArrowheads="1"/>
            </p:cNvSpPr>
            <p:nvPr/>
          </p:nvSpPr>
          <p:spPr bwMode="auto">
            <a:xfrm>
              <a:off x="2331" y="3748"/>
              <a:ext cx="13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100" b="0">
                  <a:solidFill>
                    <a:srgbClr val="000000"/>
                  </a:solidFill>
                </a:rPr>
                <a:t>normed theta values</a:t>
              </a:r>
              <a:endParaRPr lang="en-US" sz="1100" b="0">
                <a:solidFill>
                  <a:srgbClr val="000000"/>
                </a:solidFill>
              </a:endParaRPr>
            </a:p>
          </p:txBody>
        </p:sp>
        <p:sp>
          <p:nvSpPr>
            <p:cNvPr id="264258" name="Text Box 14"/>
            <p:cNvSpPr txBox="1">
              <a:spLocks noChangeArrowheads="1"/>
            </p:cNvSpPr>
            <p:nvPr/>
          </p:nvSpPr>
          <p:spPr bwMode="auto">
            <a:xfrm>
              <a:off x="1985" y="2229"/>
              <a:ext cx="1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HAQ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264259" name="Text Box 15"/>
            <p:cNvSpPr txBox="1">
              <a:spLocks noChangeArrowheads="1"/>
            </p:cNvSpPr>
            <p:nvPr/>
          </p:nvSpPr>
          <p:spPr bwMode="auto">
            <a:xfrm>
              <a:off x="2774" y="1352"/>
              <a:ext cx="8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rgbClr val="000000"/>
                  </a:solidFill>
                </a:rPr>
                <a:t>SF-12 items</a:t>
              </a:r>
              <a:endParaRPr lang="en-US" sz="1400" b="0">
                <a:solidFill>
                  <a:srgbClr val="000000"/>
                </a:solidFill>
              </a:endParaRPr>
            </a:p>
          </p:txBody>
        </p:sp>
        <p:grpSp>
          <p:nvGrpSpPr>
            <p:cNvPr id="264260" name="Group 16"/>
            <p:cNvGrpSpPr>
              <a:grpSpLocks/>
            </p:cNvGrpSpPr>
            <p:nvPr/>
          </p:nvGrpSpPr>
          <p:grpSpPr bwMode="auto">
            <a:xfrm>
              <a:off x="1023" y="2141"/>
              <a:ext cx="4191" cy="423"/>
              <a:chOff x="1023" y="2141"/>
              <a:chExt cx="4800" cy="423"/>
            </a:xfrm>
          </p:grpSpPr>
          <p:sp>
            <p:nvSpPr>
              <p:cNvPr id="501777" name="Line 17"/>
              <p:cNvSpPr>
                <a:spLocks noChangeShapeType="1"/>
              </p:cNvSpPr>
              <p:nvPr/>
            </p:nvSpPr>
            <p:spPr bwMode="auto">
              <a:xfrm>
                <a:off x="1023" y="2141"/>
                <a:ext cx="4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78" name="Line 18"/>
              <p:cNvSpPr>
                <a:spLocks noChangeShapeType="1"/>
              </p:cNvSpPr>
              <p:nvPr/>
            </p:nvSpPr>
            <p:spPr bwMode="auto">
              <a:xfrm>
                <a:off x="1023" y="2564"/>
                <a:ext cx="4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4261" name="Group 19"/>
            <p:cNvGrpSpPr>
              <a:grpSpLocks/>
            </p:cNvGrpSpPr>
            <p:nvPr/>
          </p:nvGrpSpPr>
          <p:grpSpPr bwMode="auto">
            <a:xfrm>
              <a:off x="3097" y="3324"/>
              <a:ext cx="1056" cy="126"/>
              <a:chOff x="2880" y="3696"/>
              <a:chExt cx="816" cy="96"/>
            </a:xfrm>
          </p:grpSpPr>
          <p:sp>
            <p:nvSpPr>
              <p:cNvPr id="501780" name="Line 20"/>
              <p:cNvSpPr>
                <a:spLocks noChangeShapeType="1"/>
              </p:cNvSpPr>
              <p:nvPr/>
            </p:nvSpPr>
            <p:spPr bwMode="auto">
              <a:xfrm>
                <a:off x="2880" y="3744"/>
                <a:ext cx="816" cy="0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1" name="Line 21"/>
              <p:cNvSpPr>
                <a:spLocks noChangeShapeType="1"/>
              </p:cNvSpPr>
              <p:nvPr/>
            </p:nvSpPr>
            <p:spPr bwMode="auto">
              <a:xfrm>
                <a:off x="2880" y="369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2" name="Line 22"/>
              <p:cNvSpPr>
                <a:spLocks noChangeShapeType="1"/>
              </p:cNvSpPr>
              <p:nvPr/>
            </p:nvSpPr>
            <p:spPr bwMode="auto">
              <a:xfrm>
                <a:off x="3696" y="3696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4262" name="Text Box 23"/>
            <p:cNvSpPr txBox="1">
              <a:spLocks noChangeArrowheads="1"/>
            </p:cNvSpPr>
            <p:nvPr/>
          </p:nvSpPr>
          <p:spPr bwMode="auto">
            <a:xfrm>
              <a:off x="3258" y="3237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000" b="0">
                  <a:solidFill>
                    <a:srgbClr val="000000"/>
                  </a:solidFill>
                </a:rPr>
                <a:t>representative</a:t>
              </a:r>
              <a:br>
                <a:rPr lang="de-DE" sz="1000" b="0">
                  <a:solidFill>
                    <a:srgbClr val="000000"/>
                  </a:solidFill>
                </a:rPr>
              </a:br>
              <a:r>
                <a:rPr lang="de-DE" sz="1000" b="0">
                  <a:solidFill>
                    <a:srgbClr val="000000"/>
                  </a:solidFill>
                </a:rPr>
                <a:t>sample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grpSp>
          <p:nvGrpSpPr>
            <p:cNvPr id="264263" name="Group 24"/>
            <p:cNvGrpSpPr>
              <a:grpSpLocks/>
            </p:cNvGrpSpPr>
            <p:nvPr/>
          </p:nvGrpSpPr>
          <p:grpSpPr bwMode="auto">
            <a:xfrm>
              <a:off x="2316" y="3223"/>
              <a:ext cx="889" cy="113"/>
              <a:chOff x="1415" y="4007"/>
              <a:chExt cx="847" cy="104"/>
            </a:xfrm>
          </p:grpSpPr>
          <p:sp>
            <p:nvSpPr>
              <p:cNvPr id="501785" name="Line 25"/>
              <p:cNvSpPr>
                <a:spLocks noChangeShapeType="1"/>
              </p:cNvSpPr>
              <p:nvPr/>
            </p:nvSpPr>
            <p:spPr bwMode="auto">
              <a:xfrm>
                <a:off x="1415" y="4059"/>
                <a:ext cx="847" cy="0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6" name="Line 26"/>
              <p:cNvSpPr>
                <a:spLocks noChangeShapeType="1"/>
              </p:cNvSpPr>
              <p:nvPr/>
            </p:nvSpPr>
            <p:spPr bwMode="auto">
              <a:xfrm>
                <a:off x="1415" y="4007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87" name="Line 27"/>
              <p:cNvSpPr>
                <a:spLocks noChangeShapeType="1"/>
              </p:cNvSpPr>
              <p:nvPr/>
            </p:nvSpPr>
            <p:spPr bwMode="auto">
              <a:xfrm>
                <a:off x="2262" y="4007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F24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4264" name="Text Box 28"/>
            <p:cNvSpPr txBox="1">
              <a:spLocks noChangeArrowheads="1"/>
            </p:cNvSpPr>
            <p:nvPr/>
          </p:nvSpPr>
          <p:spPr bwMode="auto">
            <a:xfrm>
              <a:off x="2243" y="3133"/>
              <a:ext cx="9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0">
                  <a:solidFill>
                    <a:srgbClr val="000000"/>
                  </a:solidFill>
                </a:rPr>
                <a:t>rheumatoid arthritis </a:t>
              </a:r>
              <a:br>
                <a:rPr lang="en-US" sz="1000" b="0">
                  <a:solidFill>
                    <a:srgbClr val="000000"/>
                  </a:solidFill>
                </a:rPr>
              </a:br>
              <a:r>
                <a:rPr lang="en-US" sz="1000" b="0">
                  <a:solidFill>
                    <a:srgbClr val="000000"/>
                  </a:solidFill>
                </a:rPr>
                <a:t>patients</a:t>
              </a:r>
            </a:p>
          </p:txBody>
        </p:sp>
        <p:sp>
          <p:nvSpPr>
            <p:cNvPr id="264265" name="Text Box 29"/>
            <p:cNvSpPr txBox="1">
              <a:spLocks noChangeArrowheads="1"/>
            </p:cNvSpPr>
            <p:nvPr/>
          </p:nvSpPr>
          <p:spPr bwMode="auto">
            <a:xfrm>
              <a:off x="3756" y="3963"/>
              <a:ext cx="130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solidFill>
                    <a:srgbClr val="000000"/>
                  </a:solidFill>
                </a:rPr>
                <a:t>US-Representative Sample</a:t>
              </a:r>
            </a:p>
          </p:txBody>
        </p:sp>
        <p:sp>
          <p:nvSpPr>
            <p:cNvPr id="501790" name="Line 30"/>
            <p:cNvSpPr>
              <a:spLocks noChangeShapeType="1"/>
            </p:cNvSpPr>
            <p:nvPr/>
          </p:nvSpPr>
          <p:spPr bwMode="auto">
            <a:xfrm flipH="1" flipV="1">
              <a:off x="3711" y="3781"/>
              <a:ext cx="97" cy="14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267" name="Text Box 31"/>
            <p:cNvSpPr txBox="1">
              <a:spLocks noChangeArrowheads="1"/>
            </p:cNvSpPr>
            <p:nvPr/>
          </p:nvSpPr>
          <p:spPr bwMode="auto">
            <a:xfrm>
              <a:off x="572" y="1704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4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68" name="Text Box 32"/>
            <p:cNvSpPr txBox="1">
              <a:spLocks noChangeArrowheads="1"/>
            </p:cNvSpPr>
            <p:nvPr/>
          </p:nvSpPr>
          <p:spPr bwMode="auto">
            <a:xfrm>
              <a:off x="572" y="1282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5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69" name="Text Box 33"/>
            <p:cNvSpPr txBox="1">
              <a:spLocks noChangeArrowheads="1"/>
            </p:cNvSpPr>
            <p:nvPr/>
          </p:nvSpPr>
          <p:spPr bwMode="auto">
            <a:xfrm>
              <a:off x="572" y="2127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3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70" name="Text Box 34"/>
            <p:cNvSpPr txBox="1">
              <a:spLocks noChangeArrowheads="1"/>
            </p:cNvSpPr>
            <p:nvPr/>
          </p:nvSpPr>
          <p:spPr bwMode="auto">
            <a:xfrm>
              <a:off x="572" y="2550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2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71" name="Text Box 35"/>
            <p:cNvSpPr txBox="1">
              <a:spLocks noChangeArrowheads="1"/>
            </p:cNvSpPr>
            <p:nvPr/>
          </p:nvSpPr>
          <p:spPr bwMode="auto">
            <a:xfrm>
              <a:off x="572" y="2973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0" dirty="0" smtClean="0">
                  <a:solidFill>
                    <a:srgbClr val="000000"/>
                  </a:solidFill>
                </a:rPr>
                <a:t>1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264272" name="Text Box 36"/>
            <p:cNvSpPr txBox="1">
              <a:spLocks noChangeArrowheads="1"/>
            </p:cNvSpPr>
            <p:nvPr/>
          </p:nvSpPr>
          <p:spPr bwMode="auto">
            <a:xfrm>
              <a:off x="835" y="3566"/>
              <a:ext cx="4541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993775" algn="ctr"/>
                  <a:tab pos="1828800" algn="ctr"/>
                  <a:tab pos="2663825" algn="ctr"/>
                  <a:tab pos="3511550" algn="ctr"/>
                  <a:tab pos="4359275" algn="ctr"/>
                  <a:tab pos="5168900" algn="ctr"/>
                  <a:tab pos="6029325" algn="ctr"/>
                </a:tabLst>
              </a:pP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10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20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30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40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50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60</a:t>
              </a:r>
              <a:r>
                <a:rPr lang="en-US" sz="1400" b="0" dirty="0">
                  <a:solidFill>
                    <a:srgbClr val="000000"/>
                  </a:solidFill>
                </a:rPr>
                <a:t>	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70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  <p:sp>
          <p:nvSpPr>
            <p:cNvPr id="501797" name="Oval 37"/>
            <p:cNvSpPr>
              <a:spLocks noChangeArrowheads="1"/>
            </p:cNvSpPr>
            <p:nvPr/>
          </p:nvSpPr>
          <p:spPr bwMode="auto">
            <a:xfrm>
              <a:off x="3511" y="3538"/>
              <a:ext cx="244" cy="221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1799" name="Line 39"/>
          <p:cNvSpPr>
            <a:spLocks noChangeShapeType="1"/>
          </p:cNvSpPr>
          <p:nvPr/>
        </p:nvSpPr>
        <p:spPr bwMode="auto">
          <a:xfrm flipH="1" flipV="1">
            <a:off x="5638800" y="4102100"/>
            <a:ext cx="254000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0" name="Line 40"/>
          <p:cNvSpPr>
            <a:spLocks noChangeShapeType="1"/>
          </p:cNvSpPr>
          <p:nvPr/>
        </p:nvSpPr>
        <p:spPr bwMode="auto">
          <a:xfrm>
            <a:off x="1460500" y="3238500"/>
            <a:ext cx="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1" name="Line 41"/>
          <p:cNvSpPr>
            <a:spLocks noChangeShapeType="1"/>
          </p:cNvSpPr>
          <p:nvPr/>
        </p:nvSpPr>
        <p:spPr bwMode="auto">
          <a:xfrm>
            <a:off x="6134100" y="3238500"/>
            <a:ext cx="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2" name="Line 42"/>
          <p:cNvSpPr>
            <a:spLocks noChangeShapeType="1"/>
          </p:cNvSpPr>
          <p:nvPr/>
        </p:nvSpPr>
        <p:spPr bwMode="auto">
          <a:xfrm flipV="1">
            <a:off x="3429000" y="4191000"/>
            <a:ext cx="0" cy="215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3" name="Line 43"/>
          <p:cNvSpPr>
            <a:spLocks noChangeShapeType="1"/>
          </p:cNvSpPr>
          <p:nvPr/>
        </p:nvSpPr>
        <p:spPr bwMode="auto">
          <a:xfrm>
            <a:off x="2984500" y="3746500"/>
            <a:ext cx="0" cy="25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4" name="Line 44"/>
          <p:cNvSpPr>
            <a:spLocks noChangeShapeType="1"/>
          </p:cNvSpPr>
          <p:nvPr/>
        </p:nvSpPr>
        <p:spPr bwMode="auto">
          <a:xfrm>
            <a:off x="4292600" y="2387600"/>
            <a:ext cx="0" cy="215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 flipH="1">
            <a:off x="5143500" y="2933700"/>
            <a:ext cx="584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7" name="Line 47"/>
          <p:cNvSpPr>
            <a:spLocks noChangeShapeType="1"/>
          </p:cNvSpPr>
          <p:nvPr/>
        </p:nvSpPr>
        <p:spPr bwMode="auto">
          <a:xfrm>
            <a:off x="1587500" y="32385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8" name="Line 48"/>
          <p:cNvSpPr>
            <a:spLocks noChangeShapeType="1"/>
          </p:cNvSpPr>
          <p:nvPr/>
        </p:nvSpPr>
        <p:spPr bwMode="auto">
          <a:xfrm>
            <a:off x="5969000" y="32512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9" name="Line 49"/>
          <p:cNvSpPr>
            <a:spLocks noChangeShapeType="1"/>
          </p:cNvSpPr>
          <p:nvPr/>
        </p:nvSpPr>
        <p:spPr bwMode="auto">
          <a:xfrm>
            <a:off x="1714500" y="3276600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0" name="Line 50"/>
          <p:cNvSpPr>
            <a:spLocks noChangeShapeType="1"/>
          </p:cNvSpPr>
          <p:nvPr/>
        </p:nvSpPr>
        <p:spPr bwMode="auto">
          <a:xfrm>
            <a:off x="4483100" y="3251200"/>
            <a:ext cx="0" cy="266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1" name="Line 51"/>
          <p:cNvSpPr>
            <a:spLocks noChangeShapeType="1"/>
          </p:cNvSpPr>
          <p:nvPr/>
        </p:nvSpPr>
        <p:spPr bwMode="auto">
          <a:xfrm>
            <a:off x="3378200" y="3238500"/>
            <a:ext cx="0" cy="33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2" name="Line 52"/>
          <p:cNvSpPr>
            <a:spLocks noChangeShapeType="1"/>
          </p:cNvSpPr>
          <p:nvPr/>
        </p:nvSpPr>
        <p:spPr bwMode="auto">
          <a:xfrm>
            <a:off x="4889500" y="3200400"/>
            <a:ext cx="0" cy="33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3" name="Oval 53"/>
          <p:cNvSpPr>
            <a:spLocks noChangeArrowheads="1"/>
          </p:cNvSpPr>
          <p:nvPr/>
        </p:nvSpPr>
        <p:spPr bwMode="auto">
          <a:xfrm>
            <a:off x="3340100" y="2006600"/>
            <a:ext cx="1803400" cy="965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0"/>
            <a:ext cx="882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Self-Reported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449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</a:t>
            </a:r>
          </a:p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Mental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68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19" name="Elbow Connector 18"/>
          <p:cNvCxnSpPr>
            <a:stCxn id="4" idx="3"/>
            <a:endCxn id="8" idx="1"/>
          </p:cNvCxnSpPr>
          <p:nvPr/>
        </p:nvCxnSpPr>
        <p:spPr>
          <a:xfrm flipV="1">
            <a:off x="2057400" y="1143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3"/>
            <a:endCxn id="6" idx="1"/>
          </p:cNvCxnSpPr>
          <p:nvPr/>
        </p:nvCxnSpPr>
        <p:spPr>
          <a:xfrm>
            <a:off x="2057400" y="3048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3"/>
            <a:endCxn id="7" idx="1"/>
          </p:cNvCxnSpPr>
          <p:nvPr/>
        </p:nvCxnSpPr>
        <p:spPr>
          <a:xfrm>
            <a:off x="2057400" y="3048000"/>
            <a:ext cx="76200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73984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8121E-7 L -0.29583 0.310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28194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4800600"/>
            <a:ext cx="1600200" cy="9144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Function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838200"/>
            <a:ext cx="1600200" cy="9144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Symptoms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1524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Behavior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05600" y="6096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Interference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5600" y="10668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Quality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65" name="Elbow Connector 64"/>
          <p:cNvCxnSpPr>
            <a:stCxn id="4" idx="3"/>
            <a:endCxn id="40" idx="1"/>
          </p:cNvCxnSpPr>
          <p:nvPr/>
        </p:nvCxnSpPr>
        <p:spPr>
          <a:xfrm flipV="1">
            <a:off x="3886200" y="4076700"/>
            <a:ext cx="304800" cy="1181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" idx="1"/>
            <a:endCxn id="3" idx="3"/>
          </p:cNvCxnSpPr>
          <p:nvPr/>
        </p:nvCxnSpPr>
        <p:spPr>
          <a:xfrm rot="10800000" flipV="1">
            <a:off x="1676400" y="1295400"/>
            <a:ext cx="609600" cy="1981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05600" y="15240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Intensity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91000" y="38862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Function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05600" y="36576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Upper Extremity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52" name="Elbow Connector 51"/>
          <p:cNvCxnSpPr>
            <a:stCxn id="40" idx="3"/>
            <a:endCxn id="44" idx="1"/>
          </p:cNvCxnSpPr>
          <p:nvPr/>
        </p:nvCxnSpPr>
        <p:spPr>
          <a:xfrm flipV="1">
            <a:off x="6477000" y="3848100"/>
            <a:ext cx="2286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" idx="3"/>
            <a:endCxn id="4" idx="1"/>
          </p:cNvCxnSpPr>
          <p:nvPr/>
        </p:nvCxnSpPr>
        <p:spPr>
          <a:xfrm>
            <a:off x="1676400" y="3276600"/>
            <a:ext cx="609600" cy="1981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191000" y="28194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GI Symptoms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1000" y="3048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Pain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39" name="Elbow Connector 38"/>
          <p:cNvCxnSpPr>
            <a:stCxn id="6" idx="3"/>
            <a:endCxn id="36" idx="1"/>
          </p:cNvCxnSpPr>
          <p:nvPr/>
        </p:nvCxnSpPr>
        <p:spPr>
          <a:xfrm flipV="1">
            <a:off x="3886200" y="495300"/>
            <a:ext cx="304800" cy="800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6" idx="3"/>
            <a:endCxn id="35" idx="1"/>
          </p:cNvCxnSpPr>
          <p:nvPr/>
        </p:nvCxnSpPr>
        <p:spPr>
          <a:xfrm>
            <a:off x="3886200" y="1295400"/>
            <a:ext cx="304800" cy="1714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6" idx="3"/>
            <a:endCxn id="16" idx="1"/>
          </p:cNvCxnSpPr>
          <p:nvPr/>
        </p:nvCxnSpPr>
        <p:spPr>
          <a:xfrm flipV="1">
            <a:off x="6477000" y="342900"/>
            <a:ext cx="2286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6" idx="3"/>
            <a:endCxn id="17" idx="1"/>
          </p:cNvCxnSpPr>
          <p:nvPr/>
        </p:nvCxnSpPr>
        <p:spPr>
          <a:xfrm>
            <a:off x="6477000" y="495300"/>
            <a:ext cx="2286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6" idx="3"/>
            <a:endCxn id="18" idx="1"/>
          </p:cNvCxnSpPr>
          <p:nvPr/>
        </p:nvCxnSpPr>
        <p:spPr>
          <a:xfrm>
            <a:off x="6477000" y="495300"/>
            <a:ext cx="228600" cy="76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36" idx="3"/>
            <a:endCxn id="34" idx="1"/>
          </p:cNvCxnSpPr>
          <p:nvPr/>
        </p:nvCxnSpPr>
        <p:spPr>
          <a:xfrm>
            <a:off x="6477000" y="495300"/>
            <a:ext cx="228600" cy="1219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191000" y="19050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Fatigue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91000" y="2362200"/>
            <a:ext cx="2286000" cy="381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Asthma Impact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191000" y="45720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Sexual Function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91000" y="53340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Sleep Function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191000" y="60198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Activity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60" name="Elbow Connector 59"/>
          <p:cNvCxnSpPr>
            <a:stCxn id="6" idx="3"/>
            <a:endCxn id="38" idx="1"/>
          </p:cNvCxnSpPr>
          <p:nvPr/>
        </p:nvCxnSpPr>
        <p:spPr>
          <a:xfrm>
            <a:off x="3886200" y="1295400"/>
            <a:ext cx="304800" cy="800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" idx="3"/>
            <a:endCxn id="41" idx="1"/>
          </p:cNvCxnSpPr>
          <p:nvPr/>
        </p:nvCxnSpPr>
        <p:spPr>
          <a:xfrm>
            <a:off x="3886200" y="1295400"/>
            <a:ext cx="304800" cy="1257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705600" y="41148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Mobility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71" name="Elbow Connector 70"/>
          <p:cNvCxnSpPr>
            <a:stCxn id="40" idx="3"/>
            <a:endCxn id="67" idx="1"/>
          </p:cNvCxnSpPr>
          <p:nvPr/>
        </p:nvCxnSpPr>
        <p:spPr>
          <a:xfrm>
            <a:off x="6477000" y="4076700"/>
            <a:ext cx="2286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" idx="3"/>
            <a:endCxn id="51" idx="1"/>
          </p:cNvCxnSpPr>
          <p:nvPr/>
        </p:nvCxnSpPr>
        <p:spPr>
          <a:xfrm>
            <a:off x="3886200" y="5257800"/>
            <a:ext cx="304800" cy="952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" idx="3"/>
            <a:endCxn id="48" idx="1"/>
          </p:cNvCxnSpPr>
          <p:nvPr/>
        </p:nvCxnSpPr>
        <p:spPr>
          <a:xfrm flipV="1">
            <a:off x="3886200" y="4762500"/>
            <a:ext cx="304800" cy="495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4" idx="3"/>
            <a:endCxn id="49" idx="1"/>
          </p:cNvCxnSpPr>
          <p:nvPr/>
        </p:nvCxnSpPr>
        <p:spPr>
          <a:xfrm>
            <a:off x="3886200" y="5257800"/>
            <a:ext cx="304800" cy="266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705600" y="50292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Sleep Disturbance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705600" y="5486400"/>
            <a:ext cx="2286000" cy="4572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Sleep-related  Impairment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94" name="Elbow Connector 93"/>
          <p:cNvCxnSpPr>
            <a:stCxn id="49" idx="3"/>
            <a:endCxn id="90" idx="1"/>
          </p:cNvCxnSpPr>
          <p:nvPr/>
        </p:nvCxnSpPr>
        <p:spPr>
          <a:xfrm flipV="1">
            <a:off x="6477000" y="5219700"/>
            <a:ext cx="2286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49" idx="3"/>
            <a:endCxn id="91" idx="1"/>
          </p:cNvCxnSpPr>
          <p:nvPr/>
        </p:nvCxnSpPr>
        <p:spPr>
          <a:xfrm>
            <a:off x="6477000" y="5524500"/>
            <a:ext cx="228600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705600" y="21336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Satisfaction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705600" y="2599267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Interest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705600" y="3064934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Lubrication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705600" y="3530601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Vaginal Discomfort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705600" y="3996268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Erectile Function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705600" y="4461935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Orgasm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705600" y="4927602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Interfering Factors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705600" y="5393269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Therapeutic Aids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705600" y="5858936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Sexual Activities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705600" y="6324600"/>
            <a:ext cx="2286000" cy="38100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Anal Discomfort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5" name="Elbow Connector 4"/>
          <p:cNvCxnSpPr>
            <a:stCxn id="48" idx="3"/>
            <a:endCxn id="42" idx="1"/>
          </p:cNvCxnSpPr>
          <p:nvPr/>
        </p:nvCxnSpPr>
        <p:spPr>
          <a:xfrm flipV="1">
            <a:off x="6477000" y="2324100"/>
            <a:ext cx="228600" cy="2438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5" idx="1"/>
            <a:endCxn id="48" idx="3"/>
          </p:cNvCxnSpPr>
          <p:nvPr/>
        </p:nvCxnSpPr>
        <p:spPr>
          <a:xfrm rot="10800000" flipV="1">
            <a:off x="6477000" y="2789766"/>
            <a:ext cx="228600" cy="19727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7" idx="1"/>
            <a:endCxn id="48" idx="3"/>
          </p:cNvCxnSpPr>
          <p:nvPr/>
        </p:nvCxnSpPr>
        <p:spPr>
          <a:xfrm rot="10800000" flipV="1">
            <a:off x="6477000" y="3255434"/>
            <a:ext cx="228600" cy="15070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3" idx="1"/>
            <a:endCxn id="48" idx="3"/>
          </p:cNvCxnSpPr>
          <p:nvPr/>
        </p:nvCxnSpPr>
        <p:spPr>
          <a:xfrm rot="10800000" flipV="1">
            <a:off x="6477000" y="3721100"/>
            <a:ext cx="228600" cy="10413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5" idx="1"/>
            <a:endCxn id="48" idx="3"/>
          </p:cNvCxnSpPr>
          <p:nvPr/>
        </p:nvCxnSpPr>
        <p:spPr>
          <a:xfrm rot="10800000" flipV="1">
            <a:off x="6477000" y="4186768"/>
            <a:ext cx="228600" cy="5757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6" idx="1"/>
            <a:endCxn id="48" idx="3"/>
          </p:cNvCxnSpPr>
          <p:nvPr/>
        </p:nvCxnSpPr>
        <p:spPr>
          <a:xfrm rot="10800000" flipV="1">
            <a:off x="6477000" y="4652434"/>
            <a:ext cx="228600" cy="1100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7" idx="1"/>
            <a:endCxn id="48" idx="3"/>
          </p:cNvCxnSpPr>
          <p:nvPr/>
        </p:nvCxnSpPr>
        <p:spPr>
          <a:xfrm rot="10800000">
            <a:off x="6477000" y="4762500"/>
            <a:ext cx="228600" cy="3556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8" idx="1"/>
            <a:endCxn id="48" idx="3"/>
          </p:cNvCxnSpPr>
          <p:nvPr/>
        </p:nvCxnSpPr>
        <p:spPr>
          <a:xfrm rot="10800000">
            <a:off x="6477000" y="4762501"/>
            <a:ext cx="228600" cy="8212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59" idx="1"/>
            <a:endCxn id="48" idx="3"/>
          </p:cNvCxnSpPr>
          <p:nvPr/>
        </p:nvCxnSpPr>
        <p:spPr>
          <a:xfrm rot="10800000">
            <a:off x="6477000" y="4762500"/>
            <a:ext cx="228600" cy="12869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1" idx="1"/>
            <a:endCxn id="48" idx="3"/>
          </p:cNvCxnSpPr>
          <p:nvPr/>
        </p:nvCxnSpPr>
        <p:spPr>
          <a:xfrm rot="10800000">
            <a:off x="6477000" y="4762500"/>
            <a:ext cx="228600" cy="1752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7670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1328E-6 L 0.29167 -0.31097 " pathEditMode="relative" rAng="0" ptsTypes="AA">
                                      <p:cBhvr>
                                        <p:cTn id="4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4" grpId="0" animBg="1"/>
      <p:bldP spid="34" grpId="1" animBg="1"/>
      <p:bldP spid="40" grpId="0" animBg="1"/>
      <p:bldP spid="40" grpId="1" animBg="1"/>
      <p:bldP spid="44" grpId="0" animBg="1"/>
      <p:bldP spid="44" grpId="1" animBg="1"/>
      <p:bldP spid="44" grpId="2" animBg="1"/>
      <p:bldP spid="44" grpId="3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1" grpId="0" animBg="1"/>
      <p:bldP spid="41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67" grpId="0" animBg="1"/>
      <p:bldP spid="67" grpId="1" animBg="1"/>
      <p:bldP spid="67" grpId="2" animBg="1"/>
      <p:bldP spid="67" grpId="3" animBg="1"/>
      <p:bldP spid="90" grpId="0" animBg="1"/>
      <p:bldP spid="90" grpId="1" animBg="1"/>
      <p:bldP spid="91" grpId="0" animBg="1"/>
      <p:bldP spid="91" grpId="1" animBg="1"/>
      <p:bldP spid="42" grpId="0" animBg="1"/>
      <p:bldP spid="42" grpId="1" animBg="1"/>
      <p:bldP spid="45" grpId="0" animBg="1"/>
      <p:bldP spid="45" grpId="1" animBg="1"/>
      <p:bldP spid="47" grpId="0" animBg="1"/>
      <p:bldP spid="47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Self-Reported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449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</a:t>
            </a:r>
          </a:p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Mental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68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19" name="Elbow Connector 18"/>
          <p:cNvCxnSpPr>
            <a:stCxn id="4" idx="3"/>
            <a:endCxn id="8" idx="1"/>
          </p:cNvCxnSpPr>
          <p:nvPr/>
        </p:nvCxnSpPr>
        <p:spPr>
          <a:xfrm flipV="1">
            <a:off x="2057400" y="1143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3"/>
            <a:endCxn id="6" idx="1"/>
          </p:cNvCxnSpPr>
          <p:nvPr/>
        </p:nvCxnSpPr>
        <p:spPr>
          <a:xfrm>
            <a:off x="2057400" y="3048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3"/>
            <a:endCxn id="7" idx="1"/>
          </p:cNvCxnSpPr>
          <p:nvPr/>
        </p:nvCxnSpPr>
        <p:spPr>
          <a:xfrm>
            <a:off x="2057400" y="3048000"/>
            <a:ext cx="76200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6471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66E-6 L -0.29583 0.044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28956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Mental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3733800"/>
            <a:ext cx="1600200" cy="91440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Behavior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5105400"/>
            <a:ext cx="1600200" cy="9144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Cognition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838200"/>
            <a:ext cx="1600200" cy="9144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Affect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1524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Anxiety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05600" y="6096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Depression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5600" y="10668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Anger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65" name="Elbow Connector 64"/>
          <p:cNvCxnSpPr>
            <a:stCxn id="4" idx="3"/>
            <a:endCxn id="40" idx="1"/>
          </p:cNvCxnSpPr>
          <p:nvPr/>
        </p:nvCxnSpPr>
        <p:spPr>
          <a:xfrm>
            <a:off x="3886200" y="4191000"/>
            <a:ext cx="38100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5" idx="1"/>
            <a:endCxn id="3" idx="3"/>
          </p:cNvCxnSpPr>
          <p:nvPr/>
        </p:nvCxnSpPr>
        <p:spPr>
          <a:xfrm rot="10800000">
            <a:off x="1676400" y="3352800"/>
            <a:ext cx="609600" cy="2209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" idx="1"/>
            <a:endCxn id="3" idx="3"/>
          </p:cNvCxnSpPr>
          <p:nvPr/>
        </p:nvCxnSpPr>
        <p:spPr>
          <a:xfrm rot="10800000" flipV="1">
            <a:off x="1676400" y="1295400"/>
            <a:ext cx="609600" cy="2057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05600" y="15240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Experience of Stress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67200" y="4000500"/>
            <a:ext cx="2286000" cy="38100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Substance Abuse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52" name="Elbow Connector 51"/>
          <p:cNvCxnSpPr>
            <a:stCxn id="40" idx="3"/>
          </p:cNvCxnSpPr>
          <p:nvPr/>
        </p:nvCxnSpPr>
        <p:spPr>
          <a:xfrm>
            <a:off x="6553200" y="4191000"/>
            <a:ext cx="15240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" idx="3"/>
            <a:endCxn id="4" idx="1"/>
          </p:cNvCxnSpPr>
          <p:nvPr/>
        </p:nvCxnSpPr>
        <p:spPr>
          <a:xfrm>
            <a:off x="1676400" y="3352800"/>
            <a:ext cx="609600" cy="838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267200" y="4876800"/>
            <a:ext cx="2286000" cy="5334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Applied  Cognition – General Concerns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267200" y="6096000"/>
            <a:ext cx="2286000" cy="3810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Self-efficacy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66" name="Elbow Connector 65"/>
          <p:cNvCxnSpPr>
            <a:stCxn id="5" idx="3"/>
            <a:endCxn id="55" idx="1"/>
          </p:cNvCxnSpPr>
          <p:nvPr/>
        </p:nvCxnSpPr>
        <p:spPr>
          <a:xfrm flipV="1">
            <a:off x="3886200" y="5143500"/>
            <a:ext cx="381000" cy="419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5" idx="3"/>
            <a:endCxn id="81" idx="1"/>
          </p:cNvCxnSpPr>
          <p:nvPr/>
        </p:nvCxnSpPr>
        <p:spPr>
          <a:xfrm>
            <a:off x="3886200" y="5562600"/>
            <a:ext cx="381000" cy="190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" idx="3"/>
          </p:cNvCxnSpPr>
          <p:nvPr/>
        </p:nvCxnSpPr>
        <p:spPr>
          <a:xfrm>
            <a:off x="3886200" y="5562600"/>
            <a:ext cx="381000" cy="723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4267200" y="5486400"/>
            <a:ext cx="2286000" cy="5334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Applied  Cognition – Abilities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91000" y="28194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Positive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1000" y="3048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Negative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05600" y="19812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Illness Impact - </a:t>
            </a:r>
            <a:r>
              <a:rPr lang="en-US" sz="1800" dirty="0" err="1" smtClean="0">
                <a:ln w="50800"/>
                <a:solidFill>
                  <a:prstClr val="black">
                    <a:shade val="50000"/>
                  </a:prstClr>
                </a:solidFill>
              </a:rPr>
              <a:t>Neg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39" name="Elbow Connector 38"/>
          <p:cNvCxnSpPr>
            <a:stCxn id="6" idx="3"/>
            <a:endCxn id="36" idx="1"/>
          </p:cNvCxnSpPr>
          <p:nvPr/>
        </p:nvCxnSpPr>
        <p:spPr>
          <a:xfrm flipV="1">
            <a:off x="3886200" y="495300"/>
            <a:ext cx="304800" cy="800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6" idx="3"/>
            <a:endCxn id="35" idx="1"/>
          </p:cNvCxnSpPr>
          <p:nvPr/>
        </p:nvCxnSpPr>
        <p:spPr>
          <a:xfrm>
            <a:off x="3886200" y="1295400"/>
            <a:ext cx="304800" cy="1714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6" idx="3"/>
            <a:endCxn id="16" idx="1"/>
          </p:cNvCxnSpPr>
          <p:nvPr/>
        </p:nvCxnSpPr>
        <p:spPr>
          <a:xfrm flipV="1">
            <a:off x="6477000" y="342900"/>
            <a:ext cx="2286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6" idx="3"/>
            <a:endCxn id="17" idx="1"/>
          </p:cNvCxnSpPr>
          <p:nvPr/>
        </p:nvCxnSpPr>
        <p:spPr>
          <a:xfrm>
            <a:off x="6477000" y="495300"/>
            <a:ext cx="2286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6" idx="3"/>
            <a:endCxn id="18" idx="1"/>
          </p:cNvCxnSpPr>
          <p:nvPr/>
        </p:nvCxnSpPr>
        <p:spPr>
          <a:xfrm>
            <a:off x="6477000" y="495300"/>
            <a:ext cx="228600" cy="762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36" idx="3"/>
            <a:endCxn id="34" idx="1"/>
          </p:cNvCxnSpPr>
          <p:nvPr/>
        </p:nvCxnSpPr>
        <p:spPr>
          <a:xfrm>
            <a:off x="6477000" y="495300"/>
            <a:ext cx="228600" cy="1219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36" idx="3"/>
            <a:endCxn id="37" idx="1"/>
          </p:cNvCxnSpPr>
          <p:nvPr/>
        </p:nvCxnSpPr>
        <p:spPr>
          <a:xfrm>
            <a:off x="6477000" y="495300"/>
            <a:ext cx="228600" cy="1676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6705600" y="3048000"/>
            <a:ext cx="2286000" cy="3810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Illness Impact - Pos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705600" y="2514600"/>
            <a:ext cx="2286000" cy="4572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Subjective Well-being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92" name="Elbow Connector 91"/>
          <p:cNvCxnSpPr>
            <a:stCxn id="35" idx="3"/>
            <a:endCxn id="88" idx="1"/>
          </p:cNvCxnSpPr>
          <p:nvPr/>
        </p:nvCxnSpPr>
        <p:spPr>
          <a:xfrm flipV="1">
            <a:off x="6477000" y="2743200"/>
            <a:ext cx="228600" cy="266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35" idx="3"/>
            <a:endCxn id="86" idx="1"/>
          </p:cNvCxnSpPr>
          <p:nvPr/>
        </p:nvCxnSpPr>
        <p:spPr>
          <a:xfrm>
            <a:off x="6477000" y="3009900"/>
            <a:ext cx="2286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705600" y="4000500"/>
            <a:ext cx="2286000" cy="38100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Alcohol Use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1100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618E-6 L 0.29584 -0.04442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4" grpId="0" animBg="1"/>
      <p:bldP spid="34" grpId="1" animBg="1"/>
      <p:bldP spid="40" grpId="0" animBg="1"/>
      <p:bldP spid="40" grpId="1" animBg="1"/>
      <p:bldP spid="55" grpId="0" animBg="1"/>
      <p:bldP spid="55" grpId="1" animBg="1"/>
      <p:bldP spid="57" grpId="0" animBg="1"/>
      <p:bldP spid="57" grpId="1" animBg="1"/>
      <p:bldP spid="35" grpId="0" animBg="1"/>
      <p:bldP spid="36" grpId="0" animBg="1"/>
      <p:bldP spid="37" grpId="0" animBg="1"/>
      <p:bldP spid="86" grpId="0" animBg="1"/>
      <p:bldP spid="88" grpId="0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Self-Reported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449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</a:t>
            </a:r>
          </a:p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Mental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68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19" name="Elbow Connector 18"/>
          <p:cNvCxnSpPr>
            <a:stCxn id="4" idx="3"/>
            <a:endCxn id="8" idx="1"/>
          </p:cNvCxnSpPr>
          <p:nvPr/>
        </p:nvCxnSpPr>
        <p:spPr>
          <a:xfrm flipV="1">
            <a:off x="2057400" y="1143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3"/>
            <a:endCxn id="6" idx="1"/>
          </p:cNvCxnSpPr>
          <p:nvPr/>
        </p:nvCxnSpPr>
        <p:spPr>
          <a:xfrm>
            <a:off x="2057400" y="3048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3"/>
            <a:endCxn id="7" idx="1"/>
          </p:cNvCxnSpPr>
          <p:nvPr/>
        </p:nvCxnSpPr>
        <p:spPr>
          <a:xfrm>
            <a:off x="2057400" y="3048000"/>
            <a:ext cx="76200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10572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519E-6 L -0.29583 -0.244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28194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</a:t>
            </a:r>
          </a:p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4038600"/>
            <a:ext cx="1600200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Function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1143000"/>
            <a:ext cx="1676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Relationships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65" name="Elbow Connector 64"/>
          <p:cNvCxnSpPr>
            <a:stCxn id="4" idx="3"/>
            <a:endCxn id="40" idx="1"/>
          </p:cNvCxnSpPr>
          <p:nvPr/>
        </p:nvCxnSpPr>
        <p:spPr>
          <a:xfrm flipV="1">
            <a:off x="3886200" y="4076700"/>
            <a:ext cx="304800" cy="419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" idx="1"/>
            <a:endCxn id="3" idx="3"/>
          </p:cNvCxnSpPr>
          <p:nvPr/>
        </p:nvCxnSpPr>
        <p:spPr>
          <a:xfrm rot="10800000" flipV="1">
            <a:off x="1676400" y="1600200"/>
            <a:ext cx="533400" cy="1676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191000" y="3886200"/>
            <a:ext cx="22860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Ability to Participate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54" name="Elbow Connector 53"/>
          <p:cNvCxnSpPr>
            <a:stCxn id="3" idx="3"/>
            <a:endCxn id="4" idx="1"/>
          </p:cNvCxnSpPr>
          <p:nvPr/>
        </p:nvCxnSpPr>
        <p:spPr>
          <a:xfrm>
            <a:off x="1676400" y="3276600"/>
            <a:ext cx="609600" cy="1219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191000" y="2438400"/>
            <a:ext cx="22860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Family Belongingness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1000" y="685800"/>
            <a:ext cx="22860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Isolation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39" name="Elbow Connector 38"/>
          <p:cNvCxnSpPr>
            <a:stCxn id="6" idx="3"/>
            <a:endCxn id="36" idx="1"/>
          </p:cNvCxnSpPr>
          <p:nvPr/>
        </p:nvCxnSpPr>
        <p:spPr>
          <a:xfrm flipV="1">
            <a:off x="3886200" y="876300"/>
            <a:ext cx="304800" cy="723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6" idx="3"/>
            <a:endCxn id="35" idx="1"/>
          </p:cNvCxnSpPr>
          <p:nvPr/>
        </p:nvCxnSpPr>
        <p:spPr>
          <a:xfrm>
            <a:off x="3886200" y="1600200"/>
            <a:ext cx="304800" cy="1104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191000" y="1219200"/>
            <a:ext cx="22860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Quality Social Support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91000" y="1905000"/>
            <a:ext cx="22860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Peer Relationships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191000" y="4572000"/>
            <a:ext cx="2286000" cy="533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Satisfaction w Participation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60" name="Elbow Connector 59"/>
          <p:cNvCxnSpPr>
            <a:stCxn id="6" idx="3"/>
            <a:endCxn id="38" idx="1"/>
          </p:cNvCxnSpPr>
          <p:nvPr/>
        </p:nvCxnSpPr>
        <p:spPr>
          <a:xfrm flipV="1">
            <a:off x="3886200" y="1485900"/>
            <a:ext cx="304800" cy="114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" idx="3"/>
            <a:endCxn id="41" idx="1"/>
          </p:cNvCxnSpPr>
          <p:nvPr/>
        </p:nvCxnSpPr>
        <p:spPr>
          <a:xfrm>
            <a:off x="3886200" y="1600200"/>
            <a:ext cx="304800" cy="495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" idx="3"/>
            <a:endCxn id="48" idx="1"/>
          </p:cNvCxnSpPr>
          <p:nvPr/>
        </p:nvCxnSpPr>
        <p:spPr>
          <a:xfrm>
            <a:off x="3886200" y="4495800"/>
            <a:ext cx="304800" cy="342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705600" y="4419600"/>
            <a:ext cx="22860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Roles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705600" y="4876800"/>
            <a:ext cx="2286000" cy="533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Discretionary </a:t>
            </a:r>
            <a:r>
              <a:rPr lang="en-US" sz="1800" dirty="0" err="1" smtClean="0">
                <a:ln w="50800"/>
                <a:solidFill>
                  <a:prstClr val="black">
                    <a:shade val="50000"/>
                  </a:prstClr>
                </a:solidFill>
              </a:rPr>
              <a:t>Activit</a:t>
            </a:r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.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28" name="Elbow Connector 27"/>
          <p:cNvCxnSpPr>
            <a:stCxn id="48" idx="3"/>
            <a:endCxn id="91" idx="1"/>
          </p:cNvCxnSpPr>
          <p:nvPr/>
        </p:nvCxnSpPr>
        <p:spPr>
          <a:xfrm>
            <a:off x="6477000" y="4838700"/>
            <a:ext cx="2286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8" idx="3"/>
            <a:endCxn id="90" idx="1"/>
          </p:cNvCxnSpPr>
          <p:nvPr/>
        </p:nvCxnSpPr>
        <p:spPr>
          <a:xfrm flipV="1">
            <a:off x="6477000" y="4610100"/>
            <a:ext cx="2286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8062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1328E-6 L 0.29584 0.2443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40" grpId="0" animBg="1"/>
      <p:bldP spid="40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1" grpId="0" animBg="1"/>
      <p:bldP spid="41" grpId="1" animBg="1"/>
      <p:bldP spid="48" grpId="0" animBg="1"/>
      <p:bldP spid="48" grpId="1" animBg="1"/>
      <p:bldP spid="90" grpId="0" animBg="1"/>
      <p:bldP spid="90" grpId="1" animBg="1"/>
      <p:bldP spid="91" grpId="0" animBg="1"/>
      <p:bldP spid="9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Self-Reported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449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Social </a:t>
            </a:r>
          </a:p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590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Mental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685800"/>
            <a:ext cx="1600200" cy="9144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800" dirty="0" smtClean="0">
                <a:ln w="50800"/>
                <a:solidFill>
                  <a:prstClr val="black">
                    <a:shade val="50000"/>
                  </a:prstClr>
                </a:solidFill>
              </a:rPr>
              <a:t>Physical Health</a:t>
            </a:r>
            <a:endParaRPr lang="en-US" sz="1800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cxnSp>
        <p:nvCxnSpPr>
          <p:cNvPr id="19" name="Elbow Connector 18"/>
          <p:cNvCxnSpPr>
            <a:stCxn id="4" idx="3"/>
            <a:endCxn id="8" idx="1"/>
          </p:cNvCxnSpPr>
          <p:nvPr/>
        </p:nvCxnSpPr>
        <p:spPr>
          <a:xfrm flipV="1">
            <a:off x="2057400" y="1143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3"/>
            <a:endCxn id="6" idx="1"/>
          </p:cNvCxnSpPr>
          <p:nvPr/>
        </p:nvCxnSpPr>
        <p:spPr>
          <a:xfrm>
            <a:off x="2057400" y="3048000"/>
            <a:ext cx="762000" cy="1905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3"/>
            <a:endCxn id="7" idx="1"/>
          </p:cNvCxnSpPr>
          <p:nvPr/>
        </p:nvCxnSpPr>
        <p:spPr>
          <a:xfrm>
            <a:off x="2057400" y="3048000"/>
            <a:ext cx="762000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45275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328" name="Group 80"/>
          <p:cNvGraphicFramePr>
            <a:graphicFrameLocks noGrp="1"/>
          </p:cNvGraphicFramePr>
          <p:nvPr/>
        </p:nvGraphicFramePr>
        <p:xfrm>
          <a:off x="466725" y="981075"/>
          <a:ext cx="8382000" cy="5238434"/>
        </p:xfrm>
        <a:graphic>
          <a:graphicData uri="http://schemas.openxmlformats.org/drawingml/2006/table">
            <a:tbl>
              <a:tblPr/>
              <a:tblGrid>
                <a:gridCol w="2352675"/>
                <a:gridCol w="1533525"/>
                <a:gridCol w="1676400"/>
                <a:gridCol w="1295400"/>
                <a:gridCol w="1524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Adult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Adult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Peds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Peds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Emotional Distress – Anger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Emotional Distress – Anxiety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4, 6, 7, 8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Emotional Distress – Depression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 6, 8a, 8b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Fatigue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4, 6, 7, 8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Pain – Behavior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Pain – Interference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 6a, 6b,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Physical Function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4, 6, 8, 10, 20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-- Mobility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-- Upper Extremity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Asthma Impact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9323" name="Title 2"/>
          <p:cNvSpPr>
            <a:spLocks noGrp="1"/>
          </p:cNvSpPr>
          <p:nvPr>
            <p:ph type="title"/>
          </p:nvPr>
        </p:nvSpPr>
        <p:spPr>
          <a:xfrm>
            <a:off x="396875" y="-1079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PROMIS Domains in AC, 2010 </a:t>
            </a:r>
          </a:p>
        </p:txBody>
      </p:sp>
      <p:graphicFrame>
        <p:nvGraphicFramePr>
          <p:cNvPr id="309329" name="Object 81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4" name="Photo Editor Photo" r:id="rId3" imgW="7430537" imgH="619211" progId="">
                  <p:embed/>
                </p:oleObj>
              </mc:Choice>
              <mc:Fallback>
                <p:oleObj name="Photo Editor Photo" r:id="rId3" imgW="7430537" imgH="619211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Title 1"/>
          <p:cNvSpPr>
            <a:spLocks noGrp="1"/>
          </p:cNvSpPr>
          <p:nvPr>
            <p:ph type="ctrTitle"/>
          </p:nvPr>
        </p:nvSpPr>
        <p:spPr>
          <a:xfrm>
            <a:off x="538163" y="381000"/>
            <a:ext cx="7772400" cy="609600"/>
          </a:xfrm>
        </p:spPr>
        <p:txBody>
          <a:bodyPr/>
          <a:lstStyle/>
          <a:p>
            <a:pPr algn="ctr"/>
            <a:r>
              <a:rPr lang="en-US" smtClean="0"/>
              <a:t>The Tower of Babel </a:t>
            </a:r>
            <a:r>
              <a:rPr lang="en-US" sz="2400" smtClean="0"/>
              <a:t>(Brueghel, 1563)</a:t>
            </a:r>
          </a:p>
        </p:txBody>
      </p:sp>
      <p:sp>
        <p:nvSpPr>
          <p:cNvPr id="4751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F910D1-2185-408F-817C-812EF87FB4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75140" name="Picture 2" descr="C:\Users\David Cella\Desktop\Brueghel-tower-of-ba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3199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328" name="Group 56"/>
          <p:cNvGraphicFramePr>
            <a:graphicFrameLocks noGrp="1"/>
          </p:cNvGraphicFramePr>
          <p:nvPr/>
        </p:nvGraphicFramePr>
        <p:xfrm>
          <a:off x="342900" y="1171575"/>
          <a:ext cx="8382000" cy="3944304"/>
        </p:xfrm>
        <a:graphic>
          <a:graphicData uri="http://schemas.openxmlformats.org/drawingml/2006/table">
            <a:tbl>
              <a:tblPr/>
              <a:tblGrid>
                <a:gridCol w="2352675"/>
                <a:gridCol w="1533525"/>
                <a:gridCol w="1676400"/>
                <a:gridCol w="1295400"/>
                <a:gridCol w="1524000"/>
              </a:tblGrid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Adult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Adult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Peds Bank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Items Peds Short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Satisfaction with Discretionary Social Activities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Satisfaction with Social Roles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4, 6, 7, 8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Peer Relationships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Sleep Disturbance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 6, 8a, 8b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Sleep-Related Impairment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Global Health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0323" name="Title 2"/>
          <p:cNvSpPr>
            <a:spLocks noGrp="1"/>
          </p:cNvSpPr>
          <p:nvPr>
            <p:ph type="title"/>
          </p:nvPr>
        </p:nvSpPr>
        <p:spPr>
          <a:xfrm>
            <a:off x="387350" y="-88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PROMIS Domains in AC, 2010 </a:t>
            </a:r>
          </a:p>
        </p:txBody>
      </p:sp>
      <p:graphicFrame>
        <p:nvGraphicFramePr>
          <p:cNvPr id="310329" name="Object 57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34" name="Photo Editor Photo" r:id="rId3" imgW="7430537" imgH="619211" progId="">
                  <p:embed/>
                </p:oleObj>
              </mc:Choice>
              <mc:Fallback>
                <p:oleObj name="Photo Editor Photo" r:id="rId3" imgW="7430537" imgH="619211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354" name="Group 58"/>
          <p:cNvGraphicFramePr>
            <a:graphicFrameLocks noGrp="1"/>
          </p:cNvGraphicFramePr>
          <p:nvPr/>
        </p:nvGraphicFramePr>
        <p:xfrm>
          <a:off x="552450" y="1314450"/>
          <a:ext cx="8077200" cy="3892233"/>
        </p:xfrm>
        <a:graphic>
          <a:graphicData uri="http://schemas.openxmlformats.org/drawingml/2006/table">
            <a:tbl>
              <a:tblPr/>
              <a:tblGrid>
                <a:gridCol w="2819400"/>
                <a:gridCol w="1752600"/>
                <a:gridCol w="16002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Domains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PROMIS-29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PROMIS-43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PROMIS-57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Emotional Distress – Anxiety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Emotional Distress – Depression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Fatigue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Pain – Interference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Pain – Intensity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Satisfaction with Social Role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Sleep Disturbance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Physical Function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1349" name="Title 2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2010 PROMIS Profile Instruments</a:t>
            </a:r>
          </a:p>
        </p:txBody>
      </p:sp>
      <p:graphicFrame>
        <p:nvGraphicFramePr>
          <p:cNvPr id="311355" name="Object 59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60" name="Photo Editor Photo" r:id="rId3" imgW="7430537" imgH="619211" progId="">
                  <p:embed/>
                </p:oleObj>
              </mc:Choice>
              <mc:Fallback>
                <p:oleObj name="Photo Editor Photo" r:id="rId3" imgW="7430537" imgH="619211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PROMIS Profiles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2860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Anxiety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8194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Depression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34290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Fatigue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39624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Pain </a:t>
            </a:r>
            <a:r>
              <a:rPr lang="en-US" sz="1600" dirty="0" smtClean="0">
                <a:solidFill>
                  <a:prstClr val="white"/>
                </a:solidFill>
              </a:rPr>
              <a:t>Interference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4958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Sleep </a:t>
            </a:r>
            <a:r>
              <a:rPr lang="en-US" sz="1600" dirty="0" smtClean="0">
                <a:solidFill>
                  <a:prstClr val="white"/>
                </a:solidFill>
              </a:rPr>
              <a:t>Disturbance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5029200"/>
            <a:ext cx="18288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Physical</a:t>
            </a:r>
            <a:r>
              <a:rPr lang="en-US" sz="1600" dirty="0">
                <a:solidFill>
                  <a:srgbClr val="FFF9E5"/>
                </a:solidFill>
              </a:rPr>
              <a:t> </a:t>
            </a:r>
            <a:r>
              <a:rPr lang="en-US" sz="1600" dirty="0" smtClean="0">
                <a:solidFill>
                  <a:prstClr val="white"/>
                </a:solidFill>
              </a:rPr>
              <a:t>Function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6388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Social </a:t>
            </a:r>
            <a:r>
              <a:rPr lang="en-US" sz="1600" dirty="0" smtClean="0">
                <a:solidFill>
                  <a:prstClr val="black"/>
                </a:solidFill>
              </a:rPr>
              <a:t>Role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629400" y="2362200"/>
            <a:ext cx="457200" cy="228600"/>
            <a:chOff x="6629400" y="2362200"/>
            <a:chExt cx="457200" cy="228600"/>
          </a:xfrm>
        </p:grpSpPr>
        <p:sp>
          <p:nvSpPr>
            <p:cNvPr id="21" name="Rounded Rectangle 20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239000" y="2362200"/>
            <a:ext cx="457200" cy="228600"/>
            <a:chOff x="7239000" y="2362200"/>
            <a:chExt cx="457200" cy="228600"/>
          </a:xfrm>
        </p:grpSpPr>
        <p:sp>
          <p:nvSpPr>
            <p:cNvPr id="23" name="Rounded Rectangle 22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26" name="Left Brace 25"/>
          <p:cNvSpPr/>
          <p:nvPr/>
        </p:nvSpPr>
        <p:spPr>
          <a:xfrm rot="5400000">
            <a:off x="5829300" y="17145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1992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F9E5"/>
                </a:solidFill>
                <a:cs typeface="+mn-cs"/>
              </a:rPr>
              <a:t>4</a:t>
            </a:r>
          </a:p>
        </p:txBody>
      </p:sp>
      <p:sp>
        <p:nvSpPr>
          <p:cNvPr id="28" name="Left Brace 27"/>
          <p:cNvSpPr/>
          <p:nvPr/>
        </p:nvSpPr>
        <p:spPr>
          <a:xfrm rot="5400000">
            <a:off x="6134100" y="1181100"/>
            <a:ext cx="228600" cy="152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96000" y="1763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F9E5"/>
                </a:solidFill>
                <a:cs typeface="+mn-cs"/>
              </a:rPr>
              <a:t>6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6471444" y="604044"/>
            <a:ext cx="239712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69063" y="1524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F9E5"/>
                </a:solidFill>
                <a:cs typeface="+mn-cs"/>
              </a:rPr>
              <a:t>8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629400" y="2895600"/>
            <a:ext cx="457200" cy="228600"/>
            <a:chOff x="6629400" y="2362200"/>
            <a:chExt cx="457200" cy="228600"/>
          </a:xfrm>
        </p:grpSpPr>
        <p:sp>
          <p:nvSpPr>
            <p:cNvPr id="41" name="Rounded Rectangle 40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239000" y="2895600"/>
            <a:ext cx="457200" cy="228600"/>
            <a:chOff x="7239000" y="2362200"/>
            <a:chExt cx="457200" cy="228600"/>
          </a:xfrm>
        </p:grpSpPr>
        <p:sp>
          <p:nvSpPr>
            <p:cNvPr id="44" name="Rounded Rectangle 43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6629400" y="3505200"/>
            <a:ext cx="457200" cy="228600"/>
            <a:chOff x="6629400" y="2362200"/>
            <a:chExt cx="457200" cy="228600"/>
          </a:xfrm>
        </p:grpSpPr>
        <p:sp>
          <p:nvSpPr>
            <p:cNvPr id="52" name="Rounded Rectangle 51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7239000" y="3505200"/>
            <a:ext cx="457200" cy="228600"/>
            <a:chOff x="7239000" y="2362200"/>
            <a:chExt cx="457200" cy="228600"/>
          </a:xfrm>
        </p:grpSpPr>
        <p:sp>
          <p:nvSpPr>
            <p:cNvPr id="55" name="Rounded Rectangle 54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61"/>
          <p:cNvGrpSpPr>
            <a:grpSpLocks/>
          </p:cNvGrpSpPr>
          <p:nvPr/>
        </p:nvGrpSpPr>
        <p:grpSpPr bwMode="auto">
          <a:xfrm>
            <a:off x="6629400" y="3962400"/>
            <a:ext cx="457200" cy="228600"/>
            <a:chOff x="6629400" y="2362200"/>
            <a:chExt cx="457200" cy="228600"/>
          </a:xfrm>
        </p:grpSpPr>
        <p:sp>
          <p:nvSpPr>
            <p:cNvPr id="63" name="Rounded Rectangle 62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36" name="Group 64"/>
          <p:cNvGrpSpPr>
            <a:grpSpLocks/>
          </p:cNvGrpSpPr>
          <p:nvPr/>
        </p:nvGrpSpPr>
        <p:grpSpPr bwMode="auto">
          <a:xfrm>
            <a:off x="7239000" y="3962400"/>
            <a:ext cx="457200" cy="228600"/>
            <a:chOff x="7239000" y="2362200"/>
            <a:chExt cx="457200" cy="228600"/>
          </a:xfrm>
        </p:grpSpPr>
        <p:sp>
          <p:nvSpPr>
            <p:cNvPr id="66" name="Rounded Rectangle 65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37" name="Group 72"/>
          <p:cNvGrpSpPr>
            <a:grpSpLocks/>
          </p:cNvGrpSpPr>
          <p:nvPr/>
        </p:nvGrpSpPr>
        <p:grpSpPr bwMode="auto">
          <a:xfrm>
            <a:off x="6629400" y="4495800"/>
            <a:ext cx="457200" cy="228600"/>
            <a:chOff x="6629400" y="2362200"/>
            <a:chExt cx="457200" cy="228600"/>
          </a:xfrm>
        </p:grpSpPr>
        <p:sp>
          <p:nvSpPr>
            <p:cNvPr id="74" name="Rounded Rectangle 73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39" name="Group 75"/>
          <p:cNvGrpSpPr>
            <a:grpSpLocks/>
          </p:cNvGrpSpPr>
          <p:nvPr/>
        </p:nvGrpSpPr>
        <p:grpSpPr bwMode="auto">
          <a:xfrm>
            <a:off x="7239000" y="4495800"/>
            <a:ext cx="457200" cy="228600"/>
            <a:chOff x="7239000" y="2362200"/>
            <a:chExt cx="457200" cy="228600"/>
          </a:xfrm>
        </p:grpSpPr>
        <p:sp>
          <p:nvSpPr>
            <p:cNvPr id="77" name="Rounded Rectangle 76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40" name="Group 83"/>
          <p:cNvGrpSpPr>
            <a:grpSpLocks/>
          </p:cNvGrpSpPr>
          <p:nvPr/>
        </p:nvGrpSpPr>
        <p:grpSpPr bwMode="auto">
          <a:xfrm>
            <a:off x="6629400" y="5181600"/>
            <a:ext cx="457200" cy="228600"/>
            <a:chOff x="6629400" y="2362200"/>
            <a:chExt cx="457200" cy="228600"/>
          </a:xfrm>
        </p:grpSpPr>
        <p:sp>
          <p:nvSpPr>
            <p:cNvPr id="85" name="Rounded Rectangle 84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41" name="Group 86"/>
          <p:cNvGrpSpPr>
            <a:grpSpLocks/>
          </p:cNvGrpSpPr>
          <p:nvPr/>
        </p:nvGrpSpPr>
        <p:grpSpPr bwMode="auto">
          <a:xfrm>
            <a:off x="7239000" y="5181600"/>
            <a:ext cx="457200" cy="228600"/>
            <a:chOff x="7239000" y="2362200"/>
            <a:chExt cx="457200" cy="228600"/>
          </a:xfrm>
        </p:grpSpPr>
        <p:sp>
          <p:nvSpPr>
            <p:cNvPr id="88" name="Rounded Rectangle 87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42" name="Group 100"/>
          <p:cNvGrpSpPr>
            <a:grpSpLocks/>
          </p:cNvGrpSpPr>
          <p:nvPr/>
        </p:nvGrpSpPr>
        <p:grpSpPr bwMode="auto">
          <a:xfrm>
            <a:off x="5486400" y="2362200"/>
            <a:ext cx="914400" cy="3581400"/>
            <a:chOff x="5486400" y="2362200"/>
            <a:chExt cx="914400" cy="3581400"/>
          </a:xfrm>
        </p:grpSpPr>
        <p:grpSp>
          <p:nvGrpSpPr>
            <p:cNvPr id="14343" name="Group 31"/>
            <p:cNvGrpSpPr>
              <a:grpSpLocks/>
            </p:cNvGrpSpPr>
            <p:nvPr/>
          </p:nvGrpSpPr>
          <p:grpSpPr bwMode="auto">
            <a:xfrm>
              <a:off x="5486400" y="2362200"/>
              <a:ext cx="914400" cy="228600"/>
              <a:chOff x="5486400" y="2362200"/>
              <a:chExt cx="914400" cy="2286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4" name="Group 34"/>
            <p:cNvGrpSpPr>
              <a:grpSpLocks/>
            </p:cNvGrpSpPr>
            <p:nvPr/>
          </p:nvGrpSpPr>
          <p:grpSpPr bwMode="auto">
            <a:xfrm>
              <a:off x="5486400" y="2895600"/>
              <a:ext cx="914400" cy="228600"/>
              <a:chOff x="5486400" y="2362200"/>
              <a:chExt cx="914400" cy="228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5" name="Group 45"/>
            <p:cNvGrpSpPr>
              <a:grpSpLocks/>
            </p:cNvGrpSpPr>
            <p:nvPr/>
          </p:nvGrpSpPr>
          <p:grpSpPr bwMode="auto">
            <a:xfrm>
              <a:off x="5486400" y="3505200"/>
              <a:ext cx="914400" cy="228600"/>
              <a:chOff x="5486400" y="2362200"/>
              <a:chExt cx="914400" cy="22860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6" name="Group 56"/>
            <p:cNvGrpSpPr>
              <a:grpSpLocks/>
            </p:cNvGrpSpPr>
            <p:nvPr/>
          </p:nvGrpSpPr>
          <p:grpSpPr bwMode="auto">
            <a:xfrm>
              <a:off x="5486400" y="3962400"/>
              <a:ext cx="914400" cy="228600"/>
              <a:chOff x="5486400" y="2362200"/>
              <a:chExt cx="914400" cy="2286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7" name="Group 67"/>
            <p:cNvGrpSpPr>
              <a:grpSpLocks/>
            </p:cNvGrpSpPr>
            <p:nvPr/>
          </p:nvGrpSpPr>
          <p:grpSpPr bwMode="auto">
            <a:xfrm>
              <a:off x="5486400" y="4495800"/>
              <a:ext cx="914400" cy="228600"/>
              <a:chOff x="5486400" y="2362200"/>
              <a:chExt cx="914400" cy="2286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8" name="Group 78"/>
            <p:cNvGrpSpPr>
              <a:grpSpLocks/>
            </p:cNvGrpSpPr>
            <p:nvPr/>
          </p:nvGrpSpPr>
          <p:grpSpPr bwMode="auto">
            <a:xfrm>
              <a:off x="5486400" y="5181600"/>
              <a:ext cx="914400" cy="228600"/>
              <a:chOff x="5486400" y="2362200"/>
              <a:chExt cx="914400" cy="22860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349" name="Group 89"/>
            <p:cNvGrpSpPr>
              <a:grpSpLocks/>
            </p:cNvGrpSpPr>
            <p:nvPr/>
          </p:nvGrpSpPr>
          <p:grpSpPr bwMode="auto">
            <a:xfrm>
              <a:off x="5486400" y="5715000"/>
              <a:ext cx="914400" cy="228600"/>
              <a:chOff x="5486400" y="2362200"/>
              <a:chExt cx="914400" cy="228600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54864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7150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9436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172200" y="2362200"/>
                <a:ext cx="228600" cy="2286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350" name="Group 94"/>
          <p:cNvGrpSpPr>
            <a:grpSpLocks/>
          </p:cNvGrpSpPr>
          <p:nvPr/>
        </p:nvGrpSpPr>
        <p:grpSpPr bwMode="auto">
          <a:xfrm>
            <a:off x="6629400" y="5715000"/>
            <a:ext cx="457200" cy="228600"/>
            <a:chOff x="6629400" y="2362200"/>
            <a:chExt cx="457200" cy="228600"/>
          </a:xfrm>
        </p:grpSpPr>
        <p:sp>
          <p:nvSpPr>
            <p:cNvPr id="96" name="Rounded Rectangle 95"/>
            <p:cNvSpPr/>
            <p:nvPr/>
          </p:nvSpPr>
          <p:spPr>
            <a:xfrm>
              <a:off x="66294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858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14351" name="Group 97"/>
          <p:cNvGrpSpPr>
            <a:grpSpLocks/>
          </p:cNvGrpSpPr>
          <p:nvPr/>
        </p:nvGrpSpPr>
        <p:grpSpPr bwMode="auto">
          <a:xfrm>
            <a:off x="7239000" y="5715000"/>
            <a:ext cx="457200" cy="228600"/>
            <a:chOff x="7239000" y="2362200"/>
            <a:chExt cx="457200" cy="228600"/>
          </a:xfrm>
        </p:grpSpPr>
        <p:sp>
          <p:nvSpPr>
            <p:cNvPr id="99" name="Rounded Rectangle 98"/>
            <p:cNvSpPr/>
            <p:nvPr/>
          </p:nvSpPr>
          <p:spPr>
            <a:xfrm>
              <a:off x="72390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7467600" y="2362200"/>
              <a:ext cx="2286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Left Brace 101"/>
          <p:cNvSpPr/>
          <p:nvPr/>
        </p:nvSpPr>
        <p:spPr>
          <a:xfrm>
            <a:off x="2286000" y="2362200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03" name="Left Brace 102"/>
          <p:cNvSpPr/>
          <p:nvPr/>
        </p:nvSpPr>
        <p:spPr>
          <a:xfrm>
            <a:off x="2286000" y="3429000"/>
            <a:ext cx="2286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286000" y="5638800"/>
            <a:ext cx="2286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4386" name="TextBox 104"/>
          <p:cNvSpPr txBox="1">
            <a:spLocks noChangeArrowheads="1"/>
          </p:cNvSpPr>
          <p:nvPr/>
        </p:nvSpPr>
        <p:spPr bwMode="auto">
          <a:xfrm>
            <a:off x="1066800" y="2590800"/>
            <a:ext cx="1109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9E5"/>
                </a:solidFill>
                <a:cs typeface="+mn-cs"/>
              </a:rPr>
              <a:t>Mental</a:t>
            </a:r>
          </a:p>
        </p:txBody>
      </p:sp>
      <p:sp>
        <p:nvSpPr>
          <p:cNvPr id="14387" name="TextBox 105"/>
          <p:cNvSpPr txBox="1">
            <a:spLocks noChangeArrowheads="1"/>
          </p:cNvSpPr>
          <p:nvPr/>
        </p:nvSpPr>
        <p:spPr bwMode="auto">
          <a:xfrm>
            <a:off x="990600" y="4267200"/>
            <a:ext cx="1332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9E5"/>
                </a:solidFill>
                <a:cs typeface="+mn-cs"/>
              </a:rPr>
              <a:t>Physical</a:t>
            </a:r>
          </a:p>
        </p:txBody>
      </p:sp>
      <p:sp>
        <p:nvSpPr>
          <p:cNvPr id="14388" name="TextBox 106"/>
          <p:cNvSpPr txBox="1">
            <a:spLocks noChangeArrowheads="1"/>
          </p:cNvSpPr>
          <p:nvPr/>
        </p:nvSpPr>
        <p:spPr bwMode="auto">
          <a:xfrm>
            <a:off x="1066800" y="5638800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9E5"/>
                </a:solidFill>
                <a:cs typeface="+mn-cs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3982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794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</a:p>
        </p:txBody>
      </p:sp>
      <p:pic>
        <p:nvPicPr>
          <p:cNvPr id="519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642938"/>
            <a:ext cx="8774112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2366963" y="6223000"/>
            <a:ext cx="3995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www.nihpromis.org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Reliability and SEM </a:t>
            </a:r>
          </a:p>
        </p:txBody>
      </p:sp>
      <p:sp>
        <p:nvSpPr>
          <p:cNvPr id="1986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/>
          </a:p>
          <a:p>
            <a:r>
              <a:rPr lang="en-US"/>
              <a:t>For z-scores  (mean = 0 and SD = 1):</a:t>
            </a:r>
          </a:p>
          <a:p>
            <a:pPr lvl="1"/>
            <a:r>
              <a:rPr lang="en-US"/>
              <a:t>Reliability = 1 – SEM</a:t>
            </a:r>
            <a:r>
              <a:rPr lang="en-US" baseline="30000"/>
              <a:t>2</a:t>
            </a:r>
          </a:p>
          <a:p>
            <a:pPr lvl="1">
              <a:buFontTx/>
              <a:buNone/>
            </a:pPr>
            <a:r>
              <a:rPr lang="en-US"/>
              <a:t>	= 0.91 (when SEM = 0.30)</a:t>
            </a:r>
          </a:p>
          <a:p>
            <a:pPr lvl="1">
              <a:buFontTx/>
              <a:buNone/>
            </a:pPr>
            <a:r>
              <a:rPr lang="en-US"/>
              <a:t>	= 0.90 (when SEM = 0.32)	</a:t>
            </a:r>
            <a:endParaRPr lang="en-US" baseline="30000"/>
          </a:p>
          <a:p>
            <a:r>
              <a:rPr lang="en-US"/>
              <a:t>With 0.90 reliability</a:t>
            </a:r>
          </a:p>
          <a:p>
            <a:pPr lvl="1"/>
            <a:r>
              <a:rPr lang="en-US"/>
              <a:t>95% Confidence Interval</a:t>
            </a:r>
          </a:p>
          <a:p>
            <a:pPr lvl="2"/>
            <a:r>
              <a:rPr lang="en-US"/>
              <a:t>z-score:    - 0.62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0.62</a:t>
            </a:r>
          </a:p>
          <a:p>
            <a:r>
              <a:rPr lang="en-US"/>
              <a:t>T-score = (z-score * 10) + 50</a:t>
            </a:r>
          </a:p>
          <a:p>
            <a:pPr lvl="2"/>
            <a:r>
              <a:rPr lang="en-US"/>
              <a:t>T-score:         44  </a:t>
            </a:r>
            <a:r>
              <a:rPr lang="en-US">
                <a:sym typeface="Wingdings" pitchFamily="2" charset="2"/>
              </a:rPr>
              <a:t>   56</a:t>
            </a:r>
          </a:p>
          <a:p>
            <a:pPr lvl="2"/>
            <a:endParaRPr lang="en-US"/>
          </a:p>
          <a:p>
            <a:endParaRPr lang="en-US" baseline="30000"/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621506-72F6-4EB7-8C3A-93FC53708A40}" type="slidenum">
              <a:rPr lang="en-US" sz="1400" b="0" smtClean="0"/>
              <a:pPr/>
              <a:t>35</a:t>
            </a:fld>
            <a:endParaRPr lang="en-US" sz="1400" b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39200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2" name="Picture 3" descr="rosetta_sto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113" y="685800"/>
            <a:ext cx="48148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20986907">
            <a:off x="3547345" y="775320"/>
            <a:ext cx="2918743" cy="98545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49044"/>
              </a:avLst>
            </a:prstTxWarp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0" dirty="0">
                <a:solidFill>
                  <a:srgbClr val="69696C"/>
                </a:solidFill>
                <a:latin typeface="Arabic Typesetting" pitchFamily="66" charset="-78"/>
                <a:cs typeface="Arabic Typesetting" pitchFamily="66" charset="-78"/>
              </a:rPr>
              <a:t>Rosetta Stone</a:t>
            </a:r>
          </a:p>
        </p:txBody>
      </p:sp>
      <p:sp>
        <p:nvSpPr>
          <p:cNvPr id="11" name="TextBox 10"/>
          <p:cNvSpPr txBox="1"/>
          <p:nvPr/>
        </p:nvSpPr>
        <p:spPr>
          <a:xfrm rot="19348890">
            <a:off x="2428578" y="1308597"/>
            <a:ext cx="1099198" cy="451815"/>
          </a:xfrm>
          <a:prstGeom prst="rect">
            <a:avLst/>
          </a:prstGeom>
          <a:noFill/>
        </p:spPr>
        <p:txBody>
          <a:bodyPr>
            <a:prstTxWarp prst="textFadeRight">
              <a:avLst>
                <a:gd name="adj" fmla="val 1892"/>
              </a:avLst>
            </a:prstTxWarp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69696C"/>
                </a:solidFill>
                <a:latin typeface="Arabic Typesetting" pitchFamily="66" charset="-78"/>
                <a:cs typeface="Arabic Typesetting" pitchFamily="66" charset="-78"/>
              </a:rPr>
              <a:t>The</a:t>
            </a:r>
          </a:p>
        </p:txBody>
      </p:sp>
      <p:graphicFrame>
        <p:nvGraphicFramePr>
          <p:cNvPr id="270341" name="Object 5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6" name="Photo Editor Photo" r:id="rId5" imgW="7430537" imgH="619211" progId="">
                  <p:embed/>
                </p:oleObj>
              </mc:Choice>
              <mc:Fallback>
                <p:oleObj name="Photo Editor Photo" r:id="rId5" imgW="7430537" imgH="61921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ChangeArrowheads="1"/>
          </p:cNvSpPr>
          <p:nvPr/>
        </p:nvSpPr>
        <p:spPr bwMode="auto">
          <a:xfrm>
            <a:off x="1449388" y="252413"/>
            <a:ext cx="601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800" b="0" dirty="0">
                <a:solidFill>
                  <a:srgbClr val="FFFF00"/>
                </a:solidFill>
              </a:rPr>
              <a:t>PROMIS-1 Network: 2004-2009</a:t>
            </a:r>
          </a:p>
        </p:txBody>
      </p:sp>
      <p:pic>
        <p:nvPicPr>
          <p:cNvPr id="732163" name="Picture 3" descr="usa 48 st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98625"/>
            <a:ext cx="756285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</p:pic>
      <p:sp>
        <p:nvSpPr>
          <p:cNvPr id="732164" name="Text Box 4"/>
          <p:cNvSpPr txBox="1">
            <a:spLocks noChangeArrowheads="1"/>
          </p:cNvSpPr>
          <p:nvPr/>
        </p:nvSpPr>
        <p:spPr bwMode="auto">
          <a:xfrm>
            <a:off x="4581525" y="3886200"/>
            <a:ext cx="249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UNC –Chapel Hill ● </a:t>
            </a:r>
          </a:p>
        </p:txBody>
      </p:sp>
      <p:sp>
        <p:nvSpPr>
          <p:cNvPr id="732165" name="Text Box 5"/>
          <p:cNvSpPr txBox="1">
            <a:spLocks noChangeArrowheads="1"/>
          </p:cNvSpPr>
          <p:nvPr/>
        </p:nvSpPr>
        <p:spPr bwMode="auto">
          <a:xfrm>
            <a:off x="6583363" y="3911600"/>
            <a:ext cx="2392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Duke University*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346075" y="3536950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Stanford    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4703763" y="2390775"/>
            <a:ext cx="254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defRPr/>
            </a:pPr>
            <a:endParaRPr lang="en-US" sz="2000" b="0" dirty="0">
              <a:solidFill>
                <a:srgbClr val="FFFF00"/>
              </a:solidFill>
              <a:latin typeface="Garamond" pitchFamily="18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</a:t>
            </a:r>
          </a:p>
        </p:txBody>
      </p:sp>
      <p:sp>
        <p:nvSpPr>
          <p:cNvPr id="732168" name="Text Box 8"/>
          <p:cNvSpPr txBox="1">
            <a:spLocks noChangeArrowheads="1"/>
          </p:cNvSpPr>
          <p:nvPr/>
        </p:nvSpPr>
        <p:spPr bwMode="auto">
          <a:xfrm>
            <a:off x="6227763" y="3032125"/>
            <a:ext cx="291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FF00"/>
                </a:solidFill>
                <a:latin typeface="Garamond" pitchFamily="18" charset="0"/>
              </a:rPr>
              <a:t>● University of Pittsburgh</a:t>
            </a:r>
          </a:p>
        </p:txBody>
      </p:sp>
      <p:sp>
        <p:nvSpPr>
          <p:cNvPr id="732169" name="Text Box 9"/>
          <p:cNvSpPr txBox="1">
            <a:spLocks noChangeArrowheads="1"/>
          </p:cNvSpPr>
          <p:nvPr/>
        </p:nvSpPr>
        <p:spPr bwMode="auto">
          <a:xfrm>
            <a:off x="706438" y="1927225"/>
            <a:ext cx="338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>
                <a:solidFill>
                  <a:srgbClr val="FFFF00"/>
                </a:solidFill>
                <a:latin typeface="Garamond" pitchFamily="18" charset="0"/>
              </a:rPr>
              <a:t>● University of  Washington</a:t>
            </a:r>
            <a:endParaRPr lang="en-US" sz="20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32170" name="Text Box 10"/>
          <p:cNvSpPr txBox="1">
            <a:spLocks noChangeArrowheads="1"/>
          </p:cNvSpPr>
          <p:nvPr/>
        </p:nvSpPr>
        <p:spPr bwMode="auto">
          <a:xfrm>
            <a:off x="3255963" y="2998788"/>
            <a:ext cx="2387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0" dirty="0">
                <a:solidFill>
                  <a:srgbClr val="FFFF00"/>
                </a:solidFill>
                <a:latin typeface="Garamond" pitchFamily="18" charset="0"/>
              </a:rPr>
              <a:t>Northwestern </a:t>
            </a:r>
            <a:r>
              <a:rPr lang="en-US" sz="2000" dirty="0">
                <a:solidFill>
                  <a:srgbClr val="FFFF00"/>
                </a:solidFill>
                <a:latin typeface="Garamond" pitchFamily="18" charset="0"/>
              </a:rPr>
              <a:t>♥</a:t>
            </a:r>
          </a:p>
        </p:txBody>
      </p:sp>
      <p:sp>
        <p:nvSpPr>
          <p:cNvPr id="732171" name="Text Box 11"/>
          <p:cNvSpPr txBox="1">
            <a:spLocks noChangeArrowheads="1"/>
          </p:cNvSpPr>
          <p:nvPr/>
        </p:nvSpPr>
        <p:spPr bwMode="auto">
          <a:xfrm>
            <a:off x="6751638" y="3267075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0">
                <a:solidFill>
                  <a:srgbClr val="FFFF00"/>
                </a:solidFill>
                <a:latin typeface="Garamond" pitchFamily="18" charset="0"/>
              </a:rPr>
              <a:t>●</a:t>
            </a:r>
            <a:r>
              <a:rPr lang="en-US"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NIH</a:t>
            </a:r>
          </a:p>
        </p:txBody>
      </p:sp>
      <p:sp>
        <p:nvSpPr>
          <p:cNvPr id="478219" name="TextBox 11"/>
          <p:cNvSpPr txBox="1">
            <a:spLocks noChangeArrowheads="1"/>
          </p:cNvSpPr>
          <p:nvPr/>
        </p:nvSpPr>
        <p:spPr bwMode="auto">
          <a:xfrm>
            <a:off x="338138" y="5619750"/>
            <a:ext cx="2562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Garamond" pitchFamily="18" charset="0"/>
              </a:rPr>
              <a:t>♥Coordinating Center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78220" name="TextBox 1"/>
          <p:cNvSpPr txBox="1">
            <a:spLocks noChangeArrowheads="1"/>
          </p:cNvSpPr>
          <p:nvPr/>
        </p:nvSpPr>
        <p:spPr bwMode="auto">
          <a:xfrm>
            <a:off x="8161338" y="2324100"/>
            <a:ext cx="9366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78221" name="TextBox 2"/>
          <p:cNvSpPr txBox="1">
            <a:spLocks noChangeArrowheads="1"/>
          </p:cNvSpPr>
          <p:nvPr/>
        </p:nvSpPr>
        <p:spPr bwMode="auto">
          <a:xfrm>
            <a:off x="7419975" y="2744788"/>
            <a:ext cx="1576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Garamond" pitchFamily="18" charset="0"/>
              </a:rPr>
              <a:t>StoneyBrook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7" name="Picture 2" descr="PROMIS II org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88"/>
            <a:ext cx="8878888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34" name="AutoShape 2"/>
          <p:cNvSpPr>
            <a:spLocks noChangeArrowheads="1"/>
          </p:cNvSpPr>
          <p:nvPr/>
        </p:nvSpPr>
        <p:spPr bwMode="auto">
          <a:xfrm>
            <a:off x="3810000" y="4003675"/>
            <a:ext cx="1905000" cy="1177925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Psycho-</a:t>
            </a:r>
          </a:p>
          <a:p>
            <a:pPr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metric</a:t>
            </a:r>
          </a:p>
          <a:p>
            <a:pPr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Testing</a:t>
            </a:r>
          </a:p>
        </p:txBody>
      </p:sp>
      <p:sp>
        <p:nvSpPr>
          <p:cNvPr id="561155" name="Oval 3"/>
          <p:cNvSpPr>
            <a:spLocks noChangeArrowheads="1"/>
          </p:cNvSpPr>
          <p:nvPr/>
        </p:nvSpPr>
        <p:spPr bwMode="auto">
          <a:xfrm>
            <a:off x="2667000" y="5257800"/>
            <a:ext cx="4267200" cy="9906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Item Bank</a:t>
            </a:r>
          </a:p>
          <a:p>
            <a:pPr algn="ctr" eaLnBrk="0" hangingPunct="0"/>
            <a:r>
              <a:rPr lang="en-US" sz="1600" b="0">
                <a:solidFill>
                  <a:srgbClr val="FFFF00"/>
                </a:solidFill>
                <a:latin typeface="Times New Roman" pitchFamily="18" charset="0"/>
              </a:rPr>
              <a:t>(IRT-calibrated items) </a:t>
            </a:r>
          </a:p>
          <a:p>
            <a:pPr algn="ctr" eaLnBrk="0" hangingPunct="0"/>
            <a:endParaRPr lang="en-US" sz="1000" b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258132" name="Object 84"/>
          <p:cNvGraphicFramePr>
            <a:graphicFrameLocks noChangeAspect="1"/>
          </p:cNvGraphicFramePr>
          <p:nvPr/>
        </p:nvGraphicFramePr>
        <p:xfrm>
          <a:off x="5943600" y="3581400"/>
          <a:ext cx="271462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2" name="Chart" r:id="rId4" imgW="7791330" imgH="4762580" progId="MSGraph.Chart.8">
                  <p:embed followColorScheme="full"/>
                </p:oleObj>
              </mc:Choice>
              <mc:Fallback>
                <p:oleObj name="Chart" r:id="rId4" imgW="7791330" imgH="4762580" progId="MSGraph.Chart.8">
                  <p:embed followColorScheme="full"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81400"/>
                        <a:ext cx="271462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133" name="Object 85"/>
          <p:cNvGraphicFramePr>
            <a:graphicFrameLocks noChangeAspect="1"/>
          </p:cNvGraphicFramePr>
          <p:nvPr/>
        </p:nvGraphicFramePr>
        <p:xfrm>
          <a:off x="914400" y="3657600"/>
          <a:ext cx="25590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3" name="Chart" r:id="rId6" imgW="7772400" imgH="5114865" progId="MSGraph.Chart.8">
                  <p:embed followColorScheme="full"/>
                </p:oleObj>
              </mc:Choice>
              <mc:Fallback>
                <p:oleObj name="Chart" r:id="rId6" imgW="7772400" imgH="5114865" progId="MSGraph.Chart.8">
                  <p:embed followColorScheme="full"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255905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5648325"/>
            <a:ext cx="3581400" cy="1066800"/>
            <a:chOff x="288" y="3558"/>
            <a:chExt cx="2256" cy="672"/>
          </a:xfrm>
        </p:grpSpPr>
        <p:sp>
          <p:nvSpPr>
            <p:cNvPr id="258180" name="AutoShape 7"/>
            <p:cNvSpPr>
              <a:spLocks noChangeArrowheads="1"/>
            </p:cNvSpPr>
            <p:nvPr/>
          </p:nvSpPr>
          <p:spPr bwMode="auto">
            <a:xfrm>
              <a:off x="288" y="3558"/>
              <a:ext cx="1248" cy="672"/>
            </a:xfrm>
            <a:prstGeom prst="flowChartMultidocumen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>
                  <a:solidFill>
                    <a:srgbClr val="FFFF00"/>
                  </a:solidFill>
                  <a:latin typeface="Times New Roman" pitchFamily="18" charset="0"/>
                </a:rPr>
                <a:t>Short Form</a:t>
              </a:r>
            </a:p>
            <a:p>
              <a:pPr algn="ctr" eaLnBrk="0" hangingPunct="0"/>
              <a:r>
                <a:rPr lang="en-US" sz="1800" b="0">
                  <a:solidFill>
                    <a:srgbClr val="FFFF00"/>
                  </a:solidFill>
                  <a:latin typeface="Times New Roman" pitchFamily="18" charset="0"/>
                </a:rPr>
                <a:t>Instruments</a:t>
              </a:r>
            </a:p>
          </p:txBody>
        </p:sp>
        <p:sp>
          <p:nvSpPr>
            <p:cNvPr id="258181" name="Freeform 8"/>
            <p:cNvSpPr>
              <a:spLocks/>
            </p:cNvSpPr>
            <p:nvPr/>
          </p:nvSpPr>
          <p:spPr bwMode="auto">
            <a:xfrm>
              <a:off x="1632" y="3936"/>
              <a:ext cx="912" cy="144"/>
            </a:xfrm>
            <a:custGeom>
              <a:avLst/>
              <a:gdLst>
                <a:gd name="T0" fmla="*/ 112 w 1152"/>
                <a:gd name="T1" fmla="*/ 0 h 144"/>
                <a:gd name="T2" fmla="*/ 70 w 1152"/>
                <a:gd name="T3" fmla="*/ 144 h 144"/>
                <a:gd name="T4" fmla="*/ 0 w 1152"/>
                <a:gd name="T5" fmla="*/ 0 h 144"/>
                <a:gd name="T6" fmla="*/ 0 60000 65536"/>
                <a:gd name="T7" fmla="*/ 0 60000 65536"/>
                <a:gd name="T8" fmla="*/ 0 60000 65536"/>
                <a:gd name="T9" fmla="*/ 0 w 1152"/>
                <a:gd name="T10" fmla="*/ 0 h 144"/>
                <a:gd name="T11" fmla="*/ 1152 w 11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144">
                  <a:moveTo>
                    <a:pt x="1152" y="0"/>
                  </a:moveTo>
                  <a:cubicBezTo>
                    <a:pt x="1032" y="72"/>
                    <a:pt x="912" y="144"/>
                    <a:pt x="720" y="144"/>
                  </a:cubicBezTo>
                  <a:cubicBezTo>
                    <a:pt x="528" y="144"/>
                    <a:pt x="112" y="24"/>
                    <a:pt x="0" y="0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15000" y="5419725"/>
            <a:ext cx="3005138" cy="1362075"/>
            <a:chOff x="3600" y="3414"/>
            <a:chExt cx="1893" cy="858"/>
          </a:xfrm>
        </p:grpSpPr>
        <p:sp>
          <p:nvSpPr>
            <p:cNvPr id="258178" name="laptop"/>
            <p:cNvSpPr>
              <a:spLocks noEditPoints="1" noChangeArrowheads="1"/>
            </p:cNvSpPr>
            <p:nvPr/>
          </p:nvSpPr>
          <p:spPr bwMode="auto">
            <a:xfrm>
              <a:off x="4480" y="3414"/>
              <a:ext cx="1013" cy="8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35 w 21600"/>
                <a:gd name="T25" fmla="*/ 1863 h 21600"/>
                <a:gd name="T26" fmla="*/ 17314 w 21600"/>
                <a:gd name="T27" fmla="*/ 123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 b="0">
                  <a:solidFill>
                    <a:srgbClr val="FFFF00"/>
                  </a:solidFill>
                </a:rPr>
                <a:t>CAT</a:t>
              </a:r>
            </a:p>
          </p:txBody>
        </p:sp>
        <p:sp>
          <p:nvSpPr>
            <p:cNvPr id="258179" name="Freeform 11"/>
            <p:cNvSpPr>
              <a:spLocks/>
            </p:cNvSpPr>
            <p:nvPr/>
          </p:nvSpPr>
          <p:spPr bwMode="auto">
            <a:xfrm>
              <a:off x="3600" y="3936"/>
              <a:ext cx="912" cy="144"/>
            </a:xfrm>
            <a:custGeom>
              <a:avLst/>
              <a:gdLst>
                <a:gd name="T0" fmla="*/ 0 w 912"/>
                <a:gd name="T1" fmla="*/ 0 h 200"/>
                <a:gd name="T2" fmla="*/ 336 w 912"/>
                <a:gd name="T3" fmla="*/ 7 h 200"/>
                <a:gd name="T4" fmla="*/ 912 w 912"/>
                <a:gd name="T5" fmla="*/ 1 h 200"/>
                <a:gd name="T6" fmla="*/ 0 60000 65536"/>
                <a:gd name="T7" fmla="*/ 0 60000 65536"/>
                <a:gd name="T8" fmla="*/ 0 60000 65536"/>
                <a:gd name="T9" fmla="*/ 0 w 912"/>
                <a:gd name="T10" fmla="*/ 0 h 200"/>
                <a:gd name="T11" fmla="*/ 912 w 912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00">
                  <a:moveTo>
                    <a:pt x="0" y="0"/>
                  </a:moveTo>
                  <a:cubicBezTo>
                    <a:pt x="92" y="92"/>
                    <a:pt x="184" y="184"/>
                    <a:pt x="336" y="192"/>
                  </a:cubicBezTo>
                  <a:cubicBezTo>
                    <a:pt x="488" y="200"/>
                    <a:pt x="768" y="96"/>
                    <a:pt x="912" y="48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138" name="AutoShape 12"/>
          <p:cNvSpPr>
            <a:spLocks noChangeArrowheads="1"/>
          </p:cNvSpPr>
          <p:nvPr/>
        </p:nvSpPr>
        <p:spPr bwMode="auto">
          <a:xfrm>
            <a:off x="9906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Literature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Review</a:t>
            </a:r>
          </a:p>
        </p:txBody>
      </p:sp>
      <p:sp>
        <p:nvSpPr>
          <p:cNvPr id="258139" name="AutoShape 13"/>
          <p:cNvSpPr>
            <a:spLocks noChangeArrowheads="1"/>
          </p:cNvSpPr>
          <p:nvPr/>
        </p:nvSpPr>
        <p:spPr bwMode="auto">
          <a:xfrm>
            <a:off x="1600200" y="1447800"/>
            <a:ext cx="6400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Item Pool</a:t>
            </a:r>
            <a:endParaRPr lang="en-US" sz="16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0" name="Line 14"/>
          <p:cNvSpPr>
            <a:spLocks noChangeShapeType="1"/>
          </p:cNvSpPr>
          <p:nvPr/>
        </p:nvSpPr>
        <p:spPr bwMode="auto">
          <a:xfrm>
            <a:off x="16764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41" name="AutoShape 15"/>
          <p:cNvSpPr>
            <a:spLocks noChangeArrowheads="1"/>
          </p:cNvSpPr>
          <p:nvPr/>
        </p:nvSpPr>
        <p:spPr bwMode="auto">
          <a:xfrm>
            <a:off x="25146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Patient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Focus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Groups</a:t>
            </a:r>
            <a:endParaRPr lang="en-US" sz="18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2" name="AutoShape 16"/>
          <p:cNvSpPr>
            <a:spLocks noChangeArrowheads="1"/>
          </p:cNvSpPr>
          <p:nvPr/>
        </p:nvSpPr>
        <p:spPr bwMode="auto">
          <a:xfrm>
            <a:off x="41148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Expert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Input and </a:t>
            </a:r>
          </a:p>
          <a:p>
            <a:pPr algn="ctr"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Consensus</a:t>
            </a:r>
            <a:endParaRPr lang="en-US" sz="18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3" name="AutoShape 17"/>
          <p:cNvSpPr>
            <a:spLocks noChangeArrowheads="1"/>
          </p:cNvSpPr>
          <p:nvPr/>
        </p:nvSpPr>
        <p:spPr bwMode="auto">
          <a:xfrm>
            <a:off x="5715000" y="76200"/>
            <a:ext cx="1295400" cy="11430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Existing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Items </a:t>
            </a:r>
          </a:p>
          <a:p>
            <a:pPr algn="ctr" eaLnBrk="0" hangingPunct="0">
              <a:lnSpc>
                <a:spcPct val="90000"/>
              </a:lnSpc>
            </a:pPr>
            <a:endParaRPr lang="en-US" sz="20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144" name="Rectangle 18"/>
          <p:cNvSpPr>
            <a:spLocks noChangeArrowheads="1"/>
          </p:cNvSpPr>
          <p:nvPr/>
        </p:nvSpPr>
        <p:spPr bwMode="auto">
          <a:xfrm>
            <a:off x="1752600" y="30019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45" name="AutoShape 19"/>
          <p:cNvSpPr>
            <a:spLocks noChangeArrowheads="1"/>
          </p:cNvSpPr>
          <p:nvPr/>
        </p:nvSpPr>
        <p:spPr bwMode="auto">
          <a:xfrm>
            <a:off x="3733800" y="2971800"/>
            <a:ext cx="2133600" cy="9144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0">
                <a:solidFill>
                  <a:srgbClr val="FFFF00"/>
                </a:solidFill>
                <a:latin typeface="Times New Roman" pitchFamily="18" charset="0"/>
              </a:rPr>
              <a:t>Questionnaire</a:t>
            </a:r>
          </a:p>
          <a:p>
            <a:pPr eaLnBrk="0" hangingPunct="0"/>
            <a:r>
              <a:rPr lang="en-US" sz="1600" b="0">
                <a:solidFill>
                  <a:srgbClr val="FFFF00"/>
                </a:solidFill>
                <a:latin typeface="Times New Roman" pitchFamily="18" charset="0"/>
              </a:rPr>
              <a:t>administered to large</a:t>
            </a:r>
          </a:p>
          <a:p>
            <a:pPr eaLnBrk="0" hangingPunct="0"/>
            <a:r>
              <a:rPr lang="en-US" sz="1600" b="0">
                <a:solidFill>
                  <a:srgbClr val="FFFF00"/>
                </a:solidFill>
                <a:latin typeface="Times New Roman" pitchFamily="18" charset="0"/>
              </a:rPr>
              <a:t>representative sample</a:t>
            </a:r>
          </a:p>
        </p:txBody>
      </p:sp>
      <p:sp>
        <p:nvSpPr>
          <p:cNvPr id="258146" name="Line 20"/>
          <p:cNvSpPr>
            <a:spLocks noChangeShapeType="1"/>
          </p:cNvSpPr>
          <p:nvPr/>
        </p:nvSpPr>
        <p:spPr bwMode="auto">
          <a:xfrm flipH="1">
            <a:off x="19812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47" name="Rectangle 21"/>
          <p:cNvSpPr>
            <a:spLocks noChangeArrowheads="1"/>
          </p:cNvSpPr>
          <p:nvPr/>
        </p:nvSpPr>
        <p:spPr bwMode="auto">
          <a:xfrm>
            <a:off x="2228850" y="3154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48" name="Rectangle 22"/>
          <p:cNvSpPr>
            <a:spLocks noChangeArrowheads="1"/>
          </p:cNvSpPr>
          <p:nvPr/>
        </p:nvSpPr>
        <p:spPr bwMode="auto">
          <a:xfrm>
            <a:off x="2152650" y="2773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49" name="Rectangle 23"/>
          <p:cNvSpPr>
            <a:spLocks noChangeArrowheads="1"/>
          </p:cNvSpPr>
          <p:nvPr/>
        </p:nvSpPr>
        <p:spPr bwMode="auto">
          <a:xfrm>
            <a:off x="3143250" y="2819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0" name="Rectangle 24"/>
          <p:cNvSpPr>
            <a:spLocks noChangeArrowheads="1"/>
          </p:cNvSpPr>
          <p:nvPr/>
        </p:nvSpPr>
        <p:spPr bwMode="auto">
          <a:xfrm>
            <a:off x="2609850" y="32305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1" name="Rectangle 25"/>
          <p:cNvSpPr>
            <a:spLocks noChangeArrowheads="1"/>
          </p:cNvSpPr>
          <p:nvPr/>
        </p:nvSpPr>
        <p:spPr bwMode="auto">
          <a:xfrm>
            <a:off x="2838450" y="2895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2" name="Rectangle 26"/>
          <p:cNvSpPr>
            <a:spLocks noChangeArrowheads="1"/>
          </p:cNvSpPr>
          <p:nvPr/>
        </p:nvSpPr>
        <p:spPr bwMode="auto">
          <a:xfrm>
            <a:off x="2990850" y="32766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3" name="Rectangle 27"/>
          <p:cNvSpPr>
            <a:spLocks noChangeArrowheads="1"/>
          </p:cNvSpPr>
          <p:nvPr/>
        </p:nvSpPr>
        <p:spPr bwMode="auto">
          <a:xfrm>
            <a:off x="5791200" y="29257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4" name="Rectangle 28"/>
          <p:cNvSpPr>
            <a:spLocks noChangeArrowheads="1"/>
          </p:cNvSpPr>
          <p:nvPr/>
        </p:nvSpPr>
        <p:spPr bwMode="auto">
          <a:xfrm>
            <a:off x="6267450" y="30781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5" name="Rectangle 29"/>
          <p:cNvSpPr>
            <a:spLocks noChangeArrowheads="1"/>
          </p:cNvSpPr>
          <p:nvPr/>
        </p:nvSpPr>
        <p:spPr bwMode="auto">
          <a:xfrm>
            <a:off x="7391400" y="30019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6" name="Rectangle 30"/>
          <p:cNvSpPr>
            <a:spLocks noChangeArrowheads="1"/>
          </p:cNvSpPr>
          <p:nvPr/>
        </p:nvSpPr>
        <p:spPr bwMode="auto">
          <a:xfrm>
            <a:off x="6648450" y="3154363"/>
            <a:ext cx="590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7" name="Rectangle 31"/>
          <p:cNvSpPr>
            <a:spLocks noChangeArrowheads="1"/>
          </p:cNvSpPr>
          <p:nvPr/>
        </p:nvSpPr>
        <p:spPr bwMode="auto">
          <a:xfrm>
            <a:off x="6477000" y="27432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8" name="Rectangle 32"/>
          <p:cNvSpPr>
            <a:spLocks noChangeArrowheads="1"/>
          </p:cNvSpPr>
          <p:nvPr/>
        </p:nvSpPr>
        <p:spPr bwMode="auto">
          <a:xfrm>
            <a:off x="7029450" y="3200400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258159" name="Rectangle 33"/>
          <p:cNvSpPr>
            <a:spLocks noChangeArrowheads="1"/>
          </p:cNvSpPr>
          <p:nvPr/>
        </p:nvSpPr>
        <p:spPr bwMode="auto">
          <a:xfrm>
            <a:off x="66294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Secondary</a:t>
            </a:r>
          </a:p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Data Analysis</a:t>
            </a:r>
          </a:p>
        </p:txBody>
      </p:sp>
      <p:sp>
        <p:nvSpPr>
          <p:cNvPr id="258160" name="Rectangle 34"/>
          <p:cNvSpPr>
            <a:spLocks noChangeArrowheads="1"/>
          </p:cNvSpPr>
          <p:nvPr/>
        </p:nvSpPr>
        <p:spPr bwMode="auto">
          <a:xfrm>
            <a:off x="48006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Cognitive</a:t>
            </a:r>
          </a:p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Testing</a:t>
            </a:r>
          </a:p>
        </p:txBody>
      </p:sp>
      <p:sp>
        <p:nvSpPr>
          <p:cNvPr id="258161" name="Rectangle 35"/>
          <p:cNvSpPr>
            <a:spLocks noChangeArrowheads="1"/>
          </p:cNvSpPr>
          <p:nvPr/>
        </p:nvSpPr>
        <p:spPr bwMode="auto">
          <a:xfrm>
            <a:off x="29718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Translation</a:t>
            </a:r>
          </a:p>
        </p:txBody>
      </p:sp>
      <p:sp>
        <p:nvSpPr>
          <p:cNvPr id="258162" name="Rectangle 36"/>
          <p:cNvSpPr>
            <a:spLocks noChangeArrowheads="1"/>
          </p:cNvSpPr>
          <p:nvPr/>
        </p:nvSpPr>
        <p:spPr bwMode="auto">
          <a:xfrm>
            <a:off x="1143000" y="2057400"/>
            <a:ext cx="1676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Expert</a:t>
            </a:r>
          </a:p>
          <a:p>
            <a:pPr algn="ctr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Review</a:t>
            </a:r>
          </a:p>
        </p:txBody>
      </p:sp>
      <p:sp>
        <p:nvSpPr>
          <p:cNvPr id="258163" name="Line 37"/>
          <p:cNvSpPr>
            <a:spLocks noChangeShapeType="1"/>
          </p:cNvSpPr>
          <p:nvPr/>
        </p:nvSpPr>
        <p:spPr bwMode="auto">
          <a:xfrm>
            <a:off x="31242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4" name="Line 38"/>
          <p:cNvSpPr>
            <a:spLocks noChangeShapeType="1"/>
          </p:cNvSpPr>
          <p:nvPr/>
        </p:nvSpPr>
        <p:spPr bwMode="auto">
          <a:xfrm>
            <a:off x="46482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5" name="Line 39"/>
          <p:cNvSpPr>
            <a:spLocks noChangeShapeType="1"/>
          </p:cNvSpPr>
          <p:nvPr/>
        </p:nvSpPr>
        <p:spPr bwMode="auto">
          <a:xfrm>
            <a:off x="63246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6" name="Line 41"/>
          <p:cNvSpPr>
            <a:spLocks noChangeShapeType="1"/>
          </p:cNvSpPr>
          <p:nvPr/>
        </p:nvSpPr>
        <p:spPr bwMode="auto">
          <a:xfrm flipH="1">
            <a:off x="56388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7" name="Line 42"/>
          <p:cNvSpPr>
            <a:spLocks noChangeShapeType="1"/>
          </p:cNvSpPr>
          <p:nvPr/>
        </p:nvSpPr>
        <p:spPr bwMode="auto">
          <a:xfrm flipH="1">
            <a:off x="7467600" y="19050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68" name="Line 43"/>
          <p:cNvSpPr>
            <a:spLocks noChangeShapeType="1"/>
          </p:cNvSpPr>
          <p:nvPr/>
        </p:nvSpPr>
        <p:spPr bwMode="auto">
          <a:xfrm>
            <a:off x="1981200" y="1905000"/>
            <a:ext cx="548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69" name="Line 44"/>
          <p:cNvSpPr>
            <a:spLocks noChangeShapeType="1"/>
          </p:cNvSpPr>
          <p:nvPr/>
        </p:nvSpPr>
        <p:spPr bwMode="auto">
          <a:xfrm flipV="1">
            <a:off x="4724400" y="17526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0" name="Line 45"/>
          <p:cNvSpPr>
            <a:spLocks noChangeShapeType="1"/>
          </p:cNvSpPr>
          <p:nvPr/>
        </p:nvSpPr>
        <p:spPr bwMode="auto">
          <a:xfrm flipH="1">
            <a:off x="4724400" y="2743200"/>
            <a:ext cx="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171" name="Line 46"/>
          <p:cNvSpPr>
            <a:spLocks noChangeShapeType="1"/>
          </p:cNvSpPr>
          <p:nvPr/>
        </p:nvSpPr>
        <p:spPr bwMode="auto">
          <a:xfrm>
            <a:off x="1981200" y="2743200"/>
            <a:ext cx="548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2" name="Line 47"/>
          <p:cNvSpPr>
            <a:spLocks noChangeShapeType="1"/>
          </p:cNvSpPr>
          <p:nvPr/>
        </p:nvSpPr>
        <p:spPr bwMode="auto">
          <a:xfrm>
            <a:off x="19812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3" name="Line 48"/>
          <p:cNvSpPr>
            <a:spLocks noChangeShapeType="1"/>
          </p:cNvSpPr>
          <p:nvPr/>
        </p:nvSpPr>
        <p:spPr bwMode="auto">
          <a:xfrm>
            <a:off x="38100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4" name="Line 49"/>
          <p:cNvSpPr>
            <a:spLocks noChangeShapeType="1"/>
          </p:cNvSpPr>
          <p:nvPr/>
        </p:nvSpPr>
        <p:spPr bwMode="auto">
          <a:xfrm>
            <a:off x="56388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5" name="Line 50"/>
          <p:cNvSpPr>
            <a:spLocks noChangeShapeType="1"/>
          </p:cNvSpPr>
          <p:nvPr/>
        </p:nvSpPr>
        <p:spPr bwMode="auto">
          <a:xfrm>
            <a:off x="7467600" y="25908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176" name="AutoShape 17"/>
          <p:cNvSpPr>
            <a:spLocks noChangeArrowheads="1"/>
          </p:cNvSpPr>
          <p:nvPr/>
        </p:nvSpPr>
        <p:spPr bwMode="auto">
          <a:xfrm>
            <a:off x="7239000" y="152400"/>
            <a:ext cx="1295400" cy="990600"/>
          </a:xfrm>
          <a:prstGeom prst="foldedCorner">
            <a:avLst>
              <a:gd name="adj" fmla="val 125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Newly </a:t>
            </a:r>
          </a:p>
          <a:p>
            <a:pPr algn="ctr"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Written </a:t>
            </a:r>
          </a:p>
          <a:p>
            <a:pPr algn="ctr" eaLnBrk="0" hangingPunct="0"/>
            <a:r>
              <a:rPr lang="en-US" sz="1800" b="0">
                <a:solidFill>
                  <a:srgbClr val="FFFF00"/>
                </a:solidFill>
                <a:latin typeface="Times New Roman" pitchFamily="18" charset="0"/>
              </a:rPr>
              <a:t>Items</a:t>
            </a:r>
          </a:p>
        </p:txBody>
      </p:sp>
      <p:sp>
        <p:nvSpPr>
          <p:cNvPr id="258177" name="Line 39"/>
          <p:cNvSpPr>
            <a:spLocks noChangeShapeType="1"/>
          </p:cNvSpPr>
          <p:nvPr/>
        </p:nvSpPr>
        <p:spPr bwMode="auto">
          <a:xfrm>
            <a:off x="7772400" y="1219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82788" y="1431925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Literature review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95938" y="838200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Focus groups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62375" y="1295400"/>
            <a:ext cx="150177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Archival data analysis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591175" y="1758950"/>
            <a:ext cx="150177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Expert review/ consensus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427913" y="1293813"/>
            <a:ext cx="1501775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Binning and winnowing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524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Life Story of a PROMIS Item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421563" y="2760663"/>
            <a:ext cx="1501775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Literacy level analysis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9525" y="2897188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Expert item revision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017713" y="2898775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Cognitive interviews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619750" y="2897188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Translation review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7488" y="2898775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Large-scale testing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7467600" y="4267200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Validation studies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808413" y="4311650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Calibration decisions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006600" y="4311650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Intellectual property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608638" y="4306888"/>
            <a:ext cx="1501775" cy="788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Short form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CAT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06375" y="4311650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Statistical analysis</a:t>
            </a:r>
          </a:p>
        </p:txBody>
      </p:sp>
      <p:cxnSp>
        <p:nvCxnSpPr>
          <p:cNvPr id="16402" name="AutoShape 18"/>
          <p:cNvCxnSpPr>
            <a:cxnSpLocks noChangeShapeType="1"/>
            <a:stCxn id="16386" idx="3"/>
            <a:endCxn id="16388" idx="1"/>
          </p:cNvCxnSpPr>
          <p:nvPr/>
        </p:nvCxnSpPr>
        <p:spPr bwMode="auto">
          <a:xfrm>
            <a:off x="3484563" y="1757363"/>
            <a:ext cx="277812" cy="1587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03" name="AutoShape 19"/>
          <p:cNvCxnSpPr>
            <a:cxnSpLocks noChangeShapeType="1"/>
            <a:stCxn id="16388" idx="3"/>
            <a:endCxn id="16387" idx="1"/>
          </p:cNvCxnSpPr>
          <p:nvPr/>
        </p:nvCxnSpPr>
        <p:spPr bwMode="auto">
          <a:xfrm flipV="1">
            <a:off x="5264150" y="1163638"/>
            <a:ext cx="331788" cy="595312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04" name="AutoShape 20"/>
          <p:cNvCxnSpPr>
            <a:cxnSpLocks noChangeShapeType="1"/>
            <a:stCxn id="16388" idx="3"/>
            <a:endCxn id="16389" idx="1"/>
          </p:cNvCxnSpPr>
          <p:nvPr/>
        </p:nvCxnSpPr>
        <p:spPr bwMode="auto">
          <a:xfrm>
            <a:off x="5264150" y="1758950"/>
            <a:ext cx="327025" cy="463550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05" name="AutoShape 21"/>
          <p:cNvCxnSpPr>
            <a:cxnSpLocks noChangeShapeType="1"/>
            <a:stCxn id="16389" idx="3"/>
            <a:endCxn id="16390" idx="1"/>
          </p:cNvCxnSpPr>
          <p:nvPr/>
        </p:nvCxnSpPr>
        <p:spPr bwMode="auto">
          <a:xfrm flipV="1">
            <a:off x="7092950" y="1757363"/>
            <a:ext cx="334963" cy="465137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06" name="AutoShape 22"/>
          <p:cNvCxnSpPr>
            <a:cxnSpLocks noChangeShapeType="1"/>
            <a:stCxn id="16390" idx="2"/>
            <a:endCxn id="16392" idx="0"/>
          </p:cNvCxnSpPr>
          <p:nvPr/>
        </p:nvCxnSpPr>
        <p:spPr bwMode="auto">
          <a:xfrm flipH="1">
            <a:off x="8172450" y="2219325"/>
            <a:ext cx="6350" cy="541338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07" name="AutoShape 23"/>
          <p:cNvCxnSpPr>
            <a:cxnSpLocks noChangeShapeType="1"/>
            <a:stCxn id="16392" idx="1"/>
            <a:endCxn id="16395" idx="3"/>
          </p:cNvCxnSpPr>
          <p:nvPr/>
        </p:nvCxnSpPr>
        <p:spPr bwMode="auto">
          <a:xfrm flipH="1" flipV="1">
            <a:off x="7121525" y="3222625"/>
            <a:ext cx="300038" cy="1588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08" name="AutoShape 24"/>
          <p:cNvCxnSpPr>
            <a:cxnSpLocks noChangeShapeType="1"/>
            <a:stCxn id="16395" idx="1"/>
            <a:endCxn id="16393" idx="3"/>
          </p:cNvCxnSpPr>
          <p:nvPr/>
        </p:nvCxnSpPr>
        <p:spPr bwMode="auto">
          <a:xfrm flipH="1">
            <a:off x="5321300" y="3222625"/>
            <a:ext cx="298450" cy="0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09" name="AutoShape 25"/>
          <p:cNvCxnSpPr>
            <a:cxnSpLocks noChangeShapeType="1"/>
            <a:stCxn id="16393" idx="1"/>
            <a:endCxn id="16394" idx="3"/>
          </p:cNvCxnSpPr>
          <p:nvPr/>
        </p:nvCxnSpPr>
        <p:spPr bwMode="auto">
          <a:xfrm flipH="1">
            <a:off x="3519488" y="3222625"/>
            <a:ext cx="300037" cy="1588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10" name="AutoShape 26"/>
          <p:cNvCxnSpPr>
            <a:cxnSpLocks noChangeShapeType="1"/>
            <a:stCxn id="16394" idx="1"/>
            <a:endCxn id="16396" idx="3"/>
          </p:cNvCxnSpPr>
          <p:nvPr/>
        </p:nvCxnSpPr>
        <p:spPr bwMode="auto">
          <a:xfrm flipH="1">
            <a:off x="1719263" y="3224213"/>
            <a:ext cx="298450" cy="0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11" name="AutoShape 27"/>
          <p:cNvCxnSpPr>
            <a:cxnSpLocks noChangeShapeType="1"/>
            <a:stCxn id="16396" idx="2"/>
            <a:endCxn id="16401" idx="0"/>
          </p:cNvCxnSpPr>
          <p:nvPr/>
        </p:nvCxnSpPr>
        <p:spPr bwMode="auto">
          <a:xfrm flipH="1">
            <a:off x="957263" y="3549650"/>
            <a:ext cx="11112" cy="762000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12" name="AutoShape 28"/>
          <p:cNvCxnSpPr>
            <a:cxnSpLocks noChangeShapeType="1"/>
            <a:stCxn id="16401" idx="3"/>
            <a:endCxn id="16399" idx="1"/>
          </p:cNvCxnSpPr>
          <p:nvPr/>
        </p:nvCxnSpPr>
        <p:spPr bwMode="auto">
          <a:xfrm>
            <a:off x="1708150" y="4637088"/>
            <a:ext cx="298450" cy="0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13" name="AutoShape 29"/>
          <p:cNvCxnSpPr>
            <a:cxnSpLocks noChangeShapeType="1"/>
            <a:stCxn id="16399" idx="3"/>
            <a:endCxn id="16398" idx="1"/>
          </p:cNvCxnSpPr>
          <p:nvPr/>
        </p:nvCxnSpPr>
        <p:spPr bwMode="auto">
          <a:xfrm>
            <a:off x="3508375" y="4637088"/>
            <a:ext cx="300038" cy="0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14" name="AutoShape 30"/>
          <p:cNvCxnSpPr>
            <a:cxnSpLocks noChangeShapeType="1"/>
            <a:stCxn id="16398" idx="3"/>
            <a:endCxn id="16400" idx="1"/>
          </p:cNvCxnSpPr>
          <p:nvPr/>
        </p:nvCxnSpPr>
        <p:spPr bwMode="auto">
          <a:xfrm>
            <a:off x="5310188" y="4637088"/>
            <a:ext cx="298450" cy="65087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15" name="AutoShape 32"/>
          <p:cNvCxnSpPr>
            <a:cxnSpLocks noChangeShapeType="1"/>
            <a:stCxn id="16387" idx="3"/>
            <a:endCxn id="16390" idx="1"/>
          </p:cNvCxnSpPr>
          <p:nvPr/>
        </p:nvCxnSpPr>
        <p:spPr bwMode="auto">
          <a:xfrm>
            <a:off x="7097713" y="1163638"/>
            <a:ext cx="330200" cy="593725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sp>
        <p:nvSpPr>
          <p:cNvPr id="277570" name="Text Box 33"/>
          <p:cNvSpPr txBox="1">
            <a:spLocks noChangeArrowheads="1"/>
          </p:cNvSpPr>
          <p:nvPr/>
        </p:nvSpPr>
        <p:spPr bwMode="auto">
          <a:xfrm>
            <a:off x="196850" y="1431925"/>
            <a:ext cx="15017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ea typeface="ヒラギノ角ゴ Pro W3"/>
                <a:cs typeface="ヒラギノ角ゴ Pro W3"/>
              </a:rPr>
              <a:t>Domain Framework</a:t>
            </a:r>
          </a:p>
        </p:txBody>
      </p:sp>
      <p:cxnSp>
        <p:nvCxnSpPr>
          <p:cNvPr id="16417" name="AutoShape 34"/>
          <p:cNvCxnSpPr>
            <a:cxnSpLocks noChangeShapeType="1"/>
            <a:stCxn id="277570" idx="3"/>
            <a:endCxn id="16386" idx="1"/>
          </p:cNvCxnSpPr>
          <p:nvPr/>
        </p:nvCxnSpPr>
        <p:spPr bwMode="auto">
          <a:xfrm>
            <a:off x="1698625" y="1757363"/>
            <a:ext cx="284163" cy="0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16418" name="AutoShape 30"/>
          <p:cNvCxnSpPr>
            <a:cxnSpLocks noChangeShapeType="1"/>
          </p:cNvCxnSpPr>
          <p:nvPr/>
        </p:nvCxnSpPr>
        <p:spPr bwMode="auto">
          <a:xfrm>
            <a:off x="7162800" y="4648200"/>
            <a:ext cx="298450" cy="1588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med"/>
          </a:ln>
        </p:spPr>
      </p:cxnSp>
      <p:graphicFrame>
        <p:nvGraphicFramePr>
          <p:cNvPr id="277539" name="Object 35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4" name="Photo Editor Photo" r:id="rId4" imgW="7430537" imgH="619211" progId="">
                  <p:embed/>
                </p:oleObj>
              </mc:Choice>
              <mc:Fallback>
                <p:oleObj name="Photo Editor Photo" r:id="rId4" imgW="7430537" imgH="619211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  <p:bldP spid="16390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261133" grpId="0" animBg="1"/>
      <p:bldP spid="16398" grpId="0" animBg="1"/>
      <p:bldP spid="16399" grpId="0" animBg="1"/>
      <p:bldP spid="16400" grpId="0" animBg="1"/>
      <p:bldP spid="164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38" name="Group 2"/>
          <p:cNvGraphicFramePr>
            <a:graphicFrameLocks noGrp="1"/>
          </p:cNvGraphicFramePr>
          <p:nvPr/>
        </p:nvGraphicFramePr>
        <p:xfrm>
          <a:off x="533400" y="2165350"/>
          <a:ext cx="8229600" cy="518048"/>
        </p:xfrm>
        <a:graphic>
          <a:graphicData uri="http://schemas.openxmlformats.org/drawingml/2006/table">
            <a:tbl>
              <a:tblPr/>
              <a:tblGrid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  <a:gridCol w="411163"/>
                <a:gridCol w="411162"/>
                <a:gridCol w="412750"/>
                <a:gridCol w="411163"/>
                <a:gridCol w="4111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2" name="Rectangle 84"/>
          <p:cNvSpPr>
            <a:spLocks noChangeArrowheads="1"/>
          </p:cNvSpPr>
          <p:nvPr/>
        </p:nvSpPr>
        <p:spPr bwMode="auto">
          <a:xfrm>
            <a:off x="533400" y="2927350"/>
            <a:ext cx="8229600" cy="609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</a:rPr>
              <a:t>Physical Functioning Item Bank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609600" y="3416300"/>
            <a:ext cx="8077200" cy="838200"/>
            <a:chOff x="384" y="2324"/>
            <a:chExt cx="5088" cy="528"/>
          </a:xfrm>
        </p:grpSpPr>
        <p:sp>
          <p:nvSpPr>
            <p:cNvPr id="279707" name="Rectangle 86"/>
            <p:cNvSpPr>
              <a:spLocks noChangeArrowheads="1"/>
            </p:cNvSpPr>
            <p:nvPr/>
          </p:nvSpPr>
          <p:spPr bwMode="auto">
            <a:xfrm>
              <a:off x="384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79708" name="Line 87"/>
            <p:cNvSpPr>
              <a:spLocks noChangeShapeType="1"/>
            </p:cNvSpPr>
            <p:nvPr/>
          </p:nvSpPr>
          <p:spPr bwMode="auto">
            <a:xfrm flipV="1">
              <a:off x="576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09" name="Rectangle 88"/>
            <p:cNvSpPr>
              <a:spLocks noChangeArrowheads="1"/>
            </p:cNvSpPr>
            <p:nvPr/>
          </p:nvSpPr>
          <p:spPr bwMode="auto">
            <a:xfrm>
              <a:off x="912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79710" name="Line 89"/>
            <p:cNvSpPr>
              <a:spLocks noChangeShapeType="1"/>
            </p:cNvSpPr>
            <p:nvPr/>
          </p:nvSpPr>
          <p:spPr bwMode="auto">
            <a:xfrm flipV="1">
              <a:off x="1104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1" name="Rectangle 90"/>
            <p:cNvSpPr>
              <a:spLocks noChangeArrowheads="1"/>
            </p:cNvSpPr>
            <p:nvPr/>
          </p:nvSpPr>
          <p:spPr bwMode="auto">
            <a:xfrm>
              <a:off x="1440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79712" name="Line 91"/>
            <p:cNvSpPr>
              <a:spLocks noChangeShapeType="1"/>
            </p:cNvSpPr>
            <p:nvPr/>
          </p:nvSpPr>
          <p:spPr bwMode="auto">
            <a:xfrm flipV="1">
              <a:off x="1632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3" name="Rectangle 92"/>
            <p:cNvSpPr>
              <a:spLocks noChangeArrowheads="1"/>
            </p:cNvSpPr>
            <p:nvPr/>
          </p:nvSpPr>
          <p:spPr bwMode="auto">
            <a:xfrm>
              <a:off x="1968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279714" name="Line 93"/>
            <p:cNvSpPr>
              <a:spLocks noChangeShapeType="1"/>
            </p:cNvSpPr>
            <p:nvPr/>
          </p:nvSpPr>
          <p:spPr bwMode="auto">
            <a:xfrm flipV="1">
              <a:off x="2160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5" name="Rectangle 94"/>
            <p:cNvSpPr>
              <a:spLocks noChangeArrowheads="1"/>
            </p:cNvSpPr>
            <p:nvPr/>
          </p:nvSpPr>
          <p:spPr bwMode="auto">
            <a:xfrm>
              <a:off x="2496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279716" name="Line 95"/>
            <p:cNvSpPr>
              <a:spLocks noChangeShapeType="1"/>
            </p:cNvSpPr>
            <p:nvPr/>
          </p:nvSpPr>
          <p:spPr bwMode="auto">
            <a:xfrm flipV="1">
              <a:off x="2688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7" name="Rectangle 96"/>
            <p:cNvSpPr>
              <a:spLocks noChangeArrowheads="1"/>
            </p:cNvSpPr>
            <p:nvPr/>
          </p:nvSpPr>
          <p:spPr bwMode="auto">
            <a:xfrm>
              <a:off x="2976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279718" name="Line 97"/>
            <p:cNvSpPr>
              <a:spLocks noChangeShapeType="1"/>
            </p:cNvSpPr>
            <p:nvPr/>
          </p:nvSpPr>
          <p:spPr bwMode="auto">
            <a:xfrm flipV="1">
              <a:off x="3168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19" name="Rectangle 98"/>
            <p:cNvSpPr>
              <a:spLocks noChangeArrowheads="1"/>
            </p:cNvSpPr>
            <p:nvPr/>
          </p:nvSpPr>
          <p:spPr bwMode="auto">
            <a:xfrm>
              <a:off x="3504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279720" name="Line 99"/>
            <p:cNvSpPr>
              <a:spLocks noChangeShapeType="1"/>
            </p:cNvSpPr>
            <p:nvPr/>
          </p:nvSpPr>
          <p:spPr bwMode="auto">
            <a:xfrm flipV="1">
              <a:off x="3696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21" name="Rectangle 100"/>
            <p:cNvSpPr>
              <a:spLocks noChangeArrowheads="1"/>
            </p:cNvSpPr>
            <p:nvPr/>
          </p:nvSpPr>
          <p:spPr bwMode="auto">
            <a:xfrm>
              <a:off x="4032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279722" name="Line 101"/>
            <p:cNvSpPr>
              <a:spLocks noChangeShapeType="1"/>
            </p:cNvSpPr>
            <p:nvPr/>
          </p:nvSpPr>
          <p:spPr bwMode="auto">
            <a:xfrm flipV="1">
              <a:off x="4224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23" name="Rectangle 102"/>
            <p:cNvSpPr>
              <a:spLocks noChangeArrowheads="1"/>
            </p:cNvSpPr>
            <p:nvPr/>
          </p:nvSpPr>
          <p:spPr bwMode="auto">
            <a:xfrm>
              <a:off x="4560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279724" name="Line 103"/>
            <p:cNvSpPr>
              <a:spLocks noChangeShapeType="1"/>
            </p:cNvSpPr>
            <p:nvPr/>
          </p:nvSpPr>
          <p:spPr bwMode="auto">
            <a:xfrm flipV="1">
              <a:off x="4752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25" name="Rectangle 104"/>
            <p:cNvSpPr>
              <a:spLocks noChangeArrowheads="1"/>
            </p:cNvSpPr>
            <p:nvPr/>
          </p:nvSpPr>
          <p:spPr bwMode="auto">
            <a:xfrm>
              <a:off x="5088" y="2516"/>
              <a:ext cx="384" cy="33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</a:rPr>
                <a:t>Item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i="1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79726" name="Line 105"/>
            <p:cNvSpPr>
              <a:spLocks noChangeShapeType="1"/>
            </p:cNvSpPr>
            <p:nvPr/>
          </p:nvSpPr>
          <p:spPr bwMode="auto">
            <a:xfrm flipV="1">
              <a:off x="5280" y="232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54" name="Group 113"/>
          <p:cNvGrpSpPr>
            <a:grpSpLocks/>
          </p:cNvGrpSpPr>
          <p:nvPr/>
        </p:nvGrpSpPr>
        <p:grpSpPr bwMode="auto">
          <a:xfrm>
            <a:off x="533400" y="1755775"/>
            <a:ext cx="8229600" cy="638175"/>
            <a:chOff x="336" y="1106"/>
            <a:chExt cx="5184" cy="402"/>
          </a:xfrm>
        </p:grpSpPr>
        <p:sp>
          <p:nvSpPr>
            <p:cNvPr id="279695" name="Line 114"/>
            <p:cNvSpPr>
              <a:spLocks noChangeShapeType="1"/>
            </p:cNvSpPr>
            <p:nvPr/>
          </p:nvSpPr>
          <p:spPr bwMode="auto">
            <a:xfrm>
              <a:off x="336" y="1508"/>
              <a:ext cx="518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696" name="Rectangle 115"/>
            <p:cNvSpPr>
              <a:spLocks noChangeArrowheads="1"/>
            </p:cNvSpPr>
            <p:nvPr/>
          </p:nvSpPr>
          <p:spPr bwMode="auto">
            <a:xfrm>
              <a:off x="528" y="1143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697" name="Rectangle 116"/>
            <p:cNvSpPr>
              <a:spLocks noChangeArrowheads="1"/>
            </p:cNvSpPr>
            <p:nvPr/>
          </p:nvSpPr>
          <p:spPr bwMode="auto">
            <a:xfrm>
              <a:off x="2640" y="1143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66FF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698" name="Rectangle 117"/>
            <p:cNvSpPr>
              <a:spLocks noChangeArrowheads="1"/>
            </p:cNvSpPr>
            <p:nvPr/>
          </p:nvSpPr>
          <p:spPr bwMode="auto">
            <a:xfrm>
              <a:off x="4656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CC00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699" name="Rectangle 118"/>
            <p:cNvSpPr>
              <a:spLocks noChangeArrowheads="1"/>
            </p:cNvSpPr>
            <p:nvPr/>
          </p:nvSpPr>
          <p:spPr bwMode="auto">
            <a:xfrm>
              <a:off x="4464" y="1114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0" name="Rectangle 119"/>
            <p:cNvSpPr>
              <a:spLocks noChangeArrowheads="1"/>
            </p:cNvSpPr>
            <p:nvPr/>
          </p:nvSpPr>
          <p:spPr bwMode="auto">
            <a:xfrm>
              <a:off x="3888" y="1106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99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1" name="Rectangle 120"/>
            <p:cNvSpPr>
              <a:spLocks noChangeArrowheads="1"/>
            </p:cNvSpPr>
            <p:nvPr/>
          </p:nvSpPr>
          <p:spPr bwMode="auto">
            <a:xfrm>
              <a:off x="1344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66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2" name="Rectangle 121"/>
            <p:cNvSpPr>
              <a:spLocks noChangeArrowheads="1"/>
            </p:cNvSpPr>
            <p:nvPr/>
          </p:nvSpPr>
          <p:spPr bwMode="auto">
            <a:xfrm>
              <a:off x="924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3" name="Rectangle 122"/>
            <p:cNvSpPr>
              <a:spLocks noChangeArrowheads="1"/>
            </p:cNvSpPr>
            <p:nvPr/>
          </p:nvSpPr>
          <p:spPr bwMode="auto">
            <a:xfrm>
              <a:off x="3084" y="1106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4" name="Rectangle 123"/>
            <p:cNvSpPr>
              <a:spLocks noChangeArrowheads="1"/>
            </p:cNvSpPr>
            <p:nvPr/>
          </p:nvSpPr>
          <p:spPr bwMode="auto">
            <a:xfrm>
              <a:off x="3420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CC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5" name="Rectangle 124"/>
            <p:cNvSpPr>
              <a:spLocks noChangeArrowheads="1"/>
            </p:cNvSpPr>
            <p:nvPr/>
          </p:nvSpPr>
          <p:spPr bwMode="auto">
            <a:xfrm>
              <a:off x="1980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FFFF"/>
                  </a:solidFill>
                  <a:sym typeface="Webdings" pitchFamily="18" charset="2"/>
                </a:rPr>
                <a:t></a:t>
              </a:r>
            </a:p>
          </p:txBody>
        </p:sp>
        <p:sp>
          <p:nvSpPr>
            <p:cNvPr id="279706" name="Rectangle 125"/>
            <p:cNvSpPr>
              <a:spLocks noChangeArrowheads="1"/>
            </p:cNvSpPr>
            <p:nvPr/>
          </p:nvSpPr>
          <p:spPr bwMode="auto">
            <a:xfrm>
              <a:off x="1836" y="1125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CC"/>
                  </a:solidFill>
                  <a:sym typeface="Webdings" pitchFamily="18" charset="2"/>
                </a:rPr>
                <a:t></a:t>
              </a:r>
            </a:p>
          </p:txBody>
        </p:sp>
      </p:grpSp>
      <p:sp>
        <p:nvSpPr>
          <p:cNvPr id="15409" name="Text Box 127"/>
          <p:cNvSpPr txBox="1">
            <a:spLocks noChangeArrowheads="1"/>
          </p:cNvSpPr>
          <p:nvPr/>
        </p:nvSpPr>
        <p:spPr bwMode="auto">
          <a:xfrm>
            <a:off x="4191000" y="244157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+mj-lt"/>
              </a:rPr>
              <a:t>50</a:t>
            </a:r>
          </a:p>
        </p:txBody>
      </p:sp>
      <p:sp>
        <p:nvSpPr>
          <p:cNvPr id="15411" name="Text Box 129"/>
          <p:cNvSpPr txBox="1">
            <a:spLocks noChangeArrowheads="1"/>
          </p:cNvSpPr>
          <p:nvPr/>
        </p:nvSpPr>
        <p:spPr bwMode="auto">
          <a:xfrm>
            <a:off x="457200" y="4418013"/>
            <a:ext cx="8686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get in and out of bed?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stand without losing your balance for 1 minute?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walk from one room to another?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walk a block on flat ground?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</a:rPr>
              <a:t>Are you able to run or jog for two miles?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Are you able to run five miles?</a:t>
            </a:r>
          </a:p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79688" name="Group 48"/>
          <p:cNvGrpSpPr>
            <a:grpSpLocks/>
          </p:cNvGrpSpPr>
          <p:nvPr/>
        </p:nvGrpSpPr>
        <p:grpSpPr bwMode="auto">
          <a:xfrm>
            <a:off x="381000" y="155575"/>
            <a:ext cx="8597900" cy="1673225"/>
            <a:chOff x="381000" y="155575"/>
            <a:chExt cx="8597578" cy="1673225"/>
          </a:xfrm>
        </p:grpSpPr>
        <p:pic>
          <p:nvPicPr>
            <p:cNvPr id="279689" name="Picture 87" descr="oldm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55575"/>
              <a:ext cx="1179513" cy="167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0" name="Picture 88" descr="MTS2025_175c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155575"/>
              <a:ext cx="1133475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1" name="Picture 89" descr="ElderlyWalking_15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2450" y="231775"/>
              <a:ext cx="1527175" cy="152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2" name="Picture 90" descr="Walker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8000" y="155575"/>
              <a:ext cx="1069975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3" name="Picture 91" descr="girlJogging"/>
            <p:cNvPicPr>
              <a:picLocks noChangeAspect="1" noChangeArrowheads="1"/>
            </p:cNvPicPr>
            <p:nvPr/>
          </p:nvPicPr>
          <p:blipFill>
            <a:blip r:embed="rId8"/>
            <a:srcRect l="3595" t="3200" r="3595" b="3200"/>
            <a:stretch>
              <a:fillRect/>
            </a:stretch>
          </p:blipFill>
          <p:spPr bwMode="auto">
            <a:xfrm>
              <a:off x="6019800" y="231775"/>
              <a:ext cx="136207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694" name="Picture 70" descr="http://www.newslose.com/wp-content/uploads/2007/06/high_school_track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43800" y="228600"/>
              <a:ext cx="143477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79640" name="Object 88"/>
          <p:cNvGraphicFramePr>
            <a:graphicFrameLocks noChangeAspect="1"/>
          </p:cNvGraphicFramePr>
          <p:nvPr/>
        </p:nvGraphicFramePr>
        <p:xfrm>
          <a:off x="8229600" y="6307138"/>
          <a:ext cx="914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45" name="Photo Editor Photo" r:id="rId10" imgW="7430537" imgH="619211" progId="">
                  <p:embed/>
                </p:oleObj>
              </mc:Choice>
              <mc:Fallback>
                <p:oleObj name="Photo Editor Photo" r:id="rId10" imgW="7430537" imgH="619211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670" b="1538"/>
                      <a:stretch>
                        <a:fillRect/>
                      </a:stretch>
                    </p:blipFill>
                    <p:spPr bwMode="auto">
                      <a:xfrm>
                        <a:off x="8229600" y="6307138"/>
                        <a:ext cx="914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2" grpId="0" animBg="1"/>
      <p:bldP spid="15409" grpId="0"/>
      <p:bldP spid="15411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ro_QM_Sept6.A">
  <a:themeElements>
    <a:clrScheme name="Intro_QM_Sept6.A 13">
      <a:dk1>
        <a:srgbClr val="5E6167"/>
      </a:dk1>
      <a:lt1>
        <a:srgbClr val="FFFFFF"/>
      </a:lt1>
      <a:dk2>
        <a:srgbClr val="C6BC89"/>
      </a:dk2>
      <a:lt2>
        <a:srgbClr val="E98300"/>
      </a:lt2>
      <a:accent1>
        <a:srgbClr val="A3DBE8"/>
      </a:accent1>
      <a:accent2>
        <a:srgbClr val="DE4561"/>
      </a:accent2>
      <a:accent3>
        <a:srgbClr val="FFFFFF"/>
      </a:accent3>
      <a:accent4>
        <a:srgbClr val="4F5257"/>
      </a:accent4>
      <a:accent5>
        <a:srgbClr val="CEEAF2"/>
      </a:accent5>
      <a:accent6>
        <a:srgbClr val="C93E57"/>
      </a:accent6>
      <a:hlink>
        <a:srgbClr val="22505F"/>
      </a:hlink>
      <a:folHlink>
        <a:srgbClr val="EDEBAA"/>
      </a:folHlink>
    </a:clrScheme>
    <a:fontScheme name="Intro_QM_Sept6.A">
      <a:majorFont>
        <a:latin typeface="Arial"/>
        <a:ea typeface=""/>
        <a:cs typeface="Arial"/>
      </a:majorFont>
      <a:minorFont>
        <a:latin typeface="Arial Unicode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9696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9696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tro_QM_Sept6.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_QM_Sept6.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_QM_Sept6.A 13">
        <a:dk1>
          <a:srgbClr val="5E6167"/>
        </a:dk1>
        <a:lt1>
          <a:srgbClr val="FFFFFF"/>
        </a:lt1>
        <a:dk2>
          <a:srgbClr val="C6BC89"/>
        </a:dk2>
        <a:lt2>
          <a:srgbClr val="E98300"/>
        </a:lt2>
        <a:accent1>
          <a:srgbClr val="A3DBE8"/>
        </a:accent1>
        <a:accent2>
          <a:srgbClr val="DE4561"/>
        </a:accent2>
        <a:accent3>
          <a:srgbClr val="FFFFFF"/>
        </a:accent3>
        <a:accent4>
          <a:srgbClr val="4F5257"/>
        </a:accent4>
        <a:accent5>
          <a:srgbClr val="CEEAF2"/>
        </a:accent5>
        <a:accent6>
          <a:srgbClr val="C93E57"/>
        </a:accent6>
        <a:hlink>
          <a:srgbClr val="22505F"/>
        </a:hlink>
        <a:folHlink>
          <a:srgbClr val="EDEB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C:\DOCUME~1\MFisch\LOCALS~1\Temp\c.notes.data\ECOGTampa.pot</Template>
  <TotalTime>8621</TotalTime>
  <Words>1490</Words>
  <Application>Microsoft Office PowerPoint</Application>
  <PresentationFormat>On-screen Show (4:3)</PresentationFormat>
  <Paragraphs>730</Paragraphs>
  <Slides>35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Custom Design</vt:lpstr>
      <vt:lpstr>1_Custom Design</vt:lpstr>
      <vt:lpstr>Default Design</vt:lpstr>
      <vt:lpstr>3_Office Theme</vt:lpstr>
      <vt:lpstr>Intro_QM_Sept6.A</vt:lpstr>
      <vt:lpstr>13_Office Theme</vt:lpstr>
      <vt:lpstr>14_Office Theme</vt:lpstr>
      <vt:lpstr>15_Office Theme</vt:lpstr>
      <vt:lpstr>3_Custom Design</vt:lpstr>
      <vt:lpstr>12_Custom Design</vt:lpstr>
      <vt:lpstr>Deluxe</vt:lpstr>
      <vt:lpstr>1_Deluxe</vt:lpstr>
      <vt:lpstr>2_Deluxe</vt:lpstr>
      <vt:lpstr>3_Deluxe</vt:lpstr>
      <vt:lpstr>4_Deluxe</vt:lpstr>
      <vt:lpstr>5_Deluxe</vt:lpstr>
      <vt:lpstr>6_Deluxe</vt:lpstr>
      <vt:lpstr>7_Deluxe</vt:lpstr>
      <vt:lpstr>Photo Editor Photo</vt:lpstr>
      <vt:lpstr>Chart</vt:lpstr>
      <vt:lpstr>A Comprehensive Approach to the Measurement of Health Outcomes </vt:lpstr>
      <vt:lpstr>Patient-Reported Outcomes Measurement Information System (PROMIS)</vt:lpstr>
      <vt:lpstr>The Tower of Babel (Brueghel, 1563)</vt:lpstr>
      <vt:lpstr>PowerPoint Presentation</vt:lpstr>
      <vt:lpstr>PowerPoint Presentation</vt:lpstr>
      <vt:lpstr>PowerPoint Presentation</vt:lpstr>
      <vt:lpstr>PowerPoint Presentation</vt:lpstr>
      <vt:lpstr>The Life Story of a PROMIS Item</vt:lpstr>
      <vt:lpstr>PowerPoint Presentation</vt:lpstr>
      <vt:lpstr>   Interpretation </vt:lpstr>
      <vt:lpstr>  Interpretation Aids</vt:lpstr>
      <vt:lpstr>  Example of high fatigue</vt:lpstr>
      <vt:lpstr>  Example of low fatigue</vt:lpstr>
      <vt:lpstr>Computerized Adaptive Testing (CAT)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 Domains in AC, 2010 </vt:lpstr>
      <vt:lpstr>PROMIS Domains in AC, 2010 </vt:lpstr>
      <vt:lpstr>2010 PROMIS Profile Instruments</vt:lpstr>
      <vt:lpstr>PROMIS Profiles</vt:lpstr>
      <vt:lpstr>Thank You</vt:lpstr>
      <vt:lpstr>Reliability and SEM </vt:lpstr>
      <vt:lpstr>PowerPoint Presentation</vt:lpstr>
    </vt:vector>
  </TitlesOfParts>
  <Company>MD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 PROMIS SC 2009</dc:title>
  <dc:creator>Sofia Garcia</dc:creator>
  <cp:lastModifiedBy>Dr. Ron D. Hays</cp:lastModifiedBy>
  <cp:revision>313</cp:revision>
  <cp:lastPrinted>2010-11-16T14:33:06Z</cp:lastPrinted>
  <dcterms:created xsi:type="dcterms:W3CDTF">2005-10-31T21:44:18Z</dcterms:created>
  <dcterms:modified xsi:type="dcterms:W3CDTF">2010-11-16T16:21:55Z</dcterms:modified>
</cp:coreProperties>
</file>