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1"/>
  </p:notesMasterIdLst>
  <p:handoutMasterIdLst>
    <p:handoutMasterId r:id="rId12"/>
  </p:handoutMasterIdLst>
  <p:sldIdLst>
    <p:sldId id="598" r:id="rId2"/>
    <p:sldId id="650" r:id="rId3"/>
    <p:sldId id="651" r:id="rId4"/>
    <p:sldId id="652" r:id="rId5"/>
    <p:sldId id="656" r:id="rId6"/>
    <p:sldId id="653" r:id="rId7"/>
    <p:sldId id="654" r:id="rId8"/>
    <p:sldId id="655" r:id="rId9"/>
    <p:sldId id="524" r:id="rId10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 snapToObjects="1">
      <p:cViewPr varScale="1">
        <p:scale>
          <a:sx n="82" d="100"/>
          <a:sy n="82" d="100"/>
        </p:scale>
        <p:origin x="147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589"/>
    </p:cViewPr>
  </p:sorterViewPr>
  <p:notesViewPr>
    <p:cSldViewPr snapToObjects="1">
      <p:cViewPr varScale="1">
        <p:scale>
          <a:sx n="56" d="100"/>
          <a:sy n="56" d="100"/>
        </p:scale>
        <p:origin x="2850" y="72"/>
      </p:cViewPr>
      <p:guideLst>
        <p:guide orient="horz" pos="2957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8058" cy="469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417" y="1"/>
            <a:ext cx="3078058" cy="469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8893"/>
            <a:ext cx="3078058" cy="46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417" y="8918893"/>
            <a:ext cx="3078058" cy="46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B5CFF0E0-9292-4E99-842A-D31D68E32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76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8058" cy="46958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417" y="1"/>
            <a:ext cx="3078058" cy="46958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360" y="4458651"/>
            <a:ext cx="5209756" cy="422624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855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8893"/>
            <a:ext cx="3078058" cy="46958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5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417" y="8918893"/>
            <a:ext cx="3078058" cy="46958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560BD1C5-117E-4168-A7B7-3C97EA08B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92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0BD1C5-117E-4168-A7B7-3C97EA08B6E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374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58288" indent="-291649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66596" indent="-233319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33235" indent="-233319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99872" indent="-233319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66511" indent="-2333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3033149" indent="-2333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99787" indent="-2333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966426" indent="-2333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defRPr/>
            </a:pPr>
            <a:fld id="{D81E44E4-4BC4-4A8B-8C00-2341FDED9C6C}" type="slidenum">
              <a:rPr lang="en-US"/>
              <a:pPr eaLnBrk="1" hangingPunct="1">
                <a:defRPr/>
              </a:pPr>
              <a:t>9</a:t>
            </a:fld>
            <a:endParaRPr lang="en-US"/>
          </a:p>
        </p:txBody>
      </p:sp>
      <p:sp>
        <p:nvSpPr>
          <p:cNvPr id="19046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8" name="Notes Placeholder 2"/>
          <p:cNvSpPr>
            <a:spLocks noGrp="1"/>
          </p:cNvSpPr>
          <p:nvPr>
            <p:ph type="body" idx="1"/>
          </p:nvPr>
        </p:nvSpPr>
        <p:spPr>
          <a:xfrm>
            <a:off x="946360" y="4460243"/>
            <a:ext cx="5209756" cy="4224654"/>
          </a:xfrm>
          <a:noFill/>
          <a:ln w="9525"/>
        </p:spPr>
        <p:txBody>
          <a:bodyPr/>
          <a:lstStyle/>
          <a:p>
            <a:pPr eaLnBrk="1" hangingPunct="1"/>
            <a:endParaRPr lang="en-US" altLang="en-US">
              <a:latin typeface="Arial" pitchFamily="34" charset="0"/>
            </a:endParaRPr>
          </a:p>
        </p:txBody>
      </p:sp>
      <p:sp>
        <p:nvSpPr>
          <p:cNvPr id="190469" name="Slide Number Placeholder 3"/>
          <p:cNvSpPr txBox="1">
            <a:spLocks noGrp="1"/>
          </p:cNvSpPr>
          <p:nvPr/>
        </p:nvSpPr>
        <p:spPr bwMode="auto">
          <a:xfrm>
            <a:off x="4024417" y="8918893"/>
            <a:ext cx="3078058" cy="46958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3327" tIns="46665" rIns="93327" bIns="46665" anchor="b"/>
          <a:lstStyle/>
          <a:p>
            <a:pPr algn="r" eaLnBrk="0" hangingPunct="0"/>
            <a:fld id="{1C66787E-2916-4B06-8C09-D7DF3ED913EA}" type="slidenum">
              <a:rPr lang="en-US" altLang="en-US" sz="1200">
                <a:ea typeface="MS PGothic" pitchFamily="34" charset="-128"/>
              </a:rPr>
              <a:pPr algn="r" eaLnBrk="0" hangingPunct="0"/>
              <a:t>9</a:t>
            </a:fld>
            <a:endParaRPr lang="en-US" altLang="en-US" sz="120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1861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638"/>
            <a:ext cx="874395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62D00-B1E3-4835-884C-5F222AD40C36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4FC7D-27F8-4040-9DB7-283913AE0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5A4A1-9252-4FD7-8760-8C2999A8B094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D421E-8161-453C-8076-6BF540675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851"/>
            <a:ext cx="23145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851"/>
            <a:ext cx="677227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401EB-4B9C-48CC-ADED-389175255878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F06D7-3CF0-4962-B168-1E7701C0A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E360E-EB38-4DBC-9C96-F00C75741A90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72350" y="6245225"/>
            <a:ext cx="161925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144EA-161E-419D-B606-46724030B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7113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16653-7477-46EE-A296-04E01C88B3E7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58977-03B1-44FE-8B2A-BEE55865E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44D67-F380-4D19-8DC2-D8D7A69C8563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19EFA-3A8A-4C18-A720-9C0EC50EC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773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773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CBE2D-70F3-49DF-A8CE-D027752C8EA0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7A2FA-A687-472D-9525-18D7C7100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20A68-4B0D-44CB-80E7-7F72BDD3676F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15C0F-D46F-4F15-BEA4-3F0FAA134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1A488-F133-44E0-BCE0-C7297E6E078D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72350" y="6245225"/>
            <a:ext cx="14668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04A63-7622-4A0E-8213-283EA964E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5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263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5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975F8-1663-4452-B460-4155C3994215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76091-6E7F-47D4-BCEF-D4FB530B7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B6E74-21EF-4574-967D-34216100E44B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EE16E-B068-4EA7-9C0F-EA431C66D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 b="0">
                <a:cs typeface="+mn-cs"/>
              </a:defRPr>
            </a:lvl1pPr>
          </a:lstStyle>
          <a:p>
            <a:pPr>
              <a:defRPr/>
            </a:pPr>
            <a:fld id="{B61280BB-8824-4F15-A934-5DD9C1B3420A}" type="datetime4">
              <a:rPr lang="en-US" smtClean="0"/>
              <a:pPr>
                <a:defRPr/>
              </a:pPr>
              <a:t>July 19, 2018</a:t>
            </a:fld>
            <a:endParaRPr lang="en-US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cs typeface="+mn-cs"/>
              </a:defRPr>
            </a:lvl1pPr>
          </a:lstStyle>
          <a:p>
            <a:pPr>
              <a:defRPr/>
            </a:pPr>
            <a:fld id="{122CADC7-F8D5-43F5-B6BB-578E5327D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8" r:id="rId7"/>
    <p:sldLayoutId id="2147483804" r:id="rId8"/>
    <p:sldLayoutId id="2147483805" r:id="rId9"/>
    <p:sldLayoutId id="2147483806" r:id="rId10"/>
    <p:sldLayoutId id="214748380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ybioscience.org/?attachment_id=205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Least_publishable_uni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gim.med.ucla.edu/FacultyPages/Hays/" TargetMode="External"/><Relationship Id="rId4" Type="http://schemas.openxmlformats.org/officeDocument/2006/relationships/hyperlink" Target="http://peter.baumgartner.name/2014/05/23/double-blind-review-ein-fallbeispie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076" name="Text Placeholder 6"/>
          <p:cNvSpPr>
            <a:spLocks noGrp="1"/>
          </p:cNvSpPr>
          <p:nvPr>
            <p:ph type="body" sz="half" idx="4294967295"/>
          </p:nvPr>
        </p:nvSpPr>
        <p:spPr>
          <a:xfrm>
            <a:off x="76200" y="2463420"/>
            <a:ext cx="8991600" cy="1066800"/>
          </a:xfrm>
        </p:spPr>
        <p:txBody>
          <a:bodyPr/>
          <a:lstStyle/>
          <a:p>
            <a:pPr marL="0" indent="0" algn="ctr">
              <a:buNone/>
            </a:pPr>
            <a:endParaRPr lang="en-US" altLang="en-US" sz="2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altLang="en-US" sz="2400" dirty="0">
                <a:latin typeface="Comic Sans MS" pitchFamily="66" charset="0"/>
              </a:rPr>
              <a:t>July 19, 2018 (12:00 – 1:00 PDT)</a:t>
            </a:r>
          </a:p>
          <a:p>
            <a:pPr marL="0" indent="0" algn="ctr">
              <a:buNone/>
            </a:pPr>
            <a:r>
              <a:rPr lang="en-US" sz="2400" dirty="0">
                <a:latin typeface="Comic Sans MS" panose="030F0702030302020204" pitchFamily="66" charset="0"/>
              </a:rPr>
              <a:t>GIM/HSR Mentoring Session</a:t>
            </a:r>
          </a:p>
          <a:p>
            <a:endParaRPr lang="en-US" altLang="en-US" sz="2400" dirty="0">
              <a:latin typeface="Comic Sans MS" pitchFamily="66" charset="0"/>
            </a:endParaRPr>
          </a:p>
        </p:txBody>
      </p:sp>
      <p:sp>
        <p:nvSpPr>
          <p:cNvPr id="3078" name="TextBox 7"/>
          <p:cNvSpPr txBox="1">
            <a:spLocks noChangeArrowheads="1"/>
          </p:cNvSpPr>
          <p:nvPr/>
        </p:nvSpPr>
        <p:spPr bwMode="auto">
          <a:xfrm>
            <a:off x="457200" y="5390345"/>
            <a:ext cx="80931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400" dirty="0">
                <a:latin typeface="Comic Sans MS" pitchFamily="66" charset="0"/>
              </a:rPr>
              <a:t>Ron </a:t>
            </a:r>
            <a:r>
              <a:rPr lang="en-US" altLang="en-US" sz="2400" dirty="0" err="1">
                <a:latin typeface="Comic Sans MS" pitchFamily="66" charset="0"/>
              </a:rPr>
              <a:t>D.Hays</a:t>
            </a:r>
            <a:r>
              <a:rPr lang="en-US" altLang="en-US" sz="2400" dirty="0">
                <a:latin typeface="Comic Sans MS" pitchFamily="66" charset="0"/>
              </a:rPr>
              <a:t> (</a:t>
            </a:r>
            <a:r>
              <a:rPr lang="en-US" altLang="en-US" sz="2400" b="0" i="1" dirty="0">
                <a:latin typeface="Comic Sans MS" pitchFamily="66" charset="0"/>
              </a:rPr>
              <a:t>drhays@ucla.edu)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903B70-B1F5-4D65-9354-F7F8351C22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906555" y="-603296"/>
            <a:ext cx="5016593" cy="40322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B09D9-29CA-4731-907B-7FBC93E3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Manuscript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F44F9-C809-428C-AD42-841D42E0D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Journal editors are usually computers</a:t>
            </a:r>
          </a:p>
          <a:p>
            <a:r>
              <a:rPr lang="en-US" dirty="0">
                <a:latin typeface="Comic Sans MS" panose="030F0702030302020204" pitchFamily="66" charset="0"/>
              </a:rPr>
              <a:t>Reviews are sometimes:</a:t>
            </a:r>
          </a:p>
          <a:p>
            <a:pPr lvl="1"/>
            <a:r>
              <a:rPr lang="en-US" dirty="0">
                <a:latin typeface="Comic Sans MS" panose="030F0702030302020204" pitchFamily="66" charset="0"/>
              </a:rPr>
              <a:t>Fair</a:t>
            </a:r>
          </a:p>
          <a:p>
            <a:pPr lvl="1"/>
            <a:r>
              <a:rPr lang="en-US" dirty="0">
                <a:latin typeface="Comic Sans MS" panose="030F0702030302020204" pitchFamily="66" charset="0"/>
              </a:rPr>
              <a:t>Unreasonable</a:t>
            </a:r>
          </a:p>
          <a:p>
            <a:pPr lvl="1"/>
            <a:r>
              <a:rPr lang="en-US" dirty="0">
                <a:latin typeface="Comic Sans MS" panose="030F0702030302020204" pitchFamily="66" charset="0"/>
              </a:rPr>
              <a:t>Low Quality</a:t>
            </a:r>
          </a:p>
          <a:p>
            <a:r>
              <a:rPr lang="en-US" dirty="0">
                <a:latin typeface="Comic Sans MS" panose="030F0702030302020204" pitchFamily="66" charset="0"/>
              </a:rPr>
              <a:t>Reviews are under-recognized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73C0A-98A9-48FF-8A50-BD7C08E3F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6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D6261-E779-41DD-B180-20A2B5B33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8" y="328807"/>
            <a:ext cx="9114842" cy="1143000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Journal Editors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C9149-95FB-422B-A363-F6D73D86E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8" y="1600200"/>
            <a:ext cx="9114842" cy="4525963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90% of the time the author is sent the boilerplate response letter with no guidance from the handling editor.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If a computer can do it, resign from the job.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552A6-3D7D-4AE0-AB44-4977241EB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8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BB112-7398-442F-877D-0F2D722FE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C1273-848D-4FF6-BA86-7F5647E5B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Often get a very helpful review</a:t>
            </a:r>
          </a:p>
          <a:p>
            <a:r>
              <a:rPr lang="en-US" dirty="0">
                <a:latin typeface="Comic Sans MS" panose="030F0702030302020204" pitchFamily="66" charset="0"/>
              </a:rPr>
              <a:t>Quite often get a review that asks that the data be analyzed in some new way for the benefit of the reviewer, not me.</a:t>
            </a:r>
          </a:p>
          <a:p>
            <a:r>
              <a:rPr lang="en-US" dirty="0">
                <a:latin typeface="Comic Sans MS" panose="030F0702030302020204" pitchFamily="66" charset="0"/>
              </a:rPr>
              <a:t>Too often get a cursory review or a review that suggests careless read of manuscript.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5E388-A230-4078-B9D6-16436BA79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13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16004-C060-4601-B3CE-12FA05BC1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136525"/>
            <a:ext cx="8477250" cy="1143000"/>
          </a:xfrm>
        </p:spPr>
        <p:txBody>
          <a:bodyPr/>
          <a:lstStyle/>
          <a:p>
            <a:r>
              <a:rPr lang="en-US" dirty="0" err="1">
                <a:latin typeface="Comic Sans MS" panose="030F0702030302020204" pitchFamily="66" charset="0"/>
              </a:rPr>
              <a:t>Publons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64C8D-3A2D-4EB0-91C7-E4CB945BB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279526"/>
            <a:ext cx="9067800" cy="4846638"/>
          </a:xfrm>
        </p:spPr>
        <p:txBody>
          <a:bodyPr/>
          <a:lstStyle/>
          <a:p>
            <a:r>
              <a:rPr lang="en-US" sz="2800" dirty="0">
                <a:latin typeface="Comic Sans MS" panose="030F0702030302020204" pitchFamily="66" charset="0"/>
              </a:rPr>
              <a:t>Founded in 2012 by Andrew Preston and Daniel Johnston.</a:t>
            </a:r>
          </a:p>
          <a:p>
            <a:pPr lvl="1"/>
            <a:r>
              <a:rPr lang="en-US" sz="2400" dirty="0">
                <a:latin typeface="Comic Sans MS" panose="030F0702030302020204" pitchFamily="66" charset="0"/>
              </a:rPr>
              <a:t>“When we acknowledge the importance of peer review contributions, there is greater incentive to review and to review better.”</a:t>
            </a:r>
          </a:p>
          <a:p>
            <a:r>
              <a:rPr lang="en-US" sz="2800" dirty="0">
                <a:latin typeface="Comic Sans MS" panose="030F0702030302020204" pitchFamily="66" charset="0"/>
              </a:rPr>
              <a:t>Clarivate Analytics acquired </a:t>
            </a:r>
            <a:r>
              <a:rPr lang="en-US" sz="2800" dirty="0" err="1">
                <a:latin typeface="Comic Sans MS" panose="030F0702030302020204" pitchFamily="66" charset="0"/>
              </a:rPr>
              <a:t>Publons</a:t>
            </a:r>
            <a:r>
              <a:rPr lang="en-US" sz="2800" dirty="0">
                <a:latin typeface="Comic Sans MS" panose="030F0702030302020204" pitchFamily="66" charset="0"/>
              </a:rPr>
              <a:t> in 2017 </a:t>
            </a:r>
          </a:p>
          <a:p>
            <a:endParaRPr lang="en-US" sz="2800" dirty="0">
              <a:latin typeface="Comic Sans MS" panose="030F0702030302020204" pitchFamily="66" charset="0"/>
            </a:endParaRPr>
          </a:p>
          <a:p>
            <a:r>
              <a:rPr lang="en-US" sz="2800" dirty="0">
                <a:latin typeface="Comic Sans MS" panose="030F0702030302020204" pitchFamily="66" charset="0"/>
              </a:rPr>
              <a:t>"</a:t>
            </a:r>
            <a:r>
              <a:rPr lang="en-US" sz="2800" dirty="0" err="1">
                <a:latin typeface="Comic Sans MS" panose="030F0702030302020204" pitchFamily="66" charset="0"/>
              </a:rPr>
              <a:t>publon</a:t>
            </a:r>
            <a:r>
              <a:rPr lang="en-US" sz="2800" dirty="0">
                <a:latin typeface="Comic Sans MS" panose="030F0702030302020204" pitchFamily="66" charset="0"/>
              </a:rPr>
              <a:t>“ = "</a:t>
            </a:r>
            <a:r>
              <a:rPr lang="en-US" sz="2800" dirty="0">
                <a:latin typeface="Comic Sans MS" panose="030F0702030302020204" pitchFamily="66" charset="0"/>
                <a:hlinkClick r:id="rId2"/>
              </a:rPr>
              <a:t>minimum unit of publishable material</a:t>
            </a:r>
            <a:r>
              <a:rPr lang="en-US" sz="2800" dirty="0">
                <a:latin typeface="Comic Sans MS" panose="030F0702030302020204" pitchFamily="66" charset="0"/>
              </a:rPr>
              <a:t>". </a:t>
            </a:r>
          </a:p>
          <a:p>
            <a:endParaRPr lang="en-US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200" dirty="0">
                <a:latin typeface="Comic Sans MS" panose="030F0702030302020204" pitchFamily="66" charset="0"/>
              </a:rPr>
              <a:t>“</a:t>
            </a:r>
            <a:r>
              <a:rPr lang="en-US" sz="2200" dirty="0" err="1">
                <a:latin typeface="Comic Sans MS" panose="030F0702030302020204" pitchFamily="66" charset="0"/>
              </a:rPr>
              <a:t>Publons</a:t>
            </a:r>
            <a:r>
              <a:rPr lang="en-US" sz="2200" dirty="0">
                <a:latin typeface="Comic Sans MS" panose="030F0702030302020204" pitchFamily="66" charset="0"/>
              </a:rPr>
              <a:t> recoups it's costs by partnering with academic publishers. These partnerships allow reviews performed for cooperating journals to be automatically added to </a:t>
            </a:r>
            <a:r>
              <a:rPr lang="en-US" sz="2200" dirty="0" err="1">
                <a:latin typeface="Comic Sans MS" panose="030F0702030302020204" pitchFamily="66" charset="0"/>
              </a:rPr>
              <a:t>Publons</a:t>
            </a:r>
            <a:r>
              <a:rPr lang="en-US" sz="2200" dirty="0">
                <a:latin typeface="Comic Sans MS" panose="030F0702030302020204" pitchFamily="66" charset="0"/>
              </a:rPr>
              <a:t> profiles.”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46F375-4A16-4246-AD14-BDB9683D5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8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69342-EB62-4ECC-B003-235D8DD4E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err="1">
                <a:latin typeface="Comic Sans MS" panose="030F0702030302020204" pitchFamily="66" charset="0"/>
              </a:rPr>
              <a:t>Publons</a:t>
            </a:r>
            <a:r>
              <a:rPr lang="en-US" dirty="0">
                <a:latin typeface="Comic Sans MS" panose="030F0702030302020204" pitchFamily="66" charset="0"/>
              </a:rPr>
              <a:t> Dashboard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E5EA7-2EE4-4F39-9389-434E6B9F7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58B7F6-E350-4CB8-A575-2FFBF54BD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5399"/>
            <a:ext cx="9144000" cy="494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620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FFB4E-1441-49AD-AC89-E9309B427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00167F-73A7-4C12-A96B-FA9FBA44E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9144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778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AEF7C-03DD-4F89-A624-A22076425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274638"/>
            <a:ext cx="9067800" cy="1143000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April-July Reviews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7263C7-5DD6-48ED-ACFF-CFD2BCF43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144EA-161E-419D-B606-46724030BA3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8471050-0CAF-45DA-BD72-7A15E682B224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1405781"/>
              </p:ext>
            </p:extLst>
          </p:nvPr>
        </p:nvGraphicFramePr>
        <p:xfrm>
          <a:off x="762000" y="1600200"/>
          <a:ext cx="8153400" cy="498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ocument" r:id="rId3" imgW="5942845" imgH="3298269" progId="Word.Document.12">
                  <p:embed/>
                </p:oleObj>
              </mc:Choice>
              <mc:Fallback>
                <p:oleObj name="Document" r:id="rId3" imgW="5942845" imgH="329826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1600200"/>
                        <a:ext cx="8153400" cy="4983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3449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6C30BFB-B523-4610-9D39-C7BC56455B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524000" y="990600"/>
            <a:ext cx="5943600" cy="3786981"/>
          </a:xfrm>
        </p:spPr>
      </p:pic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A6E72-2B83-42F2-A9BD-CCC40E15C796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13669" name="TextBox 1"/>
          <p:cNvSpPr txBox="1">
            <a:spLocks noChangeArrowheads="1"/>
          </p:cNvSpPr>
          <p:nvPr/>
        </p:nvSpPr>
        <p:spPr bwMode="auto">
          <a:xfrm>
            <a:off x="152400" y="5662873"/>
            <a:ext cx="8991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2000" dirty="0"/>
              <a:t>  </a:t>
            </a:r>
          </a:p>
          <a:p>
            <a:pPr algn="ctr"/>
            <a:r>
              <a:rPr lang="en-US" altLang="en-US" sz="2000" dirty="0" err="1"/>
              <a:t>Powerpoint</a:t>
            </a:r>
            <a:r>
              <a:rPr lang="en-US" altLang="en-US" sz="2000" dirty="0"/>
              <a:t> file available for downloading at: </a:t>
            </a:r>
            <a:r>
              <a:rPr lang="en-US" altLang="en-US" sz="2000" dirty="0">
                <a:hlinkClick r:id="rId5"/>
              </a:rPr>
              <a:t>http://gim.med.ucla.edu/FacultyPages/Hays/</a:t>
            </a:r>
            <a:endParaRPr lang="en-US" altLang="en-US" sz="2000" dirty="0"/>
          </a:p>
          <a:p>
            <a:endParaRPr lang="en-US" altLang="en-US" dirty="0">
              <a:cs typeface="Times New Roman" pitchFamily="18" charset="0"/>
            </a:endParaRPr>
          </a:p>
          <a:p>
            <a:endParaRPr lang="en-US" alt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2"/>
          </a:solidFill>
          <a:prstDash val="sysDot"/>
          <a:round/>
          <a:headEnd type="none" w="sm" len="sm"/>
          <a:tailEnd type="triangl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2"/>
          </a:solidFill>
          <a:prstDash val="sysDot"/>
          <a:round/>
          <a:headEnd type="none" w="sm" len="sm"/>
          <a:tailEnd type="triangl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4742</TotalTime>
  <Words>242</Words>
  <Application>Microsoft Office PowerPoint</Application>
  <PresentationFormat>On-screen Show (4:3)</PresentationFormat>
  <Paragraphs>42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MS PGothic</vt:lpstr>
      <vt:lpstr>MS PGothic</vt:lpstr>
      <vt:lpstr>Arial</vt:lpstr>
      <vt:lpstr>Comic Sans MS</vt:lpstr>
      <vt:lpstr>Times New Roman</vt:lpstr>
      <vt:lpstr>Custom Design</vt:lpstr>
      <vt:lpstr>Microsoft Word Document</vt:lpstr>
      <vt:lpstr>PowerPoint Presentation</vt:lpstr>
      <vt:lpstr>Manuscript Reviews</vt:lpstr>
      <vt:lpstr>Journal Editors</vt:lpstr>
      <vt:lpstr>Reviews</vt:lpstr>
      <vt:lpstr>Publons</vt:lpstr>
      <vt:lpstr>Publons Dashboard </vt:lpstr>
      <vt:lpstr>PowerPoint Presentation</vt:lpstr>
      <vt:lpstr>April-July Reviews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Overview</dc:title>
  <dc:creator>Dept of Medicine</dc:creator>
  <cp:lastModifiedBy>Ron Hays</cp:lastModifiedBy>
  <cp:revision>355</cp:revision>
  <cp:lastPrinted>2018-07-19T13:23:58Z</cp:lastPrinted>
  <dcterms:created xsi:type="dcterms:W3CDTF">2001-01-03T19:26:53Z</dcterms:created>
  <dcterms:modified xsi:type="dcterms:W3CDTF">2018-07-19T15:30:38Z</dcterms:modified>
</cp:coreProperties>
</file>