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theme/theme8.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4.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2.xml" ContentType="application/vnd.openxmlformats-officedocument.presentationml.notesSlide+xml"/>
  <Override PartName="/ppt/ink/ink25.xml" ContentType="application/inkml+xml"/>
  <Override PartName="/ppt/ink/ink26.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notesSlides/notesSlide50.xml" ContentType="application/vnd.openxmlformats-officedocument.presentationml.notesSlide+xml"/>
  <Override PartName="/ppt/ink/ink35.xml" ContentType="application/inkml+xml"/>
  <Override PartName="/ppt/notesSlides/notesSlide51.xml" ContentType="application/vnd.openxmlformats-officedocument.presentationml.notesSlide+xml"/>
  <Override PartName="/ppt/ink/ink36.xml" ContentType="application/inkml+xml"/>
  <Override PartName="/ppt/notesSlides/notesSlide52.xml" ContentType="application/vnd.openxmlformats-officedocument.presentationml.notesSlide+xml"/>
  <Override PartName="/ppt/ink/ink37.xml" ContentType="application/inkml+xml"/>
  <Override PartName="/ppt/notesSlides/notesSlide53.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ink/ink44.xml" ContentType="application/inkml+xml"/>
  <Override PartName="/ppt/ink/ink45.xml" ContentType="application/inkml+xml"/>
  <Override PartName="/ppt/ink/ink46.xml" ContentType="application/inkml+xml"/>
  <Override PartName="/ppt/notesSlides/notesSlide56.xml" ContentType="application/vnd.openxmlformats-officedocument.presentationml.notesSlide+xml"/>
  <Override PartName="/ppt/ink/ink47.xml" ContentType="application/inkml+xml"/>
  <Override PartName="/ppt/ink/ink48.xml" ContentType="application/inkml+xml"/>
  <Override PartName="/ppt/ink/ink49.xml" ContentType="application/inkml+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ink/ink50.xml" ContentType="application/inkml+xml"/>
  <Override PartName="/ppt/notesSlides/notesSlide64.xml" ContentType="application/vnd.openxmlformats-officedocument.presentationml.notesSlide+xml"/>
  <Override PartName="/ppt/ink/ink51.xml" ContentType="application/inkml+xml"/>
  <Override PartName="/ppt/notesSlides/notesSlide6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5109" r:id="rId2"/>
    <p:sldMasterId id="2147485110" r:id="rId3"/>
    <p:sldMasterId id="2147483952" r:id="rId4"/>
    <p:sldMasterId id="2147483934" r:id="rId5"/>
    <p:sldMasterId id="2147485111" r:id="rId6"/>
    <p:sldMasterId id="2147485113" r:id="rId7"/>
    <p:sldMasterId id="2147485112" r:id="rId8"/>
    <p:sldMasterId id="2147483672" r:id="rId9"/>
  </p:sldMasterIdLst>
  <p:notesMasterIdLst>
    <p:notesMasterId r:id="rId77"/>
  </p:notesMasterIdLst>
  <p:handoutMasterIdLst>
    <p:handoutMasterId r:id="rId78"/>
  </p:handoutMasterIdLst>
  <p:sldIdLst>
    <p:sldId id="537" r:id="rId10"/>
    <p:sldId id="780" r:id="rId11"/>
    <p:sldId id="782" r:id="rId12"/>
    <p:sldId id="784" r:id="rId13"/>
    <p:sldId id="325" r:id="rId14"/>
    <p:sldId id="791" r:id="rId15"/>
    <p:sldId id="792" r:id="rId16"/>
    <p:sldId id="326" r:id="rId17"/>
    <p:sldId id="327" r:id="rId18"/>
    <p:sldId id="328" r:id="rId19"/>
    <p:sldId id="772" r:id="rId20"/>
    <p:sldId id="773" r:id="rId21"/>
    <p:sldId id="774" r:id="rId22"/>
    <p:sldId id="775" r:id="rId23"/>
    <p:sldId id="776" r:id="rId24"/>
    <p:sldId id="778" r:id="rId25"/>
    <p:sldId id="759" r:id="rId26"/>
    <p:sldId id="724" r:id="rId27"/>
    <p:sldId id="546" r:id="rId28"/>
    <p:sldId id="788" r:id="rId29"/>
    <p:sldId id="665" r:id="rId30"/>
    <p:sldId id="533" r:id="rId31"/>
    <p:sldId id="332" r:id="rId32"/>
    <p:sldId id="771" r:id="rId33"/>
    <p:sldId id="333" r:id="rId34"/>
    <p:sldId id="693" r:id="rId35"/>
    <p:sldId id="785" r:id="rId36"/>
    <p:sldId id="695" r:id="rId37"/>
    <p:sldId id="767" r:id="rId38"/>
    <p:sldId id="725" r:id="rId39"/>
    <p:sldId id="726" r:id="rId40"/>
    <p:sldId id="727" r:id="rId41"/>
    <p:sldId id="728" r:id="rId42"/>
    <p:sldId id="729" r:id="rId43"/>
    <p:sldId id="730" r:id="rId44"/>
    <p:sldId id="731" r:id="rId45"/>
    <p:sldId id="732" r:id="rId46"/>
    <p:sldId id="787" r:id="rId47"/>
    <p:sldId id="734" r:id="rId48"/>
    <p:sldId id="736" r:id="rId49"/>
    <p:sldId id="737" r:id="rId50"/>
    <p:sldId id="789" r:id="rId51"/>
    <p:sldId id="738" r:id="rId52"/>
    <p:sldId id="739" r:id="rId53"/>
    <p:sldId id="740" r:id="rId54"/>
    <p:sldId id="741" r:id="rId55"/>
    <p:sldId id="742" r:id="rId56"/>
    <p:sldId id="743" r:id="rId57"/>
    <p:sldId id="744" r:id="rId58"/>
    <p:sldId id="745" r:id="rId59"/>
    <p:sldId id="746" r:id="rId60"/>
    <p:sldId id="747" r:id="rId61"/>
    <p:sldId id="748" r:id="rId62"/>
    <p:sldId id="749" r:id="rId63"/>
    <p:sldId id="750" r:id="rId64"/>
    <p:sldId id="751" r:id="rId65"/>
    <p:sldId id="752" r:id="rId66"/>
    <p:sldId id="753" r:id="rId67"/>
    <p:sldId id="754" r:id="rId68"/>
    <p:sldId id="755" r:id="rId69"/>
    <p:sldId id="756" r:id="rId70"/>
    <p:sldId id="786" r:id="rId71"/>
    <p:sldId id="760" r:id="rId72"/>
    <p:sldId id="761" r:id="rId73"/>
    <p:sldId id="790" r:id="rId74"/>
    <p:sldId id="762" r:id="rId75"/>
    <p:sldId id="763" r:id="rId76"/>
  </p:sldIdLst>
  <p:sldSz cx="9144000" cy="6858000" type="screen4x3"/>
  <p:notesSz cx="7077075" cy="9363075"/>
  <p:defaultTextStyle>
    <a:defPPr>
      <a:defRPr lang="en-US"/>
    </a:defPPr>
    <a:lvl1pPr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3200" b="1"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3200" b="1"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3200" b="1"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3200" b="1"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34" autoAdjust="0"/>
  </p:normalViewPr>
  <p:slideViewPr>
    <p:cSldViewPr snapToObjects="1">
      <p:cViewPr varScale="1">
        <p:scale>
          <a:sx n="107" d="100"/>
          <a:sy n="107" d="100"/>
        </p:scale>
        <p:origin x="1770" y="13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Objects="1">
      <p:cViewPr varScale="1">
        <p:scale>
          <a:sx n="79" d="100"/>
          <a:sy n="79" d="100"/>
        </p:scale>
        <p:origin x="397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5DBE72-364F-4591-88B5-A9A540530BA8}"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B74E644D-E51D-4190-8098-71CF78AA3030}">
      <dgm:prSet/>
      <dgm:spPr/>
      <dgm:t>
        <a:bodyPr/>
        <a:lstStyle/>
        <a:p>
          <a:r>
            <a:rPr lang="en-US" dirty="0"/>
            <a:t>Further</a:t>
          </a:r>
        </a:p>
      </dgm:t>
    </dgm:pt>
    <dgm:pt modelId="{8C30DB92-932F-4925-9ECE-7392A7FBD670}" type="parTrans" cxnId="{2D0E7C0A-BAD6-4256-877D-BC5733065EA4}">
      <dgm:prSet/>
      <dgm:spPr/>
      <dgm:t>
        <a:bodyPr/>
        <a:lstStyle/>
        <a:p>
          <a:endParaRPr lang="en-US"/>
        </a:p>
      </dgm:t>
    </dgm:pt>
    <dgm:pt modelId="{3F92C6D6-3D52-45FC-830B-07D2D463B91F}" type="sibTrans" cxnId="{2D0E7C0A-BAD6-4256-877D-BC5733065EA4}">
      <dgm:prSet/>
      <dgm:spPr/>
      <dgm:t>
        <a:bodyPr/>
        <a:lstStyle/>
        <a:p>
          <a:endParaRPr lang="en-US"/>
        </a:p>
      </dgm:t>
    </dgm:pt>
    <dgm:pt modelId="{531CECE3-6568-48BD-A1F8-8567AAA1E2CF}">
      <dgm:prSet/>
      <dgm:spPr/>
      <dgm:t>
        <a:bodyPr/>
        <a:lstStyle/>
        <a:p>
          <a:r>
            <a:rPr lang="en-US" u="sng" dirty="0"/>
            <a:t>Further</a:t>
          </a:r>
          <a:r>
            <a:rPr lang="en-US" dirty="0"/>
            <a:t> comparison  of the SD of change and SD within subject versus the SD between subjects is needed.   </a:t>
          </a:r>
        </a:p>
      </dgm:t>
    </dgm:pt>
    <dgm:pt modelId="{7DD8CE44-CE56-4D58-A1BD-89E63CCE64CA}" type="parTrans" cxnId="{879E73FE-4F50-4A62-9E8E-31369613CE59}">
      <dgm:prSet/>
      <dgm:spPr/>
      <dgm:t>
        <a:bodyPr/>
        <a:lstStyle/>
        <a:p>
          <a:endParaRPr lang="en-US"/>
        </a:p>
      </dgm:t>
    </dgm:pt>
    <dgm:pt modelId="{44CC8635-7ED4-4E11-A554-EA3BEC54DB61}" type="sibTrans" cxnId="{879E73FE-4F50-4A62-9E8E-31369613CE59}">
      <dgm:prSet/>
      <dgm:spPr/>
      <dgm:t>
        <a:bodyPr/>
        <a:lstStyle/>
        <a:p>
          <a:endParaRPr lang="en-US"/>
        </a:p>
      </dgm:t>
    </dgm:pt>
    <dgm:pt modelId="{06DB2FDC-C819-474A-A0BF-2981B2AC9768}">
      <dgm:prSet/>
      <dgm:spPr/>
      <dgm:t>
        <a:bodyPr/>
        <a:lstStyle/>
        <a:p>
          <a:r>
            <a:rPr lang="en-US"/>
            <a:t>Use</a:t>
          </a:r>
        </a:p>
      </dgm:t>
    </dgm:pt>
    <dgm:pt modelId="{8CCAD09D-AB3A-4C46-A5EE-374EE7F9BD9C}" type="parTrans" cxnId="{CE822CBD-544B-4005-8179-0E358D0F449A}">
      <dgm:prSet/>
      <dgm:spPr/>
      <dgm:t>
        <a:bodyPr/>
        <a:lstStyle/>
        <a:p>
          <a:endParaRPr lang="en-US"/>
        </a:p>
      </dgm:t>
    </dgm:pt>
    <dgm:pt modelId="{2CFB21C8-27AA-412F-87F8-C83BCBF3473B}" type="sibTrans" cxnId="{CE822CBD-544B-4005-8179-0E358D0F449A}">
      <dgm:prSet/>
      <dgm:spPr/>
      <dgm:t>
        <a:bodyPr/>
        <a:lstStyle/>
        <a:p>
          <a:endParaRPr lang="en-US"/>
        </a:p>
      </dgm:t>
    </dgm:pt>
    <dgm:pt modelId="{6B1CB7CC-F699-4BA1-898B-FC477FD2607D}">
      <dgm:prSet/>
      <dgm:spPr/>
      <dgm:t>
        <a:bodyPr/>
        <a:lstStyle/>
        <a:p>
          <a:r>
            <a:rPr lang="en-US" u="sng" dirty="0"/>
            <a:t>Use</a:t>
          </a:r>
          <a:r>
            <a:rPr lang="en-US" dirty="0"/>
            <a:t> item response theory for more accurate standard error estimates.</a:t>
          </a:r>
        </a:p>
      </dgm:t>
    </dgm:pt>
    <dgm:pt modelId="{60757E8B-4FEA-455C-8475-74A845D4975E}" type="parTrans" cxnId="{58D7B6AE-8A6F-4E98-8CC2-748A844271D7}">
      <dgm:prSet/>
      <dgm:spPr/>
      <dgm:t>
        <a:bodyPr/>
        <a:lstStyle/>
        <a:p>
          <a:endParaRPr lang="en-US"/>
        </a:p>
      </dgm:t>
    </dgm:pt>
    <dgm:pt modelId="{33B31E4C-4F34-4B4C-9FFF-6F2BD8C2BC98}" type="sibTrans" cxnId="{58D7B6AE-8A6F-4E98-8CC2-748A844271D7}">
      <dgm:prSet/>
      <dgm:spPr/>
      <dgm:t>
        <a:bodyPr/>
        <a:lstStyle/>
        <a:p>
          <a:endParaRPr lang="en-US"/>
        </a:p>
      </dgm:t>
    </dgm:pt>
    <dgm:pt modelId="{96635656-5995-4152-883C-D0B69DAD81D4}">
      <dgm:prSet/>
      <dgm:spPr/>
      <dgm:t>
        <a:bodyPr/>
        <a:lstStyle/>
        <a:p>
          <a:r>
            <a:rPr lang="en-US"/>
            <a:t>Consider</a:t>
          </a:r>
        </a:p>
      </dgm:t>
    </dgm:pt>
    <dgm:pt modelId="{8DE30E0A-CAFF-4947-AEB0-5532E4377DDB}" type="parTrans" cxnId="{7B6D88AB-1AC6-4332-8789-CD38B5678C4D}">
      <dgm:prSet/>
      <dgm:spPr/>
      <dgm:t>
        <a:bodyPr/>
        <a:lstStyle/>
        <a:p>
          <a:endParaRPr lang="en-US"/>
        </a:p>
      </dgm:t>
    </dgm:pt>
    <dgm:pt modelId="{3E369E09-5920-47A0-988C-DC798ED0149C}" type="sibTrans" cxnId="{7B6D88AB-1AC6-4332-8789-CD38B5678C4D}">
      <dgm:prSet/>
      <dgm:spPr/>
      <dgm:t>
        <a:bodyPr/>
        <a:lstStyle/>
        <a:p>
          <a:endParaRPr lang="en-US"/>
        </a:p>
      </dgm:t>
    </dgm:pt>
    <dgm:pt modelId="{7129E01C-64E4-41B3-A06D-B6F367E02A3C}">
      <dgm:prSet/>
      <dgm:spPr/>
      <dgm:t>
        <a:bodyPr/>
        <a:lstStyle/>
        <a:p>
          <a:r>
            <a:rPr lang="en-US" u="sng" dirty="0"/>
            <a:t>Consider</a:t>
          </a:r>
          <a:r>
            <a:rPr lang="en-US" dirty="0"/>
            <a:t> classifying change using less stringent cutoffs than p &lt; 0.05</a:t>
          </a:r>
        </a:p>
      </dgm:t>
    </dgm:pt>
    <dgm:pt modelId="{7C98591A-FD65-4E5D-9D82-09B9B6FE02BA}" type="parTrans" cxnId="{F27668B8-68DF-4359-8E6E-B54DA13C8E73}">
      <dgm:prSet/>
      <dgm:spPr/>
      <dgm:t>
        <a:bodyPr/>
        <a:lstStyle/>
        <a:p>
          <a:endParaRPr lang="en-US"/>
        </a:p>
      </dgm:t>
    </dgm:pt>
    <dgm:pt modelId="{458FEBBE-1881-4E73-BA81-D292077437A9}" type="sibTrans" cxnId="{F27668B8-68DF-4359-8E6E-B54DA13C8E73}">
      <dgm:prSet/>
      <dgm:spPr/>
      <dgm:t>
        <a:bodyPr/>
        <a:lstStyle/>
        <a:p>
          <a:endParaRPr lang="en-US"/>
        </a:p>
      </dgm:t>
    </dgm:pt>
    <dgm:pt modelId="{AEF38D9C-0C75-4630-918B-3EAE085AA82B}">
      <dgm:prSet/>
      <dgm:spPr/>
      <dgm:t>
        <a:bodyPr/>
        <a:lstStyle/>
        <a:p>
          <a:r>
            <a:rPr lang="en-US"/>
            <a:t>Report</a:t>
          </a:r>
        </a:p>
      </dgm:t>
    </dgm:pt>
    <dgm:pt modelId="{383A3E19-D301-490C-AF03-493A357EE835}" type="parTrans" cxnId="{D37DD6A3-D9C3-4D4D-83BC-7A91C62FC245}">
      <dgm:prSet/>
      <dgm:spPr/>
      <dgm:t>
        <a:bodyPr/>
        <a:lstStyle/>
        <a:p>
          <a:endParaRPr lang="en-US"/>
        </a:p>
      </dgm:t>
    </dgm:pt>
    <dgm:pt modelId="{C2693A0D-7739-4D28-9D00-5CA06BECEB81}" type="sibTrans" cxnId="{D37DD6A3-D9C3-4D4D-83BC-7A91C62FC245}">
      <dgm:prSet/>
      <dgm:spPr/>
      <dgm:t>
        <a:bodyPr/>
        <a:lstStyle/>
        <a:p>
          <a:endParaRPr lang="en-US"/>
        </a:p>
      </dgm:t>
    </dgm:pt>
    <dgm:pt modelId="{881DF010-E8AE-4982-AACF-063AC4A06161}">
      <dgm:prSet/>
      <dgm:spPr/>
      <dgm:t>
        <a:bodyPr/>
        <a:lstStyle/>
        <a:p>
          <a:r>
            <a:rPr lang="en-US" u="sng" dirty="0"/>
            <a:t>Report</a:t>
          </a:r>
          <a:r>
            <a:rPr lang="en-US" dirty="0"/>
            <a:t> statistically significant AND meaningful individual change. </a:t>
          </a:r>
        </a:p>
      </dgm:t>
    </dgm:pt>
    <dgm:pt modelId="{3373D096-963F-4B06-B186-0B0DE893948A}" type="parTrans" cxnId="{CE4DE616-C90F-4C2D-890C-55F1616CC249}">
      <dgm:prSet/>
      <dgm:spPr/>
      <dgm:t>
        <a:bodyPr/>
        <a:lstStyle/>
        <a:p>
          <a:endParaRPr lang="en-US"/>
        </a:p>
      </dgm:t>
    </dgm:pt>
    <dgm:pt modelId="{CBC0EBDA-4566-4516-8C7E-8F1E99E94B9A}" type="sibTrans" cxnId="{CE4DE616-C90F-4C2D-890C-55F1616CC249}">
      <dgm:prSet/>
      <dgm:spPr/>
      <dgm:t>
        <a:bodyPr/>
        <a:lstStyle/>
        <a:p>
          <a:endParaRPr lang="en-US"/>
        </a:p>
      </dgm:t>
    </dgm:pt>
    <dgm:pt modelId="{E420C886-647E-4FCE-A9CA-C2E314E4D6F3}" type="pres">
      <dgm:prSet presAssocID="{9C5DBE72-364F-4591-88B5-A9A540530BA8}" presName="Name0" presStyleCnt="0">
        <dgm:presLayoutVars>
          <dgm:dir/>
          <dgm:animLvl val="lvl"/>
          <dgm:resizeHandles val="exact"/>
        </dgm:presLayoutVars>
      </dgm:prSet>
      <dgm:spPr/>
    </dgm:pt>
    <dgm:pt modelId="{ABB8CE13-3270-4B62-A78B-9B4D344BC7FC}" type="pres">
      <dgm:prSet presAssocID="{B74E644D-E51D-4190-8098-71CF78AA3030}" presName="composite" presStyleCnt="0"/>
      <dgm:spPr/>
    </dgm:pt>
    <dgm:pt modelId="{C3EDD50F-5D41-4BDB-899E-97F6D33A9B22}" type="pres">
      <dgm:prSet presAssocID="{B74E644D-E51D-4190-8098-71CF78AA3030}" presName="parTx" presStyleLbl="alignNode1" presStyleIdx="0" presStyleCnt="4">
        <dgm:presLayoutVars>
          <dgm:chMax val="0"/>
          <dgm:chPref val="0"/>
        </dgm:presLayoutVars>
      </dgm:prSet>
      <dgm:spPr/>
    </dgm:pt>
    <dgm:pt modelId="{864F7655-61FF-4DD9-98D3-84CA1939D521}" type="pres">
      <dgm:prSet presAssocID="{B74E644D-E51D-4190-8098-71CF78AA3030}" presName="desTx" presStyleLbl="alignAccFollowNode1" presStyleIdx="0" presStyleCnt="4" custScaleX="118086">
        <dgm:presLayoutVars/>
      </dgm:prSet>
      <dgm:spPr/>
    </dgm:pt>
    <dgm:pt modelId="{AA4F9039-ED88-4F8D-8379-9171E0BC159C}" type="pres">
      <dgm:prSet presAssocID="{3F92C6D6-3D52-45FC-830B-07D2D463B91F}" presName="space" presStyleCnt="0"/>
      <dgm:spPr/>
    </dgm:pt>
    <dgm:pt modelId="{A5DCB222-8F8A-4A6E-AFE7-A097252331F6}" type="pres">
      <dgm:prSet presAssocID="{06DB2FDC-C819-474A-A0BF-2981B2AC9768}" presName="composite" presStyleCnt="0"/>
      <dgm:spPr/>
    </dgm:pt>
    <dgm:pt modelId="{2DDB9B03-A098-445E-9F79-C00C5B2EFCAF}" type="pres">
      <dgm:prSet presAssocID="{06DB2FDC-C819-474A-A0BF-2981B2AC9768}" presName="parTx" presStyleLbl="alignNode1" presStyleIdx="1" presStyleCnt="4">
        <dgm:presLayoutVars>
          <dgm:chMax val="0"/>
          <dgm:chPref val="0"/>
        </dgm:presLayoutVars>
      </dgm:prSet>
      <dgm:spPr/>
    </dgm:pt>
    <dgm:pt modelId="{5F2B3037-3288-45A5-B60F-417295133E46}" type="pres">
      <dgm:prSet presAssocID="{06DB2FDC-C819-474A-A0BF-2981B2AC9768}" presName="desTx" presStyleLbl="alignAccFollowNode1" presStyleIdx="1" presStyleCnt="4" custLinFactNeighborX="1310" custLinFactNeighborY="5653">
        <dgm:presLayoutVars/>
      </dgm:prSet>
      <dgm:spPr/>
    </dgm:pt>
    <dgm:pt modelId="{DA1D6A97-B90A-4991-B0F6-42E5AF1FF220}" type="pres">
      <dgm:prSet presAssocID="{2CFB21C8-27AA-412F-87F8-C83BCBF3473B}" presName="space" presStyleCnt="0"/>
      <dgm:spPr/>
    </dgm:pt>
    <dgm:pt modelId="{7B8E4CBC-A9A4-496B-B2C6-C4943F4DF8D9}" type="pres">
      <dgm:prSet presAssocID="{96635656-5995-4152-883C-D0B69DAD81D4}" presName="composite" presStyleCnt="0"/>
      <dgm:spPr/>
    </dgm:pt>
    <dgm:pt modelId="{352136A0-9EBC-41D0-8FB8-21178F94E14B}" type="pres">
      <dgm:prSet presAssocID="{96635656-5995-4152-883C-D0B69DAD81D4}" presName="parTx" presStyleLbl="alignNode1" presStyleIdx="2" presStyleCnt="4">
        <dgm:presLayoutVars>
          <dgm:chMax val="0"/>
          <dgm:chPref val="0"/>
        </dgm:presLayoutVars>
      </dgm:prSet>
      <dgm:spPr/>
    </dgm:pt>
    <dgm:pt modelId="{09630D41-2743-43B0-9BFB-FAD8CB091FAA}" type="pres">
      <dgm:prSet presAssocID="{96635656-5995-4152-883C-D0B69DAD81D4}" presName="desTx" presStyleLbl="alignAccFollowNode1" presStyleIdx="2" presStyleCnt="4">
        <dgm:presLayoutVars/>
      </dgm:prSet>
      <dgm:spPr/>
    </dgm:pt>
    <dgm:pt modelId="{B927CFBC-F09C-4AC1-A943-7D10D071180F}" type="pres">
      <dgm:prSet presAssocID="{3E369E09-5920-47A0-988C-DC798ED0149C}" presName="space" presStyleCnt="0"/>
      <dgm:spPr/>
    </dgm:pt>
    <dgm:pt modelId="{DE3DB0A8-66AB-49B5-BDC7-49A7AFF086E2}" type="pres">
      <dgm:prSet presAssocID="{AEF38D9C-0C75-4630-918B-3EAE085AA82B}" presName="composite" presStyleCnt="0"/>
      <dgm:spPr/>
    </dgm:pt>
    <dgm:pt modelId="{D719FD86-D2CB-47F1-8786-E8B1670F176D}" type="pres">
      <dgm:prSet presAssocID="{AEF38D9C-0C75-4630-918B-3EAE085AA82B}" presName="parTx" presStyleLbl="alignNode1" presStyleIdx="3" presStyleCnt="4">
        <dgm:presLayoutVars>
          <dgm:chMax val="0"/>
          <dgm:chPref val="0"/>
        </dgm:presLayoutVars>
      </dgm:prSet>
      <dgm:spPr/>
    </dgm:pt>
    <dgm:pt modelId="{36D5C088-1282-4B6A-8F7B-8D71C5725545}" type="pres">
      <dgm:prSet presAssocID="{AEF38D9C-0C75-4630-918B-3EAE085AA82B}" presName="desTx" presStyleLbl="alignAccFollowNode1" presStyleIdx="3" presStyleCnt="4">
        <dgm:presLayoutVars/>
      </dgm:prSet>
      <dgm:spPr/>
    </dgm:pt>
  </dgm:ptLst>
  <dgm:cxnLst>
    <dgm:cxn modelId="{2D0E7C0A-BAD6-4256-877D-BC5733065EA4}" srcId="{9C5DBE72-364F-4591-88B5-A9A540530BA8}" destId="{B74E644D-E51D-4190-8098-71CF78AA3030}" srcOrd="0" destOrd="0" parTransId="{8C30DB92-932F-4925-9ECE-7392A7FBD670}" sibTransId="{3F92C6D6-3D52-45FC-830B-07D2D463B91F}"/>
    <dgm:cxn modelId="{CE4DE616-C90F-4C2D-890C-55F1616CC249}" srcId="{AEF38D9C-0C75-4630-918B-3EAE085AA82B}" destId="{881DF010-E8AE-4982-AACF-063AC4A06161}" srcOrd="0" destOrd="0" parTransId="{3373D096-963F-4B06-B186-0B0DE893948A}" sibTransId="{CBC0EBDA-4566-4516-8C7E-8F1E99E94B9A}"/>
    <dgm:cxn modelId="{A4B03E1A-E96F-4272-85EE-B325D8CE9CA2}" type="presOf" srcId="{AEF38D9C-0C75-4630-918B-3EAE085AA82B}" destId="{D719FD86-D2CB-47F1-8786-E8B1670F176D}" srcOrd="0" destOrd="0" presId="urn:microsoft.com/office/officeart/2016/7/layout/HorizontalActionList"/>
    <dgm:cxn modelId="{58507E58-3B72-49C2-953B-F1EC0097E98D}" type="presOf" srcId="{9C5DBE72-364F-4591-88B5-A9A540530BA8}" destId="{E420C886-647E-4FCE-A9CA-C2E314E4D6F3}" srcOrd="0" destOrd="0" presId="urn:microsoft.com/office/officeart/2016/7/layout/HorizontalActionList"/>
    <dgm:cxn modelId="{D613677A-8E93-4E03-96A8-653E010213B5}" type="presOf" srcId="{6B1CB7CC-F699-4BA1-898B-FC477FD2607D}" destId="{5F2B3037-3288-45A5-B60F-417295133E46}" srcOrd="0" destOrd="0" presId="urn:microsoft.com/office/officeart/2016/7/layout/HorizontalActionList"/>
    <dgm:cxn modelId="{D37DD6A3-D9C3-4D4D-83BC-7A91C62FC245}" srcId="{9C5DBE72-364F-4591-88B5-A9A540530BA8}" destId="{AEF38D9C-0C75-4630-918B-3EAE085AA82B}" srcOrd="3" destOrd="0" parTransId="{383A3E19-D301-490C-AF03-493A357EE835}" sibTransId="{C2693A0D-7739-4D28-9D00-5CA06BECEB81}"/>
    <dgm:cxn modelId="{7B6D88AB-1AC6-4332-8789-CD38B5678C4D}" srcId="{9C5DBE72-364F-4591-88B5-A9A540530BA8}" destId="{96635656-5995-4152-883C-D0B69DAD81D4}" srcOrd="2" destOrd="0" parTransId="{8DE30E0A-CAFF-4947-AEB0-5532E4377DDB}" sibTransId="{3E369E09-5920-47A0-988C-DC798ED0149C}"/>
    <dgm:cxn modelId="{58D7B6AE-8A6F-4E98-8CC2-748A844271D7}" srcId="{06DB2FDC-C819-474A-A0BF-2981B2AC9768}" destId="{6B1CB7CC-F699-4BA1-898B-FC477FD2607D}" srcOrd="0" destOrd="0" parTransId="{60757E8B-4FEA-455C-8475-74A845D4975E}" sibTransId="{33B31E4C-4F34-4B4C-9FFF-6F2BD8C2BC98}"/>
    <dgm:cxn modelId="{F27668B8-68DF-4359-8E6E-B54DA13C8E73}" srcId="{96635656-5995-4152-883C-D0B69DAD81D4}" destId="{7129E01C-64E4-41B3-A06D-B6F367E02A3C}" srcOrd="0" destOrd="0" parTransId="{7C98591A-FD65-4E5D-9D82-09B9B6FE02BA}" sibTransId="{458FEBBE-1881-4E73-BA81-D292077437A9}"/>
    <dgm:cxn modelId="{656EE4BB-27C1-448D-8919-D57C8E4C903D}" type="presOf" srcId="{7129E01C-64E4-41B3-A06D-B6F367E02A3C}" destId="{09630D41-2743-43B0-9BFB-FAD8CB091FAA}" srcOrd="0" destOrd="0" presId="urn:microsoft.com/office/officeart/2016/7/layout/HorizontalActionList"/>
    <dgm:cxn modelId="{CE822CBD-544B-4005-8179-0E358D0F449A}" srcId="{9C5DBE72-364F-4591-88B5-A9A540530BA8}" destId="{06DB2FDC-C819-474A-A0BF-2981B2AC9768}" srcOrd="1" destOrd="0" parTransId="{8CCAD09D-AB3A-4C46-A5EE-374EE7F9BD9C}" sibTransId="{2CFB21C8-27AA-412F-87F8-C83BCBF3473B}"/>
    <dgm:cxn modelId="{CF25A7BD-6634-4085-B68F-F2939D3F0F7F}" type="presOf" srcId="{06DB2FDC-C819-474A-A0BF-2981B2AC9768}" destId="{2DDB9B03-A098-445E-9F79-C00C5B2EFCAF}" srcOrd="0" destOrd="0" presId="urn:microsoft.com/office/officeart/2016/7/layout/HorizontalActionList"/>
    <dgm:cxn modelId="{4B11ADBF-B274-49D4-B347-447AF9EB5936}" type="presOf" srcId="{881DF010-E8AE-4982-AACF-063AC4A06161}" destId="{36D5C088-1282-4B6A-8F7B-8D71C5725545}" srcOrd="0" destOrd="0" presId="urn:microsoft.com/office/officeart/2016/7/layout/HorizontalActionList"/>
    <dgm:cxn modelId="{4D1E92D1-DE43-45E6-B846-DC9524B0E3C8}" type="presOf" srcId="{B74E644D-E51D-4190-8098-71CF78AA3030}" destId="{C3EDD50F-5D41-4BDB-899E-97F6D33A9B22}" srcOrd="0" destOrd="0" presId="urn:microsoft.com/office/officeart/2016/7/layout/HorizontalActionList"/>
    <dgm:cxn modelId="{8B26A4E8-DC90-4F1A-8DF4-46A0C7C3E7CC}" type="presOf" srcId="{96635656-5995-4152-883C-D0B69DAD81D4}" destId="{352136A0-9EBC-41D0-8FB8-21178F94E14B}" srcOrd="0" destOrd="0" presId="urn:microsoft.com/office/officeart/2016/7/layout/HorizontalActionList"/>
    <dgm:cxn modelId="{593693F0-7EE8-4500-9654-1C5E25FB029C}" type="presOf" srcId="{531CECE3-6568-48BD-A1F8-8567AAA1E2CF}" destId="{864F7655-61FF-4DD9-98D3-84CA1939D521}" srcOrd="0" destOrd="0" presId="urn:microsoft.com/office/officeart/2016/7/layout/HorizontalActionList"/>
    <dgm:cxn modelId="{879E73FE-4F50-4A62-9E8E-31369613CE59}" srcId="{B74E644D-E51D-4190-8098-71CF78AA3030}" destId="{531CECE3-6568-48BD-A1F8-8567AAA1E2CF}" srcOrd="0" destOrd="0" parTransId="{7DD8CE44-CE56-4D58-A1BD-89E63CCE64CA}" sibTransId="{44CC8635-7ED4-4E11-A554-EA3BEC54DB61}"/>
    <dgm:cxn modelId="{0E39A846-9607-4EE6-86BE-7D3D955D55DD}" type="presParOf" srcId="{E420C886-647E-4FCE-A9CA-C2E314E4D6F3}" destId="{ABB8CE13-3270-4B62-A78B-9B4D344BC7FC}" srcOrd="0" destOrd="0" presId="urn:microsoft.com/office/officeart/2016/7/layout/HorizontalActionList"/>
    <dgm:cxn modelId="{DDF156C2-40E8-4D51-937B-D0B71F30C31B}" type="presParOf" srcId="{ABB8CE13-3270-4B62-A78B-9B4D344BC7FC}" destId="{C3EDD50F-5D41-4BDB-899E-97F6D33A9B22}" srcOrd="0" destOrd="0" presId="urn:microsoft.com/office/officeart/2016/7/layout/HorizontalActionList"/>
    <dgm:cxn modelId="{31628B35-7FB2-48B6-AB94-E05957AF091A}" type="presParOf" srcId="{ABB8CE13-3270-4B62-A78B-9B4D344BC7FC}" destId="{864F7655-61FF-4DD9-98D3-84CA1939D521}" srcOrd="1" destOrd="0" presId="urn:microsoft.com/office/officeart/2016/7/layout/HorizontalActionList"/>
    <dgm:cxn modelId="{88C3DE45-B877-4817-97DA-A8DD59CC3A5E}" type="presParOf" srcId="{E420C886-647E-4FCE-A9CA-C2E314E4D6F3}" destId="{AA4F9039-ED88-4F8D-8379-9171E0BC159C}" srcOrd="1" destOrd="0" presId="urn:microsoft.com/office/officeart/2016/7/layout/HorizontalActionList"/>
    <dgm:cxn modelId="{494F2603-8167-4779-9810-6EBB2797F93F}" type="presParOf" srcId="{E420C886-647E-4FCE-A9CA-C2E314E4D6F3}" destId="{A5DCB222-8F8A-4A6E-AFE7-A097252331F6}" srcOrd="2" destOrd="0" presId="urn:microsoft.com/office/officeart/2016/7/layout/HorizontalActionList"/>
    <dgm:cxn modelId="{AD68FED9-FA3C-4AD1-986D-A6CD239F9D82}" type="presParOf" srcId="{A5DCB222-8F8A-4A6E-AFE7-A097252331F6}" destId="{2DDB9B03-A098-445E-9F79-C00C5B2EFCAF}" srcOrd="0" destOrd="0" presId="urn:microsoft.com/office/officeart/2016/7/layout/HorizontalActionList"/>
    <dgm:cxn modelId="{72E1582E-B54A-4E1D-8E07-AFA2F86D6227}" type="presParOf" srcId="{A5DCB222-8F8A-4A6E-AFE7-A097252331F6}" destId="{5F2B3037-3288-45A5-B60F-417295133E46}" srcOrd="1" destOrd="0" presId="urn:microsoft.com/office/officeart/2016/7/layout/HorizontalActionList"/>
    <dgm:cxn modelId="{C179EBD4-48EF-47CD-8537-2804AB81EDD3}" type="presParOf" srcId="{E420C886-647E-4FCE-A9CA-C2E314E4D6F3}" destId="{DA1D6A97-B90A-4991-B0F6-42E5AF1FF220}" srcOrd="3" destOrd="0" presId="urn:microsoft.com/office/officeart/2016/7/layout/HorizontalActionList"/>
    <dgm:cxn modelId="{4AAA0809-F509-4115-AFE1-7AADC3B48352}" type="presParOf" srcId="{E420C886-647E-4FCE-A9CA-C2E314E4D6F3}" destId="{7B8E4CBC-A9A4-496B-B2C6-C4943F4DF8D9}" srcOrd="4" destOrd="0" presId="urn:microsoft.com/office/officeart/2016/7/layout/HorizontalActionList"/>
    <dgm:cxn modelId="{903D5800-8BFC-4253-AED2-590D7DC4E3CF}" type="presParOf" srcId="{7B8E4CBC-A9A4-496B-B2C6-C4943F4DF8D9}" destId="{352136A0-9EBC-41D0-8FB8-21178F94E14B}" srcOrd="0" destOrd="0" presId="urn:microsoft.com/office/officeart/2016/7/layout/HorizontalActionList"/>
    <dgm:cxn modelId="{EFF31DC6-9CAE-4141-8BFA-CAD6C01FF3CF}" type="presParOf" srcId="{7B8E4CBC-A9A4-496B-B2C6-C4943F4DF8D9}" destId="{09630D41-2743-43B0-9BFB-FAD8CB091FAA}" srcOrd="1" destOrd="0" presId="urn:microsoft.com/office/officeart/2016/7/layout/HorizontalActionList"/>
    <dgm:cxn modelId="{64E9BF68-6705-44D7-A1C5-695238054CFA}" type="presParOf" srcId="{E420C886-647E-4FCE-A9CA-C2E314E4D6F3}" destId="{B927CFBC-F09C-4AC1-A943-7D10D071180F}" srcOrd="5" destOrd="0" presId="urn:microsoft.com/office/officeart/2016/7/layout/HorizontalActionList"/>
    <dgm:cxn modelId="{99D6F244-1E4F-48CB-BA75-8DD41E3F068C}" type="presParOf" srcId="{E420C886-647E-4FCE-A9CA-C2E314E4D6F3}" destId="{DE3DB0A8-66AB-49B5-BDC7-49A7AFF086E2}" srcOrd="6" destOrd="0" presId="urn:microsoft.com/office/officeart/2016/7/layout/HorizontalActionList"/>
    <dgm:cxn modelId="{BF987D90-D7BE-4A45-BB5E-E5E4D54EB92E}" type="presParOf" srcId="{DE3DB0A8-66AB-49B5-BDC7-49A7AFF086E2}" destId="{D719FD86-D2CB-47F1-8786-E8B1670F176D}" srcOrd="0" destOrd="0" presId="urn:microsoft.com/office/officeart/2016/7/layout/HorizontalActionList"/>
    <dgm:cxn modelId="{75CA54CA-A8E4-4F4C-A041-721AC34F4EC9}" type="presParOf" srcId="{DE3DB0A8-66AB-49B5-BDC7-49A7AFF086E2}" destId="{36D5C088-1282-4B6A-8F7B-8D71C5725545}"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DD50F-5D41-4BDB-899E-97F6D33A9B22}">
      <dsp:nvSpPr>
        <dsp:cNvPr id="0" name=""/>
        <dsp:cNvSpPr/>
      </dsp:nvSpPr>
      <dsp:spPr>
        <a:xfrm>
          <a:off x="186786" y="870267"/>
          <a:ext cx="1978335" cy="5935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333" tIns="156333" rIns="156333" bIns="156333" numCol="1" spcCol="1270" anchor="ctr" anchorCtr="0">
          <a:noAutofit/>
        </a:bodyPr>
        <a:lstStyle/>
        <a:p>
          <a:pPr marL="0" lvl="0" indent="0" algn="ctr" defTabSz="889000">
            <a:lnSpc>
              <a:spcPct val="90000"/>
            </a:lnSpc>
            <a:spcBef>
              <a:spcPct val="0"/>
            </a:spcBef>
            <a:spcAft>
              <a:spcPct val="35000"/>
            </a:spcAft>
            <a:buNone/>
          </a:pPr>
          <a:r>
            <a:rPr lang="en-US" sz="2000" kern="1200" dirty="0"/>
            <a:t>Further</a:t>
          </a:r>
        </a:p>
      </dsp:txBody>
      <dsp:txXfrm>
        <a:off x="186786" y="870267"/>
        <a:ext cx="1978335" cy="593500"/>
      </dsp:txXfrm>
    </dsp:sp>
    <dsp:sp modelId="{864F7655-61FF-4DD9-98D3-84CA1939D521}">
      <dsp:nvSpPr>
        <dsp:cNvPr id="0" name=""/>
        <dsp:cNvSpPr/>
      </dsp:nvSpPr>
      <dsp:spPr>
        <a:xfrm>
          <a:off x="7885" y="1463768"/>
          <a:ext cx="2336137" cy="20173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5416" tIns="195416" rIns="195416" bIns="195416" numCol="1" spcCol="1270" anchor="t" anchorCtr="0">
          <a:noAutofit/>
        </a:bodyPr>
        <a:lstStyle/>
        <a:p>
          <a:pPr marL="0" lvl="0" indent="0" algn="l" defTabSz="666750">
            <a:lnSpc>
              <a:spcPct val="90000"/>
            </a:lnSpc>
            <a:spcBef>
              <a:spcPct val="0"/>
            </a:spcBef>
            <a:spcAft>
              <a:spcPct val="35000"/>
            </a:spcAft>
            <a:buNone/>
          </a:pPr>
          <a:r>
            <a:rPr lang="en-US" sz="1500" u="sng" kern="1200" dirty="0"/>
            <a:t>Further</a:t>
          </a:r>
          <a:r>
            <a:rPr lang="en-US" sz="1500" kern="1200" dirty="0"/>
            <a:t> comparison  of the SD of change and SD within subject versus the SD between subjects is needed.   </a:t>
          </a:r>
        </a:p>
      </dsp:txBody>
      <dsp:txXfrm>
        <a:off x="7885" y="1463768"/>
        <a:ext cx="2336137" cy="2017302"/>
      </dsp:txXfrm>
    </dsp:sp>
    <dsp:sp modelId="{2DDB9B03-A098-445E-9F79-C00C5B2EFCAF}">
      <dsp:nvSpPr>
        <dsp:cNvPr id="0" name=""/>
        <dsp:cNvSpPr/>
      </dsp:nvSpPr>
      <dsp:spPr>
        <a:xfrm>
          <a:off x="2451917" y="870267"/>
          <a:ext cx="1978335" cy="5935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333" tIns="156333" rIns="156333" bIns="156333" numCol="1" spcCol="1270" anchor="ctr" anchorCtr="0">
          <a:noAutofit/>
        </a:bodyPr>
        <a:lstStyle/>
        <a:p>
          <a:pPr marL="0" lvl="0" indent="0" algn="ctr" defTabSz="889000">
            <a:lnSpc>
              <a:spcPct val="90000"/>
            </a:lnSpc>
            <a:spcBef>
              <a:spcPct val="0"/>
            </a:spcBef>
            <a:spcAft>
              <a:spcPct val="35000"/>
            </a:spcAft>
            <a:buNone/>
          </a:pPr>
          <a:r>
            <a:rPr lang="en-US" sz="2000" kern="1200"/>
            <a:t>Use</a:t>
          </a:r>
        </a:p>
      </dsp:txBody>
      <dsp:txXfrm>
        <a:off x="2451917" y="870267"/>
        <a:ext cx="1978335" cy="593500"/>
      </dsp:txXfrm>
    </dsp:sp>
    <dsp:sp modelId="{5F2B3037-3288-45A5-B60F-417295133E46}">
      <dsp:nvSpPr>
        <dsp:cNvPr id="0" name=""/>
        <dsp:cNvSpPr/>
      </dsp:nvSpPr>
      <dsp:spPr>
        <a:xfrm>
          <a:off x="2477833" y="1577806"/>
          <a:ext cx="1978335" cy="20173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5416" tIns="195416" rIns="195416" bIns="195416" numCol="1" spcCol="1270" anchor="t" anchorCtr="0">
          <a:noAutofit/>
        </a:bodyPr>
        <a:lstStyle/>
        <a:p>
          <a:pPr marL="0" lvl="0" indent="0" algn="l" defTabSz="666750">
            <a:lnSpc>
              <a:spcPct val="90000"/>
            </a:lnSpc>
            <a:spcBef>
              <a:spcPct val="0"/>
            </a:spcBef>
            <a:spcAft>
              <a:spcPct val="35000"/>
            </a:spcAft>
            <a:buNone/>
          </a:pPr>
          <a:r>
            <a:rPr lang="en-US" sz="1500" u="sng" kern="1200" dirty="0"/>
            <a:t>Use</a:t>
          </a:r>
          <a:r>
            <a:rPr lang="en-US" sz="1500" kern="1200" dirty="0"/>
            <a:t> item response theory for more accurate standard error estimates.</a:t>
          </a:r>
        </a:p>
      </dsp:txBody>
      <dsp:txXfrm>
        <a:off x="2477833" y="1577806"/>
        <a:ext cx="1978335" cy="2017302"/>
      </dsp:txXfrm>
    </dsp:sp>
    <dsp:sp modelId="{352136A0-9EBC-41D0-8FB8-21178F94E14B}">
      <dsp:nvSpPr>
        <dsp:cNvPr id="0" name=""/>
        <dsp:cNvSpPr/>
      </dsp:nvSpPr>
      <dsp:spPr>
        <a:xfrm>
          <a:off x="4538148" y="870267"/>
          <a:ext cx="1978335" cy="5935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333" tIns="156333" rIns="156333" bIns="156333" numCol="1" spcCol="1270" anchor="ctr" anchorCtr="0">
          <a:noAutofit/>
        </a:bodyPr>
        <a:lstStyle/>
        <a:p>
          <a:pPr marL="0" lvl="0" indent="0" algn="ctr" defTabSz="889000">
            <a:lnSpc>
              <a:spcPct val="90000"/>
            </a:lnSpc>
            <a:spcBef>
              <a:spcPct val="0"/>
            </a:spcBef>
            <a:spcAft>
              <a:spcPct val="35000"/>
            </a:spcAft>
            <a:buNone/>
          </a:pPr>
          <a:r>
            <a:rPr lang="en-US" sz="2000" kern="1200"/>
            <a:t>Consider</a:t>
          </a:r>
        </a:p>
      </dsp:txBody>
      <dsp:txXfrm>
        <a:off x="4538148" y="870267"/>
        <a:ext cx="1978335" cy="593500"/>
      </dsp:txXfrm>
    </dsp:sp>
    <dsp:sp modelId="{09630D41-2743-43B0-9BFB-FAD8CB091FAA}">
      <dsp:nvSpPr>
        <dsp:cNvPr id="0" name=""/>
        <dsp:cNvSpPr/>
      </dsp:nvSpPr>
      <dsp:spPr>
        <a:xfrm>
          <a:off x="4538148" y="1463768"/>
          <a:ext cx="1978335" cy="20173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5416" tIns="195416" rIns="195416" bIns="195416" numCol="1" spcCol="1270" anchor="t" anchorCtr="0">
          <a:noAutofit/>
        </a:bodyPr>
        <a:lstStyle/>
        <a:p>
          <a:pPr marL="0" lvl="0" indent="0" algn="l" defTabSz="666750">
            <a:lnSpc>
              <a:spcPct val="90000"/>
            </a:lnSpc>
            <a:spcBef>
              <a:spcPct val="0"/>
            </a:spcBef>
            <a:spcAft>
              <a:spcPct val="35000"/>
            </a:spcAft>
            <a:buNone/>
          </a:pPr>
          <a:r>
            <a:rPr lang="en-US" sz="1500" u="sng" kern="1200" dirty="0"/>
            <a:t>Consider</a:t>
          </a:r>
          <a:r>
            <a:rPr lang="en-US" sz="1500" kern="1200" dirty="0"/>
            <a:t> classifying change using less stringent cutoffs than p &lt; 0.05</a:t>
          </a:r>
        </a:p>
      </dsp:txBody>
      <dsp:txXfrm>
        <a:off x="4538148" y="1463768"/>
        <a:ext cx="1978335" cy="2017302"/>
      </dsp:txXfrm>
    </dsp:sp>
    <dsp:sp modelId="{D719FD86-D2CB-47F1-8786-E8B1670F176D}">
      <dsp:nvSpPr>
        <dsp:cNvPr id="0" name=""/>
        <dsp:cNvSpPr/>
      </dsp:nvSpPr>
      <dsp:spPr>
        <a:xfrm>
          <a:off x="6624378" y="870267"/>
          <a:ext cx="1978335" cy="5935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333" tIns="156333" rIns="156333" bIns="156333" numCol="1" spcCol="1270" anchor="ctr" anchorCtr="0">
          <a:noAutofit/>
        </a:bodyPr>
        <a:lstStyle/>
        <a:p>
          <a:pPr marL="0" lvl="0" indent="0" algn="ctr" defTabSz="889000">
            <a:lnSpc>
              <a:spcPct val="90000"/>
            </a:lnSpc>
            <a:spcBef>
              <a:spcPct val="0"/>
            </a:spcBef>
            <a:spcAft>
              <a:spcPct val="35000"/>
            </a:spcAft>
            <a:buNone/>
          </a:pPr>
          <a:r>
            <a:rPr lang="en-US" sz="2000" kern="1200"/>
            <a:t>Report</a:t>
          </a:r>
        </a:p>
      </dsp:txBody>
      <dsp:txXfrm>
        <a:off x="6624378" y="870267"/>
        <a:ext cx="1978335" cy="593500"/>
      </dsp:txXfrm>
    </dsp:sp>
    <dsp:sp modelId="{36D5C088-1282-4B6A-8F7B-8D71C5725545}">
      <dsp:nvSpPr>
        <dsp:cNvPr id="0" name=""/>
        <dsp:cNvSpPr/>
      </dsp:nvSpPr>
      <dsp:spPr>
        <a:xfrm>
          <a:off x="6624378" y="1463768"/>
          <a:ext cx="1978335" cy="20173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5416" tIns="195416" rIns="195416" bIns="195416" numCol="1" spcCol="1270" anchor="t" anchorCtr="0">
          <a:noAutofit/>
        </a:bodyPr>
        <a:lstStyle/>
        <a:p>
          <a:pPr marL="0" lvl="0" indent="0" algn="l" defTabSz="666750">
            <a:lnSpc>
              <a:spcPct val="90000"/>
            </a:lnSpc>
            <a:spcBef>
              <a:spcPct val="0"/>
            </a:spcBef>
            <a:spcAft>
              <a:spcPct val="35000"/>
            </a:spcAft>
            <a:buNone/>
          </a:pPr>
          <a:r>
            <a:rPr lang="en-US" sz="1500" u="sng" kern="1200" dirty="0"/>
            <a:t>Report</a:t>
          </a:r>
          <a:r>
            <a:rPr lang="en-US" sz="1500" kern="1200" dirty="0"/>
            <a:t> statistically significant AND meaningful individual change. </a:t>
          </a:r>
        </a:p>
      </dsp:txBody>
      <dsp:txXfrm>
        <a:off x="6624378" y="1463768"/>
        <a:ext cx="1978335" cy="2017302"/>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9026AB24-1C98-430F-951C-3B9399E6FF26}"/>
              </a:ext>
            </a:extLst>
          </p:cNvPr>
          <p:cNvSpPr>
            <a:spLocks noGrp="1" noChangeArrowheads="1"/>
          </p:cNvSpPr>
          <p:nvPr>
            <p:ph type="hdr" sz="quarter"/>
          </p:nvPr>
        </p:nvSpPr>
        <p:spPr bwMode="auto">
          <a:xfrm>
            <a:off x="0" y="1"/>
            <a:ext cx="3067050" cy="468313"/>
          </a:xfrm>
          <a:prstGeom prst="rect">
            <a:avLst/>
          </a:prstGeom>
          <a:noFill/>
          <a:ln w="9525">
            <a:noFill/>
            <a:miter lim="800000"/>
            <a:headEnd/>
            <a:tailEnd/>
          </a:ln>
          <a:effectLst/>
        </p:spPr>
        <p:txBody>
          <a:bodyPr vert="horz" wrap="square" lIns="93911" tIns="46955" rIns="93911" bIns="46955"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92163" name="Rectangle 3">
            <a:extLst>
              <a:ext uri="{FF2B5EF4-FFF2-40B4-BE49-F238E27FC236}">
                <a16:creationId xmlns:a16="http://schemas.microsoft.com/office/drawing/2014/main" id="{EDC2C722-6CD1-4B93-9AA7-FC2CF7F3F0E2}"/>
              </a:ext>
            </a:extLst>
          </p:cNvPr>
          <p:cNvSpPr>
            <a:spLocks noGrp="1" noChangeArrowheads="1"/>
          </p:cNvSpPr>
          <p:nvPr>
            <p:ph type="dt" sz="quarter" idx="1"/>
          </p:nvPr>
        </p:nvSpPr>
        <p:spPr bwMode="auto">
          <a:xfrm>
            <a:off x="4010025" y="1"/>
            <a:ext cx="3067050" cy="468313"/>
          </a:xfrm>
          <a:prstGeom prst="rect">
            <a:avLst/>
          </a:prstGeom>
          <a:noFill/>
          <a:ln w="9525">
            <a:noFill/>
            <a:miter lim="800000"/>
            <a:headEnd/>
            <a:tailEnd/>
          </a:ln>
          <a:effectLst/>
        </p:spPr>
        <p:txBody>
          <a:bodyPr vert="horz" wrap="square" lIns="93911" tIns="46955" rIns="93911" bIns="46955"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92164" name="Rectangle 4">
            <a:extLst>
              <a:ext uri="{FF2B5EF4-FFF2-40B4-BE49-F238E27FC236}">
                <a16:creationId xmlns:a16="http://schemas.microsoft.com/office/drawing/2014/main" id="{99CA342F-FE70-4481-96B7-ACB330FC3BF7}"/>
              </a:ext>
            </a:extLst>
          </p:cNvPr>
          <p:cNvSpPr>
            <a:spLocks noGrp="1" noChangeArrowheads="1"/>
          </p:cNvSpPr>
          <p:nvPr>
            <p:ph type="ftr" sz="quarter" idx="2"/>
          </p:nvPr>
        </p:nvSpPr>
        <p:spPr bwMode="auto">
          <a:xfrm>
            <a:off x="0" y="8894763"/>
            <a:ext cx="3067050" cy="468312"/>
          </a:xfrm>
          <a:prstGeom prst="rect">
            <a:avLst/>
          </a:prstGeom>
          <a:noFill/>
          <a:ln w="9525">
            <a:noFill/>
            <a:miter lim="800000"/>
            <a:headEnd/>
            <a:tailEnd/>
          </a:ln>
          <a:effectLst/>
        </p:spPr>
        <p:txBody>
          <a:bodyPr vert="horz" wrap="square" lIns="93911" tIns="46955" rIns="93911" bIns="46955"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92165" name="Rectangle 5">
            <a:extLst>
              <a:ext uri="{FF2B5EF4-FFF2-40B4-BE49-F238E27FC236}">
                <a16:creationId xmlns:a16="http://schemas.microsoft.com/office/drawing/2014/main" id="{638FDFB6-C405-46CF-B11C-09622A347E95}"/>
              </a:ext>
            </a:extLst>
          </p:cNvPr>
          <p:cNvSpPr>
            <a:spLocks noGrp="1" noChangeArrowheads="1"/>
          </p:cNvSpPr>
          <p:nvPr>
            <p:ph type="sldNum" sz="quarter" idx="3"/>
          </p:nvPr>
        </p:nvSpPr>
        <p:spPr bwMode="auto">
          <a:xfrm>
            <a:off x="4010025" y="8894763"/>
            <a:ext cx="3067050" cy="468312"/>
          </a:xfrm>
          <a:prstGeom prst="rect">
            <a:avLst/>
          </a:prstGeom>
          <a:noFill/>
          <a:ln w="9525">
            <a:noFill/>
            <a:miter lim="800000"/>
            <a:headEnd/>
            <a:tailEnd/>
          </a:ln>
          <a:effectLst/>
        </p:spPr>
        <p:txBody>
          <a:bodyPr vert="horz" wrap="square" lIns="93911" tIns="46955" rIns="93911" bIns="46955" numCol="1" anchor="b" anchorCtr="0" compatLnSpc="1">
            <a:prstTxWarp prst="textNoShape">
              <a:avLst/>
            </a:prstTxWarp>
          </a:bodyPr>
          <a:lstStyle>
            <a:lvl1pPr algn="r">
              <a:defRPr sz="1200" smtClean="0"/>
            </a:lvl1pPr>
          </a:lstStyle>
          <a:p>
            <a:pPr>
              <a:defRPr/>
            </a:pPr>
            <a:fld id="{441AF2F1-3ADF-4D1B-A861-A1DB63CA044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4-05-22T15:15:49.570"/>
    </inkml:context>
    <inkml:brush xml:id="br0">
      <inkml:brushProperty name="width" value="0.06667" units="cm"/>
      <inkml:brushProperty name="height" value="0.06667" units="cm"/>
      <inkml:brushProperty name="fitToCurve" value="1"/>
    </inkml:brush>
  </inkml:definitions>
  <inkml:trace contextRef="#ctx0" brushRef="#br0">0 307 0,'38'0'172,"0"0"-63,0 0-62,0 0 0,-1 38 0,-37 0-16,38-38-15,-38 38-1,38-38 17,0 38-17,0 0 17,0 0-17,0-1 1,0 1-16,0-38 15,-38 38 1,38 0 31,0-38 15,-1 0-46,1 0 31,0 0 0,0 0-16,0 0-31,0 38 47,0-38-31,0 38 30,0-38-14,0 0-1,37 0 0,-37 0-15,0 0-1,0 0 1,0 0 15,0 0 282,0 0-298,0 0 1,0 38 0,38 0-1,-1-38 1,1 0-16,38 38 16,-38 0-1,-38 0 1,37-38-1,-37 0 1,-38 37-16,76-37 16,-38 38 15,0-38-15,0 38-1,0-38 266,0 0-265,0 0 0,0 0-1,-38 38-15,75-38 16,-75 38 0,38 0-1,0-38 16,0 0-31,0 0 16,0 0 15,0 0-15,-38 38-16,38-38 16,0 0 15,-38 38-16,38-38 1,0 0 31,-1 0-16,1 0 0,-38 38 1,38-38-1,0 0 0,0 0-15,0 0 296,0 0-296,0 0 0,0 38-1,0-38 1,37 75-16,1-37 15,-38 0 1,38 0 0,0 0-1,-38 0 1,38 0-16,-39-38 31,-37 38-15,38-38-1,38 38 1,-38-38 15,-38 38-15,38-38 0,-38 38-1,38-38 1,0 0 15,0 0 0,0 0 1,0 0 14,-1 0-14,1 0-1,0 0 0,0 0 16,0 0-31,-38 37-1,38-37 63,0 0 1,-38 38-48,76-38 16,-76 38-16,38-38 16,-38-38 172,38 76-79,-1 0-140,1 0 16,0 0 15,0 0-15,0-38-1,0 38-15,0-38 16,0 38 0,0-38 15,0 38-16,0-38 32,-38 38-31,38-38 15,-1 0 0,1 0 32,-38-38 124,0 0-171,0 0 0,0 0 46,-38 38 1,38-38-32,-37 38 47,-39-38 0,76 0-62,-38 38 15,38-38 0,-38 38-15,0 0 31,0 0-32,38-38 17,-38 38-1,38-38-15,-38 1 30,38-1 17,-38 38-32,0-38 32,38 0 218,-38 0-250,1 0 0,-39 0 1,76 0-17,-38 38-15,0-38 16,0 0 0,0 0-1,38 1 1,-38 37-1,0 0-15,0 0 47,38-38-31,-38 38 0,1 0 15,-1 0-16,0 0 1,0 0 31,0 0-31,0-38 265,-38 0-266,76 0 1,-38 38 0,0-38-16,0 0 15,-37 38 1,-1-38 0,0 0-1,38 38 1,-76-38-16,76 0 15,1 1 1,-77 37 0,76-38-1,-38 0 1,38 38-16,0 0 16,0 0-1,0 0 1,1 0 265,-1-76-265,0 76 15,0-38 0,38 0-31,-76 0 16,38 0-1,-38 0 1,38 38 0,0-38-1,1 38 1,37-37 0,-38 37 15,0-38 219,0 0-235,38 0 17,-38 38-17,0 0 1,0-38-16,-38 0 16,0 0 15,38 38-16,1-38-15,-1 0 32,0 38 15,0 0 203,0-38-219,0 38-16,-38-38 17,38 38-17,38-37-15,-76 37 16,39 0 15,-1 0 0,0 0 1,0 0-17,0 0 1,0 0 15,0 0 0,0 0-15,0 0 15,0 0 1,0 0 14,1 0-30,-1 0 15,0 0 16,0 0-16,0 0 1,0 0 15,0 0-1,0-38 1,-38 0 328,38 38-343,1 0-1,-1 0-16,0 0 1,0 0 31,0 0-31,0 0 15,0 0 16,0 0 0,0-38-32,0 38 16,0 0 1,1 0 46,-1 0-31,0 0 46,0 0-14,0 0 46,38 38-63,0 0 1,0 0-48,0-1 16,38-37 344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0T13:23:11.717"/>
    </inkml:context>
    <inkml:brush xml:id="br0">
      <inkml:brushProperty name="width" value="0.1" units="cm"/>
      <inkml:brushProperty name="height" value="0.1" units="cm"/>
      <inkml:brushProperty name="color" value="#AE198D"/>
      <inkml:brushProperty name="inkEffects" value="galaxy"/>
      <inkml:brushProperty name="anchorX" value="3617.44727"/>
      <inkml:brushProperty name="anchorY" value="2274.78784"/>
      <inkml:brushProperty name="scaleFactor" value="0.5"/>
    </inkml:brush>
  </inkml:definitions>
  <inkml:trace contextRef="#ctx0" brushRef="#br0">0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0T13:23:17.630"/>
    </inkml:context>
    <inkml:brush xml:id="br0">
      <inkml:brushProperty name="width" value="0.1" units="cm"/>
      <inkml:brushProperty name="height" value="0.1" units="cm"/>
      <inkml:brushProperty name="color" value="#AE198D"/>
      <inkml:brushProperty name="inkEffects" value="galaxy"/>
      <inkml:brushProperty name="anchorX" value="2347.44727"/>
      <inkml:brushProperty name="anchorY" value="1004.78772"/>
      <inkml:brushProperty name="scaleFactor" value="0.5"/>
    </inkml:brush>
  </inkml:definitions>
  <inkml:trace contextRef="#ctx0" brushRef="#br0">0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0T13:24:54.146"/>
    </inkml:context>
    <inkml:brush xml:id="br0">
      <inkml:brushProperty name="width" value="0.1" units="cm"/>
      <inkml:brushProperty name="height" value="0.1" units="cm"/>
      <inkml:brushProperty name="color" value="#AE198D"/>
      <inkml:brushProperty name="inkEffects" value="galaxy"/>
      <inkml:brushProperty name="anchorX" value="-2507.66846"/>
      <inkml:brushProperty name="anchorY" value="-5975.46289"/>
      <inkml:brushProperty name="scaleFactor" value="0.5"/>
    </inkml:brush>
  </inkml:definitions>
  <inkml:trace contextRef="#ctx0" brushRef="#br0">176 0 24575,'0'0'0,"0"5"0,0 10 0,0 6 0,-5 3 0,-1 3 0,1 0 0,1 1 0,1-2 0,1 1 0,-4-6 0,0-1 0,1 0 0,1 1 0,2 1 0,0 1 0,1 0 0,1 2 0,0-1 0,0 1 0,0 0 0,0 1 0,1-1 0,-1 0 0,0 0 0,0 0 0,0 0 0,0 0 0,0 4 0,0 1 0,0 0 0,0-1 0,0-1 0,0-1 0,0-1 0,0 0 0,0-1 0,0-1 0,0 1 0,0 0 0,0-1 0,0 6 0,0 0 0,0 0 0,0-1 0,-5 4 0,-1-1 0,1-1 0,1-1 0,1-2 0,1-2 0,1 0 0,0-1 0,1 0 0,0-1 0,1 1 0,-1 0 0,0 0 0,0 4 0,0 1 0,0 0 0,0-1 0,0-1 0,0 4 0,0-1 0,0 4 0,0 0 0,0-2 0,0-2 0,0-3 0,0 4 0,0-1 0,0-1 0,0-1 0,0-1 0,0-2 0,0 0 0,0-1 0,0 5 0,0 5 0,0 0 0,0-2 0,0 4 0,0 3 0,0 3 0,0-2 0,0-3 0,0-4 0,0-4 0,0-2 0,0-2 0,0-1 0,0 0 0,0-1 0,0 0 0,0 0 0,0 1 0,0 0 0,0 4 0,0 1 0,0 0 0,0-1 0,0-1 0,0 4 0,0-1 0,0 0 0,0-2 0,0-1 0,0-2 0,0 5 0,0 4 0,0 0 0,0 4 0,0-2 0,0-2 0,0-3 0,0-3 0,0-1 0,0-3 0,0 0 0,0 0 0,0 4 0,0 1 0,0-1 0,0 0 0,-4-6 0,-2 3 0,1 0 0,1 5 0,-4-4 0,1-2 0,1 5 0,-4-1 0,2 1 0,1-2 0,2 4 0,2 0 0,1-1 0,1-2 0,1-1 0,1-1 0,-1-2 0,0 6 0,-4-6 0,-1-1 0,0 0 0,1-1 0,1 1 0,1 0 0,1 5 0,1 0 0,0 6 0,0-1 0,0-1 0,0-2 0,5-6 0,0-3 0,0-1 0,0 0 0,-2 1 0,-1 0 0,-1 2 0,-1 5 0,0 0 0,0 1 0,5 0 0,-1-2 0,1-1 0,-1 4 0,-1-1 0,4 1 0,-1-2 0,0-2 0,-2 5 0,-1 3 0,-1 1 0,4-7 0,-1 3 0,0 3 0,-1-1 0,-1-2 0,-2 3 0,0-1 0,4-2 0,1-2 0,-1-1 0,-1-3 0,-1 0 0,3-1 0,0-1 0,0 1 0,3 0 0,-1 4 0,-1 1 0,-2 0 0,-2-1 0,-1-1 0,-1-2 0,-1 0 0,0 0 0,0-1 0,-1 0 0,1-1 0,0 1 0,0 0 0,0-1 0,0 1 0,0 5 0,0 0 0,0 5 0,0-1 0,0-1 0,0 3 0,0 8 0,0 4 0,0-2 0,0 0 0,0-4 0,0-4 0,0 0 0,0-3 0,0-3 0,0-3 0,0-1 0,0-2 0,0-1 0,0-1 0,0 1 0,0-1 0,0 1 0,0-1 0,0 1 0,0 5 0,0 0 0,0 0 0,0 4 0,0 4 0,0-1 0,0-2 0,0-2 0,0-3 0,0-2 0,-5 3 0,-1-1 0,1 5 0,1-2 0,-4 5 0,-4-2 0,0 2 0,3-1 0,1 2 0,4-3 0,-4-2 0,2-3 0,0-2 0,2-2 0,2-2 0,0 5 0,2 0 0,0-1 0,0 0 0,0-2 0,0 0 0,1-2 0,-1 1 0,0-1 0,0-1 0,0 1 0,0 0 0,0 0 0,0-1 0,0 1 0,0 0 0,0 5 0,0 5 0,0 0 0,0-1 0,-10 3 0,0 3 0,-1-2 0,3 3 0,2-3 0,2 2 0,2-3 0,1-3 0,1-3 0,0-2 0,1-3 0,-1 0 0,1-2 0,-1 6 0,0-1 0,0 1 0,0-2 0,0 0 0,0-1 0,0-1 0,0-1 0,0 0 0,0 0 0,0-1 0,5 1 0,0 5 0,10 9 0,-1 7 0,-1-2 0,-2-3 0,-4-4 0,-3-4 0,-2-3 0,-1-3 0,-1-2 0,0-1 0,4 0 0,1 1 0,-1-1 0,0 0 0,-1 1 0,-1 0 0,-1-1 0,0 1 0,-1 5 0,0 0 0,-1 0 0,1-1 0,0-1 0,0-1 0,0-1 0,0-1 0,0 0 0,0 0 0,0 0 0,0-1 0,0 1 0,0 0 0,0 0 0,0-1 0,0 1 0,0 0 0,0 0 0,0 0 0,0 5 0,0 5 0,0 0 0,0-1 0,0-2 0,0-2 0,0-2 0,0-1 0,0-2 0,0 0 0,0 0 0,0-1 0,0 0 0,0 1 0,0 4 0,0 11 0,0 1 0,0-2 0,0-3 0,0-3 0,0-3 0,0-2 0,0-3 0,0 0 0,0 0 0,0-1 0,0 0 0,0 1 0,0-1 0,0 1 0,0 0 0,0 0 0,0-1 0,0 1 0,0 0 0,0 0 0,0 0 0,0 0 0,0 0 0,0 0 0,0 0 0,0 0 0,0 0 0,0 0 0,0-1 0,0 1 0,2-28 0,-2 3 0,0 1 0,1-1 0,-1 0 0,0 1 0,0-1 0,1 0 0,-1 1 0,0-1 0,0 0 0,1 0 0,-1 0 0,0 1 0,1-1 0,-1 0 0,0 0 0,1 0 0,-1 0 0,0 1 0,1-1 0,-1 0 0,1 0 0,-1 0 0,0 0 0,1 0 0,-1 0 0,1 0 0,-1 0 0,0 0 0,1 0 0,-1 0 0,0-1 0,1 1 0,-1 0 0,0 0 0,1 0 0,0-1 0,19-19 0,0-6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0T13:25:50.644"/>
    </inkml:context>
    <inkml:brush xml:id="br0">
      <inkml:brushProperty name="width" value="0.1" units="cm"/>
      <inkml:brushProperty name="height" value="0.1" units="cm"/>
      <inkml:brushProperty name="color" value="#AE198D"/>
      <inkml:brushProperty name="inkEffects" value="galaxy"/>
      <inkml:brushProperty name="anchorX" value="-7528.17139"/>
      <inkml:brushProperty name="anchorY" value="-21932.24609"/>
      <inkml:brushProperty name="scaleFactor" value="0.5"/>
    </inkml:brush>
  </inkml:definitions>
  <inkml:trace contextRef="#ctx0" brushRef="#br0">1 1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0T13:25:56.903"/>
    </inkml:context>
    <inkml:brush xml:id="br0">
      <inkml:brushProperty name="width" value="0.1" units="cm"/>
      <inkml:brushProperty name="height" value="0.1" units="cm"/>
      <inkml:brushProperty name="color" value="#AE198D"/>
      <inkml:brushProperty name="inkEffects" value="galaxy"/>
      <inkml:brushProperty name="anchorX" value="-13623.42773"/>
      <inkml:brushProperty name="anchorY" value="-28375.46484"/>
      <inkml:brushProperty name="scaleFactor" value="0.5"/>
    </inkml:brush>
  </inkml:definitions>
  <inkml:trace contextRef="#ctx0" brushRef="#br0">0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0T13:25:57.135"/>
    </inkml:context>
    <inkml:brush xml:id="br0">
      <inkml:brushProperty name="width" value="0.1" units="cm"/>
      <inkml:brushProperty name="height" value="0.1" units="cm"/>
      <inkml:brushProperty name="color" value="#AE198D"/>
      <inkml:brushProperty name="inkEffects" value="galaxy"/>
      <inkml:brushProperty name="anchorX" value="-14893.42773"/>
      <inkml:brushProperty name="anchorY" value="-29645.46484"/>
      <inkml:brushProperty name="scaleFactor" value="0.5"/>
    </inkml:brush>
  </inkml:definitions>
  <inkml:trace contextRef="#ctx0" brushRef="#br0">0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0T13:25:57.373"/>
    </inkml:context>
    <inkml:brush xml:id="br0">
      <inkml:brushProperty name="width" value="0.1" units="cm"/>
      <inkml:brushProperty name="height" value="0.1" units="cm"/>
      <inkml:brushProperty name="color" value="#AE198D"/>
      <inkml:brushProperty name="inkEffects" value="galaxy"/>
      <inkml:brushProperty name="anchorX" value="-16163.42773"/>
      <inkml:brushProperty name="anchorY" value="-30915.46484"/>
      <inkml:brushProperty name="scaleFactor" value="0.5"/>
    </inkml:brush>
  </inkml:definitions>
  <inkml:trace contextRef="#ctx0" brushRef="#br0">0 0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0T13:26:18.770"/>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0 0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11:47:13.728"/>
    </inkml:context>
    <inkml:brush xml:id="br0">
      <inkml:brushProperty name="width" value="0.05" units="cm"/>
      <inkml:brushProperty name="height" value="0.05" units="cm"/>
      <inkml:brushProperty name="color" value="#E71224"/>
    </inkml:brush>
  </inkml:definitions>
  <inkml:trace contextRef="#ctx0" brushRef="#br0">500 228 24575,'-17'-2'0,"0"0"0,0-1 0,1-1 0,-1 0 0,1-2 0,-24-10 0,19 7 0,-1 1 0,1 1 0,-25-4 0,36 10 0,1-1 0,0 1 0,-1 1 0,1 0 0,-1 0 0,1 1 0,0 0 0,-16 4 0,19-3 0,1 1 0,-1-1 0,1 1 0,0 0 0,0 0 0,0 1 0,1-1 0,-1 1 0,1 0 0,0 0 0,0 0 0,0 1 0,1 0 0,-6 9 0,1 1 0,0-1 0,2 1 0,0 1 0,0-1 0,1 1 0,1 0 0,1 0 0,1 0 0,-2 29 0,-9 6 0,11-45 0,0 1 0,0-1 0,1 0 0,-1 1 0,1-1 0,1 1 0,-1 6 0,1-10 0,1-1 0,0 1 0,-1 0 0,1-1 0,0 0 0,0 1 0,0-1 0,1 0 0,-1 1 0,0-1 0,1 0 0,0 0 0,-1 0 0,1 0 0,0 0 0,0-1 0,0 1 0,0 0 0,0-1 0,1 0 0,-1 1 0,4 0 0,215 131 0,-190-118 0,59 20 0,-42-18 0,-19-7 0,0-1 0,1-2 0,0-2 0,1 0 0,30 0 0,156-10 0,-200 4 0,0 0 0,0-2 0,-1 0 0,1-1 0,-1-1 0,0 0 0,28-14 0,-38 16 0,0-1 0,0 0 0,0 0 0,-1 0 0,0 0 0,0-1 0,0 0 0,0 0 0,-1-1 0,0 1 0,0-1 0,0 0 0,-1 0 0,0 0 0,0 0 0,0 0 0,-1-1 0,0 0 0,-1 1 0,1-1 0,0-13 0,-2-167 0,-3 74 0,2 104 0,0 1 0,0 0 0,-1 0 0,0 0 0,0 0 0,-1 0 0,0 0 0,0 1 0,-1-1 0,0 1 0,-1 0 0,1 0 0,-1 0 0,0 1 0,-1 0 0,-9-8 0,-10-9 0,-2 2 0,-47-30 0,69 47 0,-17-9 0,0 0 0,0 2 0,-1 0 0,-1 2 0,0 0 0,-44-9 0,50 14 0,-1 2 0,1 0 0,-1 1 0,0 1 0,1 1 0,-1 1 0,1 0 0,-1 1 0,-34 11 0,-146 53 0,176-61 33,0-1 0,-36 3-1,2-1-1495,28-1-5363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11:47:23.911"/>
    </inkml:context>
    <inkml:brush xml:id="br0">
      <inkml:brushProperty name="width" value="0.05" units="cm"/>
      <inkml:brushProperty name="height" value="0.05" units="cm"/>
      <inkml:brushProperty name="color" value="#E71224"/>
    </inkml:brush>
  </inkml:definitions>
  <inkml:trace contextRef="#ctx0" brushRef="#br0">533 1 24575,'0'0'0,"0"0"0,1 0 0,-1 0 0,0 0 0,1 0 0,-1 0 0,1 0 0,-1 0 0,0 0 0,1 0 0,-1 0 0,1 0 0,-1 1 0,0-1 0,1 0 0,-1 0 0,0 0 0,1 0 0,-1 1 0,0-1 0,1 0 0,-1 0 0,0 1 0,0-1 0,1 0 0,-1 1 0,0-1 0,0 0 0,0 1 0,1-1 0,-1 0 0,0 1 0,0-1 0,0 1 0,-4 15 0,-18 18 0,18-29 0,-19 33 0,-35 80 0,53-107 0,4-8 0,-1 0 0,1 0 0,-1 1 0,1-1 0,0 0 0,0 1 0,0-1 0,1 1 0,-1-1 0,1 1 0,0-1 0,0 1 0,0-1 0,0 1 0,1-1 0,0 0 0,-1 1 0,1-1 0,0 1 0,1-1 0,1 5 0,0-4 0,1-1 0,-1 0 0,0 0 0,1 0 0,-1 0 0,1 0 0,0-1 0,0 0 0,0 1 0,0-2 0,0 1 0,1 0 0,-1-1 0,0 0 0,1 0 0,6 1 0,67 4 0,-51-5 0,47 8 0,-68-8 0,0 1 0,1-1 0,-1 1 0,0 0 0,0 1 0,0 0 0,0 0 0,-1 0 0,1 0 0,-1 1 0,0 0 0,6 6 0,-7-5 0,-1 0 0,1 0 0,-1 1 0,0-1 0,-1 1 0,0-1 0,1 1 0,-2 0 0,1 0 0,-1 0 0,0 0 0,0 0 0,0 0 0,-1 1 0,0-1 0,-1 0 0,1 0 0,-1 0 0,0 0 0,-1 0 0,1 0 0,-1 0 0,0 0 0,-5 9 0,4-8 0,-1 1 0,0-1 0,0 0 0,0 0 0,-1 0 0,0-1 0,0 1 0,-1-1 0,0-1 0,0 1 0,0-1 0,0 0 0,-1 0 0,0-1 0,0 0 0,-1 0 0,1-1 0,-11 4 0,-20-1 0,-1-2 0,0-2 0,0-1 0,-54-6 0,-19 0 0,72 2 6,-1-1 0,-57-14-1,24 4-1387,34 8-5444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0T13:21:17.092"/>
    </inkml:context>
    <inkml:brush xml:id="br0">
      <inkml:brushProperty name="width" value="0.1" units="cm"/>
      <inkml:brushProperty name="height" value="0.1" units="cm"/>
      <inkml:brushProperty name="color" value="#AE198D"/>
      <inkml:brushProperty name="inkEffects" value="galaxy"/>
      <inkml:brushProperty name="anchorX" value="1330.28711"/>
      <inkml:brushProperty name="anchorY" value="-1602.31104"/>
      <inkml:brushProperty name="scaleFactor" value="0.5"/>
    </inkml:brush>
  </inkml:definitions>
  <inkml:trace contextRef="#ctx0" brushRef="#br0">77 3202 24575,'0'0'0,"0"-5"0,0-6 0,0-4 0,5-4 0,0-4 0,0-1 0,0-2 0,-2 0 0,-2 0 0,0 1 0,0-1 0,-1 1 0,0 0 0,0 0 0,-1 0 0,1 0 0,0 0 0,0 0 0,0 0 0,0 0 0,0 1 0,0-1 0,0 0 0,0 0 0,0 0 0,0 0 0,0 0 0,0 0 0,0 0 0,0 1 0,0-1 0,-5-5 0,-5-5 0,-5 0 0,0-5 0,3 3 0,-2 2 0,3 3 0,3 3 0,2 1 0,3 2 0,1 1 0,2 1 0,0 0 0,0-1 0,1 1 0,-1-6 0,6 5 0,-1 1 0,0 0 0,-1 0 0,4 5 0,-1 0 0,-1 0 0,-1-1 0,-2-2 0,3-1 0,1-6 0,-2-5 0,-1-1 0,-1 0 0,-1 3 0,3 7 0,1 2 0,-1 1 0,-2 1 0,0-1 0,-1-1 0,-1 0 0,4-1 0,0 0 0,0-6 0,-1 0 0,-1 0 0,-1 0 0,-1 2 0,-1-4 0,5 1 0,0-4 0,0 0 0,-1-2 0,-1 1 0,-2-3 0,0 2 0,0-2 0,-1-2 0,0-3 0,-1 3 0,1-2 0,0 4 0,0-2 0,0 4 0,0 3 0,0 3 0,0 2 0,0-2 0,0 1 0,0 0 0,0 1 0,0 2 0,0 1 0,0 0 0,0 1 0,0 0 0,0-4 0,0-6 0,0 0 0,0-4 0,0 2 0,0 2 0,0-2 0,0 2 0,0 8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11:47:26.666"/>
    </inkml:context>
    <inkml:brush xml:id="br0">
      <inkml:brushProperty name="width" value="0.05" units="cm"/>
      <inkml:brushProperty name="height" value="0.05" units="cm"/>
      <inkml:brushProperty name="color" value="#E71224"/>
    </inkml:brush>
  </inkml:definitions>
  <inkml:trace contextRef="#ctx0" brushRef="#br0">1 1 24575,'8'0'0,"8"0"0,9 0 0,4 0 0,2 0 0,5 0 0,-1 0 0,-1 0 0,-3 0 0,-2 0 0,-2 0 0,-1 0 0,-1 0 0,0 0 0,-1 0 0,-3 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11:47:33.624"/>
    </inkml:context>
    <inkml:brush xml:id="br0">
      <inkml:brushProperty name="width" value="0.05" units="cm"/>
      <inkml:brushProperty name="height" value="0.05" units="cm"/>
      <inkml:brushProperty name="color" value="#E71224"/>
    </inkml:brush>
  </inkml:definitions>
  <inkml:trace contextRef="#ctx0" brushRef="#br0">205 1 24575,'-4'-1'0,"1"1"0,-1 1 0,1-1 0,-1 0 0,1 1 0,0 0 0,-1-1 0,1 1 0,0 1 0,-1-1 0,1 0 0,0 1 0,0 0 0,0-1 0,0 1 0,1 1 0,-1-1 0,-3 3 0,0 3 0,1 0 0,0 0 0,1 0 0,0 0 0,-6 14 0,6-11 0,-31 62 0,25-56 0,1 0 0,1 1 0,0 0 0,1 1 0,1 0 0,1 0 0,1 0 0,-4 40 0,7-19 0,0-16 0,1 0 0,0 0 0,2 0 0,1 0 0,1-1 0,7 27 0,-9-47 0,-1 0 0,1 0 0,-1 0 0,1 0 0,0-1 0,0 1 0,0 0 0,1-1 0,-1 1 0,1-1 0,-1 0 0,1 0 0,0 0 0,0 0 0,4 2 0,51 17 0,-9-4 0,-33-10 0,0 0 0,0-1 0,1-1 0,0-1 0,0 0 0,0-1 0,0-1 0,0-1 0,0 0 0,1-1 0,-1-1 0,0-1 0,1 0 0,29-9 0,-43 10 0,0-1 0,-1 0 0,1 0 0,0 0 0,-1-1 0,1 1 0,-1-1 0,0 0 0,0 0 0,0 0 0,0 0 0,-1 0 0,5-7 0,25-56 0,-13 27 0,-5 13 0,-1 0 0,-1-1 0,-1 0 0,9-35 0,-17 52 0,-2 1 0,1 0 0,-1-1 0,-1 1 0,0 0 0,0-1 0,0 1 0,-2-1 0,1 1 0,-1 0 0,0 0 0,-1 0 0,0 0 0,0 0 0,-1 0 0,-1 1 0,-6-11 0,4 8 0,-1 0 0,0 0 0,-1 0 0,-1 1 0,1 1 0,-21-16 0,22 20 0,0 0 0,-1 0 0,1 1 0,-1 1 0,0 0 0,0 0 0,-1 0 0,1 1 0,-1 0 0,-15 0 0,-142 2 64,87 2-1493,59-1-5397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11:47:40.108"/>
    </inkml:context>
    <inkml:brush xml:id="br0">
      <inkml:brushProperty name="width" value="0.05" units="cm"/>
      <inkml:brushProperty name="height" value="0.05" units="cm"/>
      <inkml:brushProperty name="color" value="#E71224"/>
    </inkml:brush>
  </inkml:definitions>
  <inkml:trace contextRef="#ctx0" brushRef="#br0">205 1 24575,'-1'11'0,"0"1"0,0-1 0,-1 0 0,0 1 0,-1-1 0,-1 0 0,0-1 0,-6 15 0,-7 5 0,-27 41 0,24-41 0,-20 38 0,35-57 0,1 0 0,-1 0 0,2 0 0,0 1 0,0-1 0,1 1 0,-2 20 0,4 29-63,2-43-123,-2 0 0,-1 1 0,0-1 0,-1 1 0,-1-1 0,-8 29 0,1-22-6640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11:47:44.619"/>
    </inkml:context>
    <inkml:brush xml:id="br0">
      <inkml:brushProperty name="width" value="0.05" units="cm"/>
      <inkml:brushProperty name="height" value="0.05" units="cm"/>
      <inkml:brushProperty name="color" value="#E71224"/>
    </inkml:brush>
  </inkml:definitions>
  <inkml:trace contextRef="#ctx0" brushRef="#br0">253 40 24575,'0'-1'0,"0"1"0,0-1 0,0 1 0,0 0 0,0-1 0,0 1 0,0-1 0,0 1 0,0-1 0,-1 1 0,1 0 0,0-1 0,0 1 0,0-1 0,-1 1 0,1 0 0,0-1 0,-1 1 0,1 0 0,0-1 0,-1 1 0,1 0 0,0 0 0,-1-1 0,1 1 0,0 0 0,-1 0 0,1 0 0,-1-1 0,1 1 0,0 0 0,-1 0 0,1 0 0,-1 0 0,0 0 0,-21 3 0,-18 15 0,23-7 0,1 0 0,0 1 0,1 1 0,0 0 0,-24 29 0,32-33 0,0 1 0,0 0 0,1 0 0,1 1 0,0 0 0,0 0 0,1 0 0,1 0 0,0 1 0,0-1 0,-1 15 0,2 6 0,0 0 0,3 0 0,0 1 0,2-1 0,2-1 0,0 1 0,13 37 0,-15-63 0,0 0 0,0 0 0,0-1 0,1 1 0,0-1 0,0 0 0,0 0 0,1 0 0,0-1 0,0 1 0,0-1 0,0 0 0,1-1 0,-1 1 0,1-1 0,0 0 0,0-1 0,0 1 0,0-1 0,1-1 0,-1 1 0,12 1 0,16 2 0,0-2 0,0-1 0,38-3 0,-48 1 0,-16-1 0,0 0 0,1 0 0,-1-1 0,0 0 0,0-1 0,0 0 0,0 0 0,0 0 0,-1-1 0,1 0 0,-1-1 0,0 1 0,0-1 0,-1-1 0,0 0 0,0 1 0,0-2 0,0 1 0,7-13 0,7-11 0,-1-2 0,-2 0 0,17-44 0,-18 39 0,-9 20 0,0 0 0,-1-1 0,0 0 0,-2 0 0,5-37 0,-8 49 0,-1 0 0,1 0 0,-2 0 0,1 0 0,-1 0 0,0 0 0,0 0 0,0 1 0,-1-1 0,0 0 0,0 1 0,0-1 0,-1 1 0,0-1 0,0 1 0,0 0 0,-1 0 0,0 1 0,0-1 0,0 1 0,0 0 0,-7-5 0,-12-5 0,-1 2 0,0 0 0,-1 2 0,0 0 0,-1 2 0,0 1 0,-27-4 0,-48-14 0,95 22-97,0 1-1,0 0 1,0 1-1,0 0 1,0 0-1,0 0 1,0 1-1,0-1 1,0 1-1,-1 1 1,1-1-1,0 1 0,-9 3 1,-6 5-6729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11:47:50.933"/>
    </inkml:context>
    <inkml:brush xml:id="br0">
      <inkml:brushProperty name="width" value="0.05" units="cm"/>
      <inkml:brushProperty name="height" value="0.05" units="cm"/>
      <inkml:brushProperty name="color" value="#E71224"/>
    </inkml:brush>
  </inkml:definitions>
  <inkml:trace contextRef="#ctx0" brushRef="#br0">154 127 24575,'-3'1'0,"0"0"0,0 0 0,0 0 0,0 0 0,0 0 0,0 1 0,1-1 0,-1 1 0,0 0 0,1-1 0,-1 1 0,1 1 0,0-1 0,0 0 0,-4 5 0,-28 40 0,13-15 0,15-25 0,0 1 0,1 0 0,0 0 0,0 0 0,1 1 0,0-1 0,1 1 0,-1 0 0,2 1 0,-1-1 0,-1 15 0,2 85 0,3-98 0,-1 0 0,2 0 0,0-1 0,0 1 0,1-1 0,0 1 0,9 18 0,-9-24 0,0-1 0,1 0 0,0 0 0,-1 0 0,2 0 0,-1 0 0,0-1 0,1 0 0,-1 0 0,1 0 0,0-1 0,0 1 0,0-1 0,1 0 0,-1-1 0,0 1 0,1-1 0,7 1 0,13 1 0,0-1 0,41-2 0,-51 0 0,116 1 0,87-5 0,-203 3 0,0-2 0,0 0 0,-1 0 0,1-2 0,-1 0 0,0 0 0,0-2 0,15-8 0,-20 9 0,-1 0 0,0 0 0,0-1 0,0 0 0,-1-1 0,-1 0 0,1 0 0,-1 0 0,0-1 0,-1 0 0,0-1 0,7-14 0,5-16 0,-11 27 0,-1 0 0,0 0 0,-1 0 0,0-1 0,-1 0 0,-1 0 0,0 0 0,2-29 0,-5 30 0,0 0 0,-1-1 0,0 1 0,-1 0 0,-5-18 0,6 27 0,-1-1 0,0 1 0,0 0 0,0-1 0,-1 1 0,1 0 0,-1 1 0,0-1 0,0 0 0,0 1 0,-1 0 0,1-1 0,-1 1 0,0 1 0,1-1 0,-1 1 0,-1-1 0,-6-2 0,-35-13 0,-1 1 0,-1 3 0,-90-15 0,93 23 0,-11-2 0,-81-2 0,131 10-54,-6-1-65,1 1 0,-1 0 0,0 1-1,1 0 1,-1 1 0,0 0 0,1 1 0,0 0-1,0 1 1,-13 6 0,-3 6-6707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11:49:06.581"/>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11:49:08.351"/>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30.762"/>
    </inkml:context>
    <inkml:brush xml:id="br0">
      <inkml:brushProperty name="width" value="0.05" units="cm"/>
      <inkml:brushProperty name="height" value="0.05" units="cm"/>
      <inkml:brushProperty name="ignorePressure" value="1"/>
    </inkml:brush>
  </inkml:definitions>
  <inkml:trace contextRef="#ctx0" brushRef="#br0">1096 0,'-12'7,"1"1,0 0,0 0,1 1,1 0,-1 1,1 0,1 1,0 0,0 0,1 0,1 1,0 0,1 0,-7 23,8-19,2 1,0-1,1 27,1-31,0 0,0-1,-1 1,-1 0,0-1,0 1,-1-1,-9 21,-17 32,24-49,-1-1,-1 0,0 0,-1 0,0-1,-1 0,-17 18,0-5,0 1,-28 40,45-55,1 1,0 0,0 0,2 1,-1 0,2 0,-8 28,7-23,-1 0,-1 0,0-1,-2 0,0-1,-14 20,-9 14,2 5,2 1,2 1,-21 70,29-72,11-35,0-1,2 1,0 0,2 1,-4 43,6-32,-1 0,-2 0,-1-1,-13 40,-2-7,-31 64,4-30,-30 76,67-138,2 1,2 0,1 0,-1 48,7-74,-4 18,-1 0,-11 34,9-39,1 0,2 1,-4 48,10 54,-3 119,-21-101,20-123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19.394"/>
    </inkml:context>
    <inkml:brush xml:id="br0">
      <inkml:brushProperty name="width" value="0.05" units="cm"/>
      <inkml:brushProperty name="height" value="0.05" units="cm"/>
      <inkml:brushProperty name="ignorePressure" value="1"/>
    </inkml:brush>
  </inkml:definitions>
  <inkml:trace contextRef="#ctx0" brushRef="#br0">1 3460,'0'46,"2"0,11 61,-9-47,-4-48,1-1,-1 1,2-1,0 1,5 16,-6-26,1 1,-1-1,1 0,0 0,0 1,-1-1,2 0,-1-1,0 1,0 0,1-1,-1 1,1-1,-1 0,1 1,-1-1,1-1,0 1,0 0,-1-1,1 1,0-1,3 0,12 1,0 0,29-4,-21 1,19 0,260 2,-180 24,24 9,-103-21,1-1,0-3,88 4,-73-12,110 14,92 16,-243-29,0-1,-1-1,1-1,-1-1,38-9,10-1,65 0,250 8,-197 8,-21-16,-2 0,-48 16,-63 0,0-3,87-10,-122 7,-1-2,-1 1,1-2,-1 0,0-1,23-15,85-66,-33 22,702-509,-424 298,-335 253,313-241,-262 194,144-160,123-223,-164 203,-174 231,-2-2,0 1,-1-1,-1-1,-2 0,0 0,4-27,10-30,77-209,-93 266,-1-1,-2 1,0 0,-1-1,-5-44,1-4,2-625,1 676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21.111"/>
    </inkml:context>
    <inkml:brush xml:id="br0">
      <inkml:brushProperty name="width" value="0.05" units="cm"/>
      <inkml:brushProperty name="height" value="0.05" units="cm"/>
      <inkml:brushProperty name="ignorePressure" value="1"/>
    </inkml:brush>
  </inkml:definitions>
  <inkml:trace contextRef="#ctx0" brushRef="#br0">2929 1350,'0'-641,"-2"609,-1-1,-3 1,0 0,-20-57,22 79,-1 0,0 1,0-1,-1 1,-1 0,1 1,-1-1,-1 1,1 1,-1-1,-1 1,1 1,-1 0,-11-6,-18-9,-1 2,-46-16,76 31,-391-139,103 36,277 99,-1 2,1 0,-1 2,1 0,-38-1,-113 6,88 1,-365 14,29 34,288-40,85-8,-63 11,74-6,0 1,1 3,0 0,0 2,2 2,0 1,-52 35,67-39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0T13:21:22.624"/>
    </inkml:context>
    <inkml:brush xml:id="br0">
      <inkml:brushProperty name="width" value="0.1" units="cm"/>
      <inkml:brushProperty name="height" value="0.1" units="cm"/>
      <inkml:brushProperty name="color" value="#AE198D"/>
      <inkml:brushProperty name="inkEffects" value="galaxy"/>
      <inkml:brushProperty name="anchorX" value="-14.06568"/>
      <inkml:brushProperty name="anchorY" value="328.80826"/>
      <inkml:brushProperty name="scaleFactor" value="0.5"/>
    </inkml:brush>
  </inkml:definitions>
  <inkml:trace contextRef="#ctx0" brushRef="#br0">445 0 24575,'0'0'0,"-4"0"0,-7 0 0,-4 0 0,-4 6 0,-9-1 0,-1 0 0,3 4 0,-4-1 0,1-1 0,6 4 0,0-3 0,1-1 0,0-1 0,-5 7 0,-1-1 0,4 4 0,5 2 0,2 3 0,-1 2 0,4 1 0,4 1 0,3-4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22.711"/>
    </inkml:context>
    <inkml:brush xml:id="br0">
      <inkml:brushProperty name="width" value="0.05" units="cm"/>
      <inkml:brushProperty name="height" value="0.05" units="cm"/>
      <inkml:brushProperty name="ignorePressure" value="1"/>
    </inkml:brush>
  </inkml:definitions>
  <inkml:trace contextRef="#ctx0" brushRef="#br0">1978 0,'-29'2,"0"1,0 2,0 1,0 1,-37 14,-17 5,57-17,0 1,0 1,-35 22,35-19,0-1,-54 20,23-17,26-8,1 1,0 1,0 1,1 2,-32 19,-80 50,125-74,0 0,0-1,-1-1,0-1,0 0,-1-1,1-1,-20 1,24-1,1 0,-1 1,1 0,0 1,0 1,-17 9,-63 48,65-41,0 1,1 2,-34 42,40-45,-2-1,0 0,-42 28,-16 15,24-10,-73 95,128-148,-12 13,0-1,0-1,-2 0,-17 11,30-22,-14 11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23.475"/>
    </inkml:context>
    <inkml:brush xml:id="br0">
      <inkml:brushProperty name="width" value="0.05" units="cm"/>
      <inkml:brushProperty name="height" value="0.05" units="cm"/>
      <inkml:brushProperty name="ignorePressure" value="1"/>
    </inkml:brush>
  </inkml:definitions>
  <inkml:trace contextRef="#ctx0" brushRef="#br0">55 0,'0'5,"0"4,-4 2,-2 3,1 4,1 2,1 7,1 2,-3 6,-1 0,-4-5,0-8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36.996"/>
    </inkml:context>
    <inkml:brush xml:id="br0">
      <inkml:brushProperty name="width" value="0.05" units="cm"/>
      <inkml:brushProperty name="height" value="0.05" units="cm"/>
      <inkml:brushProperty name="ignorePressure" value="1"/>
    </inkml:brush>
  </inkml:definitions>
  <inkml:trace contextRef="#ctx0" brushRef="#br0">212 0,'-4'0,"-6"5,-1 5,-3 1,-4 3,-2 3,-2-1,2 1,0-3,5 1,-1-2,3 1,4 2,-1-2,1-2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40.578"/>
    </inkml:context>
    <inkml:brush xml:id="br0">
      <inkml:brushProperty name="width" value="0.05" units="cm"/>
      <inkml:brushProperty name="height" value="0.05" units="cm"/>
      <inkml:brushProperty name="ignorePressure" value="1"/>
    </inkml:brush>
  </inkml:definitions>
  <inkml:trace contextRef="#ctx0" brushRef="#br0">1 0,'0'5,"0"4,0 7,0-1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7:42.981"/>
    </inkml:context>
    <inkml:brush xml:id="br0">
      <inkml:brushProperty name="width" value="0.05" units="cm"/>
      <inkml:brushProperty name="height" value="0.05" units="cm"/>
      <inkml:brushProperty name="ignorePressure" value="1"/>
    </inkml:brush>
  </inkml:definitions>
  <inkml:trace contextRef="#ctx0" brushRef="#br0">1 0,'0'5,"0"4,4 2,2 3,-1 4,-1 2,-1 3,-1 1,-1 1,0 0,-1 1,-1-5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8:25.734"/>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1969 2467,'0'0,"4"0,7 0,4 0,5 0,2 0,2 0,2 0,-1 0,1 0,0 0,0 0,-1 0,0 0,0 0,0 0,0 0,0 0,0 0,0 0,-1 0,1 0,0 0,0 0,0 0,0 0,0 0,0 5,0 0,0 0,-1 0,1-2,5-2,0 0,0 0,-1-1,-1 0,-1 0,-1-1,-1 1,1 0,-2 0,1 0,0 0,-1 0,1 0,0 0,0 0,-1 0,-4-5,0-5,0 0,1 0,1 3,-4-3,0 2,2 2,5 1,2 2,2 2,-6-5,0 1,-1 0,-1 1,2 1,0 1,1-3,1-1,-1 1,-4-4,0 1,0 1,1 2,-4-3,1 1,1-4,1 1,2-3,-4-2,1 0,0-1,2 3,1 3,-4-2,1 2,-4-2,1 2,-4-2,2 1,-3-2,2-3,3-3,2-8,3-6,2-2,2 1,-1 1,-3 3,-1 7,-4 1,0 6,1 1,1 3,-2-1,2-2,0 2,3-3,-4-1,6-3,1-2,-3-1,0-1,1-1,-1 4,-3 1,-4 0,-1 4,-2-1,-4-1,3-2,3-1,-2-7,4-1,-3-1,-3 1,3 0,-3 2,-2 1,-2 1,-2 0,-1 0,-2 0,0 0,0 0,-1 1,1-1,-1 0,1 0,0 0,0 0,0 0,0 1,0-1,0 0,0 0,0 0,0 0,0 0,0 0,0 0,0 0,0 1,0-1,0 0,0 0,0 0,0 0,0 0,0 0,-5 0,0 0,0 0,-4 5,1 1,-4 4,-4 4,3 0,-4-3,4-2,-2-4,3-2,-2 4,2-2,-1 5,1-1,4-2,-3 4,2-2,-3 3,2-1,-3 2,-2 3,-4 3,-3 2,-6 3,-1 0,-1 1,0 1,-3 0,0-1,2 0,1 1,2-1,-4 0,1 0,1 0,1 0,1 0,2 0,0 0,1 0,0 0,5-5,1 0,-6-5,0 1,-2 1,-5 2,0 2,0 1,2 2,2 1,1 0,0 1,2-1,0 0,1 1,-1-1,0 0,1 0,-1-5,0 0,0-1,1 2,-1 1,0 1,-5-4,0 1,-5 0,-4 1,-4 1,1 1,4 1,3 1,4 0,3 0,2 0,1 1,0-1,1 0,0 0,-5 0,-1 0,0 0,2 0,0 0,1 0,1 0,0 0,1 0,1 0,-1 0,0 0,1 0,-6 0,0 0,-5 0,1 0,-4 0,-3 0,-4 0,-1 0,2 0,0 0,-6 0,3-5,5 0,5 0,4 0,4 2,2 1,2 1,-4 1,0 0,-5 0,0 0,2 0,-4 0,2 0,2 1,2-1,1 0,3 0,0 0,1 0,1 0,-1 0,1 0,-1 0,-5 5,1 0,-6 5,-4-1,0 4,3 4,3-3,3-2,2 1,1-3,2 3,1-2,4 2,-4-3,-1 4,0 2,-6-2,5 2,-4-3,5 2,1 2,1 2,5 3,0-4,-1-4,4 1,4 0,-2-1,4 1,-3-3,2 2,2 3,-2 1,-4 4,2 6,-3 1,3 1,-3 0,-2-2,-2-1,3 0,3-2,-1 0,-2-5,3 0,2-1,4 2,-2 1,2 0,1 2,-3 1,1 0,-3-5,1 0,2 0,-3-4,2 0,2 2,2 2,1 1,3 2,0 1,1 1,0 0,1 0,-1 1,0-1,1 0,-1 0,0 0,0 0,0 0,-5-5,0-1,0 1,1 1,1 1,1 1,1 1,0 0,-4 1,0 0,0 0,-4 0,1 0,1 0,2 0,2 0,1 0,1 0,1 0,0 0,0 0,1 0,-1 0,-5-6,0 1,0 0,1 1,1 1,2 1,-1 1,2 0,0 1,0 0,0 0,0 0,1 0,-1 0,0 0,0 0,0 0,0 0,0 0,5-5,5-5,5-5,4-5,3-2,3-3,0 0,1-1,0 0,0 0,0 0,-6 6,0-1,0 1,1-1,0-1,2-1,-4 5,0-2,-4 5,1 0,1-2,2-3,-3 4,1-2,2-1,2-1,1-2,1-2,1 0,1-1,0 0,0-1,0 1,1 0,-1 0,0-1,0 1,0 0,0 0,0 0,-1 0,1 0,0 0,0 0,0 0,0 0,0 0,0 0,0 0,0 0,0 0,-1 0,1 0,0 0,0 0,0 0,0 0,0 0,0 0,0 0,-1 0,1 0,0 0,0 0,0 0,0 0,0 0,0 0,0 0,-1 0,1 0,0 0,0 0,0 0,0 0,0 0,0 0,0 0,0 0,0 0,-1 0,1 0,0 0,-5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3:58:53.856"/>
    </inkml:context>
    <inkml:brush xml:id="br0">
      <inkml:brushProperty name="width" value="0.05" units="cm"/>
      <inkml:brushProperty name="height" value="0.05" units="cm"/>
      <inkml:brushProperty name="color" value="#E71224"/>
      <inkml:brushProperty name="ignorePressure" value="1"/>
    </inkml:brush>
  </inkml:definitions>
  <inkml:trace contextRef="#ctx0" brushRef="#br0">2871 128,'-30'1,"-57"-1,-133-16,154 10,-103 2,114 5,1-2,-1-3,-62-11,-3-7,-2 5,1 6,-163 5,235 4,-55-9,-42-2,28 12,-232 4,296 0,1 3,-87 21,130-24,0 1,0 0,0 1,0 0,1 1,0 0,0 0,0 1,1 0,0 1,-12 14,-3 8,2 0,-20 38,13-19,12-18,1 1,2 0,1 1,2 1,1-1,-6 48,6-35,3-20,1 0,-2 51,6-26,-1-34,1 0,0 0,2 0,0 0,1-1,0 1,9 29,46 86,-47-110,1-1,0-1,2 0,0 0,18 18,-26-33,0 1,0-2,1 1,0 0,0-1,0 0,0-1,1 1,0-1,-1 0,1-1,0 0,0 0,1 0,7 0,16 1,0-1,40-2,-41-1,689 0,-690 0,54-10,-52 5,50-1,-46 5,47-9,29-1,344 11,-217 2,-212-2,-1-1,28-7,43-4,-80 12,-1-1,1-1,0-1,-1 0,16-7,-16 6,0 0,1 0,-1 2,1 0,20-1,18 5,-28 1,1-2,31-4,-52 4,0-1,0 0,0-1,0 1,0-1,0 0,-1-1,1 1,-1-1,0 0,1-1,-1 1,-1-1,9-8,-8 5,0-1,0 1,-1-1,0 0,0-1,-1 1,0-1,0 1,-1-1,0 0,1-13,-1-14,-2-55,-1 50,1 19,1-1,1 1,1 0,1 0,1 0,1 0,1 1,1-1,1 2,20-36,-24 44,0 0,0 0,-1 0,-1-1,0 1,-1-1,0 0,-1 0,-1 0,0 0,0 0,-2 0,1 1,-2-1,1 0,-2 1,0-1,0 1,-1 0,-1 1,-6-13,6 17,1-1,-1 1,0 0,-1 0,1 0,-1 1,-1 0,1 1,-1 0,0 0,-11-5,4 3,-1 1,-1 1,1 0,-1 1,-21-2,15 1,1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47:12.098"/>
    </inkml:context>
    <inkml:brush xml:id="br0">
      <inkml:brushProperty name="width" value="0.05" units="cm"/>
      <inkml:brushProperty name="height" value="0.05" units="cm"/>
      <inkml:brushProperty name="color" value="#E71224"/>
      <inkml:brushProperty name="ignorePressure" value="1"/>
    </inkml:brush>
  </inkml:definitions>
  <inkml:trace contextRef="#ctx0" brushRef="#br0">525 202,'-80'-2,"-89"4,153 2,1 0,0 0,0 2,1-1,-1 2,1 0,0 1,1 0,0 1,0 1,1 0,0 0,-14 18,19-20,0 1,1 0,-1 0,2 1,-1 0,2 0,-1 0,1 0,1 1,-5 21,4-2,2 0,2 51,1-46,-1-21,0-1,1 1,1-1,0 0,1 1,6 16,-8-26,1 0,0 0,0-1,0 1,0 0,1-1,-1 0,1 0,0 0,0 0,0 0,0 0,1-1,-1 1,1-1,0 0,-1 0,1-1,0 1,0-1,0 1,0-1,0-1,6 2,60 2,89-7,-38 0,-91 5,0 1,-1 2,43 11,-43-9,1 0,-1-2,45 1,1172-7,-1209 3,50 9,24 1,54 0,59 2,-166-14,-1 0,0-2,74-12,58-12,-143 16,0-2,76-32,-97 37,0 1,1 2,0 0,0 2,0 0,1 2,38 5,14-2,360-3,-435 0,1 0,-1 0,1-1,-1 0,0 0,1 0,-1 0,0 0,0-1,1 0,-1 0,0 0,-1 0,1-1,0 0,-1 1,6-7,-4 3,-1 0,0 0,0 0,0-1,-1 1,0-1,0 0,-1 0,0 0,1-8,1-10,-1 0,-2 0,-1 0,0 0,-7-37,-5-3,-23-71,15 66,20 67,-1 0,0 0,0 0,0 0,-1 0,1 1,-1-1,1 0,-1 1,0-1,0 1,0 0,0 0,0 0,-1 0,1 0,-1 0,1 0,-1 1,0-1,0 1,-5-2,-3 1,0 0,0 0,0 2,0-1,-13 2,-42-4,-73-15,38 6,52 8,-71 1,-5 0,1-21,87 16,-55-19,65 17,0 2,-1 1,-57-8,-262 13,168 5,-893-3,1055 1,1 1,-1 1,1 0,0 1,0 1,0 0,-27 14,-8 2,35-16,0-2,-1 1,1-2,-1 0,0-1,-32-3,27 1,0 1,0 1,-28 5,17 0,-64 1,29-3,57-2,0 0,1 1,0 0,-1 1,1 1,0-1,-11 8,-25 11,12-7,22-8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47:44.57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47:46.08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0T13:21:27.097"/>
    </inkml:context>
    <inkml:brush xml:id="br0">
      <inkml:brushProperty name="width" value="0.1" units="cm"/>
      <inkml:brushProperty name="height" value="0.1" units="cm"/>
      <inkml:brushProperty name="color" value="#AE198D"/>
      <inkml:brushProperty name="inkEffects" value="galaxy"/>
      <inkml:brushProperty name="anchorX" value="1700.79089"/>
      <inkml:brushProperty name="anchorY" value="1354.48291"/>
      <inkml:brushProperty name="scaleFactor" value="0.5"/>
    </inkml:brush>
  </inkml:definitions>
  <inkml:trace contextRef="#ctx0" brushRef="#br0">647 0 24575,'0'0'0,"4"0"0,7 0 0,4 0 0,4 0 0,4 0 0,-4 6 0,1-1 0,6 5 0,1 4 0,1 4 0,0-1 0,-6 1 0,-5 2 0,-2-4 0,-3 2 0,-5 1 0,3-4 0,3-3 0,-2 1 0,3-3 0,-2 2 0,2-2 0,-2 3 0,-8-2 0,-8-3 0,-7-2 0,-7-2 0,-3-2 0,-4-2 0,-1 0 0,-5 0 0,-1 0 0,1-1 0,1 1 0,1-1 0,2 1 0,1 0 0,1 0 0,0 0 0,0 0 0,1 0 0,-1 0 0,0 0 0,0 0 0,1 0 0,-1 0 0,5 5 0,0 0 0,0 0 0,0 4 0,-2-1 0,-1-1 0,-6-2 0,-1-1 0,-5-2 0,1-1 0,-4-1 0,1 5 0,3 0 0,3-1 0,1 0 0,3-1 0,1-1 0,6-1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47:47.12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47:50.34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47:50.66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47:51.00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3:25.190"/>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3:34.562"/>
    </inkml:context>
    <inkml:brush xml:id="br0">
      <inkml:brushProperty name="width" value="0.05" units="cm"/>
      <inkml:brushProperty name="height" value="0.05" units="cm"/>
      <inkml:brushProperty name="ignorePressure" value="1"/>
    </inkml:brush>
  </inkml:definitions>
  <inkml:trace contextRef="#ctx0" brushRef="#br0">426 133,'-2'5,"-1"0,0 0,0 0,0 0,-1-1,0 1,0-1,0 0,-7 6,0 1,-6 5,0-1,-37 26,51-39,0 1,0-1,1 1,-1-1,1 1,-1 0,1 0,0 0,0 1,1-1,-1 0,1 1,0-1,-1 1,1 4,-5 60,6-56,-1 1,0 0,-4 16,-21 47,18-55,1 0,0 0,2 0,-6 45,-1 61,-1 35,14 891,-15-880,2-48,-36 335,16-100,-12 342,43-652,1-11,7 67,-5-94,0 0,1-1,0 1,1-1,0 0,1 0,0-1,0 1,1-1,9 10,0 2,-1 1,-1 0,-1 1,18 46,-19-40,1-1,32 52,-29-55,0 1,-2 0,10 32,20 40,-36-89,1 0,0 0,0-1,1 0,0 0,1-1,-1 0,2-1,-1 0,22 11,-12-7,-1 1,19 16,47 58,-27-27,-37-41,2-2,0-1,1-1,0-1,2-1,29 10,4 4,-7-4,2-3,103 24,118 4,-128-24,-122-18,2-2,-1 0,49-3,-63-1,0-1,0 0,-1-1,1 0,-1-1,0 0,0 0,0-2,-1 1,18-13,39-27,120-60,-164 95,-1-2,0 0,-1-1,-1-1,0-1,-1-1,0-1,-2 0,31-39,-11 6,45-46,-17 21,14-11,-59 66,0 0,-1-1,-1-1,-1-1,-1-1,-1 0,-2-1,13-29,15-50,-22 59,23-79,-37 97,-2 1,0-1,-2-38,-2 43,1-1,1 1,2 0,0 0,12-42,-9 50,1-1,1 1,0 1,1 0,0 0,1 0,17-15,10-15,-30 32,-1 0,0-1,-1 0,0 0,-1 0,-1 0,0-1,0 1,-1-1,-1 0,0-19,4-16,54-352,15-122,-62 363,-7-1,-21-223,10 180,1 13,3 180,0 1,0-1,-1 0,0 1,-1-1,0 1,-9-14,-13-34,-41-109,42 111,-24-79,32 76,-38-154,52 200,-1 1,0 0,0 0,-1 0,-1 0,0 0,0 1,-1 0,0 1,-17-17,-4-7,25 28,0 0,0-1,0 1,0 0,1-1,-3-9,4 10,-1 0,1 1,-1-1,0 1,0-1,-1 1,0 0,1-1,-1 1,0 1,-5-6,-33-24,0 2,-2 1,-1 3,-2 1,0 3,-1 1,-2 2,0 3,-88-19,101 31,0 1,-1 3,-41 2,-58-2,52-11,51 7,-47-3,-22 8,57 2,-1-3,0-1,1-2,0-2,-53-15,60 13,0 2,-1 1,1 1,-1 3,-66 5,4-1,74-4,0 2,0 1,-50 11,63-10,-10 3,0 1,-42 17,29-7,-60 32,76-36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3:46.348"/>
    </inkml:context>
    <inkml:brush xml:id="br0">
      <inkml:brushProperty name="width" value="0.05" units="cm"/>
      <inkml:brushProperty name="height" value="0.05" units="cm"/>
      <inkml:brushProperty name="ignorePressure" value="1"/>
    </inkml:brush>
  </inkml:definitions>
  <inkml:trace contextRef="#ctx0" brushRef="#br0">1771 129,'-1445'0,"1439"0,0 0,-1 0,1 1,0 0,0 0,0 0,0 1,0 0,0 0,0 1,0-1,1 1,-1 1,1-1,0 1,0 0,0 0,1 0,0 0,-1 1,1 0,1 0,-1 0,1 1,0-1,0 1,0-1,1 1,0 0,0 0,1 0,-2 9,-17 74,-11 70,29-145,-1 0,-1 0,-10 26,9-28,0 0,1 1,0 0,2 0,-3 17,-6 95,-3 76,13-162,-11 58,7-57,-2 57,9 80,-4 202,-10-273,0 20,10 936,4-516,3-456,4-2,22 95,-14-90,3 0,42 112,-49-163,-11-32,1 1,0-1,10 19,-12-26,1-1,0 1,0 0,0 0,0-1,1 1,-1-1,1 0,0 0,-1 0,1 0,0 0,0-1,0 1,0-1,6 2,1 1,1 1,-1 0,0 1,0 0,-1 0,1 1,-2 0,1 1,-1 0,0 0,10 15,-10-13,1 0,0-1,0 1,1-2,0 1,0-1,1-1,22 12,105 26,-94-32,0 2,64 30,-76-31,1-2,0-2,0 0,1-3,0-1,39 3,-20-2,95 6,218-6,-225-8,-122-1,1-1,-1-1,-1 0,1-1,-1-2,21-9,16-4,20-5,-2-2,0-4,127-76,-185 94,-1 0,-1-1,0 0,-1-1,0-1,-1 0,-1 0,15-32,-1 3,-11 18,-1-1,-2 0,-1-1,-1 0,-1 0,3-32,13-53,-16 89,2 1,0 0,2 1,23-38,65-81,-45 68,423-679,-388 588,124-322,-206 461,0 0,-2-1,-1 0,-1 0,-1 1,-2-2,-4-45,2-121,-1-8,0 185,-1 1,-1-1,0 1,-1 0,-1 1,0-1,-1 2,-1-1,0 1,-18-20,-24-43,43 64,0 0,-1 1,-1 0,0 1,-1 0,-16-14,-6 1,-39-23,36 25,31 17,1 0,-1 0,1 0,0 0,0-1,1 0,-1 0,1 0,0 0,1-1,0 1,0 0,0-1,1 0,-1-8,0 4,-1-1,-1 0,-8-20,-15-11,-42-54,47 70,1-2,2 0,0-1,-25-58,32 51,2-1,-9-61,16 88,0 0,-1 0,0 0,-1 0,0 0,-10-14,-16-37,18 26,4 14,1-1,1 1,2-1,-5-36,-13-86,20 130,3 12,-1 0,0 0,0 1,0-1,-1 1,1-1,0 1,-1-1,0 1,0 0,1 0,-1-1,-1 2,1-1,0 0,0 0,-1 1,1-1,-1 1,1-1,-1 1,0 0,1 0,-4 0,-9-3,0 1,-1 1,-22-1,-2-1,-40-3,1 2,-86 7,38 1,114-2,0 0,-1 1,1 1,1 0,-1 1,-15 7,14-6,-1 0,0 0,0-1,-19 1,6-3,1 1,-1 1,0 2,-30 10,-1 14,40-23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4:03.190"/>
    </inkml:context>
    <inkml:brush xml:id="br0">
      <inkml:brushProperty name="width" value="0.05" units="cm"/>
      <inkml:brushProperty name="height" value="0.05" units="cm"/>
      <inkml:brushProperty name="ignorePressure" value="1"/>
    </inkml:brush>
  </inkml:definitions>
  <inkml:trace contextRef="#ctx0" brushRef="#br0">1747 80,'-1'-1,"1"-1,-1 1,0 0,1 0,-1-1,0 1,0 0,0 0,0 0,1 0,-2 0,1 0,0 0,0 0,0 0,0 1,0-1,-2 0,-32-17,21 12,0-1,1 2,-1 0,0 0,0 1,-1 1,1 0,-26-1,-110 6,71 0,-120-3,-151 3,283 6,1 2,-92 27,124-26,1 2,-57 30,61-28,15-7,0 1,1 0,0 1,1 0,0 1,1 1,0-1,-13 21,12-16,1 2,1-1,0 1,1 1,1-1,-7 27,9-13,1 1,2 0,1 0,5 56,-1-49,-2 0,-7 63,-4-6,2 168,-1 19,0-114,-6 43,7-111,6 186,6-139,-6 178,6 357,10-544,43 201,-39-249,-3-25,-5-30,-2 0,-2 0,1 44,-4-60,2 1,0-1,1 0,1 0,1-1,1 0,20 35,-2 3,-6-4,14 57,-20-57,25 57,-24-82,1-1,1 0,28 33,15 24,-55-77,0 1,1-1,0-1,0 1,1-1,0 0,0-1,14 10,-14-12,0-1,0 1,0-2,0 1,1-1,0 0,-1-1,1 1,0-2,-1 1,12-1,15 1,0 2,0 2,36 9,-34-6,1-1,53 2,324-10,-377-1,0-3,0 0,69-21,-63 14,1 2,49-4,-8 3,136-35,-160 31,-55 14,-1 0,1-1,-1 0,0 0,1 0,-1-1,0 0,-1 0,1 0,0 0,7-8,-3-1,0 0,0 0,10-22,227-456,-230 451,-6 19,-2-1,0 0,-1-1,5-30,-7 14,8-44,2-129,-2-23,-1-6,-9 134,4 1,42-208,-35 228,-10 56,1 1,1 0,1 1,17-43,156-349,-169 387,-2-1,-2 1,-1-1,-1 0,0-36,-4 48,5-61,-1 12,23-128,-21 165,-2-1,-2 1,-1-1,-2 0,-1 0,-1 0,-2 0,-2 1,-1-1,-13-38,8 21,3 0,2 0,2-1,3-54,-1 20,-1 49,-1 0,-10-38,6 39,-6-72,13 95,0 1,0-1,-1 1,-1 0,0 0,-1 0,0 1,-1 0,0 0,-9-12,-13-15,-42-44,69 80,-20-18,-1 0,-1 2,0 1,-40-22,-24-18,70 46,0 1,0 0,-1 1,-1 1,1 1,-1 1,-1 1,1 0,-35-3,-17 2,-98 4,106 3,-146-1,188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4:04.285"/>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4:12.756"/>
    </inkml:context>
    <inkml:brush xml:id="br0">
      <inkml:brushProperty name="width" value="0.05" units="cm"/>
      <inkml:brushProperty name="height" value="0.05" units="cm"/>
      <inkml:brushProperty name="ignorePressure" value="1"/>
    </inkml:brush>
  </inkml:definitions>
  <inkml:trace contextRef="#ctx0" brushRef="#br0">1895 0,'-276'13,"-14"-1,246-12,0 1,1 3,-1 1,-50 14,60-12,-1-2,0-1,-52-2,-11 2,87-2,0 1,0 1,0-1,1 2,-1 0,1 0,0 1,-10 7,-22 11,-1-1,21-11,-1-1,0-1,-42 13,59-21,1 0,-1 0,1 1,0-1,0 1,0 0,0 1,1-1,-1 1,1 0,-6 6,-38 56,13-18,10-19,16-20,1 0,0 1,0 0,1 0,0 1,0 0,2 1,-1-1,1 1,-5 20,-31 223,7-36,-32 293,40 4,10-145,5 393,12-500,0-187,22 145,1-146,-3-12,39 160,-44-182,3-1,1-1,28 42,-43-75,1-1,-1 1,1-1,0 0,14 10,-13-11,0 0,0 1,-1 0,0 0,0 1,6 9,37 83,-37-71,1 0,20 30,-27-49,0-1,1 0,0 0,0 0,0-1,1 0,1-1,-1 0,1 0,13 6,11 4,-7-2,1-1,1-2,0 0,1-2,-1-1,39 5,63 10,-90-14,0-2,75 3,604-11,-704-1,0 1,0-2,0 0,-1-1,28-10,-23 7,1 0,23-3,-25 6,0 0,-1-1,1 0,-1-1,-1-1,1-1,-1-1,-1 0,29-22,9-4,-44 31,-1 0,0-1,-1 0,1-1,-1 0,0 0,-1 0,1-1,-1 0,-1 0,8-12,7-17,159-296,-159 289,3-9,2 2,54-80,-77 128,4-5,1-1,-1 1,-1-1,1-1,-2 1,1-1,-1 1,0-1,-1 0,0-1,0 1,-1 0,0-1,0-13,-1-6,1-19,8-48,-8 84,1-21,3 1,0 0,3 0,0 0,2 1,1 0,17-29,-9 21,-1-1,-2-1,-2 0,-1-1,10-61,-24 102,4-15,6-22,-2-1,-1 1,-2-1,0-42,-8-60,5-275,22 229,2-38,-26 209,2-42,10-73,-7 85,-1 1,-5-60,3-44,10 70,-7 50,3-45,-10 11,-2 1,-4 0,-26-105,19 95,6 27,6 27,0 0,-1 0,-2 0,1 1,-2 0,-9-17,11 23,-138-226,134 228,1 0,-1 1,-1 0,0 1,0 0,0 0,0 1,-1 1,0-1,-21-5,-31-17,23 9,0 2,-2 1,-46-10,46 19,-1 1,-1 2,1 1,-80 7,12 0,-37-4,127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0T14:43:23.37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9:04.626"/>
    </inkml:context>
    <inkml:brush xml:id="br0">
      <inkml:brushProperty name="width" value="0.05" units="cm"/>
      <inkml:brushProperty name="height" value="0.05" units="cm"/>
      <inkml:brushProperty name="ignorePressure" value="1"/>
    </inkml:brush>
  </inkml:definitions>
  <inkml:trace contextRef="#ctx0" brushRef="#br0">0 0,'0'5,"0"0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1:59:04.626"/>
    </inkml:context>
    <inkml:brush xml:id="br0">
      <inkml:brushProperty name="width" value="0.05" units="cm"/>
      <inkml:brushProperty name="height" value="0.05" units="cm"/>
      <inkml:brushProperty name="ignorePressure" value="1"/>
    </inkml:brush>
  </inkml:definitions>
  <inkml:trace contextRef="#ctx0" brushRef="#br0">0 0,'0'5,"0"0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0T14:43:32.812"/>
    </inkml:context>
    <inkml:brush xml:id="br0">
      <inkml:brushProperty name="width" value="0.05" units="cm"/>
      <inkml:brushProperty name="height" value="0.05" units="cm"/>
      <inkml:brushProperty name="ignorePressure" value="1"/>
    </inkml:brush>
  </inkml:definitions>
  <inkml:trace contextRef="#ctx0" brushRef="#br0">176 1,'2'48,"9"52,-5-53,1 56,-6-80,1 0,7 29,-5-28,0 0,0 26,-3 41,-4 169,-1-228,-2-1,-1 0,-16 42,-7 30,-29 92,39-141,3 0,-15 81,31-128,-9 57,-3 114,11-18,6 126,7-214,-6-49,3 47,5 48,-8-80,3 58,-9-37,3 0,19 109,-6-76,3 100,9 63,-15-153,-5 1,-8 153,-2-91,4-32,-17 376,7-415,2-17,-3 1,-28 106,28-139,3 1,2 0,1 1,3-1,6 63,-2 10,-4-60,0 15,17 147,-3-100,-12-86,3-1,0 0,16 55,-12-55,-2 1,-1 0,-2 0,-1 1,-6 65,1-8,3 592,2-643,9 53,-5-54,1 58,-6 11,-3 121,-6-163,-21 84,17-98,2 0,2 1,0 59,9 1014,-1-1104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0T14:43:34.45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0T14:43:23.37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0T14:43:34.45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1026">
            <a:extLst>
              <a:ext uri="{FF2B5EF4-FFF2-40B4-BE49-F238E27FC236}">
                <a16:creationId xmlns:a16="http://schemas.microsoft.com/office/drawing/2014/main" id="{4DB4C2D2-0668-495E-85D7-D8DD37E5830D}"/>
              </a:ext>
            </a:extLst>
          </p:cNvPr>
          <p:cNvSpPr>
            <a:spLocks noGrp="1" noChangeArrowheads="1"/>
          </p:cNvSpPr>
          <p:nvPr>
            <p:ph type="hdr" sz="quarter"/>
          </p:nvPr>
        </p:nvSpPr>
        <p:spPr bwMode="auto">
          <a:xfrm>
            <a:off x="0" y="1"/>
            <a:ext cx="3067050" cy="468313"/>
          </a:xfrm>
          <a:prstGeom prst="rect">
            <a:avLst/>
          </a:prstGeom>
          <a:noFill/>
          <a:ln w="12700" cap="sq">
            <a:noFill/>
            <a:miter lim="800000"/>
            <a:headEnd type="none" w="sm" len="sm"/>
            <a:tailEnd type="none" w="sm" len="sm"/>
          </a:ln>
          <a:effectLst/>
        </p:spPr>
        <p:txBody>
          <a:bodyPr vert="horz" wrap="square" lIns="93911" tIns="46955" rIns="93911" bIns="46955"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108547" name="Rectangle 1027">
            <a:extLst>
              <a:ext uri="{FF2B5EF4-FFF2-40B4-BE49-F238E27FC236}">
                <a16:creationId xmlns:a16="http://schemas.microsoft.com/office/drawing/2014/main" id="{E6FF629C-B20C-4F9D-9325-98FC1720C48B}"/>
              </a:ext>
            </a:extLst>
          </p:cNvPr>
          <p:cNvSpPr>
            <a:spLocks noGrp="1" noChangeArrowheads="1"/>
          </p:cNvSpPr>
          <p:nvPr>
            <p:ph type="dt" idx="1"/>
          </p:nvPr>
        </p:nvSpPr>
        <p:spPr bwMode="auto">
          <a:xfrm>
            <a:off x="4010025" y="1"/>
            <a:ext cx="3067050" cy="468313"/>
          </a:xfrm>
          <a:prstGeom prst="rect">
            <a:avLst/>
          </a:prstGeom>
          <a:noFill/>
          <a:ln w="12700" cap="sq">
            <a:noFill/>
            <a:miter lim="800000"/>
            <a:headEnd type="none" w="sm" len="sm"/>
            <a:tailEnd type="none" w="sm" len="sm"/>
          </a:ln>
          <a:effectLst/>
        </p:spPr>
        <p:txBody>
          <a:bodyPr vert="horz" wrap="square" lIns="93911" tIns="46955" rIns="93911" bIns="46955"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4100" name="Rectangle 1028">
            <a:extLst>
              <a:ext uri="{FF2B5EF4-FFF2-40B4-BE49-F238E27FC236}">
                <a16:creationId xmlns:a16="http://schemas.microsoft.com/office/drawing/2014/main" id="{00C704A8-5304-4023-B0D5-7F923C3E9038}"/>
              </a:ext>
            </a:extLst>
          </p:cNvPr>
          <p:cNvSpPr>
            <a:spLocks noGrp="1" noRot="1" noChangeAspect="1" noChangeArrowheads="1" noTextEdit="1"/>
          </p:cNvSpPr>
          <p:nvPr>
            <p:ph type="sldImg" idx="2"/>
          </p:nvPr>
        </p:nvSpPr>
        <p:spPr bwMode="auto">
          <a:xfrm>
            <a:off x="1198563" y="701675"/>
            <a:ext cx="4679950"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9" name="Rectangle 1029">
            <a:extLst>
              <a:ext uri="{FF2B5EF4-FFF2-40B4-BE49-F238E27FC236}">
                <a16:creationId xmlns:a16="http://schemas.microsoft.com/office/drawing/2014/main" id="{B3F27542-CED4-4904-81D2-45CAD6C9D491}"/>
              </a:ext>
            </a:extLst>
          </p:cNvPr>
          <p:cNvSpPr>
            <a:spLocks noGrp="1" noChangeArrowheads="1"/>
          </p:cNvSpPr>
          <p:nvPr>
            <p:ph type="body" sz="quarter" idx="3"/>
          </p:nvPr>
        </p:nvSpPr>
        <p:spPr bwMode="auto">
          <a:xfrm>
            <a:off x="942975" y="4446588"/>
            <a:ext cx="5191125" cy="4214812"/>
          </a:xfrm>
          <a:prstGeom prst="rect">
            <a:avLst/>
          </a:prstGeom>
          <a:noFill/>
          <a:ln w="12700" cap="sq">
            <a:noFill/>
            <a:miter lim="800000"/>
            <a:headEnd type="none" w="sm" len="sm"/>
            <a:tailEnd type="none" w="sm" len="sm"/>
          </a:ln>
          <a:effectLst/>
        </p:spPr>
        <p:txBody>
          <a:bodyPr vert="horz" wrap="square" lIns="93911" tIns="46955" rIns="93911" bIns="4695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50" name="Rectangle 1030">
            <a:extLst>
              <a:ext uri="{FF2B5EF4-FFF2-40B4-BE49-F238E27FC236}">
                <a16:creationId xmlns:a16="http://schemas.microsoft.com/office/drawing/2014/main" id="{740E3660-3D69-442B-92AB-AA3F2C6A0FFB}"/>
              </a:ext>
            </a:extLst>
          </p:cNvPr>
          <p:cNvSpPr>
            <a:spLocks noGrp="1" noChangeArrowheads="1"/>
          </p:cNvSpPr>
          <p:nvPr>
            <p:ph type="ftr" sz="quarter" idx="4"/>
          </p:nvPr>
        </p:nvSpPr>
        <p:spPr bwMode="auto">
          <a:xfrm>
            <a:off x="0" y="8894763"/>
            <a:ext cx="3067050" cy="468312"/>
          </a:xfrm>
          <a:prstGeom prst="rect">
            <a:avLst/>
          </a:prstGeom>
          <a:noFill/>
          <a:ln w="12700" cap="sq">
            <a:noFill/>
            <a:miter lim="800000"/>
            <a:headEnd type="none" w="sm" len="sm"/>
            <a:tailEnd type="none" w="sm" len="sm"/>
          </a:ln>
          <a:effectLst/>
        </p:spPr>
        <p:txBody>
          <a:bodyPr vert="horz" wrap="square" lIns="93911" tIns="46955" rIns="93911" bIns="46955"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108551" name="Rectangle 1031">
            <a:extLst>
              <a:ext uri="{FF2B5EF4-FFF2-40B4-BE49-F238E27FC236}">
                <a16:creationId xmlns:a16="http://schemas.microsoft.com/office/drawing/2014/main" id="{3ADC1D95-D5C0-4E95-AB7F-417808B2041C}"/>
              </a:ext>
            </a:extLst>
          </p:cNvPr>
          <p:cNvSpPr>
            <a:spLocks noGrp="1" noChangeArrowheads="1"/>
          </p:cNvSpPr>
          <p:nvPr>
            <p:ph type="sldNum" sz="quarter" idx="5"/>
          </p:nvPr>
        </p:nvSpPr>
        <p:spPr bwMode="auto">
          <a:xfrm>
            <a:off x="4010025" y="8894763"/>
            <a:ext cx="3067050" cy="468312"/>
          </a:xfrm>
          <a:prstGeom prst="rect">
            <a:avLst/>
          </a:prstGeom>
          <a:noFill/>
          <a:ln w="12700" cap="sq">
            <a:noFill/>
            <a:miter lim="800000"/>
            <a:headEnd type="none" w="sm" len="sm"/>
            <a:tailEnd type="none" w="sm" len="sm"/>
          </a:ln>
          <a:effectLst/>
        </p:spPr>
        <p:txBody>
          <a:bodyPr vert="horz" wrap="square" lIns="93911" tIns="46955" rIns="93911" bIns="46955" numCol="1" anchor="b" anchorCtr="0" compatLnSpc="1">
            <a:prstTxWarp prst="textNoShape">
              <a:avLst/>
            </a:prstTxWarp>
          </a:bodyPr>
          <a:lstStyle>
            <a:lvl1pPr algn="r">
              <a:defRPr sz="1200" smtClean="0"/>
            </a:lvl1pPr>
          </a:lstStyle>
          <a:p>
            <a:pPr>
              <a:defRPr/>
            </a:pPr>
            <a:fld id="{1C3032C5-D448-4DFB-AD43-1F35B0BDD5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1">
            <a:extLst>
              <a:ext uri="{FF2B5EF4-FFF2-40B4-BE49-F238E27FC236}">
                <a16:creationId xmlns:a16="http://schemas.microsoft.com/office/drawing/2014/main" id="{AEA4203B-927E-442E-AAB9-0D83D0F72AE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55567" indent="-290482">
              <a:spcBef>
                <a:spcPct val="30000"/>
              </a:spcBef>
              <a:defRPr sz="1200">
                <a:solidFill>
                  <a:schemeClr val="tx1"/>
                </a:solidFill>
                <a:latin typeface="Times New Roman" panose="02020603050405020304" pitchFamily="18" charset="0"/>
              </a:defRPr>
            </a:lvl2pPr>
            <a:lvl3pPr marL="1161923" indent="-231749">
              <a:spcBef>
                <a:spcPct val="30000"/>
              </a:spcBef>
              <a:defRPr sz="1200">
                <a:solidFill>
                  <a:schemeClr val="tx1"/>
                </a:solidFill>
                <a:latin typeface="Times New Roman" panose="02020603050405020304" pitchFamily="18" charset="0"/>
              </a:defRPr>
            </a:lvl3pPr>
            <a:lvl4pPr marL="1627011" indent="-231749">
              <a:spcBef>
                <a:spcPct val="30000"/>
              </a:spcBef>
              <a:defRPr sz="1200">
                <a:solidFill>
                  <a:schemeClr val="tx1"/>
                </a:solidFill>
                <a:latin typeface="Times New Roman" panose="02020603050405020304" pitchFamily="18" charset="0"/>
              </a:defRPr>
            </a:lvl4pPr>
            <a:lvl5pPr marL="2092096" indent="-231749">
              <a:spcBef>
                <a:spcPct val="30000"/>
              </a:spcBef>
              <a:defRPr sz="1200">
                <a:solidFill>
                  <a:schemeClr val="tx1"/>
                </a:solidFill>
                <a:latin typeface="Times New Roman" panose="02020603050405020304" pitchFamily="18" charset="0"/>
              </a:defRPr>
            </a:lvl5pPr>
            <a:lvl6pPr marL="2549247" indent="-231749" eaLnBrk="0" fontAlgn="base" hangingPunct="0">
              <a:spcBef>
                <a:spcPct val="30000"/>
              </a:spcBef>
              <a:spcAft>
                <a:spcPct val="0"/>
              </a:spcAft>
              <a:defRPr sz="1200">
                <a:solidFill>
                  <a:schemeClr val="tx1"/>
                </a:solidFill>
                <a:latin typeface="Times New Roman" panose="02020603050405020304" pitchFamily="18" charset="0"/>
              </a:defRPr>
            </a:lvl6pPr>
            <a:lvl7pPr marL="3006396" indent="-231749" eaLnBrk="0" fontAlgn="base" hangingPunct="0">
              <a:spcBef>
                <a:spcPct val="30000"/>
              </a:spcBef>
              <a:spcAft>
                <a:spcPct val="0"/>
              </a:spcAft>
              <a:defRPr sz="1200">
                <a:solidFill>
                  <a:schemeClr val="tx1"/>
                </a:solidFill>
                <a:latin typeface="Times New Roman" panose="02020603050405020304" pitchFamily="18" charset="0"/>
              </a:defRPr>
            </a:lvl7pPr>
            <a:lvl8pPr marL="3463547" indent="-231749" eaLnBrk="0" fontAlgn="base" hangingPunct="0">
              <a:spcBef>
                <a:spcPct val="30000"/>
              </a:spcBef>
              <a:spcAft>
                <a:spcPct val="0"/>
              </a:spcAft>
              <a:defRPr sz="1200">
                <a:solidFill>
                  <a:schemeClr val="tx1"/>
                </a:solidFill>
                <a:latin typeface="Times New Roman" panose="02020603050405020304" pitchFamily="18" charset="0"/>
              </a:defRPr>
            </a:lvl8pPr>
            <a:lvl9pPr marL="3920696" indent="-23174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99D615-49A2-484E-AC40-90D533E255CA}" type="slidenum">
              <a:rPr lang="en-US" altLang="en-US"/>
              <a:pPr>
                <a:spcBef>
                  <a:spcPct val="0"/>
                </a:spcBef>
              </a:pPr>
              <a:t>1</a:t>
            </a:fld>
            <a:endParaRPr lang="en-US" altLang="en-US"/>
          </a:p>
        </p:txBody>
      </p:sp>
      <p:sp>
        <p:nvSpPr>
          <p:cNvPr id="7171" name="Rectangle 2">
            <a:extLst>
              <a:ext uri="{FF2B5EF4-FFF2-40B4-BE49-F238E27FC236}">
                <a16:creationId xmlns:a16="http://schemas.microsoft.com/office/drawing/2014/main" id="{43E253B1-C8D0-418B-987E-AFFD00135874}"/>
              </a:ext>
            </a:extLst>
          </p:cNvPr>
          <p:cNvSpPr>
            <a:spLocks noGrp="1" noRot="1" noChangeAspect="1" noChangeArrowheads="1" noTextEdit="1"/>
          </p:cNvSpPr>
          <p:nvPr>
            <p:ph type="sldImg"/>
          </p:nvPr>
        </p:nvSpPr>
        <p:spPr>
          <a:xfrm>
            <a:off x="1203325" y="704850"/>
            <a:ext cx="4673600" cy="3506788"/>
          </a:xfrm>
          <a:ln w="12700" cap="flat">
            <a:solidFill>
              <a:schemeClr val="tx1"/>
            </a:solidFill>
          </a:ln>
        </p:spPr>
      </p:sp>
      <p:sp>
        <p:nvSpPr>
          <p:cNvPr id="7172" name="Rectangle 3">
            <a:extLst>
              <a:ext uri="{FF2B5EF4-FFF2-40B4-BE49-F238E27FC236}">
                <a16:creationId xmlns:a16="http://schemas.microsoft.com/office/drawing/2014/main" id="{CA590FEF-9D55-4C2D-9499-E03D0B4A38D3}"/>
              </a:ext>
            </a:extLst>
          </p:cNvPr>
          <p:cNvSpPr>
            <a:spLocks noGrp="1" noChangeArrowheads="1"/>
          </p:cNvSpPr>
          <p:nvPr>
            <p:ph type="body" idx="1"/>
          </p:nvPr>
        </p:nvSpPr>
        <p:spPr>
          <a:xfrm>
            <a:off x="941389" y="4446588"/>
            <a:ext cx="5194300" cy="42148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3194" tIns="46598" rIns="93194" bIns="46598"/>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11</a:t>
            </a:fld>
            <a:endParaRPr lang="en-US" altLang="en-US"/>
          </a:p>
        </p:txBody>
      </p:sp>
    </p:spTree>
    <p:extLst>
      <p:ext uri="{BB962C8B-B14F-4D97-AF65-F5344CB8AC3E}">
        <p14:creationId xmlns:p14="http://schemas.microsoft.com/office/powerpoint/2010/main" val="3307988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12</a:t>
            </a:fld>
            <a:endParaRPr lang="en-US" altLang="en-US"/>
          </a:p>
        </p:txBody>
      </p:sp>
    </p:spTree>
    <p:extLst>
      <p:ext uri="{BB962C8B-B14F-4D97-AF65-F5344CB8AC3E}">
        <p14:creationId xmlns:p14="http://schemas.microsoft.com/office/powerpoint/2010/main" val="3031175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13</a:t>
            </a:fld>
            <a:endParaRPr lang="en-US" altLang="en-US"/>
          </a:p>
        </p:txBody>
      </p:sp>
    </p:spTree>
    <p:extLst>
      <p:ext uri="{BB962C8B-B14F-4D97-AF65-F5344CB8AC3E}">
        <p14:creationId xmlns:p14="http://schemas.microsoft.com/office/powerpoint/2010/main" val="3227660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9973A34-2667-47D9-AF6D-02B8DDDDE665}"/>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0968F693-9220-4A8C-8D6A-4A566A3AC66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9460" name="Slide Number Placeholder 3">
            <a:extLst>
              <a:ext uri="{FF2B5EF4-FFF2-40B4-BE49-F238E27FC236}">
                <a16:creationId xmlns:a16="http://schemas.microsoft.com/office/drawing/2014/main" id="{87E60AA7-4599-4785-8A40-FAD791BBD73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5179" indent="-286607">
              <a:defRPr sz="3200" b="1">
                <a:solidFill>
                  <a:schemeClr val="tx1"/>
                </a:solidFill>
                <a:latin typeface="Times New Roman" panose="02020603050405020304" pitchFamily="18" charset="0"/>
                <a:cs typeface="Arial" panose="020B0604020202020204" pitchFamily="34" charset="0"/>
              </a:defRPr>
            </a:lvl2pPr>
            <a:lvl3pPr marL="1146429" indent="-229286">
              <a:defRPr sz="3200" b="1">
                <a:solidFill>
                  <a:schemeClr val="tx1"/>
                </a:solidFill>
                <a:latin typeface="Times New Roman" panose="02020603050405020304" pitchFamily="18" charset="0"/>
                <a:cs typeface="Arial" panose="020B0604020202020204" pitchFamily="34" charset="0"/>
              </a:defRPr>
            </a:lvl3pPr>
            <a:lvl4pPr marL="1605001" indent="-229286">
              <a:defRPr sz="3200" b="1">
                <a:solidFill>
                  <a:schemeClr val="tx1"/>
                </a:solidFill>
                <a:latin typeface="Times New Roman" panose="02020603050405020304" pitchFamily="18" charset="0"/>
                <a:cs typeface="Arial" panose="020B0604020202020204" pitchFamily="34" charset="0"/>
              </a:defRPr>
            </a:lvl4pPr>
            <a:lvl5pPr marL="2063572" indent="-229286">
              <a:defRPr sz="3200" b="1">
                <a:solidFill>
                  <a:schemeClr val="tx1"/>
                </a:solidFill>
                <a:latin typeface="Times New Roman" panose="02020603050405020304" pitchFamily="18" charset="0"/>
                <a:cs typeface="Arial" panose="020B0604020202020204" pitchFamily="34" charset="0"/>
              </a:defRPr>
            </a:lvl5pPr>
            <a:lvl6pPr marL="2522144" indent="-229286"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80715" indent="-229286"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9287" indent="-229286"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97859" indent="-229286"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40270E6F-3DD8-4920-83E5-3655B6F6C974}" type="slidenum">
              <a:rPr lang="en-US" altLang="en-US" sz="1200"/>
              <a:pPr/>
              <a:t>14</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75FB8EB-3B06-401E-9133-B9FA80055BB4}"/>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58E5B44A-7CBA-44A3-ACCB-8ACE1851E82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
        <p:nvSpPr>
          <p:cNvPr id="21508" name="Slide Number Placeholder 3">
            <a:extLst>
              <a:ext uri="{FF2B5EF4-FFF2-40B4-BE49-F238E27FC236}">
                <a16:creationId xmlns:a16="http://schemas.microsoft.com/office/drawing/2014/main" id="{BBB48FCF-ECBB-44EB-B6E4-DF04B8E74D3F}"/>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659">
              <a:defRPr sz="3200" b="1">
                <a:solidFill>
                  <a:schemeClr val="tx1"/>
                </a:solidFill>
                <a:latin typeface="Times New Roman" panose="02020603050405020304" pitchFamily="18" charset="0"/>
                <a:cs typeface="Arial" panose="020B0604020202020204" pitchFamily="34" charset="0"/>
              </a:defRPr>
            </a:lvl1pPr>
            <a:lvl2pPr marL="745179" indent="-286607" defTabSz="934659">
              <a:defRPr sz="3200" b="1">
                <a:solidFill>
                  <a:schemeClr val="tx1"/>
                </a:solidFill>
                <a:latin typeface="Times New Roman" panose="02020603050405020304" pitchFamily="18" charset="0"/>
                <a:cs typeface="Arial" panose="020B0604020202020204" pitchFamily="34" charset="0"/>
              </a:defRPr>
            </a:lvl2pPr>
            <a:lvl3pPr marL="1146429" indent="-229286" defTabSz="934659">
              <a:defRPr sz="3200" b="1">
                <a:solidFill>
                  <a:schemeClr val="tx1"/>
                </a:solidFill>
                <a:latin typeface="Times New Roman" panose="02020603050405020304" pitchFamily="18" charset="0"/>
                <a:cs typeface="Arial" panose="020B0604020202020204" pitchFamily="34" charset="0"/>
              </a:defRPr>
            </a:lvl3pPr>
            <a:lvl4pPr marL="1605001" indent="-229286" defTabSz="934659">
              <a:defRPr sz="3200" b="1">
                <a:solidFill>
                  <a:schemeClr val="tx1"/>
                </a:solidFill>
                <a:latin typeface="Times New Roman" panose="02020603050405020304" pitchFamily="18" charset="0"/>
                <a:cs typeface="Arial" panose="020B0604020202020204" pitchFamily="34" charset="0"/>
              </a:defRPr>
            </a:lvl4pPr>
            <a:lvl5pPr marL="2063572" indent="-229286" defTabSz="934659">
              <a:defRPr sz="3200" b="1">
                <a:solidFill>
                  <a:schemeClr val="tx1"/>
                </a:solidFill>
                <a:latin typeface="Times New Roman" panose="02020603050405020304" pitchFamily="18" charset="0"/>
                <a:cs typeface="Arial" panose="020B0604020202020204" pitchFamily="34" charset="0"/>
              </a:defRPr>
            </a:lvl5pPr>
            <a:lvl6pPr marL="2522144" indent="-229286" defTabSz="934659"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80715" indent="-229286" defTabSz="934659"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39287" indent="-229286" defTabSz="934659"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97859" indent="-229286" defTabSz="934659"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2EEFDA68-C4BF-4B8D-95E0-21151F17A119}" type="slidenum">
              <a:rPr lang="en-US" altLang="en-US" sz="1200">
                <a:latin typeface="Arial" panose="020B0604020202020204" pitchFamily="34" charset="0"/>
              </a:rPr>
              <a:pPr/>
              <a:t>15</a:t>
            </a:fld>
            <a:endParaRPr lang="en-US" altLang="en-US" sz="120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16</a:t>
            </a:fld>
            <a:endParaRPr lang="en-US" altLang="en-US"/>
          </a:p>
        </p:txBody>
      </p:sp>
    </p:spTree>
    <p:extLst>
      <p:ext uri="{BB962C8B-B14F-4D97-AF65-F5344CB8AC3E}">
        <p14:creationId xmlns:p14="http://schemas.microsoft.com/office/powerpoint/2010/main" val="1226824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17</a:t>
            </a:fld>
            <a:endParaRPr lang="en-US"/>
          </a:p>
        </p:txBody>
      </p:sp>
    </p:spTree>
    <p:extLst>
      <p:ext uri="{BB962C8B-B14F-4D97-AF65-F5344CB8AC3E}">
        <p14:creationId xmlns:p14="http://schemas.microsoft.com/office/powerpoint/2010/main" val="3683255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Collecting multiple observations for each participant is required to estimate individual variation, but the number of data points needed is prohibitive for almost all patient-reported outcome studies: at least 10 and up to 15 observations per subject. Therefore, I will focus on two time points,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18</a:t>
            </a:fld>
            <a:endParaRPr lang="en-US" altLang="en-US"/>
          </a:p>
        </p:txBody>
      </p:sp>
    </p:spTree>
    <p:extLst>
      <p:ext uri="{BB962C8B-B14F-4D97-AF65-F5344CB8AC3E}">
        <p14:creationId xmlns:p14="http://schemas.microsoft.com/office/powerpoint/2010/main" val="1734609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a:extLst>
              <a:ext uri="{FF2B5EF4-FFF2-40B4-BE49-F238E27FC236}">
                <a16:creationId xmlns:a16="http://schemas.microsoft.com/office/drawing/2014/main" id="{308DA628-D999-4D09-B090-9BD601423F04}"/>
              </a:ext>
            </a:extLst>
          </p:cNvPr>
          <p:cNvSpPr>
            <a:spLocks noGrp="1" noRot="1" noChangeAspect="1" noChangeArrowheads="1" noTextEdit="1"/>
          </p:cNvSpPr>
          <p:nvPr>
            <p:ph type="sldImg"/>
          </p:nvPr>
        </p:nvSpPr>
        <p:spPr>
          <a:ln/>
        </p:spPr>
      </p:sp>
      <p:sp>
        <p:nvSpPr>
          <p:cNvPr id="37891" name="Rectangle 1027">
            <a:extLst>
              <a:ext uri="{FF2B5EF4-FFF2-40B4-BE49-F238E27FC236}">
                <a16:creationId xmlns:a16="http://schemas.microsoft.com/office/drawing/2014/main" id="{EB5EC1BA-0693-4ABF-9DBC-12D9271C056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0" marR="0">
              <a:spcBef>
                <a:spcPts val="0"/>
              </a:spcBef>
              <a:spcAft>
                <a:spcPts val="0"/>
              </a:spcAft>
            </a:pPr>
            <a:r>
              <a:rPr lang="en-US" dirty="0">
                <a:effectLst/>
                <a:latin typeface="Comic Sans MS" panose="030F0702030302020204" pitchFamily="66" charset="0"/>
                <a:ea typeface="Calibri" panose="020F0502020204030204" pitchFamily="34" charset="0"/>
                <a:cs typeface="Times New Roman" panose="02020603050405020304" pitchFamily="18" charset="0"/>
              </a:rPr>
              <a:t>Jacobson first proposed the reliable change index in 1984 when he was 35 years old.  The original formula did not have the square root of 2 term.  Christensen and Mendoza pointed out this omission in a letter to the editor in 1986.</a:t>
            </a:r>
          </a:p>
          <a:p>
            <a:pPr marL="0" marR="0">
              <a:spcBef>
                <a:spcPts val="0"/>
              </a:spcBef>
              <a:spcAft>
                <a:spcPts val="0"/>
              </a:spcAft>
            </a:pPr>
            <a:r>
              <a:rPr lang="en-US"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a:spcBef>
                <a:spcPts val="0"/>
              </a:spcBef>
              <a:spcAft>
                <a:spcPts val="0"/>
              </a:spcAft>
            </a:pPr>
            <a:r>
              <a:rPr lang="en-US" dirty="0">
                <a:effectLst/>
                <a:latin typeface="Comic Sans MS" panose="030F0702030302020204" pitchFamily="66" charset="0"/>
                <a:ea typeface="Calibri" panose="020F0502020204030204" pitchFamily="34" charset="0"/>
                <a:cs typeface="Times New Roman" panose="02020603050405020304" pitchFamily="18" charset="0"/>
              </a:rPr>
              <a:t>This slide provides the revised reliable change index formula described by Jacobson and Truax 31 years ago.  </a:t>
            </a:r>
          </a:p>
          <a:p>
            <a:pPr marL="0" marR="0">
              <a:spcBef>
                <a:spcPts val="0"/>
              </a:spcBef>
              <a:spcAft>
                <a:spcPts val="0"/>
              </a:spcAft>
            </a:pPr>
            <a:r>
              <a:rPr lang="en-US" dirty="0">
                <a:effectLst/>
                <a:latin typeface="Comic Sans MS" panose="030F0702030302020204" pitchFamily="66" charset="0"/>
                <a:ea typeface="Calibri" panose="020F0502020204030204" pitchFamily="34" charset="0"/>
                <a:cs typeface="Times New Roman" panose="02020603050405020304" pitchFamily="18" charset="0"/>
              </a:rPr>
              <a:t> </a:t>
            </a:r>
          </a:p>
          <a:p>
            <a:endParaRPr lang="en-US" altLang="en-US" sz="1400" dirty="0">
              <a:latin typeface="Comic Sans MS" panose="030F0702030302020204" pitchFamily="66"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a:extLst>
              <a:ext uri="{FF2B5EF4-FFF2-40B4-BE49-F238E27FC236}">
                <a16:creationId xmlns:a16="http://schemas.microsoft.com/office/drawing/2014/main" id="{308DA628-D999-4D09-B090-9BD601423F04}"/>
              </a:ext>
            </a:extLst>
          </p:cNvPr>
          <p:cNvSpPr>
            <a:spLocks noGrp="1" noRot="1" noChangeAspect="1" noChangeArrowheads="1" noTextEdit="1"/>
          </p:cNvSpPr>
          <p:nvPr>
            <p:ph type="sldImg"/>
          </p:nvPr>
        </p:nvSpPr>
        <p:spPr>
          <a:ln/>
        </p:spPr>
      </p:sp>
      <p:sp>
        <p:nvSpPr>
          <p:cNvPr id="37891" name="Rectangle 1027">
            <a:extLst>
              <a:ext uri="{FF2B5EF4-FFF2-40B4-BE49-F238E27FC236}">
                <a16:creationId xmlns:a16="http://schemas.microsoft.com/office/drawing/2014/main" id="{EB5EC1BA-0693-4ABF-9DBC-12D9271C056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0" marR="0">
              <a:spcBef>
                <a:spcPts val="0"/>
              </a:spcBef>
              <a:spcAft>
                <a:spcPts val="0"/>
              </a:spcAft>
            </a:pPr>
            <a:endParaRPr lang="en-US"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Comic Sans MS" panose="030F0702030302020204" pitchFamily="66" charset="0"/>
                <a:ea typeface="Calibri" panose="020F0502020204030204" pitchFamily="34" charset="0"/>
                <a:cs typeface="Times New Roman" panose="02020603050405020304" pitchFamily="18" charset="0"/>
              </a:rPr>
              <a:t>Jacobson was a psychology professor at the University of Washington whose research included studies of depression, domestic violence and the efficacy of marital therapy.  Unfortunately, he died of a heart attack on June 1, 1999 at age 50 in Las Vegas before a workshop where he was going to speak about domestic violence.</a:t>
            </a:r>
          </a:p>
          <a:p>
            <a:endParaRPr lang="en-US" altLang="en-US" sz="1400" dirty="0">
              <a:latin typeface="Comic Sans MS" panose="030F0702030302020204" pitchFamily="66" charset="0"/>
            </a:endParaRPr>
          </a:p>
        </p:txBody>
      </p:sp>
    </p:spTree>
    <p:extLst>
      <p:ext uri="{BB962C8B-B14F-4D97-AF65-F5344CB8AC3E}">
        <p14:creationId xmlns:p14="http://schemas.microsoft.com/office/powerpoint/2010/main" val="53562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300" b="1">
                <a:solidFill>
                  <a:schemeClr val="tx1"/>
                </a:solidFill>
                <a:latin typeface="Times New Roman" panose="02020603050405020304" pitchFamily="18" charset="0"/>
                <a:cs typeface="Arial" panose="020B0604020202020204" pitchFamily="34" charset="0"/>
              </a:defRPr>
            </a:lvl1pPr>
            <a:lvl2pPr marL="756026" indent="-290779">
              <a:defRPr sz="3300" b="1">
                <a:solidFill>
                  <a:schemeClr val="tx1"/>
                </a:solidFill>
                <a:latin typeface="Times New Roman" panose="02020603050405020304" pitchFamily="18" charset="0"/>
                <a:cs typeface="Arial" panose="020B0604020202020204" pitchFamily="34" charset="0"/>
              </a:defRPr>
            </a:lvl2pPr>
            <a:lvl3pPr marL="1163117" indent="-232623">
              <a:defRPr sz="3300" b="1">
                <a:solidFill>
                  <a:schemeClr val="tx1"/>
                </a:solidFill>
                <a:latin typeface="Times New Roman" panose="02020603050405020304" pitchFamily="18" charset="0"/>
                <a:cs typeface="Arial" panose="020B0604020202020204" pitchFamily="34" charset="0"/>
              </a:defRPr>
            </a:lvl3pPr>
            <a:lvl4pPr marL="1628364" indent="-232623">
              <a:defRPr sz="3300" b="1">
                <a:solidFill>
                  <a:schemeClr val="tx1"/>
                </a:solidFill>
                <a:latin typeface="Times New Roman" panose="02020603050405020304" pitchFamily="18" charset="0"/>
                <a:cs typeface="Arial" panose="020B0604020202020204" pitchFamily="34" charset="0"/>
              </a:defRPr>
            </a:lvl4pPr>
            <a:lvl5pPr marL="2093610" indent="-232623">
              <a:defRPr sz="3300" b="1">
                <a:solidFill>
                  <a:schemeClr val="tx1"/>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3300" b="1">
                <a:solidFill>
                  <a:schemeClr val="tx1"/>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3300" b="1">
                <a:solidFill>
                  <a:schemeClr val="tx1"/>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3300" b="1">
                <a:solidFill>
                  <a:schemeClr val="tx1"/>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3300" b="1">
                <a:solidFill>
                  <a:schemeClr val="tx1"/>
                </a:solidFill>
                <a:latin typeface="Times New Roman" panose="02020603050405020304" pitchFamily="18" charset="0"/>
                <a:cs typeface="Arial" panose="020B0604020202020204" pitchFamily="34" charset="0"/>
              </a:defRPr>
            </a:lvl9pPr>
          </a:lstStyle>
          <a:p>
            <a:fld id="{E2FAEC0F-38B5-4727-BEA3-7732140E1D37}" type="slidenum">
              <a:rPr lang="en-US" altLang="en-US" sz="1200"/>
              <a:pPr/>
              <a:t>2</a:t>
            </a:fld>
            <a:endParaRPr lang="en-US" altLang="en-US" sz="1200"/>
          </a:p>
        </p:txBody>
      </p:sp>
      <p:sp>
        <p:nvSpPr>
          <p:cNvPr id="40963" name="Rectangle 2"/>
          <p:cNvSpPr>
            <a:spLocks noGrp="1" noRot="1" noChangeAspect="1" noChangeArrowheads="1" noTextEdit="1"/>
          </p:cNvSpPr>
          <p:nvPr>
            <p:ph type="sldImg"/>
          </p:nvPr>
        </p:nvSpPr>
        <p:spPr>
          <a:xfrm>
            <a:off x="1211263" y="703263"/>
            <a:ext cx="4683125" cy="3511550"/>
          </a:xfrm>
          <a:ln/>
        </p:spPr>
      </p:sp>
      <p:sp>
        <p:nvSpPr>
          <p:cNvPr id="40964" name="Rectangle 3"/>
          <p:cNvSpPr>
            <a:spLocks noGrp="1" noChangeArrowheads="1"/>
          </p:cNvSpPr>
          <p:nvPr>
            <p:ph type="body" idx="1"/>
          </p:nvPr>
        </p:nvSpPr>
        <p:spPr>
          <a:xfrm>
            <a:off x="945249" y="4446502"/>
            <a:ext cx="5211151" cy="421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89980" tIns="44991" rIns="89980" bIns="44991"/>
          <a:lstStyle/>
          <a:p>
            <a:pPr eaLnBrk="1" hangingPunct="1"/>
            <a:endParaRPr lang="en-US" altLang="en-US"/>
          </a:p>
        </p:txBody>
      </p:sp>
    </p:spTree>
    <p:extLst>
      <p:ext uri="{BB962C8B-B14F-4D97-AF65-F5344CB8AC3E}">
        <p14:creationId xmlns:p14="http://schemas.microsoft.com/office/powerpoint/2010/main" val="3236472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a:extLst>
              <a:ext uri="{FF2B5EF4-FFF2-40B4-BE49-F238E27FC236}">
                <a16:creationId xmlns:a16="http://schemas.microsoft.com/office/drawing/2014/main" id="{60870CBE-F09A-4D2B-B496-F02FD72A6C34}"/>
              </a:ext>
            </a:extLst>
          </p:cNvPr>
          <p:cNvSpPr>
            <a:spLocks noGrp="1" noRot="1" noChangeAspect="1" noChangeArrowheads="1" noTextEdit="1"/>
          </p:cNvSpPr>
          <p:nvPr>
            <p:ph type="sldImg"/>
          </p:nvPr>
        </p:nvSpPr>
        <p:spPr>
          <a:ln/>
        </p:spPr>
      </p:sp>
      <p:sp>
        <p:nvSpPr>
          <p:cNvPr id="39939" name="Rectangle 1027">
            <a:extLst>
              <a:ext uri="{FF2B5EF4-FFF2-40B4-BE49-F238E27FC236}">
                <a16:creationId xmlns:a16="http://schemas.microsoft.com/office/drawing/2014/main" id="{A7C176C4-1739-49F4-AA71-7CDB9049088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The coefficient of repeatability is a re-expression of the RCI that indicates the change needed for statistical significance.  Shown here is the coefficient of repeatability formula for probability of 0.05—that is, 2.77 times the SEM.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This coefficient is also known as the minimally detectable change, smallest detectable change, and smallest real difference.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a:extLst>
              <a:ext uri="{FF2B5EF4-FFF2-40B4-BE49-F238E27FC236}">
                <a16:creationId xmlns:a16="http://schemas.microsoft.com/office/drawing/2014/main" id="{AA9CC9C0-778B-4DE3-819F-DF40BBB0A5DC}"/>
              </a:ext>
            </a:extLst>
          </p:cNvPr>
          <p:cNvSpPr>
            <a:spLocks noGrp="1" noRot="1" noChangeAspect="1" noChangeArrowheads="1" noTextEdit="1"/>
          </p:cNvSpPr>
          <p:nvPr>
            <p:ph type="sldImg"/>
          </p:nvPr>
        </p:nvSpPr>
        <p:spPr>
          <a:ln/>
        </p:spPr>
      </p:sp>
      <p:sp>
        <p:nvSpPr>
          <p:cNvPr id="41987" name="Rectangle 1027">
            <a:extLst>
              <a:ext uri="{FF2B5EF4-FFF2-40B4-BE49-F238E27FC236}">
                <a16:creationId xmlns:a16="http://schemas.microsoft.com/office/drawing/2014/main" id="{6E3117DE-7EBA-45C3-BE7C-A75FE8E4C18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5B141DF-9F57-49B5-9721-D6D354D47052}"/>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3DFA6731-80BF-43D4-A039-E9FCFCF5F16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Abu et al used MID thresholds to identify whether patients improved or declined on the Atrial Fibrillation Effect </a:t>
            </a:r>
            <a:r>
              <a:rPr lang="en-US" dirty="0" err="1"/>
              <a:t>QualiTy</a:t>
            </a:r>
            <a:r>
              <a:rPr lang="en-US" dirty="0"/>
              <a:t>-of-Life Questionnaire.  A five-point  threshold was used for “clinically meaningful change.”</a:t>
            </a:r>
          </a:p>
          <a:p>
            <a:endParaRPr lang="en-US" dirty="0"/>
          </a:p>
          <a:p>
            <a:r>
              <a:rPr lang="en-US" dirty="0"/>
              <a:t>This threshold was based on group-level MID estimates from a prior study that used physician assessment of functional status.</a:t>
            </a:r>
          </a:p>
          <a:p>
            <a:endParaRPr lang="en-US" dirty="0"/>
          </a:p>
          <a:p>
            <a:r>
              <a:rPr lang="en-US" dirty="0"/>
              <a:t>The authors concluded that 22% declined and 40% improved from baseline to 1 year later in a sample of 1097 older adults with atrial fibrillation.</a:t>
            </a:r>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24</a:t>
            </a:fld>
            <a:endParaRPr lang="en-US" altLang="en-US"/>
          </a:p>
        </p:txBody>
      </p:sp>
    </p:spTree>
    <p:extLst>
      <p:ext uri="{BB962C8B-B14F-4D97-AF65-F5344CB8AC3E}">
        <p14:creationId xmlns:p14="http://schemas.microsoft.com/office/powerpoint/2010/main" val="3827238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050">
            <a:extLst>
              <a:ext uri="{FF2B5EF4-FFF2-40B4-BE49-F238E27FC236}">
                <a16:creationId xmlns:a16="http://schemas.microsoft.com/office/drawing/2014/main" id="{F6D7F122-4BED-42EA-8DE4-B99C3ACBEA9D}"/>
              </a:ext>
            </a:extLst>
          </p:cNvPr>
          <p:cNvSpPr>
            <a:spLocks noGrp="1" noRot="1" noChangeAspect="1" noChangeArrowheads="1" noTextEdit="1"/>
          </p:cNvSpPr>
          <p:nvPr>
            <p:ph type="sldImg"/>
          </p:nvPr>
        </p:nvSpPr>
        <p:spPr>
          <a:ln/>
        </p:spPr>
      </p:sp>
      <p:sp>
        <p:nvSpPr>
          <p:cNvPr id="46083" name="Rectangle 2051">
            <a:extLst>
              <a:ext uri="{FF2B5EF4-FFF2-40B4-BE49-F238E27FC236}">
                <a16:creationId xmlns:a16="http://schemas.microsoft.com/office/drawing/2014/main" id="{4C6DD064-0921-4C2A-8CAA-504B7ED4019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427CCCF1-2FDA-427A-B8D7-6DF23CC94246}"/>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E934B7FC-0BE0-4F12-969E-F65049DAB6E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48132" name="Slide Number Placeholder 3">
            <a:extLst>
              <a:ext uri="{FF2B5EF4-FFF2-40B4-BE49-F238E27FC236}">
                <a16:creationId xmlns:a16="http://schemas.microsoft.com/office/drawing/2014/main" id="{2553ECCD-A9B2-4CA1-A447-AD14CF9A0E2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869" indent="-285719">
              <a:defRPr sz="3200" b="1">
                <a:solidFill>
                  <a:schemeClr val="tx1"/>
                </a:solidFill>
                <a:latin typeface="Times New Roman" panose="02020603050405020304" pitchFamily="18" charset="0"/>
                <a:cs typeface="Arial" panose="020B0604020202020204" pitchFamily="34" charset="0"/>
              </a:defRPr>
            </a:lvl2pPr>
            <a:lvl3pPr marL="1142875" indent="-228575">
              <a:defRPr sz="3200" b="1">
                <a:solidFill>
                  <a:schemeClr val="tx1"/>
                </a:solidFill>
                <a:latin typeface="Times New Roman" panose="02020603050405020304" pitchFamily="18" charset="0"/>
                <a:cs typeface="Arial" panose="020B0604020202020204" pitchFamily="34" charset="0"/>
              </a:defRPr>
            </a:lvl3pPr>
            <a:lvl4pPr marL="1600025" indent="-228575">
              <a:defRPr sz="3200" b="1">
                <a:solidFill>
                  <a:schemeClr val="tx1"/>
                </a:solidFill>
                <a:latin typeface="Times New Roman" panose="02020603050405020304" pitchFamily="18" charset="0"/>
                <a:cs typeface="Arial" panose="020B0604020202020204" pitchFamily="34" charset="0"/>
              </a:defRPr>
            </a:lvl4pPr>
            <a:lvl5pPr marL="2057175" indent="-228575">
              <a:defRPr sz="3200" b="1">
                <a:solidFill>
                  <a:schemeClr val="tx1"/>
                </a:solidFill>
                <a:latin typeface="Times New Roman" panose="02020603050405020304" pitchFamily="18" charset="0"/>
                <a:cs typeface="Arial" panose="020B0604020202020204" pitchFamily="34" charset="0"/>
              </a:defRPr>
            </a:lvl5pPr>
            <a:lvl6pPr marL="2514325" indent="-228575"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475" indent="-228575"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8625" indent="-228575"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5776" indent="-228575"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4C15E433-C29C-44AC-B375-3D5798B39D96}" type="slidenum">
              <a:rPr lang="en-US" altLang="en-US" sz="1200"/>
              <a:pPr/>
              <a:t>26</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a:extLst>
              <a:ext uri="{FF2B5EF4-FFF2-40B4-BE49-F238E27FC236}">
                <a16:creationId xmlns:a16="http://schemas.microsoft.com/office/drawing/2014/main" id="{8BB616C9-9703-4951-A02D-36EEF5CC8507}"/>
              </a:ext>
            </a:extLst>
          </p:cNvPr>
          <p:cNvSpPr>
            <a:spLocks noGrp="1" noRot="1" noChangeAspect="1" noChangeArrowheads="1" noTextEdit="1"/>
          </p:cNvSpPr>
          <p:nvPr>
            <p:ph type="sldImg"/>
          </p:nvPr>
        </p:nvSpPr>
        <p:spPr>
          <a:ln/>
        </p:spPr>
      </p:sp>
      <p:sp>
        <p:nvSpPr>
          <p:cNvPr id="50179" name="Rectangle 1027">
            <a:extLst>
              <a:ext uri="{FF2B5EF4-FFF2-40B4-BE49-F238E27FC236}">
                <a16:creationId xmlns:a16="http://schemas.microsoft.com/office/drawing/2014/main" id="{DB4F7449-60C9-42E1-848D-3D83209B6CB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z="1400">
              <a:latin typeface="Comic Sans MS" panose="030F0702030302020204" pitchFamily="66"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a:extLst>
              <a:ext uri="{FF2B5EF4-FFF2-40B4-BE49-F238E27FC236}">
                <a16:creationId xmlns:a16="http://schemas.microsoft.com/office/drawing/2014/main" id="{3E2C130B-F8AD-4479-9D4B-A1A42DA4AD71}"/>
              </a:ext>
            </a:extLst>
          </p:cNvPr>
          <p:cNvSpPr>
            <a:spLocks noGrp="1" noRot="1" noChangeAspect="1" noChangeArrowheads="1" noTextEdit="1"/>
          </p:cNvSpPr>
          <p:nvPr>
            <p:ph type="sldImg"/>
          </p:nvPr>
        </p:nvSpPr>
        <p:spPr>
          <a:ln/>
        </p:spPr>
      </p:sp>
      <p:sp>
        <p:nvSpPr>
          <p:cNvPr id="52227" name="Rectangle 1027">
            <a:extLst>
              <a:ext uri="{FF2B5EF4-FFF2-40B4-BE49-F238E27FC236}">
                <a16:creationId xmlns:a16="http://schemas.microsoft.com/office/drawing/2014/main" id="{6FF60354-FB5B-4469-8979-91677AA1227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z="1400">
              <a:latin typeface="Comic Sans MS" panose="030F0702030302020204" pitchFamily="66"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29</a:t>
            </a:fld>
            <a:endParaRPr lang="en-US" altLang="en-US"/>
          </a:p>
        </p:txBody>
      </p:sp>
    </p:spTree>
    <p:extLst>
      <p:ext uri="{BB962C8B-B14F-4D97-AF65-F5344CB8AC3E}">
        <p14:creationId xmlns:p14="http://schemas.microsoft.com/office/powerpoint/2010/main" val="3464991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This slide provides the denominators for 4 indices used to estimate significant individual change that include the SD and reliability. The numerator for all indices is individual change from baseline to follow-up.  You should </a:t>
            </a:r>
            <a:r>
              <a:rPr lang="en-US" sz="1800" dirty="0">
                <a:latin typeface="Comic Sans MS" panose="030F0702030302020204" pitchFamily="66" charset="0"/>
                <a:ea typeface="Calibri" panose="020F0502020204030204" pitchFamily="34" charset="0"/>
                <a:cs typeface="Times New Roman" panose="02020603050405020304" pitchFamily="18" charset="0"/>
              </a:rPr>
              <a:t>recognize t</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he last one from what we talked about before the break, the reliable change index.  The reliable change index is the one most often used for estimating significant individual change.  When the absolute value of an index is  1.96 or larger, the individual is deemed to have changed significantly at p &lt;.05.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30</a:t>
            </a:fld>
            <a:endParaRPr lang="en-US" altLang="en-US"/>
          </a:p>
        </p:txBody>
      </p:sp>
    </p:spTree>
    <p:extLst>
      <p:ext uri="{BB962C8B-B14F-4D97-AF65-F5344CB8AC3E}">
        <p14:creationId xmlns:p14="http://schemas.microsoft.com/office/powerpoint/2010/main" val="402439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300" b="1">
                <a:solidFill>
                  <a:schemeClr val="tx1"/>
                </a:solidFill>
                <a:latin typeface="Times New Roman" panose="02020603050405020304" pitchFamily="18" charset="0"/>
                <a:cs typeface="Arial" panose="020B0604020202020204" pitchFamily="34" charset="0"/>
              </a:defRPr>
            </a:lvl1pPr>
            <a:lvl2pPr marL="756026" indent="-290779">
              <a:defRPr sz="3300" b="1">
                <a:solidFill>
                  <a:schemeClr val="tx1"/>
                </a:solidFill>
                <a:latin typeface="Times New Roman" panose="02020603050405020304" pitchFamily="18" charset="0"/>
                <a:cs typeface="Arial" panose="020B0604020202020204" pitchFamily="34" charset="0"/>
              </a:defRPr>
            </a:lvl2pPr>
            <a:lvl3pPr marL="1163117" indent="-232623">
              <a:defRPr sz="3300" b="1">
                <a:solidFill>
                  <a:schemeClr val="tx1"/>
                </a:solidFill>
                <a:latin typeface="Times New Roman" panose="02020603050405020304" pitchFamily="18" charset="0"/>
                <a:cs typeface="Arial" panose="020B0604020202020204" pitchFamily="34" charset="0"/>
              </a:defRPr>
            </a:lvl3pPr>
            <a:lvl4pPr marL="1628364" indent="-232623">
              <a:defRPr sz="3300" b="1">
                <a:solidFill>
                  <a:schemeClr val="tx1"/>
                </a:solidFill>
                <a:latin typeface="Times New Roman" panose="02020603050405020304" pitchFamily="18" charset="0"/>
                <a:cs typeface="Arial" panose="020B0604020202020204" pitchFamily="34" charset="0"/>
              </a:defRPr>
            </a:lvl4pPr>
            <a:lvl5pPr marL="2093610" indent="-232623">
              <a:defRPr sz="3300" b="1">
                <a:solidFill>
                  <a:schemeClr val="tx1"/>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3300" b="1">
                <a:solidFill>
                  <a:schemeClr val="tx1"/>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3300" b="1">
                <a:solidFill>
                  <a:schemeClr val="tx1"/>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3300" b="1">
                <a:solidFill>
                  <a:schemeClr val="tx1"/>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3300" b="1">
                <a:solidFill>
                  <a:schemeClr val="tx1"/>
                </a:solidFill>
                <a:latin typeface="Times New Roman" panose="02020603050405020304" pitchFamily="18" charset="0"/>
                <a:cs typeface="Arial" panose="020B0604020202020204" pitchFamily="34" charset="0"/>
              </a:defRPr>
            </a:lvl9pPr>
          </a:lstStyle>
          <a:p>
            <a:fld id="{EBAC52AD-9F1E-4BF9-8EBF-38777865C66A}" type="slidenum">
              <a:rPr lang="en-US" altLang="en-US" sz="1200"/>
              <a:pPr/>
              <a:t>3</a:t>
            </a:fld>
            <a:endParaRPr lang="en-US" altLang="en-US" sz="1200"/>
          </a:p>
        </p:txBody>
      </p:sp>
      <p:sp>
        <p:nvSpPr>
          <p:cNvPr id="36867" name="Rectangle 2"/>
          <p:cNvSpPr>
            <a:spLocks noGrp="1" noRot="1" noChangeAspect="1" noChangeArrowheads="1" noTextEdit="1"/>
          </p:cNvSpPr>
          <p:nvPr>
            <p:ph type="sldImg"/>
          </p:nvPr>
        </p:nvSpPr>
        <p:spPr>
          <a:xfrm>
            <a:off x="1211263" y="703263"/>
            <a:ext cx="4683125" cy="3511550"/>
          </a:xfrm>
          <a:ln/>
        </p:spPr>
      </p:sp>
      <p:sp>
        <p:nvSpPr>
          <p:cNvPr id="36868" name="Rectangle 3"/>
          <p:cNvSpPr>
            <a:spLocks noGrp="1" noChangeArrowheads="1"/>
          </p:cNvSpPr>
          <p:nvPr>
            <p:ph type="body" idx="1"/>
          </p:nvPr>
        </p:nvSpPr>
        <p:spPr>
          <a:xfrm>
            <a:off x="945249" y="4446502"/>
            <a:ext cx="5211151" cy="421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89980" tIns="44991" rIns="89980" bIns="44991"/>
          <a:lstStyle/>
          <a:p>
            <a:pPr eaLnBrk="1" hangingPunct="1"/>
            <a:endParaRPr lang="en-US" altLang="en-US"/>
          </a:p>
        </p:txBody>
      </p:sp>
    </p:spTree>
    <p:extLst>
      <p:ext uri="{BB962C8B-B14F-4D97-AF65-F5344CB8AC3E}">
        <p14:creationId xmlns:p14="http://schemas.microsoft.com/office/powerpoint/2010/main" val="2929233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When reliability is high (around 0.90 or higher), the SEM and the standard error of estimation yield similar estimates of significant individual change. </a:t>
            </a:r>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31</a:t>
            </a:fld>
            <a:endParaRPr lang="en-US" altLang="en-US"/>
          </a:p>
        </p:txBody>
      </p:sp>
    </p:spTree>
    <p:extLst>
      <p:ext uri="{BB962C8B-B14F-4D97-AF65-F5344CB8AC3E}">
        <p14:creationId xmlns:p14="http://schemas.microsoft.com/office/powerpoint/2010/main" val="2050934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And the standard error of prediction and the reliable change index produce similar estimates</a:t>
            </a:r>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32</a:t>
            </a:fld>
            <a:endParaRPr lang="en-US" altLang="en-US"/>
          </a:p>
        </p:txBody>
      </p:sp>
    </p:spTree>
    <p:extLst>
      <p:ext uri="{BB962C8B-B14F-4D97-AF65-F5344CB8AC3E}">
        <p14:creationId xmlns:p14="http://schemas.microsoft.com/office/powerpoint/2010/main" val="2523252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In addition, bigger change is needed to reach significance for the standard error of prediction and the reliable change index than for the SEM and standard error of estimation.</a:t>
            </a: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33</a:t>
            </a:fld>
            <a:endParaRPr lang="en-US" altLang="en-US"/>
          </a:p>
        </p:txBody>
      </p:sp>
    </p:spTree>
    <p:extLst>
      <p:ext uri="{BB962C8B-B14F-4D97-AF65-F5344CB8AC3E}">
        <p14:creationId xmlns:p14="http://schemas.microsoft.com/office/powerpoint/2010/main" val="2443761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The standard deviation between respondents is often used in these individual change formulas. An editor suggested that estimating significant individual change using this standard deviation is inappropriate without justification.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It is possible to use the SD of change or within subject SD instead of SD at baseline in the denominators of the individual change indices.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34</a:t>
            </a:fld>
            <a:endParaRPr lang="en-US" altLang="en-US"/>
          </a:p>
        </p:txBody>
      </p:sp>
    </p:spTree>
    <p:extLst>
      <p:ext uri="{BB962C8B-B14F-4D97-AF65-F5344CB8AC3E}">
        <p14:creationId xmlns:p14="http://schemas.microsoft.com/office/powerpoint/2010/main" val="3508574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7166" y="4213225"/>
            <a:ext cx="5191125" cy="4214812"/>
          </a:xfrm>
        </p:spPr>
        <p:txBody>
          <a:bodyPr/>
          <a:lstStyle/>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Doing so is analogous to using the standardized response mean or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Guyatt’s</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responsiveness statistic to estimate a measure’s responsiveness to change.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Each of these three indices have group mean change in the numerator and SD in the denominator.  The effect size has the SD at baseline while the standardized response mean has the SD of change.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The </a:t>
            </a:r>
            <a:r>
              <a:rPr lang="en-US" sz="1800" dirty="0" err="1">
                <a:effectLst/>
                <a:latin typeface="Comic Sans MS" panose="030F0702030302020204" pitchFamily="66" charset="0"/>
                <a:ea typeface="Calibri" panose="020F0502020204030204" pitchFamily="34" charset="0"/>
                <a:cs typeface="Times New Roman" panose="02020603050405020304" pitchFamily="18" charset="0"/>
              </a:rPr>
              <a:t>Guyatt</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index is desirable because it uses a pure measure of noise, the SD of change among those deemed not to have changed based on other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35</a:t>
            </a:fld>
            <a:endParaRPr lang="en-US" altLang="en-US"/>
          </a:p>
        </p:txBody>
      </p:sp>
    </p:spTree>
    <p:extLst>
      <p:ext uri="{BB962C8B-B14F-4D97-AF65-F5344CB8AC3E}">
        <p14:creationId xmlns:p14="http://schemas.microsoft.com/office/powerpoint/2010/main" val="1082028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Limitations in using test-retest reliability were noted by an International Society  of Quality of Life Research advisory task force lead by Bryce Reeve that surveyed 120 ISOQOL members.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In the article published in Quality of Life Research, the authors noted practical concerns estimating test-retest reliability such as the difficulty ensuring people have not changed.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36</a:t>
            </a:fld>
            <a:endParaRPr lang="en-US" altLang="en-US"/>
          </a:p>
        </p:txBody>
      </p:sp>
    </p:spTree>
    <p:extLst>
      <p:ext uri="{BB962C8B-B14F-4D97-AF65-F5344CB8AC3E}">
        <p14:creationId xmlns:p14="http://schemas.microsoft.com/office/powerpoint/2010/main" val="2512352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2975" y="4219130"/>
            <a:ext cx="5191125" cy="4214812"/>
          </a:xfrm>
        </p:spPr>
        <p:txBody>
          <a:bodyPr/>
          <a:lstStyle/>
          <a:p>
            <a:r>
              <a:rPr lang="en-US" sz="1300" dirty="0">
                <a:effectLst/>
                <a:latin typeface="Comic Sans MS" panose="030F0702030302020204" pitchFamily="66" charset="0"/>
                <a:ea typeface="Calibri" panose="020F0502020204030204" pitchFamily="34" charset="0"/>
                <a:cs typeface="Times New Roman" panose="02020603050405020304" pitchFamily="18" charset="0"/>
              </a:rPr>
              <a:t>This slide shows an example of coefficient of repeatability estimates obtained based on the reliable change index in a sample of low back pain patients who completed the PROMIS-29 at baseline and 6 weeks later.  Five different estimates are shown in columns 2-6.  The second column is for the SD at baseline, the third column is for the SD of change, the fourth is for the SD of change among those retrospectively reporting that they had not changed, the fifth column uses the within subject SD suggested by Bland and Altman, and column six is based on a typical error method popular in sports medicine.</a:t>
            </a:r>
          </a:p>
          <a:p>
            <a:pPr marL="0" marR="0">
              <a:spcBef>
                <a:spcPts val="0"/>
              </a:spcBef>
              <a:spcAft>
                <a:spcPts val="0"/>
              </a:spcAft>
            </a:pPr>
            <a:r>
              <a:rPr lang="en-US" sz="1300" dirty="0">
                <a:effectLst/>
                <a:latin typeface="Comic Sans MS" panose="030F0702030302020204" pitchFamily="66" charset="0"/>
                <a:ea typeface="Calibri" panose="020F0502020204030204" pitchFamily="34" charset="0"/>
                <a:cs typeface="Times New Roman" panose="02020603050405020304" pitchFamily="18" charset="0"/>
              </a:rPr>
              <a:t> </a:t>
            </a:r>
          </a:p>
          <a:p>
            <a:endParaRPr lang="en-US" sz="1800" dirty="0">
              <a:latin typeface="Comic Sans MS" panose="030F0702030302020204" pitchFamily="66" charset="0"/>
            </a:endParaRPr>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37</a:t>
            </a:fld>
            <a:endParaRPr lang="en-US"/>
          </a:p>
        </p:txBody>
      </p:sp>
    </p:spTree>
    <p:extLst>
      <p:ext uri="{BB962C8B-B14F-4D97-AF65-F5344CB8AC3E}">
        <p14:creationId xmlns:p14="http://schemas.microsoft.com/office/powerpoint/2010/main" val="3945179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2975" y="4219130"/>
            <a:ext cx="5191125" cy="4214812"/>
          </a:xfrm>
        </p:spPr>
        <p:txBody>
          <a:bodyPr/>
          <a:lstStyle/>
          <a:p>
            <a:pPr marL="0" marR="0">
              <a:spcBef>
                <a:spcPts val="0"/>
              </a:spcBef>
              <a:spcAft>
                <a:spcPts val="0"/>
              </a:spcAft>
            </a:pPr>
            <a:r>
              <a:rPr lang="en-US" sz="13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a:spcBef>
                <a:spcPts val="0"/>
              </a:spcBef>
              <a:spcAft>
                <a:spcPts val="0"/>
              </a:spcAft>
            </a:pPr>
            <a:r>
              <a:rPr lang="en-US" sz="1300" dirty="0">
                <a:effectLst/>
                <a:latin typeface="Comic Sans MS" panose="030F0702030302020204" pitchFamily="66" charset="0"/>
                <a:ea typeface="Calibri" panose="020F0502020204030204" pitchFamily="34" charset="0"/>
                <a:cs typeface="Times New Roman" panose="02020603050405020304" pitchFamily="18" charset="0"/>
              </a:rPr>
              <a:t>The standard deviation at baseline, as shown in Column 2, consistently yielded the smallest coefficients of repeatability, meaning it would indicate more people have changed.  Estimates in columns 3-6 were larger and relatively similar to one another.</a:t>
            </a:r>
          </a:p>
          <a:p>
            <a:endParaRPr lang="en-US" sz="1800" dirty="0">
              <a:latin typeface="Comic Sans MS" panose="030F0702030302020204" pitchFamily="66" charset="0"/>
            </a:endParaRPr>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38</a:t>
            </a:fld>
            <a:endParaRPr lang="en-US"/>
          </a:p>
        </p:txBody>
      </p:sp>
    </p:spTree>
    <p:extLst>
      <p:ext uri="{BB962C8B-B14F-4D97-AF65-F5344CB8AC3E}">
        <p14:creationId xmlns:p14="http://schemas.microsoft.com/office/powerpoint/2010/main" val="4855705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If coefficient alpha is used instead of test-retest reliability in the coefficient of repeatability formulas for the SD of change columns, their estimates are similar to those based on the SD at baseline.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39</a:t>
            </a:fld>
            <a:endParaRPr lang="en-US"/>
          </a:p>
        </p:txBody>
      </p:sp>
    </p:spTree>
    <p:extLst>
      <p:ext uri="{BB962C8B-B14F-4D97-AF65-F5344CB8AC3E}">
        <p14:creationId xmlns:p14="http://schemas.microsoft.com/office/powerpoint/2010/main" val="3080011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Rot="1" noChangeAspect="1" noChangeArrowheads="1" noTextEdit="1"/>
          </p:cNvSpPr>
          <p:nvPr>
            <p:ph type="sldImg"/>
          </p:nvPr>
        </p:nvSpPr>
        <p:spPr>
          <a:ln/>
        </p:spPr>
      </p:sp>
      <p:sp>
        <p:nvSpPr>
          <p:cNvPr id="178179" name="Rectangle 1027"/>
          <p:cNvSpPr>
            <a:spLocks noGrp="1" noChangeArrowheads="1"/>
          </p:cNvSpPr>
          <p:nvPr>
            <p:ph type="body" idx="1"/>
          </p:nvPr>
        </p:nvSpPr>
        <p:spPr>
          <a:noFill/>
          <a:ln w="9525"/>
        </p:spPr>
        <p:txBody>
          <a:bodyPr/>
          <a:lstStyle/>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Here is the reliable change index that has been used to assess measures calibrated using item response theory</a:t>
            </a:r>
          </a:p>
          <a:p>
            <a:endParaRPr lang="en-US" altLang="en-US" sz="1400" dirty="0">
              <a:latin typeface="Comic Sans MS" panose="030F0702030302020204" pitchFamily="66" charset="0"/>
            </a:endParaRPr>
          </a:p>
          <a:p>
            <a:r>
              <a:rPr lang="en-US" altLang="en-US" sz="1600" dirty="0">
                <a:latin typeface="Comic Sans MS" panose="030F0702030302020204" pitchFamily="66" charset="0"/>
              </a:rPr>
              <a:t>Note that the denominator uses the SEs at baseline and follow-up.</a:t>
            </a:r>
          </a:p>
          <a:p>
            <a:r>
              <a:rPr lang="en-US" altLang="en-US" sz="1600" dirty="0">
                <a:latin typeface="Comic Sans MS" panose="030F0702030302020204" pitchFamily="66" charset="0"/>
              </a:rPr>
              <a:t>(Standard errors are obtained using the information function.  Expected A Posterior (EAP) estimates of physical function scores were </a:t>
            </a:r>
            <a:r>
              <a:rPr lang="en-US" altLang="en-US" sz="1600">
                <a:latin typeface="Comic Sans MS" panose="030F0702030302020204" pitchFamily="66" charset="0"/>
              </a:rPr>
              <a:t>estimated.)</a:t>
            </a:r>
            <a:endParaRPr lang="en-US" altLang="en-US" sz="1600" dirty="0">
              <a:latin typeface="Comic Sans MS" panose="030F0702030302020204" pitchFamily="66" charset="0"/>
            </a:endParaRPr>
          </a:p>
        </p:txBody>
      </p:sp>
    </p:spTree>
    <p:extLst>
      <p:ext uri="{BB962C8B-B14F-4D97-AF65-F5344CB8AC3E}">
        <p14:creationId xmlns:p14="http://schemas.microsoft.com/office/powerpoint/2010/main" val="204059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3300" b="1">
                <a:solidFill>
                  <a:schemeClr val="tx1"/>
                </a:solidFill>
                <a:latin typeface="Times New Roman" panose="02020603050405020304" pitchFamily="18" charset="0"/>
                <a:cs typeface="Arial" panose="020B0604020202020204" pitchFamily="34" charset="0"/>
              </a:defRPr>
            </a:lvl1pPr>
            <a:lvl2pPr marL="756026" indent="-290779">
              <a:defRPr sz="3300" b="1">
                <a:solidFill>
                  <a:schemeClr val="tx1"/>
                </a:solidFill>
                <a:latin typeface="Times New Roman" panose="02020603050405020304" pitchFamily="18" charset="0"/>
                <a:cs typeface="Arial" panose="020B0604020202020204" pitchFamily="34" charset="0"/>
              </a:defRPr>
            </a:lvl2pPr>
            <a:lvl3pPr marL="1163117" indent="-232623">
              <a:defRPr sz="3300" b="1">
                <a:solidFill>
                  <a:schemeClr val="tx1"/>
                </a:solidFill>
                <a:latin typeface="Times New Roman" panose="02020603050405020304" pitchFamily="18" charset="0"/>
                <a:cs typeface="Arial" panose="020B0604020202020204" pitchFamily="34" charset="0"/>
              </a:defRPr>
            </a:lvl3pPr>
            <a:lvl4pPr marL="1628364" indent="-232623">
              <a:defRPr sz="3300" b="1">
                <a:solidFill>
                  <a:schemeClr val="tx1"/>
                </a:solidFill>
                <a:latin typeface="Times New Roman" panose="02020603050405020304" pitchFamily="18" charset="0"/>
                <a:cs typeface="Arial" panose="020B0604020202020204" pitchFamily="34" charset="0"/>
              </a:defRPr>
            </a:lvl4pPr>
            <a:lvl5pPr marL="2093610" indent="-232623">
              <a:defRPr sz="3300" b="1">
                <a:solidFill>
                  <a:schemeClr val="tx1"/>
                </a:solidFill>
                <a:latin typeface="Times New Roman" panose="02020603050405020304" pitchFamily="18" charset="0"/>
                <a:cs typeface="Arial" panose="020B0604020202020204" pitchFamily="34" charset="0"/>
              </a:defRPr>
            </a:lvl5pPr>
            <a:lvl6pPr marL="2558857" indent="-232623" eaLnBrk="0" fontAlgn="base" hangingPunct="0">
              <a:spcBef>
                <a:spcPct val="0"/>
              </a:spcBef>
              <a:spcAft>
                <a:spcPct val="0"/>
              </a:spcAft>
              <a:defRPr sz="3300" b="1">
                <a:solidFill>
                  <a:schemeClr val="tx1"/>
                </a:solidFill>
                <a:latin typeface="Times New Roman" panose="02020603050405020304" pitchFamily="18" charset="0"/>
                <a:cs typeface="Arial" panose="020B0604020202020204" pitchFamily="34" charset="0"/>
              </a:defRPr>
            </a:lvl6pPr>
            <a:lvl7pPr marL="3024104" indent="-232623" eaLnBrk="0" fontAlgn="base" hangingPunct="0">
              <a:spcBef>
                <a:spcPct val="0"/>
              </a:spcBef>
              <a:spcAft>
                <a:spcPct val="0"/>
              </a:spcAft>
              <a:defRPr sz="3300" b="1">
                <a:solidFill>
                  <a:schemeClr val="tx1"/>
                </a:solidFill>
                <a:latin typeface="Times New Roman" panose="02020603050405020304" pitchFamily="18" charset="0"/>
                <a:cs typeface="Arial" panose="020B0604020202020204" pitchFamily="34" charset="0"/>
              </a:defRPr>
            </a:lvl7pPr>
            <a:lvl8pPr marL="3489350" indent="-232623" eaLnBrk="0" fontAlgn="base" hangingPunct="0">
              <a:spcBef>
                <a:spcPct val="0"/>
              </a:spcBef>
              <a:spcAft>
                <a:spcPct val="0"/>
              </a:spcAft>
              <a:defRPr sz="3300" b="1">
                <a:solidFill>
                  <a:schemeClr val="tx1"/>
                </a:solidFill>
                <a:latin typeface="Times New Roman" panose="02020603050405020304" pitchFamily="18" charset="0"/>
                <a:cs typeface="Arial" panose="020B0604020202020204" pitchFamily="34" charset="0"/>
              </a:defRPr>
            </a:lvl8pPr>
            <a:lvl9pPr marL="3954597" indent="-232623" eaLnBrk="0" fontAlgn="base" hangingPunct="0">
              <a:spcBef>
                <a:spcPct val="0"/>
              </a:spcBef>
              <a:spcAft>
                <a:spcPct val="0"/>
              </a:spcAft>
              <a:defRPr sz="3300" b="1">
                <a:solidFill>
                  <a:schemeClr val="tx1"/>
                </a:solidFill>
                <a:latin typeface="Times New Roman" panose="02020603050405020304" pitchFamily="18" charset="0"/>
                <a:cs typeface="Arial" panose="020B0604020202020204" pitchFamily="34" charset="0"/>
              </a:defRPr>
            </a:lvl9pPr>
          </a:lstStyle>
          <a:p>
            <a:fld id="{EBAC52AD-9F1E-4BF9-8EBF-38777865C66A}" type="slidenum">
              <a:rPr lang="en-US" altLang="en-US" sz="1200"/>
              <a:pPr/>
              <a:t>4</a:t>
            </a:fld>
            <a:endParaRPr lang="en-US" altLang="en-US" sz="1200"/>
          </a:p>
        </p:txBody>
      </p:sp>
      <p:sp>
        <p:nvSpPr>
          <p:cNvPr id="36867" name="Rectangle 2"/>
          <p:cNvSpPr>
            <a:spLocks noGrp="1" noRot="1" noChangeAspect="1" noChangeArrowheads="1" noTextEdit="1"/>
          </p:cNvSpPr>
          <p:nvPr>
            <p:ph type="sldImg"/>
          </p:nvPr>
        </p:nvSpPr>
        <p:spPr>
          <a:xfrm>
            <a:off x="1211263" y="703263"/>
            <a:ext cx="4683125" cy="3511550"/>
          </a:xfrm>
          <a:ln/>
        </p:spPr>
      </p:sp>
      <p:sp>
        <p:nvSpPr>
          <p:cNvPr id="36868" name="Rectangle 3"/>
          <p:cNvSpPr>
            <a:spLocks noGrp="1" noChangeArrowheads="1"/>
          </p:cNvSpPr>
          <p:nvPr>
            <p:ph type="body" idx="1"/>
          </p:nvPr>
        </p:nvSpPr>
        <p:spPr>
          <a:xfrm>
            <a:off x="945249" y="4446502"/>
            <a:ext cx="5211151" cy="421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89980" tIns="44991" rIns="89980" bIns="44991"/>
          <a:lstStyle/>
          <a:p>
            <a:pPr eaLnBrk="1" hangingPunct="1"/>
            <a:endParaRPr lang="en-US" altLang="en-US"/>
          </a:p>
        </p:txBody>
      </p:sp>
    </p:spTree>
    <p:extLst>
      <p:ext uri="{BB962C8B-B14F-4D97-AF65-F5344CB8AC3E}">
        <p14:creationId xmlns:p14="http://schemas.microsoft.com/office/powerpoint/2010/main" val="7000179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dirty="0">
                <a:solidFill>
                  <a:srgbClr val="131413"/>
                </a:solidFill>
                <a:effectLst/>
                <a:latin typeface="Comic Sans MS" panose="030F0702030302020204" pitchFamily="66" charset="0"/>
                <a:ea typeface="Calibri" panose="020F0502020204030204" pitchFamily="34" charset="0"/>
                <a:cs typeface="Times-Roman"/>
              </a:rPr>
              <a:t>Individual change was examined previously in two waves of PROMIS-29 data collected from a sample of 1834 chiropractic patients with chronic low back or neck pain receiving care from 125 clinics throughout the U.S.   This prior publication was limited to the classical test theory reliable change index.</a:t>
            </a:r>
          </a:p>
          <a:p>
            <a:pPr marL="0" marR="0">
              <a:spcBef>
                <a:spcPts val="0"/>
              </a:spcBef>
              <a:spcAft>
                <a:spcPts val="0"/>
              </a:spcAft>
            </a:pPr>
            <a:endParaRPr lang="en-US" sz="1400" dirty="0">
              <a:solidFill>
                <a:srgbClr val="131413"/>
              </a:solidFill>
              <a:latin typeface="Comic Sans MS" panose="030F0702030302020204" pitchFamily="66" charset="0"/>
              <a:ea typeface="Calibri" panose="020F0502020204030204" pitchFamily="34" charset="0"/>
              <a:cs typeface="Times New Roman" panose="02020603050405020304" pitchFamily="18" charset="0"/>
            </a:endParaRPr>
          </a:p>
          <a:p>
            <a:pPr>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131413"/>
                </a:solidFill>
                <a:effectLst/>
                <a:latin typeface="Comic Sans MS" panose="030F0702030302020204" pitchFamily="66" charset="0"/>
                <a:ea typeface="Calibri" panose="020F0502020204030204" pitchFamily="34" charset="0"/>
                <a:cs typeface="Times-Roman"/>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41</a:t>
            </a:fld>
            <a:endParaRPr lang="en-US" altLang="en-US"/>
          </a:p>
        </p:txBody>
      </p:sp>
    </p:spTree>
    <p:extLst>
      <p:ext uri="{BB962C8B-B14F-4D97-AF65-F5344CB8AC3E}">
        <p14:creationId xmlns:p14="http://schemas.microsoft.com/office/powerpoint/2010/main" val="4136052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dirty="0">
                <a:effectLst/>
                <a:latin typeface="Comic Sans MS" panose="030F0702030302020204" pitchFamily="66" charset="0"/>
                <a:ea typeface="Calibri" panose="020F0502020204030204" pitchFamily="34" charset="0"/>
                <a:cs typeface="Times New Roman" panose="02020603050405020304" pitchFamily="18" charset="0"/>
              </a:rPr>
              <a:t>Shown here are mean scores at baseline and 3 months later for the 4-item PROMIS-29 physical function scale and the 8-item emotional distress composite.   The change in physical function of 1 T-score point was statistically significant because of the large sample size while emotional distress stayed the same.</a:t>
            </a:r>
          </a:p>
          <a:p>
            <a:pPr marL="0" marR="0">
              <a:spcBef>
                <a:spcPts val="0"/>
              </a:spcBef>
              <a:spcAft>
                <a:spcPts val="0"/>
              </a:spcAft>
            </a:pPr>
            <a:r>
              <a:rPr lang="en-US" sz="14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effectLst/>
                <a:latin typeface="Comic Sans MS" panose="030F0702030302020204" pitchFamily="66" charset="0"/>
                <a:ea typeface="Calibri" panose="020F0502020204030204" pitchFamily="34" charset="0"/>
                <a:cs typeface="Times New Roman" panose="02020603050405020304" pitchFamily="18" charset="0"/>
              </a:rPr>
              <a:t>Next, I show comparisons of classical test theory and IRT for change in physical function. Conclusions based on emotional distress were similar and are not shown.</a:t>
            </a:r>
          </a:p>
          <a:p>
            <a:pPr>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131413"/>
                </a:solidFill>
                <a:effectLst/>
                <a:latin typeface="Comic Sans MS" panose="030F0702030302020204" pitchFamily="66" charset="0"/>
                <a:ea typeface="Calibri" panose="020F0502020204030204" pitchFamily="34" charset="0"/>
                <a:cs typeface="Times-Roman"/>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42</a:t>
            </a:fld>
            <a:endParaRPr lang="en-US" altLang="en-US"/>
          </a:p>
        </p:txBody>
      </p:sp>
    </p:spTree>
    <p:extLst>
      <p:ext uri="{BB962C8B-B14F-4D97-AF65-F5344CB8AC3E}">
        <p14:creationId xmlns:p14="http://schemas.microsoft.com/office/powerpoint/2010/main" val="35491390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2975" y="4409821"/>
            <a:ext cx="5191125" cy="4214812"/>
          </a:xfrm>
        </p:spPr>
        <p:txBody>
          <a:bodyPr/>
          <a:lstStyle/>
          <a:p>
            <a:pPr marL="0" marR="0">
              <a:spcBef>
                <a:spcPts val="0"/>
              </a:spcBef>
              <a:spcAft>
                <a:spcPts val="0"/>
              </a:spcAft>
            </a:pPr>
            <a:r>
              <a:rPr lang="en-US" sz="1600" dirty="0">
                <a:effectLst/>
                <a:latin typeface="Comic Sans MS" panose="030F0702030302020204" pitchFamily="66" charset="0"/>
                <a:ea typeface="Calibri" panose="020F0502020204030204" pitchFamily="34" charset="0"/>
                <a:cs typeface="Times New Roman" panose="02020603050405020304" pitchFamily="18" charset="0"/>
              </a:rPr>
              <a:t>This shows the number of people in the sample of 1834 classified as becoming significantly worse, staying the same, or significantly better on physical function from baseline to 3 months later.</a:t>
            </a:r>
          </a:p>
          <a:p>
            <a:pPr marL="0" marR="0">
              <a:spcBef>
                <a:spcPts val="0"/>
              </a:spcBef>
              <a:spcAft>
                <a:spcPts val="0"/>
              </a:spcAft>
            </a:pPr>
            <a:r>
              <a:rPr lang="en-US" sz="16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a:spcBef>
                <a:spcPts val="0"/>
              </a:spcBef>
              <a:spcAft>
                <a:spcPts val="0"/>
              </a:spcAft>
            </a:pPr>
            <a:r>
              <a:rPr lang="en-US" sz="1600" dirty="0">
                <a:effectLst/>
                <a:latin typeface="Comic Sans MS" panose="030F0702030302020204" pitchFamily="66" charset="0"/>
                <a:ea typeface="Calibri" panose="020F0502020204030204" pitchFamily="34" charset="0"/>
                <a:cs typeface="Times New Roman" panose="02020603050405020304" pitchFamily="18" charset="0"/>
              </a:rPr>
              <a:t>IRT is shown in the columns and classical test theory is shown in the rows.  Bold entries indicate agreement in classification.</a:t>
            </a:r>
          </a:p>
          <a:p>
            <a:pPr marL="0" marR="0">
              <a:spcBef>
                <a:spcPts val="0"/>
              </a:spcBef>
              <a:spcAft>
                <a:spcPts val="0"/>
              </a:spcAft>
            </a:pPr>
            <a:r>
              <a:rPr lang="en-US" sz="16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a:spcBef>
                <a:spcPts val="0"/>
              </a:spcBef>
              <a:spcAft>
                <a:spcPts val="0"/>
              </a:spcAft>
            </a:pPr>
            <a:r>
              <a:rPr lang="en-US" sz="1600" dirty="0">
                <a:effectLst/>
                <a:latin typeface="Comic Sans MS" panose="030F0702030302020204" pitchFamily="66" charset="0"/>
                <a:ea typeface="Calibri" panose="020F0502020204030204" pitchFamily="34" charset="0"/>
                <a:cs typeface="Times New Roman" panose="02020603050405020304" pitchFamily="18" charset="0"/>
              </a:rPr>
              <a:t>A lot more of the sample was classified as staying the same from IRT than classical test theory (91% versus 78%). The Spearman rank-order correlation between the two ways of estimating significant individual change was only 0.54.</a:t>
            </a:r>
          </a:p>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43</a:t>
            </a:fld>
            <a:endParaRPr lang="en-US"/>
          </a:p>
        </p:txBody>
      </p:sp>
    </p:spTree>
    <p:extLst>
      <p:ext uri="{BB962C8B-B14F-4D97-AF65-F5344CB8AC3E}">
        <p14:creationId xmlns:p14="http://schemas.microsoft.com/office/powerpoint/2010/main" val="2600847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Of the 1425 individuals that were classified as the same according to CTT, 99% were also classified as the same by IRT.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44</a:t>
            </a:fld>
            <a:endParaRPr lang="en-US"/>
          </a:p>
        </p:txBody>
      </p:sp>
    </p:spTree>
    <p:extLst>
      <p:ext uri="{BB962C8B-B14F-4D97-AF65-F5344CB8AC3E}">
        <p14:creationId xmlns:p14="http://schemas.microsoft.com/office/powerpoint/2010/main" val="777693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600" dirty="0">
                <a:effectLst/>
                <a:latin typeface="Comic Sans MS" panose="030F0702030302020204" pitchFamily="66" charset="0"/>
                <a:ea typeface="Calibri" panose="020F0502020204030204" pitchFamily="34" charset="0"/>
                <a:cs typeface="Times New Roman" panose="02020603050405020304" pitchFamily="18" charset="0"/>
              </a:rPr>
              <a:t>But only 27% of the 173 people that were worse according to CTT were classified as such by IRT.  </a:t>
            </a:r>
          </a:p>
          <a:p>
            <a:pPr marL="0" marR="0">
              <a:spcBef>
                <a:spcPts val="0"/>
              </a:spcBef>
              <a:spcAft>
                <a:spcPts val="0"/>
              </a:spcAft>
            </a:pPr>
            <a:endParaRPr lang="en-US" sz="1200" dirty="0">
              <a:effectLst/>
              <a:latin typeface="Comic Sans MS" panose="030F0702030302020204" pitchFamily="66"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45</a:t>
            </a:fld>
            <a:endParaRPr lang="en-US"/>
          </a:p>
        </p:txBody>
      </p:sp>
    </p:spTree>
    <p:extLst>
      <p:ext uri="{BB962C8B-B14F-4D97-AF65-F5344CB8AC3E}">
        <p14:creationId xmlns:p14="http://schemas.microsoft.com/office/powerpoint/2010/main" val="16247086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effectLst/>
                <a:latin typeface="Comic Sans MS" panose="030F0702030302020204" pitchFamily="66" charset="0"/>
                <a:ea typeface="Calibri" panose="020F0502020204030204" pitchFamily="34" charset="0"/>
                <a:cs typeface="Times New Roman" panose="02020603050405020304" pitchFamily="18" charset="0"/>
              </a:rPr>
              <a:t>Similarly, only 38% of the 236 people classified as better by CTT were deemed better by IRT.</a:t>
            </a:r>
          </a:p>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46</a:t>
            </a:fld>
            <a:endParaRPr lang="en-US"/>
          </a:p>
        </p:txBody>
      </p:sp>
    </p:spTree>
    <p:extLst>
      <p:ext uri="{BB962C8B-B14F-4D97-AF65-F5344CB8AC3E}">
        <p14:creationId xmlns:p14="http://schemas.microsoft.com/office/powerpoint/2010/main" val="3658684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This shows an example of a case that was classified as getting significantly worse by classical test theory but staying the same by IRT.  The decrease in physical function of 14 points and fixed standard error of measurement of 2.6 yielded a reliable change index of 3.7 which easily exceeded the 1.96 threshold.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But IRT indicated a much greater standard error and the reliable change index of 1.93 was not quite significant.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47</a:t>
            </a:fld>
            <a:endParaRPr lang="en-US"/>
          </a:p>
        </p:txBody>
      </p:sp>
    </p:spTree>
    <p:extLst>
      <p:ext uri="{BB962C8B-B14F-4D97-AF65-F5344CB8AC3E}">
        <p14:creationId xmlns:p14="http://schemas.microsoft.com/office/powerpoint/2010/main" val="3270253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Change in physical function of different thetas was simulated.  Results were consistent with the observed data reported earlier.  For example, for a change from a z-score of -3 to -2, when classical test theory classified someone as improved, 67% of the time IRT indicated they stayed the same.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48</a:t>
            </a:fld>
            <a:endParaRPr lang="en-US"/>
          </a:p>
        </p:txBody>
      </p:sp>
    </p:spTree>
    <p:extLst>
      <p:ext uri="{BB962C8B-B14F-4D97-AF65-F5344CB8AC3E}">
        <p14:creationId xmlns:p14="http://schemas.microsoft.com/office/powerpoint/2010/main" val="16946848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Gary Donaldson published a paper in </a:t>
            </a:r>
            <a:r>
              <a:rPr lang="en-US" sz="1800" i="1" dirty="0">
                <a:effectLst/>
                <a:latin typeface="Comic Sans MS" panose="030F0702030302020204" pitchFamily="66" charset="0"/>
                <a:ea typeface="Calibri" panose="020F0502020204030204" pitchFamily="34" charset="0"/>
                <a:cs typeface="Times New Roman" panose="02020603050405020304" pitchFamily="18" charset="0"/>
              </a:rPr>
              <a:t>Quality of Life Research</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providing arguments for examining likely individual change.  In this figure from the article, he showed change and 50% confidence intervals for 20 hypothetical patients.  </a:t>
            </a:r>
          </a:p>
          <a:p>
            <a:pPr marL="0" marR="0">
              <a:spcBef>
                <a:spcPts val="0"/>
              </a:spcBef>
              <a:spcAft>
                <a:spcPts val="0"/>
              </a:spcAft>
            </a:pPr>
            <a:endParaRPr lang="en-US" sz="1800" dirty="0">
              <a:latin typeface="Comic Sans MS" panose="030F0702030302020204" pitchFamily="66"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The likely values suggest</a:t>
            </a:r>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49</a:t>
            </a:fld>
            <a:endParaRPr lang="en-US" altLang="en-US"/>
          </a:p>
        </p:txBody>
      </p:sp>
    </p:spTree>
    <p:extLst>
      <p:ext uri="{BB962C8B-B14F-4D97-AF65-F5344CB8AC3E}">
        <p14:creationId xmlns:p14="http://schemas.microsoft.com/office/powerpoint/2010/main" val="18974871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600" dirty="0">
                <a:effectLst/>
                <a:latin typeface="Comic Sans MS" panose="030F0702030302020204" pitchFamily="66" charset="0"/>
                <a:ea typeface="Calibri" panose="020F0502020204030204" pitchFamily="34" charset="0"/>
                <a:cs typeface="Times New Roman" panose="02020603050405020304" pitchFamily="18" charset="0"/>
              </a:rPr>
              <a:t>positive change for 12 of the patients, </a:t>
            </a:r>
          </a:p>
          <a:p>
            <a:pPr marL="0" marR="0">
              <a:spcBef>
                <a:spcPts val="0"/>
              </a:spcBef>
              <a:spcAft>
                <a:spcPts val="0"/>
              </a:spcAft>
            </a:pP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50</a:t>
            </a:fld>
            <a:endParaRPr lang="en-US" altLang="en-US"/>
          </a:p>
        </p:txBody>
      </p:sp>
    </p:spTree>
    <p:extLst>
      <p:ext uri="{BB962C8B-B14F-4D97-AF65-F5344CB8AC3E}">
        <p14:creationId xmlns:p14="http://schemas.microsoft.com/office/powerpoint/2010/main" val="2337284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a:extLst>
              <a:ext uri="{FF2B5EF4-FFF2-40B4-BE49-F238E27FC236}">
                <a16:creationId xmlns:a16="http://schemas.microsoft.com/office/drawing/2014/main" id="{A732E371-9FD0-4463-81C9-57A9482C9899}"/>
              </a:ext>
            </a:extLst>
          </p:cNvPr>
          <p:cNvSpPr>
            <a:spLocks noGrp="1" noRot="1" noChangeAspect="1" noChangeArrowheads="1" noTextEdit="1"/>
          </p:cNvSpPr>
          <p:nvPr>
            <p:ph type="sldImg"/>
          </p:nvPr>
        </p:nvSpPr>
        <p:spPr>
          <a:ln/>
        </p:spPr>
      </p:sp>
      <p:sp>
        <p:nvSpPr>
          <p:cNvPr id="28675" name="Rectangle 1027">
            <a:extLst>
              <a:ext uri="{FF2B5EF4-FFF2-40B4-BE49-F238E27FC236}">
                <a16:creationId xmlns:a16="http://schemas.microsoft.com/office/drawing/2014/main" id="{F6C2793C-5AA1-4F8D-9E28-4A7EB328B2C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latin typeface="Comic Sans MS" panose="030F0702030302020204" pitchFamily="66" charset="0"/>
                <a:ea typeface="Calibri" panose="020F0502020204030204" pitchFamily="34" charset="0"/>
                <a:cs typeface="Times New Roman" panose="02020603050405020304" pitchFamily="18" charset="0"/>
              </a:rPr>
              <a:t>N</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o change for 6 patients, and </a:t>
            </a:r>
          </a:p>
          <a:p>
            <a:pPr marL="0" marR="0">
              <a:spcBef>
                <a:spcPts val="0"/>
              </a:spcBef>
              <a:spcAft>
                <a:spcPts val="0"/>
              </a:spcAft>
            </a:pPr>
            <a:endParaRPr lang="en-US" dirty="0">
              <a:latin typeface="Comic Sans MS" panose="030F0702030302020204" pitchFamily="66"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51</a:t>
            </a:fld>
            <a:endParaRPr lang="en-US" altLang="en-US"/>
          </a:p>
        </p:txBody>
      </p:sp>
    </p:spTree>
    <p:extLst>
      <p:ext uri="{BB962C8B-B14F-4D97-AF65-F5344CB8AC3E}">
        <p14:creationId xmlns:p14="http://schemas.microsoft.com/office/powerpoint/2010/main" val="14532933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negative change for 2 patients.</a:t>
            </a:r>
          </a:p>
          <a:p>
            <a:pPr marL="0" marR="0">
              <a:spcBef>
                <a:spcPts val="0"/>
              </a:spcBef>
              <a:spcAft>
                <a:spcPts val="0"/>
              </a:spcAft>
            </a:pPr>
            <a:r>
              <a:rPr lang="en-US" sz="1200" dirty="0">
                <a:effectLst/>
                <a:latin typeface="Comic Sans MS" panose="030F0702030302020204" pitchFamily="66"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52</a:t>
            </a:fld>
            <a:endParaRPr lang="en-US" altLang="en-US"/>
          </a:p>
        </p:txBody>
      </p:sp>
    </p:spTree>
    <p:extLst>
      <p:ext uri="{BB962C8B-B14F-4D97-AF65-F5344CB8AC3E}">
        <p14:creationId xmlns:p14="http://schemas.microsoft.com/office/powerpoint/2010/main" val="36030169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2000" dirty="0">
                <a:effectLst/>
                <a:latin typeface="Comic Sans MS" panose="030F0702030302020204" pitchFamily="66" charset="0"/>
                <a:ea typeface="Calibri" panose="020F0502020204030204" pitchFamily="34" charset="0"/>
                <a:cs typeface="Times New Roman" panose="02020603050405020304" pitchFamily="18" charset="0"/>
              </a:rPr>
              <a:t>One-sided probabilities that the individual’s change was greater than zero appear on the far right.  The first two patients at the top are the only ones that changed significantly at p &lt; .05. At the bottom are 95% and 50% confidence intervals for group mean change.  </a:t>
            </a:r>
          </a:p>
          <a:p>
            <a:pPr>
              <a:spcBef>
                <a:spcPts val="0"/>
              </a:spcBef>
              <a:spcAft>
                <a:spcPts val="0"/>
              </a:spcAft>
            </a:pPr>
            <a:endParaRPr lang="en-US" sz="2000" dirty="0">
              <a:latin typeface="Comic Sans MS" panose="030F0702030302020204" pitchFamily="66" charset="0"/>
              <a:ea typeface="Calibri" panose="020F0502020204030204" pitchFamily="34" charset="0"/>
              <a:cs typeface="Times New Roman" panose="02020603050405020304" pitchFamily="18" charset="0"/>
            </a:endParaRPr>
          </a:p>
          <a:p>
            <a:pPr>
              <a:spcBef>
                <a:spcPts val="0"/>
              </a:spcBef>
              <a:spcAft>
                <a:spcPts val="0"/>
              </a:spcAft>
            </a:pPr>
            <a:r>
              <a:rPr lang="en-US" sz="2000" dirty="0">
                <a:effectLst/>
                <a:latin typeface="Comic Sans MS" panose="030F0702030302020204" pitchFamily="66" charset="0"/>
                <a:ea typeface="Calibri" panose="020F0502020204030204" pitchFamily="34" charset="0"/>
                <a:cs typeface="Times New Roman" panose="02020603050405020304" pitchFamily="18" charset="0"/>
              </a:rPr>
              <a:t>The 95% confidence interval for group mean change overlaps with zero but the 50% confidence interval does not.</a:t>
            </a:r>
          </a:p>
          <a:p>
            <a:pPr marL="0" marR="0">
              <a:spcBef>
                <a:spcPts val="0"/>
              </a:spcBef>
              <a:spcAft>
                <a:spcPts val="0"/>
              </a:spcAft>
            </a:pPr>
            <a:endParaRPr lang="en-US"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omic Sans MS" panose="030F0702030302020204" pitchFamily="66"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53</a:t>
            </a:fld>
            <a:endParaRPr lang="en-US" altLang="en-US"/>
          </a:p>
        </p:txBody>
      </p:sp>
    </p:spTree>
    <p:extLst>
      <p:ext uri="{BB962C8B-B14F-4D97-AF65-F5344CB8AC3E}">
        <p14:creationId xmlns:p14="http://schemas.microsoft.com/office/powerpoint/2010/main" val="20489855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In contrast to Donaldson, a peer reviewer argued that use of the 50% threshold to assess likely change is problematic because the </a:t>
            </a: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 observed change is likely even if the person has not actually changed.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54</a:t>
            </a:fld>
            <a:endParaRPr lang="en-US" altLang="en-US"/>
          </a:p>
        </p:txBody>
      </p:sp>
    </p:spTree>
    <p:extLst>
      <p:ext uri="{BB962C8B-B14F-4D97-AF65-F5344CB8AC3E}">
        <p14:creationId xmlns:p14="http://schemas.microsoft.com/office/powerpoint/2010/main" val="16861335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omic Sans MS" panose="030F0702030302020204" pitchFamily="66" charset="0"/>
              </a:rPr>
              <a:t>This table presents classification of people on physical function that represents a compromise between Donaldson and the peer review.  Data is from the U.S. chiropractic sample reported earlier.</a:t>
            </a:r>
          </a:p>
          <a:p>
            <a:endParaRPr lang="en-US" sz="1400" dirty="0">
              <a:latin typeface="Comic Sans MS" panose="030F0702030302020204" pitchFamily="66" charset="0"/>
            </a:endParaRPr>
          </a:p>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55</a:t>
            </a:fld>
            <a:endParaRPr lang="en-US"/>
          </a:p>
        </p:txBody>
      </p:sp>
      <p:sp>
        <p:nvSpPr>
          <p:cNvPr id="7" name="TextBox 6">
            <a:extLst>
              <a:ext uri="{FF2B5EF4-FFF2-40B4-BE49-F238E27FC236}">
                <a16:creationId xmlns:a16="http://schemas.microsoft.com/office/drawing/2014/main" id="{C9001F69-9EF4-438F-8EDA-8959246FB8CA}"/>
              </a:ext>
            </a:extLst>
          </p:cNvPr>
          <p:cNvSpPr txBox="1"/>
          <p:nvPr/>
        </p:nvSpPr>
        <p:spPr>
          <a:xfrm>
            <a:off x="109537" y="4986337"/>
            <a:ext cx="7077075" cy="1138773"/>
          </a:xfrm>
          <a:prstGeom prst="rect">
            <a:avLst/>
          </a:prstGeom>
          <a:noFill/>
        </p:spPr>
        <p:txBody>
          <a:bodyPr wrap="square" rtlCol="0">
            <a:spAutoFit/>
          </a:bodyPr>
          <a:lstStyle/>
          <a:p>
            <a:pPr marL="0" marR="0">
              <a:spcBef>
                <a:spcPts val="0"/>
              </a:spcBef>
              <a:spcAft>
                <a:spcPts val="0"/>
              </a:spcAft>
            </a:pPr>
            <a:endParaRPr lang="en-US"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946920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Those who significantly changed at p &lt; .05 based on a two-tailed test are labeled  “Definitely” worse or better while</a:t>
            </a:r>
            <a:endParaRPr lang="en-US" sz="1400" dirty="0">
              <a:latin typeface="Comic Sans MS" panose="030F0702030302020204" pitchFamily="66" charset="0"/>
            </a:endParaRPr>
          </a:p>
          <a:p>
            <a:endParaRPr lang="en-US" sz="1400" dirty="0">
              <a:latin typeface="Comic Sans MS" panose="030F0702030302020204" pitchFamily="66" charset="0"/>
            </a:endParaRPr>
          </a:p>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56</a:t>
            </a:fld>
            <a:endParaRPr lang="en-US"/>
          </a:p>
        </p:txBody>
      </p:sp>
    </p:spTree>
    <p:extLst>
      <p:ext uri="{BB962C8B-B14F-4D97-AF65-F5344CB8AC3E}">
        <p14:creationId xmlns:p14="http://schemas.microsoft.com/office/powerpoint/2010/main" val="16219315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omic Sans MS" panose="030F0702030302020204" pitchFamily="66" charset="0"/>
              </a:rPr>
              <a:t>  </a:t>
            </a:r>
          </a:p>
          <a:p>
            <a:endParaRPr lang="en-US" sz="1400" dirty="0">
              <a:latin typeface="Comic Sans MS" panose="030F0702030302020204" pitchFamily="66" charset="0"/>
            </a:endParaRPr>
          </a:p>
          <a:p>
            <a:r>
              <a:rPr lang="en-US" sz="1600" dirty="0">
                <a:latin typeface="Comic Sans MS" panose="030F0702030302020204" pitchFamily="66" charset="0"/>
              </a:rPr>
              <a:t>Those significantly changed based on a one-tailed but not two-tailed test are labeled “probably” worse or better.</a:t>
            </a:r>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57</a:t>
            </a:fld>
            <a:endParaRPr lang="en-US"/>
          </a:p>
        </p:txBody>
      </p:sp>
      <p:sp>
        <p:nvSpPr>
          <p:cNvPr id="5" name="TextBox 4">
            <a:extLst>
              <a:ext uri="{FF2B5EF4-FFF2-40B4-BE49-F238E27FC236}">
                <a16:creationId xmlns:a16="http://schemas.microsoft.com/office/drawing/2014/main" id="{C6650A70-E681-4BAD-80B8-81D737379038}"/>
              </a:ext>
            </a:extLst>
          </p:cNvPr>
          <p:cNvSpPr txBox="1"/>
          <p:nvPr/>
        </p:nvSpPr>
        <p:spPr>
          <a:xfrm>
            <a:off x="1" y="5824537"/>
            <a:ext cx="7077074" cy="58477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4337154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One journal editor was opposed to statistical tests for individual change because they don’t indicate meaningful change.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58</a:t>
            </a:fld>
            <a:endParaRPr lang="en-US" altLang="en-US"/>
          </a:p>
        </p:txBody>
      </p:sp>
    </p:spTree>
    <p:extLst>
      <p:ext uri="{BB962C8B-B14F-4D97-AF65-F5344CB8AC3E}">
        <p14:creationId xmlns:p14="http://schemas.microsoft.com/office/powerpoint/2010/main" val="42304365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Similarly, a peer reviewer claimed that it is incorrect to classify people into change groups using significance tests and suggested that this can only be done using anchor-based methods following FDA guidance.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59</a:t>
            </a:fld>
            <a:endParaRPr lang="en-US" altLang="en-US"/>
          </a:p>
        </p:txBody>
      </p:sp>
    </p:spTree>
    <p:extLst>
      <p:ext uri="{BB962C8B-B14F-4D97-AF65-F5344CB8AC3E}">
        <p14:creationId xmlns:p14="http://schemas.microsoft.com/office/powerpoint/2010/main" val="6288173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The FDA discourages use of distribution-based methods for estimating within-patient meaningful change.  Their recommendation is to use average change among patients who report improvement on anchor items such as retrospective ratings of change.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60</a:t>
            </a:fld>
            <a:endParaRPr lang="en-US" altLang="en-US"/>
          </a:p>
        </p:txBody>
      </p:sp>
    </p:spTree>
    <p:extLst>
      <p:ext uri="{BB962C8B-B14F-4D97-AF65-F5344CB8AC3E}">
        <p14:creationId xmlns:p14="http://schemas.microsoft.com/office/powerpoint/2010/main" val="3644512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a:extLst>
              <a:ext uri="{FF2B5EF4-FFF2-40B4-BE49-F238E27FC236}">
                <a16:creationId xmlns:a16="http://schemas.microsoft.com/office/drawing/2014/main" id="{A732E371-9FD0-4463-81C9-57A9482C9899}"/>
              </a:ext>
            </a:extLst>
          </p:cNvPr>
          <p:cNvSpPr>
            <a:spLocks noGrp="1" noRot="1" noChangeAspect="1" noChangeArrowheads="1" noTextEdit="1"/>
          </p:cNvSpPr>
          <p:nvPr>
            <p:ph type="sldImg"/>
          </p:nvPr>
        </p:nvSpPr>
        <p:spPr>
          <a:ln/>
        </p:spPr>
      </p:sp>
      <p:sp>
        <p:nvSpPr>
          <p:cNvPr id="28675" name="Rectangle 1027">
            <a:extLst>
              <a:ext uri="{FF2B5EF4-FFF2-40B4-BE49-F238E27FC236}">
                <a16:creationId xmlns:a16="http://schemas.microsoft.com/office/drawing/2014/main" id="{F6C2793C-5AA1-4F8D-9E28-4A7EB328B2C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20478812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omic Sans MS" panose="030F0702030302020204" pitchFamily="66" charset="0"/>
              </a:rPr>
              <a:t>As noted earlier,  I agree with the FDA’s position on not using distribution-based methods for identifying responders</a:t>
            </a:r>
            <a:r>
              <a:rPr lang="en-US" dirty="0"/>
              <a:t>.</a:t>
            </a:r>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61</a:t>
            </a:fld>
            <a:endParaRPr lang="en-US" altLang="en-US"/>
          </a:p>
        </p:txBody>
      </p:sp>
    </p:spTree>
    <p:extLst>
      <p:ext uri="{BB962C8B-B14F-4D97-AF65-F5344CB8AC3E}">
        <p14:creationId xmlns:p14="http://schemas.microsoft.com/office/powerpoint/2010/main" val="42582565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60BD1C5-117E-4168-A7B7-3C97EA08B6E1}" type="slidenum">
              <a:rPr lang="en-US" smtClean="0"/>
              <a:pPr>
                <a:defRPr/>
              </a:pPr>
              <a:t>62</a:t>
            </a:fld>
            <a:endParaRPr lang="en-US"/>
          </a:p>
        </p:txBody>
      </p:sp>
    </p:spTree>
    <p:extLst>
      <p:ext uri="{BB962C8B-B14F-4D97-AF65-F5344CB8AC3E}">
        <p14:creationId xmlns:p14="http://schemas.microsoft.com/office/powerpoint/2010/main" val="16274309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A more appropriate perspective about meaningful individual change was suggested by Jacobson and Truax.  They recommended reporting individual statistical significance </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along with</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individual meaningful change.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The most desirable group is those who improve statistically and clinically.  The least desirable group is defined by those that are significantly worse.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63</a:t>
            </a:fld>
            <a:endParaRPr lang="en-US" altLang="en-US"/>
          </a:p>
        </p:txBody>
      </p:sp>
    </p:spTree>
    <p:extLst>
      <p:ext uri="{BB962C8B-B14F-4D97-AF65-F5344CB8AC3E}">
        <p14:creationId xmlns:p14="http://schemas.microsoft.com/office/powerpoint/2010/main" val="39724228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dirty="0">
                <a:effectLst/>
                <a:latin typeface="Comic Sans MS" panose="030F0702030302020204" pitchFamily="66" charset="0"/>
                <a:ea typeface="Calibri" panose="020F0502020204030204" pitchFamily="34" charset="0"/>
                <a:cs typeface="Times New Roman" panose="02020603050405020304" pitchFamily="18" charset="0"/>
              </a:rPr>
              <a:t>The gist of the Jacobson and Truax recommendation is shown using the Impact Stratifications  Score, a simple sum of the PROMIS-29 physical function, pain interference, and pain intensity scales, in a sample of 750 active-duty U.S. military personnel with low back pain participating in a clinical trial. </a:t>
            </a:r>
          </a:p>
          <a:p>
            <a:pPr marL="0" marR="0">
              <a:spcBef>
                <a:spcPts val="0"/>
              </a:spcBef>
              <a:spcAft>
                <a:spcPts val="0"/>
              </a:spcAft>
            </a:pPr>
            <a:r>
              <a:rPr lang="en-US" sz="14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effectLst/>
                <a:latin typeface="Comic Sans MS" panose="030F0702030302020204" pitchFamily="66" charset="0"/>
                <a:ea typeface="Calibri" panose="020F0502020204030204" pitchFamily="34" charset="0"/>
                <a:cs typeface="Times New Roman" panose="02020603050405020304" pitchFamily="18" charset="0"/>
              </a:rPr>
              <a:t>Significant change was based on the reliable change index and meaningful change using a retrospective self-rating of low back pain at 6 months compared to baseline.  </a:t>
            </a: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64</a:t>
            </a:fld>
            <a:endParaRPr lang="en-US" altLang="en-US"/>
          </a:p>
        </p:txBody>
      </p:sp>
    </p:spTree>
    <p:extLst>
      <p:ext uri="{BB962C8B-B14F-4D97-AF65-F5344CB8AC3E}">
        <p14:creationId xmlns:p14="http://schemas.microsoft.com/office/powerpoint/2010/main" val="5292876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400" dirty="0">
                <a:effectLst/>
                <a:latin typeface="Comic Sans MS" panose="030F0702030302020204" pitchFamily="66" charset="0"/>
                <a:ea typeface="Calibri" panose="020F0502020204030204" pitchFamily="34" charset="0"/>
                <a:cs typeface="Times New Roman" panose="02020603050405020304" pitchFamily="18" charset="0"/>
              </a:rPr>
              <a:t>A third of the sample had the most positive outcome in that they improved significantly and reported that they were </a:t>
            </a:r>
            <a:r>
              <a:rPr lang="en-US" sz="1400" i="1" dirty="0">
                <a:effectLst/>
                <a:latin typeface="Comic Sans MS" panose="030F0702030302020204" pitchFamily="66" charset="0"/>
                <a:ea typeface="Calibri" panose="020F0502020204030204" pitchFamily="34" charset="0"/>
                <a:cs typeface="Times New Roman" panose="02020603050405020304" pitchFamily="18" charset="0"/>
              </a:rPr>
              <a:t>a little better</a:t>
            </a:r>
            <a:r>
              <a:rPr lang="en-US" sz="1400"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400" i="1" dirty="0">
                <a:effectLst/>
                <a:latin typeface="Comic Sans MS" panose="030F0702030302020204" pitchFamily="66" charset="0"/>
                <a:ea typeface="Calibri" panose="020F0502020204030204" pitchFamily="34" charset="0"/>
                <a:cs typeface="Times New Roman" panose="02020603050405020304" pitchFamily="18" charset="0"/>
              </a:rPr>
              <a:t>moderately better</a:t>
            </a:r>
            <a:r>
              <a:rPr lang="en-US" sz="1400" dirty="0">
                <a:effectLst/>
                <a:latin typeface="Comic Sans MS" panose="030F0702030302020204" pitchFamily="66" charset="0"/>
                <a:ea typeface="Calibri" panose="020F0502020204030204" pitchFamily="34" charset="0"/>
                <a:cs typeface="Times New Roman" panose="02020603050405020304" pitchFamily="18" charset="0"/>
              </a:rPr>
              <a:t>, </a:t>
            </a:r>
            <a:r>
              <a:rPr lang="en-US" sz="1400" i="1" dirty="0">
                <a:effectLst/>
                <a:latin typeface="Comic Sans MS" panose="030F0702030302020204" pitchFamily="66" charset="0"/>
                <a:ea typeface="Calibri" panose="020F0502020204030204" pitchFamily="34" charset="0"/>
                <a:cs typeface="Times New Roman" panose="02020603050405020304" pitchFamily="18" charset="0"/>
              </a:rPr>
              <a:t>much better</a:t>
            </a:r>
            <a:r>
              <a:rPr lang="en-US" sz="1400" dirty="0">
                <a:effectLst/>
                <a:latin typeface="Comic Sans MS" panose="030F0702030302020204" pitchFamily="66" charset="0"/>
                <a:ea typeface="Calibri" panose="020F0502020204030204" pitchFamily="34" charset="0"/>
                <a:cs typeface="Times New Roman" panose="02020603050405020304" pitchFamily="18" charset="0"/>
              </a:rPr>
              <a:t>, or their back pain was </a:t>
            </a:r>
            <a:r>
              <a:rPr lang="en-US" sz="1400" i="1" dirty="0">
                <a:effectLst/>
                <a:latin typeface="Comic Sans MS" panose="030F0702030302020204" pitchFamily="66" charset="0"/>
                <a:ea typeface="Calibri" panose="020F0502020204030204" pitchFamily="34" charset="0"/>
                <a:cs typeface="Times New Roman" panose="02020603050405020304" pitchFamily="18" charset="0"/>
              </a:rPr>
              <a:t>completely gone</a:t>
            </a:r>
            <a:r>
              <a:rPr lang="en-US" sz="14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4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dirty="0">
                <a:effectLst/>
                <a:latin typeface="Comic Sans MS" panose="030F0702030302020204" pitchFamily="66" charset="0"/>
                <a:ea typeface="Calibri" panose="020F0502020204030204" pitchFamily="34" charset="0"/>
                <a:cs typeface="Times New Roman" panose="02020603050405020304" pitchFamily="18" charset="0"/>
              </a:rPr>
              <a:t>Four percent improved significantly but did </a:t>
            </a:r>
            <a:r>
              <a:rPr lang="en-US" sz="1400" u="sng" dirty="0">
                <a:effectLst/>
                <a:latin typeface="Comic Sans MS" panose="030F0702030302020204" pitchFamily="66" charset="0"/>
                <a:ea typeface="Calibri" panose="020F0502020204030204" pitchFamily="34" charset="0"/>
                <a:cs typeface="Times New Roman" panose="02020603050405020304" pitchFamily="18" charset="0"/>
              </a:rPr>
              <a:t>not</a:t>
            </a:r>
            <a:r>
              <a:rPr lang="en-US" sz="1400" dirty="0">
                <a:effectLst/>
                <a:latin typeface="Comic Sans MS" panose="030F0702030302020204" pitchFamily="66" charset="0"/>
                <a:ea typeface="Calibri" panose="020F0502020204030204" pitchFamily="34" charset="0"/>
                <a:cs typeface="Times New Roman" panose="02020603050405020304" pitchFamily="18" charset="0"/>
              </a:rPr>
              <a:t> report that their back pain was better while 26% reported that their back pain was better even though they did not improve significantly.</a:t>
            </a:r>
          </a:p>
          <a:p>
            <a:pPr marL="0" marR="0">
              <a:spcBef>
                <a:spcPts val="0"/>
              </a:spcBef>
              <a:spcAft>
                <a:spcPts val="0"/>
              </a:spcAft>
            </a:pPr>
            <a:r>
              <a:rPr lang="en-US" sz="14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effectLst/>
                <a:latin typeface="Comic Sans MS" panose="030F0702030302020204" pitchFamily="66" charset="0"/>
                <a:ea typeface="Calibri" panose="020F0502020204030204" pitchFamily="34" charset="0"/>
                <a:cs typeface="Times New Roman" panose="02020603050405020304" pitchFamily="18" charset="0"/>
              </a:rPr>
              <a:t>Thirty-seven percent did </a:t>
            </a:r>
            <a:r>
              <a:rPr lang="en-US" sz="1400" u="sng" dirty="0">
                <a:effectLst/>
                <a:latin typeface="Comic Sans MS" panose="030F0702030302020204" pitchFamily="66" charset="0"/>
                <a:ea typeface="Calibri" panose="020F0502020204030204" pitchFamily="34" charset="0"/>
                <a:cs typeface="Times New Roman" panose="02020603050405020304" pitchFamily="18" charset="0"/>
              </a:rPr>
              <a:t>not</a:t>
            </a:r>
            <a:r>
              <a:rPr lang="en-US" sz="1400" dirty="0">
                <a:effectLst/>
                <a:latin typeface="Comic Sans MS" panose="030F0702030302020204" pitchFamily="66" charset="0"/>
                <a:ea typeface="Calibri" panose="020F0502020204030204" pitchFamily="34" charset="0"/>
                <a:cs typeface="Times New Roman" panose="02020603050405020304" pitchFamily="18" charset="0"/>
              </a:rPr>
              <a:t> improve significantly and felt they had not improved over the 6 months.</a:t>
            </a: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65</a:t>
            </a:fld>
            <a:endParaRPr lang="en-US" altLang="en-US"/>
          </a:p>
        </p:txBody>
      </p:sp>
    </p:spTree>
    <p:extLst>
      <p:ext uri="{BB962C8B-B14F-4D97-AF65-F5344CB8AC3E}">
        <p14:creationId xmlns:p14="http://schemas.microsoft.com/office/powerpoint/2010/main" val="18813595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These are four take-aways.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66</a:t>
            </a:fld>
            <a:endParaRPr lang="en-US" altLang="en-US"/>
          </a:p>
        </p:txBody>
      </p:sp>
    </p:spTree>
    <p:extLst>
      <p:ext uri="{BB962C8B-B14F-4D97-AF65-F5344CB8AC3E}">
        <p14:creationId xmlns:p14="http://schemas.microsoft.com/office/powerpoint/2010/main" val="40002466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Here are 12 articles I mentioned today.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67</a:t>
            </a:fld>
            <a:endParaRPr lang="en-US" altLang="en-US"/>
          </a:p>
        </p:txBody>
      </p:sp>
    </p:spTree>
    <p:extLst>
      <p:ext uri="{BB962C8B-B14F-4D97-AF65-F5344CB8AC3E}">
        <p14:creationId xmlns:p14="http://schemas.microsoft.com/office/powerpoint/2010/main" val="2273589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B872723-AFB3-44A8-9230-2A9DB7ADF114}"/>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EF327BF5-1546-4876-BAF9-9BF7E0D3019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C3032C5-D448-4DFB-AD43-1F35B0BDD547}" type="slidenum">
              <a:rPr lang="en-US" altLang="en-US" smtClean="0"/>
              <a:pPr>
                <a:defRPr/>
              </a:pPr>
              <a:t>9</a:t>
            </a:fld>
            <a:endParaRPr lang="en-US" altLang="en-US"/>
          </a:p>
        </p:txBody>
      </p:sp>
    </p:spTree>
    <p:extLst>
      <p:ext uri="{BB962C8B-B14F-4D97-AF65-F5344CB8AC3E}">
        <p14:creationId xmlns:p14="http://schemas.microsoft.com/office/powerpoint/2010/main" val="1823213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F13FEB3-BC13-4F1A-B45D-C163A69F7553}"/>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6C341AB8-4383-4020-B80B-C6EB2DA5F29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638"/>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E347A00-A94B-4A43-A26C-471BBF095CC4}"/>
              </a:ext>
            </a:extLst>
          </p:cNvPr>
          <p:cNvSpPr>
            <a:spLocks noGrp="1" noChangeArrowheads="1"/>
          </p:cNvSpPr>
          <p:nvPr>
            <p:ph type="dt" sz="half" idx="10"/>
          </p:nvPr>
        </p:nvSpPr>
        <p:spPr>
          <a:ln/>
        </p:spPr>
        <p:txBody>
          <a:bodyPr/>
          <a:lstStyle>
            <a:lvl1pPr>
              <a:defRPr/>
            </a:lvl1pPr>
          </a:lstStyle>
          <a:p>
            <a:pPr>
              <a:defRPr/>
            </a:pPr>
            <a:fld id="{072B96BE-576A-469E-9DE5-DFBE3CBE5B0E}" type="datetime4">
              <a:rPr lang="en-US"/>
              <a:pPr>
                <a:defRPr/>
              </a:pPr>
              <a:t>April 2, 2022</a:t>
            </a:fld>
            <a:endParaRPr lang="en-US"/>
          </a:p>
        </p:txBody>
      </p:sp>
      <p:sp>
        <p:nvSpPr>
          <p:cNvPr id="5" name="Rectangle 5">
            <a:extLst>
              <a:ext uri="{FF2B5EF4-FFF2-40B4-BE49-F238E27FC236}">
                <a16:creationId xmlns:a16="http://schemas.microsoft.com/office/drawing/2014/main" id="{C0645B83-9709-4D05-9800-8310447253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647501-CDCA-4DCA-A7D1-9FCB24BEB341}"/>
              </a:ext>
            </a:extLst>
          </p:cNvPr>
          <p:cNvSpPr>
            <a:spLocks noGrp="1" noChangeArrowheads="1"/>
          </p:cNvSpPr>
          <p:nvPr>
            <p:ph type="sldNum" sz="quarter" idx="12"/>
          </p:nvPr>
        </p:nvSpPr>
        <p:spPr>
          <a:ln/>
        </p:spPr>
        <p:txBody>
          <a:bodyPr/>
          <a:lstStyle>
            <a:lvl1pPr>
              <a:defRPr/>
            </a:lvl1pPr>
          </a:lstStyle>
          <a:p>
            <a:pPr>
              <a:defRPr/>
            </a:pPr>
            <a:fld id="{FABD706A-7E4E-443F-8E9F-2BFD3C36768D}" type="slidenum">
              <a:rPr lang="en-US" altLang="en-US"/>
              <a:pPr>
                <a:defRPr/>
              </a:pPr>
              <a:t>‹#›</a:t>
            </a:fld>
            <a:endParaRPr lang="en-US" altLang="en-US"/>
          </a:p>
        </p:txBody>
      </p:sp>
    </p:spTree>
    <p:extLst>
      <p:ext uri="{BB962C8B-B14F-4D97-AF65-F5344CB8AC3E}">
        <p14:creationId xmlns:p14="http://schemas.microsoft.com/office/powerpoint/2010/main" val="186573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BACB13-C010-4EF5-88D9-71BF5DF2BB30}"/>
              </a:ext>
            </a:extLst>
          </p:cNvPr>
          <p:cNvSpPr>
            <a:spLocks noGrp="1" noChangeArrowheads="1"/>
          </p:cNvSpPr>
          <p:nvPr>
            <p:ph type="dt" sz="half" idx="10"/>
          </p:nvPr>
        </p:nvSpPr>
        <p:spPr>
          <a:ln/>
        </p:spPr>
        <p:txBody>
          <a:bodyPr/>
          <a:lstStyle>
            <a:lvl1pPr>
              <a:defRPr/>
            </a:lvl1pPr>
          </a:lstStyle>
          <a:p>
            <a:pPr>
              <a:defRPr/>
            </a:pPr>
            <a:fld id="{6AD1E352-9563-4024-A928-A46359AED351}" type="datetime4">
              <a:rPr lang="en-US"/>
              <a:pPr>
                <a:defRPr/>
              </a:pPr>
              <a:t>April 2, 2022</a:t>
            </a:fld>
            <a:endParaRPr lang="en-US"/>
          </a:p>
        </p:txBody>
      </p:sp>
      <p:sp>
        <p:nvSpPr>
          <p:cNvPr id="5" name="Rectangle 5">
            <a:extLst>
              <a:ext uri="{FF2B5EF4-FFF2-40B4-BE49-F238E27FC236}">
                <a16:creationId xmlns:a16="http://schemas.microsoft.com/office/drawing/2014/main" id="{79AFF75C-379D-4338-9DA6-6B86F94D3F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AEB6D8A-15B6-442F-8078-4C93C615DA95}"/>
              </a:ext>
            </a:extLst>
          </p:cNvPr>
          <p:cNvSpPr>
            <a:spLocks noGrp="1" noChangeArrowheads="1"/>
          </p:cNvSpPr>
          <p:nvPr>
            <p:ph type="sldNum" sz="quarter" idx="12"/>
          </p:nvPr>
        </p:nvSpPr>
        <p:spPr>
          <a:ln/>
        </p:spPr>
        <p:txBody>
          <a:bodyPr/>
          <a:lstStyle>
            <a:lvl1pPr>
              <a:defRPr/>
            </a:lvl1pPr>
          </a:lstStyle>
          <a:p>
            <a:pPr>
              <a:defRPr/>
            </a:pPr>
            <a:fld id="{07306A49-39E4-4323-A9E3-A0C3497F58FB}" type="slidenum">
              <a:rPr lang="en-US" altLang="en-US"/>
              <a:pPr>
                <a:defRPr/>
              </a:pPr>
              <a:t>‹#›</a:t>
            </a:fld>
            <a:endParaRPr lang="en-US" altLang="en-US"/>
          </a:p>
        </p:txBody>
      </p:sp>
    </p:spTree>
    <p:extLst>
      <p:ext uri="{BB962C8B-B14F-4D97-AF65-F5344CB8AC3E}">
        <p14:creationId xmlns:p14="http://schemas.microsoft.com/office/powerpoint/2010/main" val="1621573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851"/>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851"/>
            <a:ext cx="67722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82C424-C5FC-4F9C-B453-B128873E9E96}"/>
              </a:ext>
            </a:extLst>
          </p:cNvPr>
          <p:cNvSpPr>
            <a:spLocks noGrp="1" noChangeArrowheads="1"/>
          </p:cNvSpPr>
          <p:nvPr>
            <p:ph type="dt" sz="half" idx="10"/>
          </p:nvPr>
        </p:nvSpPr>
        <p:spPr>
          <a:ln/>
        </p:spPr>
        <p:txBody>
          <a:bodyPr/>
          <a:lstStyle>
            <a:lvl1pPr>
              <a:defRPr/>
            </a:lvl1pPr>
          </a:lstStyle>
          <a:p>
            <a:pPr>
              <a:defRPr/>
            </a:pPr>
            <a:fld id="{699C17AC-2E79-4BCE-BCA4-48A5274E7F4F}" type="datetime4">
              <a:rPr lang="en-US"/>
              <a:pPr>
                <a:defRPr/>
              </a:pPr>
              <a:t>April 2, 2022</a:t>
            </a:fld>
            <a:endParaRPr lang="en-US"/>
          </a:p>
        </p:txBody>
      </p:sp>
      <p:sp>
        <p:nvSpPr>
          <p:cNvPr id="5" name="Rectangle 5">
            <a:extLst>
              <a:ext uri="{FF2B5EF4-FFF2-40B4-BE49-F238E27FC236}">
                <a16:creationId xmlns:a16="http://schemas.microsoft.com/office/drawing/2014/main" id="{F94008B4-05C8-433C-92A9-8A0A1CB482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7FFF0A3-22DF-4BD2-AC9B-74B74F2259FC}"/>
              </a:ext>
            </a:extLst>
          </p:cNvPr>
          <p:cNvSpPr>
            <a:spLocks noGrp="1" noChangeArrowheads="1"/>
          </p:cNvSpPr>
          <p:nvPr>
            <p:ph type="sldNum" sz="quarter" idx="12"/>
          </p:nvPr>
        </p:nvSpPr>
        <p:spPr>
          <a:ln/>
        </p:spPr>
        <p:txBody>
          <a:bodyPr/>
          <a:lstStyle>
            <a:lvl1pPr>
              <a:defRPr/>
            </a:lvl1pPr>
          </a:lstStyle>
          <a:p>
            <a:pPr>
              <a:defRPr/>
            </a:pPr>
            <a:fld id="{66E2F700-914A-4BD6-9788-94F365AEDE71}" type="slidenum">
              <a:rPr lang="en-US" altLang="en-US"/>
              <a:pPr>
                <a:defRPr/>
              </a:pPr>
              <a:t>‹#›</a:t>
            </a:fld>
            <a:endParaRPr lang="en-US" altLang="en-US"/>
          </a:p>
        </p:txBody>
      </p:sp>
    </p:spTree>
    <p:extLst>
      <p:ext uri="{BB962C8B-B14F-4D97-AF65-F5344CB8AC3E}">
        <p14:creationId xmlns:p14="http://schemas.microsoft.com/office/powerpoint/2010/main" val="3175378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B15037B-FCB1-4779-B8B6-30850C9EE17F}"/>
              </a:ext>
            </a:extLst>
          </p:cNvPr>
          <p:cNvSpPr>
            <a:spLocks noGrp="1" noChangeArrowheads="1"/>
          </p:cNvSpPr>
          <p:nvPr>
            <p:ph type="dt" sz="half" idx="10"/>
          </p:nvPr>
        </p:nvSpPr>
        <p:spPr>
          <a:ln/>
        </p:spPr>
        <p:txBody>
          <a:bodyPr/>
          <a:lstStyle>
            <a:lvl1pPr>
              <a:defRPr/>
            </a:lvl1pPr>
          </a:lstStyle>
          <a:p>
            <a:pPr>
              <a:defRPr/>
            </a:pPr>
            <a:fld id="{3B93D93C-3C87-40CC-A003-FC232C7A5302}" type="datetime4">
              <a:rPr lang="en-US"/>
              <a:pPr>
                <a:defRPr/>
              </a:pPr>
              <a:t>April 2, 2022</a:t>
            </a:fld>
            <a:endParaRPr lang="en-US"/>
          </a:p>
        </p:txBody>
      </p:sp>
      <p:sp>
        <p:nvSpPr>
          <p:cNvPr id="5" name="Rectangle 5">
            <a:extLst>
              <a:ext uri="{FF2B5EF4-FFF2-40B4-BE49-F238E27FC236}">
                <a16:creationId xmlns:a16="http://schemas.microsoft.com/office/drawing/2014/main" id="{E1C35436-46D2-4444-BAC5-1F8658A6EC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15511C-C587-4FCE-BB5C-EC27A5A11459}"/>
              </a:ext>
            </a:extLst>
          </p:cNvPr>
          <p:cNvSpPr>
            <a:spLocks noGrp="1" noChangeArrowheads="1"/>
          </p:cNvSpPr>
          <p:nvPr>
            <p:ph type="sldNum" sz="quarter" idx="12"/>
          </p:nvPr>
        </p:nvSpPr>
        <p:spPr>
          <a:ln/>
        </p:spPr>
        <p:txBody>
          <a:bodyPr/>
          <a:lstStyle>
            <a:lvl1pPr>
              <a:defRPr/>
            </a:lvl1pPr>
          </a:lstStyle>
          <a:p>
            <a:pPr>
              <a:defRPr/>
            </a:pPr>
            <a:fld id="{623817EB-B8D3-49C3-B25A-2C49CB46A484}" type="slidenum">
              <a:rPr lang="en-US" altLang="en-US"/>
              <a:pPr>
                <a:defRPr/>
              </a:pPr>
              <a:t>‹#›</a:t>
            </a:fld>
            <a:endParaRPr lang="en-US" altLang="en-US"/>
          </a:p>
        </p:txBody>
      </p:sp>
    </p:spTree>
    <p:extLst>
      <p:ext uri="{BB962C8B-B14F-4D97-AF65-F5344CB8AC3E}">
        <p14:creationId xmlns:p14="http://schemas.microsoft.com/office/powerpoint/2010/main" val="306752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9869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3E4CB5D-04A2-46E2-AFB6-6AE06F14F80A}"/>
              </a:ext>
            </a:extLst>
          </p:cNvPr>
          <p:cNvSpPr>
            <a:spLocks noGrp="1" noChangeArrowheads="1"/>
          </p:cNvSpPr>
          <p:nvPr>
            <p:ph type="dt" sz="half" idx="10"/>
          </p:nvPr>
        </p:nvSpPr>
        <p:spPr>
          <a:ln/>
        </p:spPr>
        <p:txBody>
          <a:bodyPr/>
          <a:lstStyle>
            <a:lvl1pPr>
              <a:defRPr/>
            </a:lvl1pPr>
          </a:lstStyle>
          <a:p>
            <a:pPr>
              <a:defRPr/>
            </a:pPr>
            <a:fld id="{5B26CA21-A0B9-4DB9-9E3F-75832E43BFB6}" type="datetime4">
              <a:rPr lang="en-US"/>
              <a:pPr>
                <a:defRPr/>
              </a:pPr>
              <a:t>April 2, 2022</a:t>
            </a:fld>
            <a:endParaRPr lang="en-US"/>
          </a:p>
        </p:txBody>
      </p:sp>
      <p:sp>
        <p:nvSpPr>
          <p:cNvPr id="6" name="Rectangle 5">
            <a:extLst>
              <a:ext uri="{FF2B5EF4-FFF2-40B4-BE49-F238E27FC236}">
                <a16:creationId xmlns:a16="http://schemas.microsoft.com/office/drawing/2014/main" id="{D6F4F689-16B9-4115-A492-5BD39C1F70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1E381B3-4C72-4E70-A962-82A267BF94C1}"/>
              </a:ext>
            </a:extLst>
          </p:cNvPr>
          <p:cNvSpPr>
            <a:spLocks noGrp="1" noChangeArrowheads="1"/>
          </p:cNvSpPr>
          <p:nvPr>
            <p:ph type="sldNum" sz="quarter" idx="12"/>
          </p:nvPr>
        </p:nvSpPr>
        <p:spPr>
          <a:ln/>
        </p:spPr>
        <p:txBody>
          <a:bodyPr/>
          <a:lstStyle>
            <a:lvl1pPr>
              <a:defRPr/>
            </a:lvl1pPr>
          </a:lstStyle>
          <a:p>
            <a:pPr>
              <a:defRPr/>
            </a:pPr>
            <a:fld id="{D5D07E25-0DAC-470E-B838-FFBE04EE71D6}" type="slidenum">
              <a:rPr lang="en-US" altLang="en-US"/>
              <a:pPr>
                <a:defRPr/>
              </a:pPr>
              <a:t>‹#›</a:t>
            </a:fld>
            <a:endParaRPr lang="en-US" altLang="en-US"/>
          </a:p>
        </p:txBody>
      </p:sp>
    </p:spTree>
    <p:extLst>
      <p:ext uri="{BB962C8B-B14F-4D97-AF65-F5344CB8AC3E}">
        <p14:creationId xmlns:p14="http://schemas.microsoft.com/office/powerpoint/2010/main" val="3020363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53B7641-426E-489C-B52C-FE8B2FA0A591}" type="datetime4">
              <a:rPr lang="en-US"/>
              <a:pPr>
                <a:defRPr/>
              </a:pPr>
              <a:t>April 2, 2022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CD187ED-D24B-4EA6-B47B-12A683088838}" type="slidenum">
              <a:rPr lang="en-US" altLang="en-US"/>
              <a:pPr>
                <a:defRPr/>
              </a:pPr>
              <a:t>‹#›</a:t>
            </a:fld>
            <a:endParaRPr lang="en-US" altLang="en-US"/>
          </a:p>
        </p:txBody>
      </p:sp>
    </p:spTree>
    <p:extLst>
      <p:ext uri="{BB962C8B-B14F-4D97-AF65-F5344CB8AC3E}">
        <p14:creationId xmlns:p14="http://schemas.microsoft.com/office/powerpoint/2010/main" val="489268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DE07C3F-01AB-4FF6-9B9F-76225BF40B95}" type="datetime4">
              <a:rPr lang="en-US"/>
              <a:pPr>
                <a:defRPr/>
              </a:pPr>
              <a:t>April 2, 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C50230-15AA-424F-B88A-1AC60A43BD52}" type="slidenum">
              <a:rPr lang="en-US" altLang="en-US"/>
              <a:pPr>
                <a:defRPr/>
              </a:pPr>
              <a:t>‹#›</a:t>
            </a:fld>
            <a:endParaRPr lang="en-US" altLang="en-US"/>
          </a:p>
        </p:txBody>
      </p:sp>
    </p:spTree>
    <p:extLst>
      <p:ext uri="{BB962C8B-B14F-4D97-AF65-F5344CB8AC3E}">
        <p14:creationId xmlns:p14="http://schemas.microsoft.com/office/powerpoint/2010/main" val="30774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A296B46-39B8-473B-AB38-C2C2200AF763}"/>
              </a:ext>
            </a:extLst>
          </p:cNvPr>
          <p:cNvSpPr>
            <a:spLocks noGrp="1" noChangeArrowheads="1"/>
          </p:cNvSpPr>
          <p:nvPr>
            <p:ph type="dt" sz="half" idx="10"/>
          </p:nvPr>
        </p:nvSpPr>
        <p:spPr>
          <a:ln/>
        </p:spPr>
        <p:txBody>
          <a:bodyPr/>
          <a:lstStyle>
            <a:lvl1pPr>
              <a:defRPr/>
            </a:lvl1pPr>
          </a:lstStyle>
          <a:p>
            <a:pPr>
              <a:defRPr/>
            </a:pPr>
            <a:fld id="{58565B36-23DA-492A-8D68-62985DA75017}" type="datetime4">
              <a:rPr lang="en-US"/>
              <a:pPr>
                <a:defRPr/>
              </a:pPr>
              <a:t>April 2, 2022</a:t>
            </a:fld>
            <a:endParaRPr lang="en-US"/>
          </a:p>
        </p:txBody>
      </p:sp>
      <p:sp>
        <p:nvSpPr>
          <p:cNvPr id="3" name="Rectangle 5">
            <a:extLst>
              <a:ext uri="{FF2B5EF4-FFF2-40B4-BE49-F238E27FC236}">
                <a16:creationId xmlns:a16="http://schemas.microsoft.com/office/drawing/2014/main" id="{D449A145-F5F0-4280-8B62-04881FFCAF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C5CDE53-23A3-44EB-8D73-A8C02E9330A9}"/>
              </a:ext>
            </a:extLst>
          </p:cNvPr>
          <p:cNvSpPr>
            <a:spLocks noGrp="1" noChangeArrowheads="1"/>
          </p:cNvSpPr>
          <p:nvPr>
            <p:ph type="sldNum" sz="quarter" idx="12"/>
          </p:nvPr>
        </p:nvSpPr>
        <p:spPr>
          <a:ln/>
        </p:spPr>
        <p:txBody>
          <a:bodyPr/>
          <a:lstStyle>
            <a:lvl1pPr>
              <a:defRPr/>
            </a:lvl1pPr>
          </a:lstStyle>
          <a:p>
            <a:pPr>
              <a:defRPr/>
            </a:pPr>
            <a:fld id="{09BD7A3A-9D20-4F75-885F-3DE7B53E1578}" type="slidenum">
              <a:rPr lang="en-US" altLang="en-US"/>
              <a:pPr>
                <a:defRPr/>
              </a:pPr>
              <a:t>‹#›</a:t>
            </a:fld>
            <a:endParaRPr lang="en-US" altLang="en-US"/>
          </a:p>
        </p:txBody>
      </p:sp>
    </p:spTree>
    <p:extLst>
      <p:ext uri="{BB962C8B-B14F-4D97-AF65-F5344CB8AC3E}">
        <p14:creationId xmlns:p14="http://schemas.microsoft.com/office/powerpoint/2010/main" val="608025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42E1A488-F133-44E0-BCE0-C7297E6E078D}" type="datetime4">
              <a:rPr lang="en-US" smtClean="0"/>
              <a:pPr>
                <a:defRPr/>
              </a:pPr>
              <a:t>April 2, 2022</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372350" y="6245225"/>
            <a:ext cx="1466850" cy="476250"/>
          </a:xfrm>
        </p:spPr>
        <p:txBody>
          <a:bodyPr/>
          <a:lstStyle>
            <a:lvl1pPr>
              <a:defRPr/>
            </a:lvl1pPr>
          </a:lstStyle>
          <a:p>
            <a:pPr>
              <a:defRPr/>
            </a:pPr>
            <a:fld id="{FC104A63-7622-4A0E-8213-283EA964E1B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0644D67-F380-4D19-8DC2-D8D7A69C8563}" type="datetime4">
              <a:rPr lang="en-US" smtClean="0"/>
              <a:pPr>
                <a:defRPr/>
              </a:pPr>
              <a:t>April 2, 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719EFA-3A8A-4C18-A720-9C0EC50ECD9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4522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93E360E-EB38-4DBC-9C96-F00C75741A90}" type="datetime4">
              <a:rPr lang="en-US" smtClean="0"/>
              <a:pPr>
                <a:defRPr/>
              </a:pPr>
              <a:t>April 2, 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372350" y="6245225"/>
            <a:ext cx="1619250" cy="476250"/>
          </a:xfrm>
          <a:ln/>
        </p:spPr>
        <p:txBody>
          <a:bodyPr/>
          <a:lstStyle>
            <a:lvl1pPr>
              <a:defRPr/>
            </a:lvl1pPr>
          </a:lstStyle>
          <a:p>
            <a:pPr>
              <a:defRPr/>
            </a:pPr>
            <a:fld id="{0C5144EA-161E-419D-B606-46724030BA3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a:p>
        </p:txBody>
      </p:sp>
      <p:sp>
        <p:nvSpPr>
          <p:cNvPr id="4"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6756" y="5936636"/>
            <a:ext cx="790286" cy="80728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0654" y="6212795"/>
            <a:ext cx="2386650" cy="576285"/>
          </a:xfrm>
          <a:prstGeom prst="rect">
            <a:avLst/>
          </a:prstGeom>
        </p:spPr>
      </p:pic>
    </p:spTree>
    <p:extLst>
      <p:ext uri="{BB962C8B-B14F-4D97-AF65-F5344CB8AC3E}">
        <p14:creationId xmlns:p14="http://schemas.microsoft.com/office/powerpoint/2010/main" val="1125000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2B615-666E-442E-9A96-755E4E8050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9C612C-188B-46AE-B992-B232A944E4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9A503-9A82-4D29-B2EE-F6551106551D}"/>
              </a:ext>
            </a:extLst>
          </p:cNvPr>
          <p:cNvSpPr>
            <a:spLocks noGrp="1"/>
          </p:cNvSpPr>
          <p:nvPr>
            <p:ph type="dt" sz="half" idx="10"/>
          </p:nvPr>
        </p:nvSpPr>
        <p:spPr/>
        <p:txBody>
          <a:bodyPr/>
          <a:lstStyle/>
          <a:p>
            <a:fld id="{8D55DE98-FFB0-4895-84D1-88E28C8935BB}" type="datetime1">
              <a:rPr lang="en-US" smtClean="0"/>
              <a:t>4/2/2022</a:t>
            </a:fld>
            <a:endParaRPr lang="en-US"/>
          </a:p>
        </p:txBody>
      </p:sp>
      <p:sp>
        <p:nvSpPr>
          <p:cNvPr id="5" name="Footer Placeholder 4">
            <a:extLst>
              <a:ext uri="{FF2B5EF4-FFF2-40B4-BE49-F238E27FC236}">
                <a16:creationId xmlns:a16="http://schemas.microsoft.com/office/drawing/2014/main" id="{D833537F-5595-40B5-BB03-57D4E8172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32D28-7485-445F-AAA4-DD2D37DC41A4}"/>
              </a:ext>
            </a:extLst>
          </p:cNvPr>
          <p:cNvSpPr>
            <a:spLocks noGrp="1"/>
          </p:cNvSpPr>
          <p:nvPr>
            <p:ph type="sldNum" sz="quarter" idx="12"/>
          </p:nvPr>
        </p:nvSpPr>
        <p:spPr/>
        <p:txBody>
          <a:bodyPr/>
          <a:lstStyle/>
          <a:p>
            <a:fld id="{65D2B266-4D06-451D-AF49-BBC90F75CA38}" type="slidenum">
              <a:rPr lang="en-US" smtClean="0"/>
              <a:t>‹#›</a:t>
            </a:fld>
            <a:endParaRPr lang="en-US"/>
          </a:p>
        </p:txBody>
      </p:sp>
    </p:spTree>
    <p:extLst>
      <p:ext uri="{BB962C8B-B14F-4D97-AF65-F5344CB8AC3E}">
        <p14:creationId xmlns:p14="http://schemas.microsoft.com/office/powerpoint/2010/main" val="887253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12DCED0-A787-4381-8CB9-36EECB287019}"/>
              </a:ext>
            </a:extLst>
          </p:cNvPr>
          <p:cNvSpPr>
            <a:spLocks noGrp="1" noChangeArrowheads="1"/>
          </p:cNvSpPr>
          <p:nvPr>
            <p:ph type="dt" sz="half" idx="10"/>
          </p:nvPr>
        </p:nvSpPr>
        <p:spPr>
          <a:ln/>
        </p:spPr>
        <p:txBody>
          <a:bodyPr/>
          <a:lstStyle>
            <a:lvl1pPr>
              <a:defRPr/>
            </a:lvl1pPr>
          </a:lstStyle>
          <a:p>
            <a:pPr>
              <a:defRPr/>
            </a:pPr>
            <a:fld id="{8CB0E6F6-8D8E-4A24-A87B-6903EF5290FA}" type="datetime4">
              <a:rPr lang="en-US"/>
              <a:pPr>
                <a:defRPr/>
              </a:pPr>
              <a:t>April 2, 2022</a:t>
            </a:fld>
            <a:endParaRPr lang="en-US"/>
          </a:p>
        </p:txBody>
      </p:sp>
      <p:sp>
        <p:nvSpPr>
          <p:cNvPr id="6" name="Rectangle 5">
            <a:extLst>
              <a:ext uri="{FF2B5EF4-FFF2-40B4-BE49-F238E27FC236}">
                <a16:creationId xmlns:a16="http://schemas.microsoft.com/office/drawing/2014/main" id="{5458E470-7DB8-4813-A5AE-2CC0A167D1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8F8F982-2BE8-46C3-9429-C6279BF0A54F}"/>
              </a:ext>
            </a:extLst>
          </p:cNvPr>
          <p:cNvSpPr>
            <a:spLocks noGrp="1" noChangeArrowheads="1"/>
          </p:cNvSpPr>
          <p:nvPr>
            <p:ph type="sldNum" sz="quarter" idx="12"/>
          </p:nvPr>
        </p:nvSpPr>
        <p:spPr>
          <a:ln/>
        </p:spPr>
        <p:txBody>
          <a:bodyPr/>
          <a:lstStyle>
            <a:lvl1pPr>
              <a:defRPr/>
            </a:lvl1pPr>
          </a:lstStyle>
          <a:p>
            <a:pPr>
              <a:defRPr/>
            </a:pPr>
            <a:fld id="{2721C2EE-9E68-4AE6-886F-9B71EBD844D2}" type="slidenum">
              <a:rPr lang="en-US" altLang="en-US"/>
              <a:pPr>
                <a:defRPr/>
              </a:pPr>
              <a:t>‹#›</a:t>
            </a:fld>
            <a:endParaRPr lang="en-US" altLang="en-US"/>
          </a:p>
        </p:txBody>
      </p:sp>
    </p:spTree>
    <p:extLst>
      <p:ext uri="{BB962C8B-B14F-4D97-AF65-F5344CB8AC3E}">
        <p14:creationId xmlns:p14="http://schemas.microsoft.com/office/powerpoint/2010/main" val="1535243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3201"/>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3201"/>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3" y="2057402"/>
            <a:ext cx="2949178" cy="3811589"/>
          </a:xfrm>
        </p:spPr>
        <p:txBody>
          <a:bodyPr/>
          <a:lstStyle>
            <a:lvl1pPr marL="0" indent="0">
              <a:buNone/>
              <a:defRPr sz="1600"/>
            </a:lvl1pPr>
            <a:lvl2pPr marL="457204" indent="0">
              <a:buNone/>
              <a:defRPr sz="1401"/>
            </a:lvl2pPr>
            <a:lvl3pPr marL="914407" indent="0">
              <a:buNone/>
              <a:defRPr sz="1200"/>
            </a:lvl3pPr>
            <a:lvl4pPr marL="1371611" indent="0">
              <a:buNone/>
              <a:defRPr sz="1000"/>
            </a:lvl4pPr>
            <a:lvl5pPr marL="1828816" indent="0">
              <a:buNone/>
              <a:defRPr sz="1000"/>
            </a:lvl5pPr>
            <a:lvl6pPr marL="2286019" indent="0">
              <a:buNone/>
              <a:defRPr sz="1000"/>
            </a:lvl6pPr>
            <a:lvl7pPr marL="2743223" indent="0">
              <a:buNone/>
              <a:defRPr sz="1000"/>
            </a:lvl7pPr>
            <a:lvl8pPr marL="3200425" indent="0">
              <a:buNone/>
              <a:defRPr sz="1000"/>
            </a:lvl8pPr>
            <a:lvl9pPr marL="365762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298844-4E9F-45BA-B088-B933B756A4F9}"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E50E2-0146-4F79-B41B-5D94BE38FDEE}" type="slidenum">
              <a:rPr lang="en-US" smtClean="0"/>
              <a:t>‹#›</a:t>
            </a:fld>
            <a:endParaRPr lang="en-US"/>
          </a:p>
        </p:txBody>
      </p:sp>
    </p:spTree>
    <p:extLst>
      <p:ext uri="{BB962C8B-B14F-4D97-AF65-F5344CB8AC3E}">
        <p14:creationId xmlns:p14="http://schemas.microsoft.com/office/powerpoint/2010/main" val="3968345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676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7"/>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7"/>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298844-4E9F-45BA-B088-B933B756A4F9}" type="datetimeFigureOut">
              <a:rPr lang="en-US" smtClean="0"/>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E50E2-0146-4F79-B41B-5D94BE38FDEE}" type="slidenum">
              <a:rPr lang="en-US" smtClean="0"/>
              <a:t>‹#›</a:t>
            </a:fld>
            <a:endParaRPr lang="en-US"/>
          </a:p>
        </p:txBody>
      </p:sp>
    </p:spTree>
    <p:extLst>
      <p:ext uri="{BB962C8B-B14F-4D97-AF65-F5344CB8AC3E}">
        <p14:creationId xmlns:p14="http://schemas.microsoft.com/office/powerpoint/2010/main" val="302900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113"/>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71C8776-2140-411A-8476-222524C38263}"/>
              </a:ext>
            </a:extLst>
          </p:cNvPr>
          <p:cNvSpPr>
            <a:spLocks noGrp="1" noChangeArrowheads="1"/>
          </p:cNvSpPr>
          <p:nvPr>
            <p:ph type="dt" sz="half" idx="10"/>
          </p:nvPr>
        </p:nvSpPr>
        <p:spPr>
          <a:ln/>
        </p:spPr>
        <p:txBody>
          <a:bodyPr/>
          <a:lstStyle>
            <a:lvl1pPr>
              <a:defRPr/>
            </a:lvl1pPr>
          </a:lstStyle>
          <a:p>
            <a:pPr>
              <a:defRPr/>
            </a:pPr>
            <a:fld id="{7EFC4BC1-C610-4DF2-92B3-7B0878F7A570}" type="datetime4">
              <a:rPr lang="en-US"/>
              <a:pPr>
                <a:defRPr/>
              </a:pPr>
              <a:t>April 2, 2022</a:t>
            </a:fld>
            <a:endParaRPr lang="en-US"/>
          </a:p>
        </p:txBody>
      </p:sp>
      <p:sp>
        <p:nvSpPr>
          <p:cNvPr id="5" name="Rectangle 5">
            <a:extLst>
              <a:ext uri="{FF2B5EF4-FFF2-40B4-BE49-F238E27FC236}">
                <a16:creationId xmlns:a16="http://schemas.microsoft.com/office/drawing/2014/main" id="{F1B7FC92-2BB0-46F5-B2B0-980DC8EDDF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97B5FA5-BBE9-440E-B74D-A59222A5202C}"/>
              </a:ext>
            </a:extLst>
          </p:cNvPr>
          <p:cNvSpPr>
            <a:spLocks noGrp="1" noChangeArrowheads="1"/>
          </p:cNvSpPr>
          <p:nvPr>
            <p:ph type="sldNum" sz="quarter" idx="12"/>
          </p:nvPr>
        </p:nvSpPr>
        <p:spPr>
          <a:ln/>
        </p:spPr>
        <p:txBody>
          <a:bodyPr/>
          <a:lstStyle>
            <a:lvl1pPr>
              <a:defRPr/>
            </a:lvl1pPr>
          </a:lstStyle>
          <a:p>
            <a:pPr>
              <a:defRPr/>
            </a:pPr>
            <a:fld id="{16773350-C9AA-4F68-BDBA-542EA8F68CE8}" type="slidenum">
              <a:rPr lang="en-US" altLang="en-US"/>
              <a:pPr>
                <a:defRPr/>
              </a:pPr>
              <a:t>‹#›</a:t>
            </a:fld>
            <a:endParaRPr lang="en-US" altLang="en-US"/>
          </a:p>
        </p:txBody>
      </p:sp>
    </p:spTree>
    <p:extLst>
      <p:ext uri="{BB962C8B-B14F-4D97-AF65-F5344CB8AC3E}">
        <p14:creationId xmlns:p14="http://schemas.microsoft.com/office/powerpoint/2010/main" val="45515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A922E1C-B14A-4CE1-8E20-098862A539D1}"/>
              </a:ext>
            </a:extLst>
          </p:cNvPr>
          <p:cNvSpPr>
            <a:spLocks noGrp="1" noChangeArrowheads="1"/>
          </p:cNvSpPr>
          <p:nvPr>
            <p:ph type="dt" sz="half" idx="10"/>
          </p:nvPr>
        </p:nvSpPr>
        <p:spPr>
          <a:ln/>
        </p:spPr>
        <p:txBody>
          <a:bodyPr/>
          <a:lstStyle>
            <a:lvl1pPr>
              <a:defRPr/>
            </a:lvl1pPr>
          </a:lstStyle>
          <a:p>
            <a:pPr>
              <a:defRPr/>
            </a:pPr>
            <a:fld id="{E4943D64-C22F-477F-93A9-29B6B7DFB024}" type="datetime4">
              <a:rPr lang="en-US"/>
              <a:pPr>
                <a:defRPr/>
              </a:pPr>
              <a:t>April 2, 2022</a:t>
            </a:fld>
            <a:endParaRPr lang="en-US"/>
          </a:p>
        </p:txBody>
      </p:sp>
      <p:sp>
        <p:nvSpPr>
          <p:cNvPr id="6" name="Rectangle 5">
            <a:extLst>
              <a:ext uri="{FF2B5EF4-FFF2-40B4-BE49-F238E27FC236}">
                <a16:creationId xmlns:a16="http://schemas.microsoft.com/office/drawing/2014/main" id="{BA9EC5CC-55C1-4E42-B3E2-0DAFB1E607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68AF693-167D-46A1-BF9D-15271051C4A5}"/>
              </a:ext>
            </a:extLst>
          </p:cNvPr>
          <p:cNvSpPr>
            <a:spLocks noGrp="1" noChangeArrowheads="1"/>
          </p:cNvSpPr>
          <p:nvPr>
            <p:ph type="sldNum" sz="quarter" idx="12"/>
          </p:nvPr>
        </p:nvSpPr>
        <p:spPr>
          <a:ln/>
        </p:spPr>
        <p:txBody>
          <a:bodyPr/>
          <a:lstStyle>
            <a:lvl1pPr>
              <a:defRPr/>
            </a:lvl1pPr>
          </a:lstStyle>
          <a:p>
            <a:pPr>
              <a:defRPr/>
            </a:pPr>
            <a:fld id="{82C3B668-EC70-4FDB-ACA0-DE33D641DFA2}" type="slidenum">
              <a:rPr lang="en-US" altLang="en-US"/>
              <a:pPr>
                <a:defRPr/>
              </a:pPr>
              <a:t>‹#›</a:t>
            </a:fld>
            <a:endParaRPr lang="en-US" altLang="en-US"/>
          </a:p>
        </p:txBody>
      </p:sp>
    </p:spTree>
    <p:extLst>
      <p:ext uri="{BB962C8B-B14F-4D97-AF65-F5344CB8AC3E}">
        <p14:creationId xmlns:p14="http://schemas.microsoft.com/office/powerpoint/2010/main" val="146022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5773"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5773"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6C9A5F9-3375-4305-8860-DDDC0B560943}"/>
              </a:ext>
            </a:extLst>
          </p:cNvPr>
          <p:cNvSpPr>
            <a:spLocks noGrp="1" noChangeArrowheads="1"/>
          </p:cNvSpPr>
          <p:nvPr>
            <p:ph type="dt" sz="half" idx="10"/>
          </p:nvPr>
        </p:nvSpPr>
        <p:spPr>
          <a:ln/>
        </p:spPr>
        <p:txBody>
          <a:bodyPr/>
          <a:lstStyle>
            <a:lvl1pPr>
              <a:defRPr/>
            </a:lvl1pPr>
          </a:lstStyle>
          <a:p>
            <a:pPr>
              <a:defRPr/>
            </a:pPr>
            <a:fld id="{528BB6F8-6D74-4858-B67B-77970C2007ED}" type="datetime4">
              <a:rPr lang="en-US"/>
              <a:pPr>
                <a:defRPr/>
              </a:pPr>
              <a:t>April 2, 2022</a:t>
            </a:fld>
            <a:endParaRPr lang="en-US"/>
          </a:p>
        </p:txBody>
      </p:sp>
      <p:sp>
        <p:nvSpPr>
          <p:cNvPr id="8" name="Rectangle 5">
            <a:extLst>
              <a:ext uri="{FF2B5EF4-FFF2-40B4-BE49-F238E27FC236}">
                <a16:creationId xmlns:a16="http://schemas.microsoft.com/office/drawing/2014/main" id="{47539E0F-9688-4AA2-AB5C-6EF64FF013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89806B2-3353-40CC-8622-E7FD6E286AD2}"/>
              </a:ext>
            </a:extLst>
          </p:cNvPr>
          <p:cNvSpPr>
            <a:spLocks noGrp="1" noChangeArrowheads="1"/>
          </p:cNvSpPr>
          <p:nvPr>
            <p:ph type="sldNum" sz="quarter" idx="12"/>
          </p:nvPr>
        </p:nvSpPr>
        <p:spPr>
          <a:ln/>
        </p:spPr>
        <p:txBody>
          <a:bodyPr/>
          <a:lstStyle>
            <a:lvl1pPr>
              <a:defRPr/>
            </a:lvl1pPr>
          </a:lstStyle>
          <a:p>
            <a:pPr>
              <a:defRPr/>
            </a:pPr>
            <a:fld id="{26861043-9799-4F02-8197-89031AB50259}" type="slidenum">
              <a:rPr lang="en-US" altLang="en-US"/>
              <a:pPr>
                <a:defRPr/>
              </a:pPr>
              <a:t>‹#›</a:t>
            </a:fld>
            <a:endParaRPr lang="en-US" altLang="en-US"/>
          </a:p>
        </p:txBody>
      </p:sp>
    </p:spTree>
    <p:extLst>
      <p:ext uri="{BB962C8B-B14F-4D97-AF65-F5344CB8AC3E}">
        <p14:creationId xmlns:p14="http://schemas.microsoft.com/office/powerpoint/2010/main" val="398642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C133251-C213-4060-B090-1C761226A22D}"/>
              </a:ext>
            </a:extLst>
          </p:cNvPr>
          <p:cNvSpPr>
            <a:spLocks noGrp="1" noChangeArrowheads="1"/>
          </p:cNvSpPr>
          <p:nvPr>
            <p:ph type="dt" sz="half" idx="10"/>
          </p:nvPr>
        </p:nvSpPr>
        <p:spPr>
          <a:ln/>
        </p:spPr>
        <p:txBody>
          <a:bodyPr/>
          <a:lstStyle>
            <a:lvl1pPr>
              <a:defRPr/>
            </a:lvl1pPr>
          </a:lstStyle>
          <a:p>
            <a:pPr>
              <a:defRPr/>
            </a:pPr>
            <a:fld id="{313389D0-2AEE-43A3-8E2B-5961E0D7A154}" type="datetime4">
              <a:rPr lang="en-US"/>
              <a:pPr>
                <a:defRPr/>
              </a:pPr>
              <a:t>April 2, 2022</a:t>
            </a:fld>
            <a:endParaRPr lang="en-US"/>
          </a:p>
        </p:txBody>
      </p:sp>
      <p:sp>
        <p:nvSpPr>
          <p:cNvPr id="4" name="Rectangle 5">
            <a:extLst>
              <a:ext uri="{FF2B5EF4-FFF2-40B4-BE49-F238E27FC236}">
                <a16:creationId xmlns:a16="http://schemas.microsoft.com/office/drawing/2014/main" id="{DB655E17-9E4D-452D-A258-5B3800D966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CFE48EF-49D1-4F9A-B6C8-2D44F75B8885}"/>
              </a:ext>
            </a:extLst>
          </p:cNvPr>
          <p:cNvSpPr>
            <a:spLocks noGrp="1" noChangeArrowheads="1"/>
          </p:cNvSpPr>
          <p:nvPr>
            <p:ph type="sldNum" sz="quarter" idx="12"/>
          </p:nvPr>
        </p:nvSpPr>
        <p:spPr>
          <a:ln/>
        </p:spPr>
        <p:txBody>
          <a:bodyPr/>
          <a:lstStyle>
            <a:lvl1pPr>
              <a:defRPr/>
            </a:lvl1pPr>
          </a:lstStyle>
          <a:p>
            <a:pPr>
              <a:defRPr/>
            </a:pPr>
            <a:fld id="{FDC20AC9-C25A-4D9E-ABA3-EBE38E8FAFCA}" type="slidenum">
              <a:rPr lang="en-US" altLang="en-US"/>
              <a:pPr>
                <a:defRPr/>
              </a:pPr>
              <a:t>‹#›</a:t>
            </a:fld>
            <a:endParaRPr lang="en-US" altLang="en-US"/>
          </a:p>
        </p:txBody>
      </p:sp>
    </p:spTree>
    <p:extLst>
      <p:ext uri="{BB962C8B-B14F-4D97-AF65-F5344CB8AC3E}">
        <p14:creationId xmlns:p14="http://schemas.microsoft.com/office/powerpoint/2010/main" val="836508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464F004-70B3-40F4-964C-B310D412685C}"/>
              </a:ext>
            </a:extLst>
          </p:cNvPr>
          <p:cNvSpPr>
            <a:spLocks noGrp="1" noChangeArrowheads="1"/>
          </p:cNvSpPr>
          <p:nvPr>
            <p:ph type="dt" sz="half" idx="10"/>
          </p:nvPr>
        </p:nvSpPr>
        <p:spPr>
          <a:ln/>
        </p:spPr>
        <p:txBody>
          <a:bodyPr/>
          <a:lstStyle>
            <a:lvl1pPr>
              <a:defRPr/>
            </a:lvl1pPr>
          </a:lstStyle>
          <a:p>
            <a:pPr>
              <a:defRPr/>
            </a:pPr>
            <a:fld id="{A45963CC-2385-41CC-9E16-102F94E4885B}" type="datetime4">
              <a:rPr lang="en-US"/>
              <a:pPr>
                <a:defRPr/>
              </a:pPr>
              <a:t>April 2, 2022</a:t>
            </a:fld>
            <a:endParaRPr lang="en-US"/>
          </a:p>
        </p:txBody>
      </p:sp>
      <p:sp>
        <p:nvSpPr>
          <p:cNvPr id="3" name="Rectangle 5">
            <a:extLst>
              <a:ext uri="{FF2B5EF4-FFF2-40B4-BE49-F238E27FC236}">
                <a16:creationId xmlns:a16="http://schemas.microsoft.com/office/drawing/2014/main" id="{8CDA870A-ED7A-4F73-899F-FC44A9BBD6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04F9905-05EB-4F47-8F26-3DA7EB4D8C74}"/>
              </a:ext>
            </a:extLst>
          </p:cNvPr>
          <p:cNvSpPr>
            <a:spLocks noGrp="1" noChangeArrowheads="1"/>
          </p:cNvSpPr>
          <p:nvPr>
            <p:ph type="sldNum" sz="quarter" idx="12"/>
          </p:nvPr>
        </p:nvSpPr>
        <p:spPr>
          <a:ln/>
        </p:spPr>
        <p:txBody>
          <a:bodyPr/>
          <a:lstStyle>
            <a:lvl1pPr>
              <a:defRPr/>
            </a:lvl1pPr>
          </a:lstStyle>
          <a:p>
            <a:pPr>
              <a:defRPr/>
            </a:pPr>
            <a:fld id="{54C7639B-418A-4E78-A1C0-699FE5DF7233}" type="slidenum">
              <a:rPr lang="en-US" altLang="en-US"/>
              <a:pPr>
                <a:defRPr/>
              </a:pPr>
              <a:t>‹#›</a:t>
            </a:fld>
            <a:endParaRPr lang="en-US" altLang="en-US"/>
          </a:p>
        </p:txBody>
      </p:sp>
    </p:spTree>
    <p:extLst>
      <p:ext uri="{BB962C8B-B14F-4D97-AF65-F5344CB8AC3E}">
        <p14:creationId xmlns:p14="http://schemas.microsoft.com/office/powerpoint/2010/main" val="3548877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1931" y="273263"/>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BB4B1CF-3C97-485A-81E5-1397C05A1B78}"/>
              </a:ext>
            </a:extLst>
          </p:cNvPr>
          <p:cNvSpPr>
            <a:spLocks noGrp="1" noChangeArrowheads="1"/>
          </p:cNvSpPr>
          <p:nvPr>
            <p:ph type="dt" sz="half" idx="10"/>
          </p:nvPr>
        </p:nvSpPr>
        <p:spPr>
          <a:ln/>
        </p:spPr>
        <p:txBody>
          <a:bodyPr/>
          <a:lstStyle>
            <a:lvl1pPr>
              <a:defRPr/>
            </a:lvl1pPr>
          </a:lstStyle>
          <a:p>
            <a:pPr>
              <a:defRPr/>
            </a:pPr>
            <a:fld id="{8FFB6FC3-05B4-4925-8626-0BD7BD27134A}" type="datetime4">
              <a:rPr lang="en-US"/>
              <a:pPr>
                <a:defRPr/>
              </a:pPr>
              <a:t>April 2, 2022</a:t>
            </a:fld>
            <a:endParaRPr lang="en-US"/>
          </a:p>
        </p:txBody>
      </p:sp>
      <p:sp>
        <p:nvSpPr>
          <p:cNvPr id="6" name="Rectangle 5">
            <a:extLst>
              <a:ext uri="{FF2B5EF4-FFF2-40B4-BE49-F238E27FC236}">
                <a16:creationId xmlns:a16="http://schemas.microsoft.com/office/drawing/2014/main" id="{E1006935-9557-452C-8554-2DD984EC7A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373C38A-88AA-49E8-979E-05E272F035B7}"/>
              </a:ext>
            </a:extLst>
          </p:cNvPr>
          <p:cNvSpPr>
            <a:spLocks noGrp="1" noChangeArrowheads="1"/>
          </p:cNvSpPr>
          <p:nvPr>
            <p:ph type="sldNum" sz="quarter" idx="12"/>
          </p:nvPr>
        </p:nvSpPr>
        <p:spPr>
          <a:ln/>
        </p:spPr>
        <p:txBody>
          <a:bodyPr/>
          <a:lstStyle>
            <a:lvl1pPr>
              <a:defRPr/>
            </a:lvl1pPr>
          </a:lstStyle>
          <a:p>
            <a:pPr>
              <a:defRPr/>
            </a:pPr>
            <a:fld id="{5EE61AC8-9605-4B2A-BB60-2C01EB2FE4E2}" type="slidenum">
              <a:rPr lang="en-US" altLang="en-US"/>
              <a:pPr>
                <a:defRPr/>
              </a:pPr>
              <a:t>‹#›</a:t>
            </a:fld>
            <a:endParaRPr lang="en-US" altLang="en-US"/>
          </a:p>
        </p:txBody>
      </p:sp>
    </p:spTree>
    <p:extLst>
      <p:ext uri="{BB962C8B-B14F-4D97-AF65-F5344CB8AC3E}">
        <p14:creationId xmlns:p14="http://schemas.microsoft.com/office/powerpoint/2010/main" val="411446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FF3065B-5610-4894-A1D8-6E3E75228123}"/>
              </a:ext>
            </a:extLst>
          </p:cNvPr>
          <p:cNvSpPr>
            <a:spLocks noGrp="1" noChangeArrowheads="1"/>
          </p:cNvSpPr>
          <p:nvPr>
            <p:ph type="dt" sz="half" idx="10"/>
          </p:nvPr>
        </p:nvSpPr>
        <p:spPr>
          <a:ln/>
        </p:spPr>
        <p:txBody>
          <a:bodyPr/>
          <a:lstStyle>
            <a:lvl1pPr>
              <a:defRPr/>
            </a:lvl1pPr>
          </a:lstStyle>
          <a:p>
            <a:pPr>
              <a:defRPr/>
            </a:pPr>
            <a:fld id="{A916FC60-D7FA-4C41-A458-87FBC64542E1}" type="datetime4">
              <a:rPr lang="en-US"/>
              <a:pPr>
                <a:defRPr/>
              </a:pPr>
              <a:t>April 2, 2022</a:t>
            </a:fld>
            <a:endParaRPr lang="en-US"/>
          </a:p>
        </p:txBody>
      </p:sp>
      <p:sp>
        <p:nvSpPr>
          <p:cNvPr id="6" name="Rectangle 5">
            <a:extLst>
              <a:ext uri="{FF2B5EF4-FFF2-40B4-BE49-F238E27FC236}">
                <a16:creationId xmlns:a16="http://schemas.microsoft.com/office/drawing/2014/main" id="{4A44AAE2-08A6-49E9-BE25-A67E6E8892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50CEFD7-7F22-4E1D-B3B9-E000437F0FF7}"/>
              </a:ext>
            </a:extLst>
          </p:cNvPr>
          <p:cNvSpPr>
            <a:spLocks noGrp="1" noChangeArrowheads="1"/>
          </p:cNvSpPr>
          <p:nvPr>
            <p:ph type="sldNum" sz="quarter" idx="12"/>
          </p:nvPr>
        </p:nvSpPr>
        <p:spPr>
          <a:ln/>
        </p:spPr>
        <p:txBody>
          <a:bodyPr/>
          <a:lstStyle>
            <a:lvl1pPr>
              <a:defRPr/>
            </a:lvl1pPr>
          </a:lstStyle>
          <a:p>
            <a:pPr>
              <a:defRPr/>
            </a:pPr>
            <a:fld id="{F5CFF562-B106-4555-88A0-B73AA911CD34}" type="slidenum">
              <a:rPr lang="en-US" altLang="en-US"/>
              <a:pPr>
                <a:defRPr/>
              </a:pPr>
              <a:t>‹#›</a:t>
            </a:fld>
            <a:endParaRPr lang="en-US" altLang="en-US"/>
          </a:p>
        </p:txBody>
      </p:sp>
    </p:spTree>
    <p:extLst>
      <p:ext uri="{BB962C8B-B14F-4D97-AF65-F5344CB8AC3E}">
        <p14:creationId xmlns:p14="http://schemas.microsoft.com/office/powerpoint/2010/main" val="93765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887084B-0C99-4BE0-BE35-CFE57BA7CFC3}"/>
              </a:ext>
            </a:extLst>
          </p:cNvPr>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4BC9B9D-D803-4F29-9056-B79E90F64FC7}"/>
              </a:ext>
            </a:extLst>
          </p:cNvPr>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a:extLst>
              <a:ext uri="{FF2B5EF4-FFF2-40B4-BE49-F238E27FC236}">
                <a16:creationId xmlns:a16="http://schemas.microsoft.com/office/drawing/2014/main" id="{64E214A1-5CE5-4A17-8973-6FD7063989B2}"/>
              </a:ext>
            </a:extLst>
          </p:cNvPr>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4D8E6758-F4BF-4BF1-82DE-EAD2F7AECCC6}" type="datetime4">
              <a:rPr lang="en-US"/>
              <a:pPr>
                <a:defRPr/>
              </a:pPr>
              <a:t>April 2, 2022</a:t>
            </a:fld>
            <a:endParaRPr lang="en-US"/>
          </a:p>
        </p:txBody>
      </p:sp>
      <p:sp>
        <p:nvSpPr>
          <p:cNvPr id="168965" name="Rectangle 5">
            <a:extLst>
              <a:ext uri="{FF2B5EF4-FFF2-40B4-BE49-F238E27FC236}">
                <a16:creationId xmlns:a16="http://schemas.microsoft.com/office/drawing/2014/main" id="{05A4AD2E-32E3-424E-B2B4-4CA305E69F6F}"/>
              </a:ext>
            </a:extLst>
          </p:cNvPr>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a:extLst>
              <a:ext uri="{FF2B5EF4-FFF2-40B4-BE49-F238E27FC236}">
                <a16:creationId xmlns:a16="http://schemas.microsoft.com/office/drawing/2014/main" id="{E978411C-B7B0-4A3A-82F0-62CB0B815C25}"/>
              </a:ext>
            </a:extLst>
          </p:cNvPr>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0F064C7D-D541-4EA8-891E-4E0F5D0903B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09" r:id="rId1"/>
    <p:sldLayoutId id="2147484919" r:id="rId2"/>
    <p:sldLayoutId id="2147484910" r:id="rId3"/>
    <p:sldLayoutId id="2147484911" r:id="rId4"/>
    <p:sldLayoutId id="2147484912" r:id="rId5"/>
    <p:sldLayoutId id="2147484913" r:id="rId6"/>
    <p:sldLayoutId id="2147484914" r:id="rId7"/>
    <p:sldLayoutId id="2147484915" r:id="rId8"/>
    <p:sldLayoutId id="2147484916" r:id="rId9"/>
    <p:sldLayoutId id="2147484917" r:id="rId10"/>
    <p:sldLayoutId id="214748491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1EA7A8C-81E0-4569-ADB9-A6DC32121398}"/>
              </a:ext>
            </a:extLst>
          </p:cNvPr>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95B4D65-3173-4D2B-A61C-5C4C3AE80445}"/>
              </a:ext>
            </a:extLst>
          </p:cNvPr>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a:extLst>
              <a:ext uri="{FF2B5EF4-FFF2-40B4-BE49-F238E27FC236}">
                <a16:creationId xmlns:a16="http://schemas.microsoft.com/office/drawing/2014/main" id="{81044BA7-CC57-4520-950D-0C78CF43391F}"/>
              </a:ext>
            </a:extLst>
          </p:cNvPr>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38463AC0-90C4-4E69-B78F-56529D14A938}" type="datetime4">
              <a:rPr lang="en-US"/>
              <a:pPr>
                <a:defRPr/>
              </a:pPr>
              <a:t>April 2, 2022</a:t>
            </a:fld>
            <a:endParaRPr lang="en-US"/>
          </a:p>
        </p:txBody>
      </p:sp>
      <p:sp>
        <p:nvSpPr>
          <p:cNvPr id="168965" name="Rectangle 5">
            <a:extLst>
              <a:ext uri="{FF2B5EF4-FFF2-40B4-BE49-F238E27FC236}">
                <a16:creationId xmlns:a16="http://schemas.microsoft.com/office/drawing/2014/main" id="{DAC50586-BF8D-49A8-8BCF-3DAF15341B00}"/>
              </a:ext>
            </a:extLst>
          </p:cNvPr>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a:extLst>
              <a:ext uri="{FF2B5EF4-FFF2-40B4-BE49-F238E27FC236}">
                <a16:creationId xmlns:a16="http://schemas.microsoft.com/office/drawing/2014/main" id="{7B204A60-23A4-4F7B-8361-146D76617226}"/>
              </a:ext>
            </a:extLst>
          </p:cNvPr>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1B04ED0-5318-4B28-8A45-54F0F16AB6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41"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E3A80E7-C0C8-4362-BAE8-620BCCF05611}"/>
              </a:ext>
            </a:extLst>
          </p:cNvPr>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A19575F-96F8-4816-9986-5DC20B763DBA}"/>
              </a:ext>
            </a:extLst>
          </p:cNvPr>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a:extLst>
              <a:ext uri="{FF2B5EF4-FFF2-40B4-BE49-F238E27FC236}">
                <a16:creationId xmlns:a16="http://schemas.microsoft.com/office/drawing/2014/main" id="{C61EB7BA-DC42-4B64-9C4A-CDF720E1E870}"/>
              </a:ext>
            </a:extLst>
          </p:cNvPr>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F9F53867-A156-4D76-8B72-1E4902389D56}" type="datetime4">
              <a:rPr lang="en-US"/>
              <a:pPr>
                <a:defRPr/>
              </a:pPr>
              <a:t>April 2, 2022</a:t>
            </a:fld>
            <a:endParaRPr lang="en-US"/>
          </a:p>
        </p:txBody>
      </p:sp>
      <p:sp>
        <p:nvSpPr>
          <p:cNvPr id="168965" name="Rectangle 5">
            <a:extLst>
              <a:ext uri="{FF2B5EF4-FFF2-40B4-BE49-F238E27FC236}">
                <a16:creationId xmlns:a16="http://schemas.microsoft.com/office/drawing/2014/main" id="{52C41856-AEDE-491C-8947-F090A9B6A559}"/>
              </a:ext>
            </a:extLst>
          </p:cNvPr>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a:extLst>
              <a:ext uri="{FF2B5EF4-FFF2-40B4-BE49-F238E27FC236}">
                <a16:creationId xmlns:a16="http://schemas.microsoft.com/office/drawing/2014/main" id="{E87DAAFA-44C6-4A3E-99CF-F906E5F5CEB4}"/>
              </a:ext>
            </a:extLst>
          </p:cNvPr>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F112E49-DC63-4E40-A068-460D47A1D95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08" r:id="rId1"/>
    <p:sldLayoutId id="2147484500" r:id="rId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B815DD9B-38F6-4F0A-9AD8-454E0E66BFED}" type="datetime4">
              <a:rPr lang="en-US"/>
              <a:pPr>
                <a:defRPr/>
              </a:pPr>
              <a:t>April 2, 2022</a:t>
            </a:fld>
            <a:endParaRPr lang="en-US"/>
          </a:p>
        </p:txBody>
      </p:sp>
      <p:sp>
        <p:nvSpPr>
          <p:cNvPr id="168965"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smtClean="0"/>
            </a:lvl1pPr>
          </a:lstStyle>
          <a:p>
            <a:pPr>
              <a:defRPr/>
            </a:pPr>
            <a:fld id="{026F9B29-0F69-49E7-BB39-0EE1E8B92D7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55" r:id="rId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175FE94-9D47-4EEA-BD71-31ECADDA87C0}"/>
              </a:ext>
            </a:extLst>
          </p:cNvPr>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5E175FA-0F9A-4A73-9A52-F7740FF5C21D}"/>
              </a:ext>
            </a:extLst>
          </p:cNvPr>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a:extLst>
              <a:ext uri="{FF2B5EF4-FFF2-40B4-BE49-F238E27FC236}">
                <a16:creationId xmlns:a16="http://schemas.microsoft.com/office/drawing/2014/main" id="{E6BE383B-02AA-413E-BB57-6DDCE849EC70}"/>
              </a:ext>
            </a:extLst>
          </p:cNvPr>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BCF33792-0EF5-4D7D-86CF-58ACC47184D4}" type="datetime4">
              <a:rPr lang="en-US"/>
              <a:pPr>
                <a:defRPr/>
              </a:pPr>
              <a:t>April 2, 2022</a:t>
            </a:fld>
            <a:endParaRPr lang="en-US"/>
          </a:p>
        </p:txBody>
      </p:sp>
      <p:sp>
        <p:nvSpPr>
          <p:cNvPr id="168965" name="Rectangle 5">
            <a:extLst>
              <a:ext uri="{FF2B5EF4-FFF2-40B4-BE49-F238E27FC236}">
                <a16:creationId xmlns:a16="http://schemas.microsoft.com/office/drawing/2014/main" id="{B51DDFB5-9FFD-42C5-BE3A-18B530D0FB1B}"/>
              </a:ext>
            </a:extLst>
          </p:cNvPr>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a:extLst>
              <a:ext uri="{FF2B5EF4-FFF2-40B4-BE49-F238E27FC236}">
                <a16:creationId xmlns:a16="http://schemas.microsoft.com/office/drawing/2014/main" id="{28648B5E-1737-4903-81AC-A686ED2F47E5}"/>
              </a:ext>
            </a:extLst>
          </p:cNvPr>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86DF1E47-C4F3-4855-96E4-2E9FC7366B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3"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B61280BB-8824-4F15-A934-5DD9C1B3420A}" type="datetime4">
              <a:rPr lang="en-US" smtClean="0"/>
              <a:pPr>
                <a:defRPr/>
              </a:pPr>
              <a:t>April 2, 2022</a:t>
            </a:fld>
            <a:endParaRPr lang="en-US"/>
          </a:p>
        </p:txBody>
      </p:sp>
      <p:sp>
        <p:nvSpPr>
          <p:cNvPr id="168965"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vl1pPr>
          </a:lstStyle>
          <a:p>
            <a:pPr>
              <a:defRPr/>
            </a:pPr>
            <a:endParaRPr lang="en-US"/>
          </a:p>
        </p:txBody>
      </p:sp>
      <p:sp>
        <p:nvSpPr>
          <p:cNvPr id="168966"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cs typeface="+mn-cs"/>
              </a:defRPr>
            </a:lvl1pPr>
          </a:lstStyle>
          <a:p>
            <a:pPr>
              <a:defRPr/>
            </a:pPr>
            <a:fld id="{122CADC7-F8D5-43F5-B6BB-578E5327D4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8" r:id="rId1"/>
    <p:sldLayoutId id="2147483801" r:id="rId2"/>
    <p:sldLayoutId id="2147483799"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29EC2-5317-43F3-9307-D791A709B93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FB98EE-C595-44B7-B9B3-F985E31057C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CD10E-ABCA-4857-9FBC-5837CFDF8D0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214441A-B17C-4A0E-995B-71429FC9E4ED}" type="datetime1">
              <a:rPr lang="en-US" smtClean="0"/>
              <a:t>4/2/2022</a:t>
            </a:fld>
            <a:endParaRPr lang="en-US"/>
          </a:p>
        </p:txBody>
      </p:sp>
      <p:sp>
        <p:nvSpPr>
          <p:cNvPr id="5" name="Footer Placeholder 4">
            <a:extLst>
              <a:ext uri="{FF2B5EF4-FFF2-40B4-BE49-F238E27FC236}">
                <a16:creationId xmlns:a16="http://schemas.microsoft.com/office/drawing/2014/main" id="{238D078A-70C4-4F7C-8E58-7CE8168B183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0165A4-4A13-4454-8B4E-ECF1E90DD2D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2B266-4D06-451D-AF49-BBC90F75CA38}" type="slidenum">
              <a:rPr lang="en-US" smtClean="0"/>
              <a:t>‹#›</a:t>
            </a:fld>
            <a:endParaRPr lang="en-US"/>
          </a:p>
        </p:txBody>
      </p:sp>
    </p:spTree>
    <p:extLst>
      <p:ext uri="{BB962C8B-B14F-4D97-AF65-F5344CB8AC3E}">
        <p14:creationId xmlns:p14="http://schemas.microsoft.com/office/powerpoint/2010/main" val="878835084"/>
      </p:ext>
    </p:extLst>
  </p:cSld>
  <p:clrMap bg1="lt1" tx1="dk1" bg2="lt2" tx2="dk2" accent1="accent1" accent2="accent2" accent3="accent3" accent4="accent4" accent5="accent5" accent6="accent6" hlink="hlink" folHlink="folHlink"/>
  <p:sldLayoutIdLst>
    <p:sldLayoutId id="2147484921" r:id="rId1"/>
    <p:sldLayoutId id="2147483662"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E4B96A0-6E9C-4004-8263-2D51F85E9A3C}"/>
              </a:ext>
            </a:extLst>
          </p:cNvPr>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32BC6FC-4ABB-4317-AEED-D279A3575C14}"/>
              </a:ext>
            </a:extLst>
          </p:cNvPr>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a:extLst>
              <a:ext uri="{FF2B5EF4-FFF2-40B4-BE49-F238E27FC236}">
                <a16:creationId xmlns:a16="http://schemas.microsoft.com/office/drawing/2014/main" id="{79274724-CA78-4E53-B3A3-541E90B4C572}"/>
              </a:ext>
            </a:extLst>
          </p:cNvPr>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8DB6AD9A-DB8A-4342-A680-757799406409}" type="datetime4">
              <a:rPr lang="en-US"/>
              <a:pPr>
                <a:defRPr/>
              </a:pPr>
              <a:t>April 2, 2022</a:t>
            </a:fld>
            <a:endParaRPr lang="en-US"/>
          </a:p>
        </p:txBody>
      </p:sp>
      <p:sp>
        <p:nvSpPr>
          <p:cNvPr id="168965" name="Rectangle 5">
            <a:extLst>
              <a:ext uri="{FF2B5EF4-FFF2-40B4-BE49-F238E27FC236}">
                <a16:creationId xmlns:a16="http://schemas.microsoft.com/office/drawing/2014/main" id="{03F64E0E-CC08-4F15-9F0B-97A430A2A312}"/>
              </a:ext>
            </a:extLst>
          </p:cNvPr>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mn-cs"/>
              </a:defRPr>
            </a:lvl1pPr>
          </a:lstStyle>
          <a:p>
            <a:pPr>
              <a:defRPr/>
            </a:pPr>
            <a:endParaRPr lang="en-US"/>
          </a:p>
        </p:txBody>
      </p:sp>
      <p:sp>
        <p:nvSpPr>
          <p:cNvPr id="168966" name="Rectangle 6">
            <a:extLst>
              <a:ext uri="{FF2B5EF4-FFF2-40B4-BE49-F238E27FC236}">
                <a16:creationId xmlns:a16="http://schemas.microsoft.com/office/drawing/2014/main" id="{01DB636B-671E-4E61-A72A-519DBBB862DD}"/>
              </a:ext>
            </a:extLst>
          </p:cNvPr>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B59ABD37-ECB4-4740-BCA6-BF95679B440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45"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825627"/>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4"/>
          </a:xfrm>
          <a:prstGeom prst="rect">
            <a:avLst/>
          </a:prstGeom>
        </p:spPr>
        <p:txBody>
          <a:bodyPr vert="horz" lIns="91440" tIns="45720" rIns="91440" bIns="45720" rtlCol="0" anchor="ctr"/>
          <a:lstStyle>
            <a:lvl1pPr algn="l">
              <a:defRPr sz="1200">
                <a:solidFill>
                  <a:schemeClr val="tx1">
                    <a:tint val="75000"/>
                  </a:schemeClr>
                </a:solidFill>
              </a:defRPr>
            </a:lvl1pPr>
          </a:lstStyle>
          <a:p>
            <a:fld id="{A5298844-4E9F-45BA-B088-B933B756A4F9}" type="datetimeFigureOut">
              <a:rPr lang="en-US" smtClean="0"/>
              <a:t>4/2/2022</a:t>
            </a:fld>
            <a:endParaRPr lang="en-US"/>
          </a:p>
        </p:txBody>
      </p:sp>
      <p:sp>
        <p:nvSpPr>
          <p:cNvPr id="5" name="Footer Placeholder 4"/>
          <p:cNvSpPr>
            <a:spLocks noGrp="1"/>
          </p:cNvSpPr>
          <p:nvPr>
            <p:ph type="ftr" sz="quarter" idx="3"/>
          </p:nvPr>
        </p:nvSpPr>
        <p:spPr>
          <a:xfrm>
            <a:off x="3028951" y="6356351"/>
            <a:ext cx="3086100" cy="36512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4"/>
          </a:xfrm>
          <a:prstGeom prst="rect">
            <a:avLst/>
          </a:prstGeom>
        </p:spPr>
        <p:txBody>
          <a:bodyPr vert="horz" lIns="91440" tIns="45720" rIns="91440" bIns="45720" rtlCol="0" anchor="ctr"/>
          <a:lstStyle>
            <a:lvl1pPr algn="r">
              <a:defRPr sz="1200">
                <a:solidFill>
                  <a:schemeClr val="tx1">
                    <a:tint val="75000"/>
                  </a:schemeClr>
                </a:solidFill>
              </a:defRPr>
            </a:lvl1pPr>
          </a:lstStyle>
          <a:p>
            <a:fld id="{4EBE50E2-0146-4F79-B41B-5D94BE38FDEE}" type="slidenum">
              <a:rPr lang="en-US" smtClean="0"/>
              <a:t>‹#›</a:t>
            </a:fld>
            <a:endParaRPr lang="en-US"/>
          </a:p>
        </p:txBody>
      </p:sp>
    </p:spTree>
    <p:extLst>
      <p:ext uri="{BB962C8B-B14F-4D97-AF65-F5344CB8AC3E}">
        <p14:creationId xmlns:p14="http://schemas.microsoft.com/office/powerpoint/2010/main" val="2802762438"/>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6" r:id="rId3"/>
  </p:sldLayoutIdLst>
  <p:txStyles>
    <p:titleStyle>
      <a:lvl1pPr algn="l" defTabSz="650222" rtl="0" eaLnBrk="1" latinLnBrk="0" hangingPunct="1">
        <a:lnSpc>
          <a:spcPct val="90000"/>
        </a:lnSpc>
        <a:spcBef>
          <a:spcPct val="0"/>
        </a:spcBef>
        <a:buNone/>
        <a:defRPr sz="3129" kern="1200">
          <a:solidFill>
            <a:schemeClr val="tx1"/>
          </a:solidFill>
          <a:latin typeface="+mj-lt"/>
          <a:ea typeface="+mj-ea"/>
          <a:cs typeface="+mj-cs"/>
        </a:defRPr>
      </a:lvl1pPr>
    </p:titleStyle>
    <p:bodyStyle>
      <a:lvl1pPr marL="162555" indent="-162555" algn="l" defTabSz="650222" rtl="0" eaLnBrk="1" latinLnBrk="0" hangingPunct="1">
        <a:lnSpc>
          <a:spcPct val="90000"/>
        </a:lnSpc>
        <a:spcBef>
          <a:spcPts val="711"/>
        </a:spcBef>
        <a:buFont typeface="Arial" panose="020B0604020202020204" pitchFamily="34" charset="0"/>
        <a:buChar char="•"/>
        <a:defRPr sz="1991" kern="1200">
          <a:solidFill>
            <a:schemeClr val="tx1"/>
          </a:solidFill>
          <a:latin typeface="+mn-lt"/>
          <a:ea typeface="+mn-ea"/>
          <a:cs typeface="+mn-cs"/>
        </a:defRPr>
      </a:lvl1pPr>
      <a:lvl2pPr marL="487666" indent="-162555" algn="l" defTabSz="650222" rtl="0" eaLnBrk="1" latinLnBrk="0" hangingPunct="1">
        <a:lnSpc>
          <a:spcPct val="90000"/>
        </a:lnSpc>
        <a:spcBef>
          <a:spcPts val="356"/>
        </a:spcBef>
        <a:buFont typeface="Arial" panose="020B0604020202020204" pitchFamily="34" charset="0"/>
        <a:buChar char="•"/>
        <a:defRPr sz="1707" kern="1200">
          <a:solidFill>
            <a:schemeClr val="tx1"/>
          </a:solidFill>
          <a:latin typeface="+mn-lt"/>
          <a:ea typeface="+mn-ea"/>
          <a:cs typeface="+mn-cs"/>
        </a:defRPr>
      </a:lvl2pPr>
      <a:lvl3pPr marL="812777" indent="-162555" algn="l" defTabSz="650222" rtl="0" eaLnBrk="1" latinLnBrk="0" hangingPunct="1">
        <a:lnSpc>
          <a:spcPct val="90000"/>
        </a:lnSpc>
        <a:spcBef>
          <a:spcPts val="356"/>
        </a:spcBef>
        <a:buFont typeface="Arial" panose="020B0604020202020204" pitchFamily="34" charset="0"/>
        <a:buChar char="•"/>
        <a:defRPr sz="1422" kern="1200">
          <a:solidFill>
            <a:schemeClr val="tx1"/>
          </a:solidFill>
          <a:latin typeface="+mn-lt"/>
          <a:ea typeface="+mn-ea"/>
          <a:cs typeface="+mn-cs"/>
        </a:defRPr>
      </a:lvl3pPr>
      <a:lvl4pPr marL="1137888" indent="-162555" algn="l" defTabSz="650222"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4pPr>
      <a:lvl5pPr marL="1462999" indent="-162555" algn="l" defTabSz="650222"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5pPr>
      <a:lvl6pPr marL="1788110" indent="-162555" algn="l" defTabSz="650222"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6pPr>
      <a:lvl7pPr marL="2113221" indent="-162555" algn="l" defTabSz="650222"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7pPr>
      <a:lvl8pPr marL="2438333" indent="-162555" algn="l" defTabSz="650222"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8pPr>
      <a:lvl9pPr marL="2763444" indent="-162555" algn="l" defTabSz="650222"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9pPr>
    </p:bodyStyle>
    <p:otherStyle>
      <a:defPPr>
        <a:defRPr lang="en-US"/>
      </a:defPPr>
      <a:lvl1pPr marL="0" algn="l" defTabSz="650222" rtl="0" eaLnBrk="1" latinLnBrk="0" hangingPunct="1">
        <a:defRPr sz="1280" kern="1200">
          <a:solidFill>
            <a:schemeClr val="tx1"/>
          </a:solidFill>
          <a:latin typeface="+mn-lt"/>
          <a:ea typeface="+mn-ea"/>
          <a:cs typeface="+mn-cs"/>
        </a:defRPr>
      </a:lvl1pPr>
      <a:lvl2pPr marL="325111" algn="l" defTabSz="650222" rtl="0" eaLnBrk="1" latinLnBrk="0" hangingPunct="1">
        <a:defRPr sz="1280" kern="1200">
          <a:solidFill>
            <a:schemeClr val="tx1"/>
          </a:solidFill>
          <a:latin typeface="+mn-lt"/>
          <a:ea typeface="+mn-ea"/>
          <a:cs typeface="+mn-cs"/>
        </a:defRPr>
      </a:lvl2pPr>
      <a:lvl3pPr marL="650222" algn="l" defTabSz="650222" rtl="0" eaLnBrk="1" latinLnBrk="0" hangingPunct="1">
        <a:defRPr sz="1280" kern="1200">
          <a:solidFill>
            <a:schemeClr val="tx1"/>
          </a:solidFill>
          <a:latin typeface="+mn-lt"/>
          <a:ea typeface="+mn-ea"/>
          <a:cs typeface="+mn-cs"/>
        </a:defRPr>
      </a:lvl3pPr>
      <a:lvl4pPr marL="975333" algn="l" defTabSz="650222" rtl="0" eaLnBrk="1" latinLnBrk="0" hangingPunct="1">
        <a:defRPr sz="1280" kern="1200">
          <a:solidFill>
            <a:schemeClr val="tx1"/>
          </a:solidFill>
          <a:latin typeface="+mn-lt"/>
          <a:ea typeface="+mn-ea"/>
          <a:cs typeface="+mn-cs"/>
        </a:defRPr>
      </a:lvl4pPr>
      <a:lvl5pPr marL="1300445" algn="l" defTabSz="650222" rtl="0" eaLnBrk="1" latinLnBrk="0" hangingPunct="1">
        <a:defRPr sz="1280" kern="1200">
          <a:solidFill>
            <a:schemeClr val="tx1"/>
          </a:solidFill>
          <a:latin typeface="+mn-lt"/>
          <a:ea typeface="+mn-ea"/>
          <a:cs typeface="+mn-cs"/>
        </a:defRPr>
      </a:lvl5pPr>
      <a:lvl6pPr marL="1625556" algn="l" defTabSz="650222" rtl="0" eaLnBrk="1" latinLnBrk="0" hangingPunct="1">
        <a:defRPr sz="1280" kern="1200">
          <a:solidFill>
            <a:schemeClr val="tx1"/>
          </a:solidFill>
          <a:latin typeface="+mn-lt"/>
          <a:ea typeface="+mn-ea"/>
          <a:cs typeface="+mn-cs"/>
        </a:defRPr>
      </a:lvl6pPr>
      <a:lvl7pPr marL="1950667" algn="l" defTabSz="650222" rtl="0" eaLnBrk="1" latinLnBrk="0" hangingPunct="1">
        <a:defRPr sz="1280" kern="1200">
          <a:solidFill>
            <a:schemeClr val="tx1"/>
          </a:solidFill>
          <a:latin typeface="+mn-lt"/>
          <a:ea typeface="+mn-ea"/>
          <a:cs typeface="+mn-cs"/>
        </a:defRPr>
      </a:lvl7pPr>
      <a:lvl8pPr marL="2275777" algn="l" defTabSz="650222" rtl="0" eaLnBrk="1" latinLnBrk="0" hangingPunct="1">
        <a:defRPr sz="1280" kern="1200">
          <a:solidFill>
            <a:schemeClr val="tx1"/>
          </a:solidFill>
          <a:latin typeface="+mn-lt"/>
          <a:ea typeface="+mn-ea"/>
          <a:cs typeface="+mn-cs"/>
        </a:defRPr>
      </a:lvl8pPr>
      <a:lvl9pPr marL="2600887" algn="l" defTabSz="650222" rtl="0" eaLnBrk="1" latinLnBrk="0" hangingPunct="1">
        <a:defRPr sz="1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ythweb.com/odyssey/background_s.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pngimg.com/download/60459"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customXml" Target="../ink/ink22.xml"/><Relationship Id="rId18" Type="http://schemas.openxmlformats.org/officeDocument/2006/relationships/image" Target="../media/image29.png"/><Relationship Id="rId3" Type="http://schemas.openxmlformats.org/officeDocument/2006/relationships/image" Target="../media/image21.emf"/><Relationship Id="rId7" Type="http://schemas.openxmlformats.org/officeDocument/2006/relationships/customXml" Target="../ink/ink19.xml"/><Relationship Id="rId12" Type="http://schemas.openxmlformats.org/officeDocument/2006/relationships/image" Target="../media/image26.png"/><Relationship Id="rId17" Type="http://schemas.openxmlformats.org/officeDocument/2006/relationships/customXml" Target="../ink/ink24.xml"/><Relationship Id="rId2" Type="http://schemas.openxmlformats.org/officeDocument/2006/relationships/notesSlide" Target="../notesSlides/notesSlide11.xml"/><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customXml" Target="../ink/ink21.xml"/><Relationship Id="rId5" Type="http://schemas.openxmlformats.org/officeDocument/2006/relationships/customXml" Target="../ink/ink18.xml"/><Relationship Id="rId15" Type="http://schemas.openxmlformats.org/officeDocument/2006/relationships/customXml" Target="../ink/ink23.xml"/><Relationship Id="rId10" Type="http://schemas.openxmlformats.org/officeDocument/2006/relationships/image" Target="../media/image25.png"/><Relationship Id="rId4" Type="http://schemas.openxmlformats.org/officeDocument/2006/relationships/image" Target="../media/image22.wmf"/><Relationship Id="rId9" Type="http://schemas.openxmlformats.org/officeDocument/2006/relationships/customXml" Target="../ink/ink20.xml"/><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ustomXml" Target="../ink/ink26.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8.xml"/><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32.w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5.png"/><Relationship Id="rId12" Type="http://schemas.openxmlformats.org/officeDocument/2006/relationships/customXml" Target="../ink/ink4.xml"/><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customXml" Target="../ink/ink1.xml"/><Relationship Id="rId11" Type="http://schemas.openxmlformats.org/officeDocument/2006/relationships/image" Target="../media/image7.png"/><Relationship Id="rId5" Type="http://schemas.openxmlformats.org/officeDocument/2006/relationships/image" Target="../media/image4.emf"/><Relationship Id="rId10" Type="http://schemas.openxmlformats.org/officeDocument/2006/relationships/customXml" Target="../ink/ink3.xml"/><Relationship Id="rId4" Type="http://schemas.openxmlformats.org/officeDocument/2006/relationships/oleObject" Target="../embeddings/oleObject1.bin"/><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9.xml"/><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32.wmf"/><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5.wmf"/><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6.png"/><Relationship Id="rId4"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5.xml"/><Relationship Id="rId1" Type="http://schemas.openxmlformats.org/officeDocument/2006/relationships/vmlDrawing" Target="../drawings/vmlDrawing11.vml"/><Relationship Id="rId5" Type="http://schemas.openxmlformats.org/officeDocument/2006/relationships/image" Target="../media/image37.emf"/><Relationship Id="rId4" Type="http://schemas.openxmlformats.org/officeDocument/2006/relationships/package" Target="../embeddings/Microsoft_Word_Document.docx"/></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2.wmf"/><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41.svg"/></Relationships>
</file>

<file path=ppt/slides/_rels/slide3.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customXml" Target="../ink/ink5.xml"/><Relationship Id="rId5" Type="http://schemas.openxmlformats.org/officeDocument/2006/relationships/image" Target="../media/image5.emf"/><Relationship Id="rId10" Type="http://schemas.openxmlformats.org/officeDocument/2006/relationships/customXml" Target="../ink/ink7.xml"/><Relationship Id="rId4" Type="http://schemas.openxmlformats.org/officeDocument/2006/relationships/oleObject" Target="../embeddings/oleObject2.bin"/><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2.xml"/><Relationship Id="rId1" Type="http://schemas.openxmlformats.org/officeDocument/2006/relationships/vmlDrawing" Target="../drawings/vmlDrawing13.vml"/><Relationship Id="rId5" Type="http://schemas.openxmlformats.org/officeDocument/2006/relationships/image" Target="../media/image42.emf"/><Relationship Id="rId4" Type="http://schemas.openxmlformats.org/officeDocument/2006/relationships/package" Target="../embeddings/Microsoft_Word_Document1.docx"/></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2.xml"/><Relationship Id="rId1" Type="http://schemas.openxmlformats.org/officeDocument/2006/relationships/vmlDrawing" Target="../drawings/vmlDrawing14.vml"/><Relationship Id="rId5" Type="http://schemas.openxmlformats.org/officeDocument/2006/relationships/image" Target="../media/image43.emf"/><Relationship Id="rId4" Type="http://schemas.openxmlformats.org/officeDocument/2006/relationships/package" Target="../embeddings/Microsoft_Word_Document2.docx"/></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2.xml"/><Relationship Id="rId1" Type="http://schemas.openxmlformats.org/officeDocument/2006/relationships/vmlDrawing" Target="../drawings/vmlDrawing15.vml"/><Relationship Id="rId5" Type="http://schemas.openxmlformats.org/officeDocument/2006/relationships/image" Target="../media/image44.emf"/><Relationship Id="rId4" Type="http://schemas.openxmlformats.org/officeDocument/2006/relationships/package" Target="../embeddings/Microsoft_Word_Document3.docx"/></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2.xml"/><Relationship Id="rId1" Type="http://schemas.openxmlformats.org/officeDocument/2006/relationships/vmlDrawing" Target="../drawings/vmlDrawing16.vml"/><Relationship Id="rId5" Type="http://schemas.openxmlformats.org/officeDocument/2006/relationships/image" Target="../media/image45.emf"/><Relationship Id="rId4" Type="http://schemas.openxmlformats.org/officeDocument/2006/relationships/package" Target="../embeddings/Microsoft_Word_Document4.docx"/></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image" Target="../media/image47.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customXml" Target="../ink/ink12.xml"/><Relationship Id="rId18" Type="http://schemas.openxmlformats.org/officeDocument/2006/relationships/image" Target="../media/image16.png"/><Relationship Id="rId3" Type="http://schemas.openxmlformats.org/officeDocument/2006/relationships/notesSlide" Target="../notesSlides/notesSlide4.xml"/><Relationship Id="rId21" Type="http://schemas.openxmlformats.org/officeDocument/2006/relationships/customXml" Target="../ink/ink16.xml"/><Relationship Id="rId7" Type="http://schemas.openxmlformats.org/officeDocument/2006/relationships/image" Target="../media/image10.png"/><Relationship Id="rId12" Type="http://schemas.openxmlformats.org/officeDocument/2006/relationships/image" Target="../media/image13.png"/><Relationship Id="rId17" Type="http://schemas.openxmlformats.org/officeDocument/2006/relationships/customXml" Target="../ink/ink14.xml"/><Relationship Id="rId2" Type="http://schemas.openxmlformats.org/officeDocument/2006/relationships/slideLayout" Target="../slideLayouts/slideLayout15.xml"/><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vmlDrawing" Target="../drawings/vmlDrawing3.vml"/><Relationship Id="rId6" Type="http://schemas.openxmlformats.org/officeDocument/2006/relationships/customXml" Target="../ink/ink8.xml"/><Relationship Id="rId11" Type="http://schemas.openxmlformats.org/officeDocument/2006/relationships/customXml" Target="../ink/ink11.xml"/><Relationship Id="rId24" Type="http://schemas.openxmlformats.org/officeDocument/2006/relationships/image" Target="../media/image19.png"/><Relationship Id="rId5" Type="http://schemas.openxmlformats.org/officeDocument/2006/relationships/image" Target="../media/image5.emf"/><Relationship Id="rId15" Type="http://schemas.openxmlformats.org/officeDocument/2006/relationships/customXml" Target="../ink/ink13.xml"/><Relationship Id="rId23" Type="http://schemas.openxmlformats.org/officeDocument/2006/relationships/customXml" Target="../ink/ink17.xml"/><Relationship Id="rId10" Type="http://schemas.openxmlformats.org/officeDocument/2006/relationships/image" Target="../media/image12.png"/><Relationship Id="rId19" Type="http://schemas.openxmlformats.org/officeDocument/2006/relationships/customXml" Target="../ink/ink15.xml"/><Relationship Id="rId4" Type="http://schemas.openxmlformats.org/officeDocument/2006/relationships/oleObject" Target="../embeddings/oleObject3.bin"/><Relationship Id="rId9" Type="http://schemas.openxmlformats.org/officeDocument/2006/relationships/customXml" Target="../ink/ink10.xml"/><Relationship Id="rId14" Type="http://schemas.openxmlformats.org/officeDocument/2006/relationships/image" Target="../media/image14.png"/><Relationship Id="rId22"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8.xml"/><Relationship Id="rId1" Type="http://schemas.openxmlformats.org/officeDocument/2006/relationships/vmlDrawing" Target="../drawings/vmlDrawing17.vml"/><Relationship Id="rId5" Type="http://schemas.openxmlformats.org/officeDocument/2006/relationships/image" Target="../media/image48.emf"/><Relationship Id="rId4" Type="http://schemas.openxmlformats.org/officeDocument/2006/relationships/package" Target="../embeddings/Microsoft_Word_Document5.docx"/></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8.xml"/><Relationship Id="rId1" Type="http://schemas.openxmlformats.org/officeDocument/2006/relationships/vmlDrawing" Target="../drawings/vmlDrawing18.vml"/><Relationship Id="rId5" Type="http://schemas.openxmlformats.org/officeDocument/2006/relationships/image" Target="../media/image49.emf"/><Relationship Id="rId4" Type="http://schemas.openxmlformats.org/officeDocument/2006/relationships/package" Target="../embeddings/Microsoft_Word_Document6.docx"/></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8.xml"/><Relationship Id="rId1" Type="http://schemas.openxmlformats.org/officeDocument/2006/relationships/vmlDrawing" Target="../drawings/vmlDrawing19.vml"/><Relationship Id="rId5" Type="http://schemas.openxmlformats.org/officeDocument/2006/relationships/image" Target="../media/image50.emf"/><Relationship Id="rId4" Type="http://schemas.openxmlformats.org/officeDocument/2006/relationships/package" Target="../embeddings/Microsoft_Word_Document7.docx"/></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8.xml"/><Relationship Id="rId1" Type="http://schemas.openxmlformats.org/officeDocument/2006/relationships/vmlDrawing" Target="../drawings/vmlDrawing20.vml"/><Relationship Id="rId5" Type="http://schemas.openxmlformats.org/officeDocument/2006/relationships/image" Target="../media/image51.emf"/><Relationship Id="rId4" Type="http://schemas.openxmlformats.org/officeDocument/2006/relationships/package" Target="../embeddings/Microsoft_Word_Document8.docx"/></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8.xml"/><Relationship Id="rId1" Type="http://schemas.openxmlformats.org/officeDocument/2006/relationships/vmlDrawing" Target="../drawings/vmlDrawing21.vml"/><Relationship Id="rId5" Type="http://schemas.openxmlformats.org/officeDocument/2006/relationships/image" Target="../media/image52.emf"/><Relationship Id="rId4" Type="http://schemas.openxmlformats.org/officeDocument/2006/relationships/package" Target="../embeddings/Microsoft_Word_Document9.docx"/></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8" Type="http://schemas.openxmlformats.org/officeDocument/2006/relationships/customXml" Target="../ink/ink29.xml"/><Relationship Id="rId13" Type="http://schemas.openxmlformats.org/officeDocument/2006/relationships/image" Target="../media/image300.png"/><Relationship Id="rId18" Type="http://schemas.openxmlformats.org/officeDocument/2006/relationships/customXml" Target="../ink/ink34.xml"/><Relationship Id="rId3" Type="http://schemas.openxmlformats.org/officeDocument/2006/relationships/image" Target="../media/image53.png"/><Relationship Id="rId7" Type="http://schemas.openxmlformats.org/officeDocument/2006/relationships/image" Target="../media/image270.png"/><Relationship Id="rId12" Type="http://schemas.openxmlformats.org/officeDocument/2006/relationships/customXml" Target="../ink/ink31.xml"/><Relationship Id="rId17" Type="http://schemas.openxmlformats.org/officeDocument/2006/relationships/image" Target="../media/image320.png"/><Relationship Id="rId2" Type="http://schemas.openxmlformats.org/officeDocument/2006/relationships/notesSlide" Target="../notesSlides/notesSlide49.xml"/><Relationship Id="rId16" Type="http://schemas.openxmlformats.org/officeDocument/2006/relationships/customXml" Target="../ink/ink33.xml"/><Relationship Id="rId1" Type="http://schemas.openxmlformats.org/officeDocument/2006/relationships/slideLayout" Target="../slideLayouts/slideLayout20.xml"/><Relationship Id="rId6" Type="http://schemas.openxmlformats.org/officeDocument/2006/relationships/customXml" Target="../ink/ink28.xml"/><Relationship Id="rId11" Type="http://schemas.openxmlformats.org/officeDocument/2006/relationships/image" Target="../media/image290.png"/><Relationship Id="rId5" Type="http://schemas.openxmlformats.org/officeDocument/2006/relationships/image" Target="../media/image260.png"/><Relationship Id="rId15" Type="http://schemas.openxmlformats.org/officeDocument/2006/relationships/image" Target="../media/image310.png"/><Relationship Id="rId10" Type="http://schemas.openxmlformats.org/officeDocument/2006/relationships/customXml" Target="../ink/ink30.xml"/><Relationship Id="rId19" Type="http://schemas.openxmlformats.org/officeDocument/2006/relationships/image" Target="../media/image330.png"/><Relationship Id="rId4" Type="http://schemas.openxmlformats.org/officeDocument/2006/relationships/customXml" Target="../ink/ink27.xml"/><Relationship Id="rId9" Type="http://schemas.openxmlformats.org/officeDocument/2006/relationships/image" Target="../media/image280.png"/><Relationship Id="rId14" Type="http://schemas.openxmlformats.org/officeDocument/2006/relationships/customXml" Target="../ink/ink3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20.xml"/><Relationship Id="rId5" Type="http://schemas.openxmlformats.org/officeDocument/2006/relationships/image" Target="../media/image340.png"/><Relationship Id="rId4" Type="http://schemas.openxmlformats.org/officeDocument/2006/relationships/customXml" Target="../ink/ink35.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customXml" Target="../ink/ink36.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20.xml"/><Relationship Id="rId5" Type="http://schemas.openxmlformats.org/officeDocument/2006/relationships/image" Target="../media/image360.png"/><Relationship Id="rId4" Type="http://schemas.openxmlformats.org/officeDocument/2006/relationships/customXml" Target="../ink/ink37.xml"/></Relationships>
</file>

<file path=ppt/slides/_rels/slide54.xml.rels><?xml version="1.0" encoding="UTF-8" standalone="yes"?>
<Relationships xmlns="http://schemas.openxmlformats.org/package/2006/relationships"><Relationship Id="rId8" Type="http://schemas.openxmlformats.org/officeDocument/2006/relationships/customXml" Target="../ink/ink42.xml"/><Relationship Id="rId3" Type="http://schemas.openxmlformats.org/officeDocument/2006/relationships/customXml" Target="../ink/ink38.xml"/><Relationship Id="rId7" Type="http://schemas.openxmlformats.org/officeDocument/2006/relationships/customXml" Target="../ink/ink41.xml"/><Relationship Id="rId2" Type="http://schemas.openxmlformats.org/officeDocument/2006/relationships/notesSlide" Target="../notesSlides/notesSlide53.xml"/><Relationship Id="rId1" Type="http://schemas.openxmlformats.org/officeDocument/2006/relationships/slideLayout" Target="../slideLayouts/slideLayout20.xml"/><Relationship Id="rId6" Type="http://schemas.openxmlformats.org/officeDocument/2006/relationships/customXml" Target="../ink/ink40.xml"/><Relationship Id="rId5" Type="http://schemas.openxmlformats.org/officeDocument/2006/relationships/customXml" Target="../ink/ink39.xml"/><Relationship Id="rId4" Type="http://schemas.openxmlformats.org/officeDocument/2006/relationships/image" Target="../media/image370.png"/><Relationship Id="rId9" Type="http://schemas.openxmlformats.org/officeDocument/2006/relationships/customXml" Target="../ink/ink4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8.xml"/><Relationship Id="rId1" Type="http://schemas.openxmlformats.org/officeDocument/2006/relationships/vmlDrawing" Target="../drawings/vmlDrawing22.vml"/><Relationship Id="rId5" Type="http://schemas.openxmlformats.org/officeDocument/2006/relationships/image" Target="../media/image54.emf"/><Relationship Id="rId4" Type="http://schemas.openxmlformats.org/officeDocument/2006/relationships/package" Target="../embeddings/Microsoft_Word_Document10.docx"/></Relationships>
</file>

<file path=ppt/slides/_rels/slide56.xml.rels><?xml version="1.0" encoding="UTF-8" standalone="yes"?>
<Relationships xmlns="http://schemas.openxmlformats.org/package/2006/relationships"><Relationship Id="rId8" Type="http://schemas.openxmlformats.org/officeDocument/2006/relationships/customXml" Target="../ink/ink45.xml"/><Relationship Id="rId3" Type="http://schemas.openxmlformats.org/officeDocument/2006/relationships/notesSlide" Target="../notesSlides/notesSlide55.xml"/><Relationship Id="rId7" Type="http://schemas.openxmlformats.org/officeDocument/2006/relationships/image" Target="../media/image390.png"/><Relationship Id="rId2" Type="http://schemas.openxmlformats.org/officeDocument/2006/relationships/slideLayout" Target="../slideLayouts/slideLayout18.xml"/><Relationship Id="rId1" Type="http://schemas.openxmlformats.org/officeDocument/2006/relationships/vmlDrawing" Target="../drawings/vmlDrawing23.vml"/><Relationship Id="rId6" Type="http://schemas.openxmlformats.org/officeDocument/2006/relationships/customXml" Target="../ink/ink44.xml"/><Relationship Id="rId11" Type="http://schemas.openxmlformats.org/officeDocument/2006/relationships/image" Target="../media/image41.png"/><Relationship Id="rId5" Type="http://schemas.openxmlformats.org/officeDocument/2006/relationships/image" Target="../media/image54.emf"/><Relationship Id="rId10" Type="http://schemas.openxmlformats.org/officeDocument/2006/relationships/customXml" Target="../ink/ink46.xml"/><Relationship Id="rId4" Type="http://schemas.openxmlformats.org/officeDocument/2006/relationships/package" Target="../embeddings/Microsoft_Word_Document11.docx"/><Relationship Id="rId9" Type="http://schemas.openxmlformats.org/officeDocument/2006/relationships/image" Target="../media/image400.png"/></Relationships>
</file>

<file path=ppt/slides/_rels/slide57.xml.rels><?xml version="1.0" encoding="UTF-8" standalone="yes"?>
<Relationships xmlns="http://schemas.openxmlformats.org/package/2006/relationships"><Relationship Id="rId8" Type="http://schemas.openxmlformats.org/officeDocument/2006/relationships/customXml" Target="../ink/ink48.xml"/><Relationship Id="rId3" Type="http://schemas.openxmlformats.org/officeDocument/2006/relationships/notesSlide" Target="../notesSlides/notesSlide56.xml"/><Relationship Id="rId7" Type="http://schemas.openxmlformats.org/officeDocument/2006/relationships/image" Target="../media/image43.png"/><Relationship Id="rId2" Type="http://schemas.openxmlformats.org/officeDocument/2006/relationships/slideLayout" Target="../slideLayouts/slideLayout18.xml"/><Relationship Id="rId1" Type="http://schemas.openxmlformats.org/officeDocument/2006/relationships/vmlDrawing" Target="../drawings/vmlDrawing24.vml"/><Relationship Id="rId6" Type="http://schemas.openxmlformats.org/officeDocument/2006/relationships/customXml" Target="../ink/ink47.xml"/><Relationship Id="rId11" Type="http://schemas.openxmlformats.org/officeDocument/2006/relationships/image" Target="../media/image440.png"/><Relationship Id="rId5" Type="http://schemas.openxmlformats.org/officeDocument/2006/relationships/image" Target="../media/image55.emf"/><Relationship Id="rId10" Type="http://schemas.openxmlformats.org/officeDocument/2006/relationships/customXml" Target="../ink/ink49.xml"/><Relationship Id="rId4" Type="http://schemas.openxmlformats.org/officeDocument/2006/relationships/package" Target="../embeddings/Microsoft_Word_Document12.docx"/><Relationship Id="rId9" Type="http://schemas.openxmlformats.org/officeDocument/2006/relationships/image" Target="../media/image39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9.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63.xml"/><Relationship Id="rId1" Type="http://schemas.openxmlformats.org/officeDocument/2006/relationships/slideLayout" Target="../slideLayouts/slideLayout22.xml"/><Relationship Id="rId6" Type="http://schemas.openxmlformats.org/officeDocument/2006/relationships/image" Target="../media/image390.png"/><Relationship Id="rId5" Type="http://schemas.openxmlformats.org/officeDocument/2006/relationships/customXml" Target="../ink/ink50.xml"/><Relationship Id="rId4" Type="http://schemas.openxmlformats.org/officeDocument/2006/relationships/hyperlink" Target="https://www.publicdomainpictures.net/en/view-image.php?image=158749&amp;picture=better-text"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64.xml"/><Relationship Id="rId1" Type="http://schemas.openxmlformats.org/officeDocument/2006/relationships/slideLayout" Target="../slideLayouts/slideLayout22.xml"/><Relationship Id="rId6" Type="http://schemas.openxmlformats.org/officeDocument/2006/relationships/image" Target="../media/image50.png"/><Relationship Id="rId5" Type="http://schemas.openxmlformats.org/officeDocument/2006/relationships/customXml" Target="../ink/ink51.xml"/><Relationship Id="rId4" Type="http://schemas.openxmlformats.org/officeDocument/2006/relationships/hyperlink" Target="https://www.publicdomainpictures.net/en/view-image.php?image=158749&amp;picture=better-text" TargetMode="External"/></Relationships>
</file>

<file path=ppt/slides/_rels/slide66.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5.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rebelem.com/update-age-adjusted-d-dimer/"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6616C5E-B567-45FF-83C0-F24955330F00}"/>
              </a:ext>
            </a:extLst>
          </p:cNvPr>
          <p:cNvSpPr>
            <a:spLocks noChangeArrowheads="1"/>
          </p:cNvSpPr>
          <p:nvPr/>
        </p:nvSpPr>
        <p:spPr bwMode="auto">
          <a:xfrm>
            <a:off x="3236913" y="5029200"/>
            <a:ext cx="381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a:latin typeface="Times New Roman" panose="02020603050405020304" pitchFamily="18" charset="0"/>
            </a:endParaRPr>
          </a:p>
        </p:txBody>
      </p:sp>
      <p:sp>
        <p:nvSpPr>
          <p:cNvPr id="6147" name="Text Box 3">
            <a:extLst>
              <a:ext uri="{FF2B5EF4-FFF2-40B4-BE49-F238E27FC236}">
                <a16:creationId xmlns:a16="http://schemas.microsoft.com/office/drawing/2014/main" id="{82DB9C30-A0C1-40AA-8A94-684DE6604720}"/>
              </a:ext>
            </a:extLst>
          </p:cNvPr>
          <p:cNvSpPr txBox="1">
            <a:spLocks noChangeArrowheads="1"/>
          </p:cNvSpPr>
          <p:nvPr/>
        </p:nvSpPr>
        <p:spPr bwMode="auto">
          <a:xfrm>
            <a:off x="3048000" y="6175375"/>
            <a:ext cx="185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a:latin typeface="Times New Roman" panose="02020603050405020304" pitchFamily="18" charset="0"/>
            </a:endParaRPr>
          </a:p>
        </p:txBody>
      </p:sp>
      <p:sp>
        <p:nvSpPr>
          <p:cNvPr id="6148" name="Rectangle 4">
            <a:extLst>
              <a:ext uri="{FF2B5EF4-FFF2-40B4-BE49-F238E27FC236}">
                <a16:creationId xmlns:a16="http://schemas.microsoft.com/office/drawing/2014/main" id="{A4D7127C-413F-478B-8D45-B24DEFF4B789}"/>
              </a:ext>
            </a:extLst>
          </p:cNvPr>
          <p:cNvSpPr>
            <a:spLocks noGrp="1" noChangeArrowheads="1"/>
          </p:cNvSpPr>
          <p:nvPr>
            <p:ph type="ctrTitle" idx="4294967295"/>
          </p:nvPr>
        </p:nvSpPr>
        <p:spPr>
          <a:xfrm>
            <a:off x="0" y="374650"/>
            <a:ext cx="9144000" cy="1600200"/>
          </a:xfrm>
        </p:spPr>
        <p:txBody>
          <a:bodyPr/>
          <a:lstStyle/>
          <a:p>
            <a:pPr eaLnBrk="1" hangingPunct="1"/>
            <a:r>
              <a:rPr lang="en-US" altLang="en-US" sz="3800" dirty="0"/>
              <a:t>Interpreting Group and Individual Change: Minimally Important Difference Versus Responder</a:t>
            </a:r>
            <a:br>
              <a:rPr lang="en-US" altLang="en-US" sz="3800" dirty="0"/>
            </a:br>
            <a:endParaRPr lang="en-US" altLang="en-US" sz="3800" dirty="0">
              <a:latin typeface="Comic Sans MS" panose="030F0702030302020204" pitchFamily="66" charset="0"/>
            </a:endParaRPr>
          </a:p>
        </p:txBody>
      </p:sp>
      <p:sp>
        <p:nvSpPr>
          <p:cNvPr id="6149" name="Text Box 5">
            <a:extLst>
              <a:ext uri="{FF2B5EF4-FFF2-40B4-BE49-F238E27FC236}">
                <a16:creationId xmlns:a16="http://schemas.microsoft.com/office/drawing/2014/main" id="{3BF66F08-CA76-4AAE-8C7E-0C0CA1B51469}"/>
              </a:ext>
            </a:extLst>
          </p:cNvPr>
          <p:cNvSpPr txBox="1">
            <a:spLocks noChangeArrowheads="1"/>
          </p:cNvSpPr>
          <p:nvPr/>
        </p:nvSpPr>
        <p:spPr bwMode="auto">
          <a:xfrm>
            <a:off x="76201" y="3441700"/>
            <a:ext cx="90678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dirty="0"/>
              <a:t>Ron D. Hays, Ph.D. </a:t>
            </a:r>
          </a:p>
          <a:p>
            <a:pPr algn="ctr">
              <a:spcBef>
                <a:spcPct val="0"/>
              </a:spcBef>
              <a:buFontTx/>
              <a:buNone/>
            </a:pPr>
            <a:r>
              <a:rPr lang="en-US" altLang="en-US" dirty="0"/>
              <a:t>Guest Lecture in PEP 8561</a:t>
            </a:r>
          </a:p>
          <a:p>
            <a:pPr algn="ctr">
              <a:spcBef>
                <a:spcPct val="50000"/>
              </a:spcBef>
              <a:buFontTx/>
              <a:buNone/>
            </a:pPr>
            <a:r>
              <a:rPr lang="en-US" altLang="en-US" sz="3600" b="0" dirty="0"/>
              <a:t>March 31, 2022 (9:30 am -12:20 pm ET)</a:t>
            </a:r>
          </a:p>
        </p:txBody>
      </p:sp>
      <p:pic>
        <p:nvPicPr>
          <p:cNvPr id="6" name="Picture 7">
            <a:hlinkClick r:id="rId3"/>
            <a:extLst>
              <a:ext uri="{FF2B5EF4-FFF2-40B4-BE49-F238E27FC236}">
                <a16:creationId xmlns:a16="http://schemas.microsoft.com/office/drawing/2014/main" id="{C0A617CC-4638-44AB-8691-156FD18739A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667000"/>
            <a:ext cx="13335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a:extLst>
              <a:ext uri="{FF2B5EF4-FFF2-40B4-BE49-F238E27FC236}">
                <a16:creationId xmlns:a16="http://schemas.microsoft.com/office/drawing/2014/main" id="{6C9495F7-22F6-44CC-A844-33F3A863885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C8E8E3B-DF1C-46DC-81B9-8EA2C4599DDC}" type="slidenum">
              <a:rPr lang="en-US" altLang="en-US" sz="1400">
                <a:latin typeface="Times New Roman" panose="02020603050405020304" pitchFamily="18" charset="0"/>
              </a:rPr>
              <a:pPr>
                <a:spcBef>
                  <a:spcPct val="0"/>
                </a:spcBef>
                <a:buFontTx/>
                <a:buNone/>
              </a:pPr>
              <a:t>10</a:t>
            </a:fld>
            <a:endParaRPr lang="en-US" altLang="en-US" sz="1400">
              <a:latin typeface="Times New Roman" panose="02020603050405020304" pitchFamily="18" charset="0"/>
            </a:endParaRPr>
          </a:p>
        </p:txBody>
      </p:sp>
      <p:sp>
        <p:nvSpPr>
          <p:cNvPr id="32771" name="Title 16">
            <a:extLst>
              <a:ext uri="{FF2B5EF4-FFF2-40B4-BE49-F238E27FC236}">
                <a16:creationId xmlns:a16="http://schemas.microsoft.com/office/drawing/2014/main" id="{D75D38BB-CCD8-488C-8393-88BCE5DBB2BC}"/>
              </a:ext>
            </a:extLst>
          </p:cNvPr>
          <p:cNvSpPr>
            <a:spLocks noGrp="1" noChangeArrowheads="1"/>
          </p:cNvSpPr>
          <p:nvPr>
            <p:ph type="title" idx="4294967295"/>
          </p:nvPr>
        </p:nvSpPr>
        <p:spPr>
          <a:xfrm>
            <a:off x="685800" y="0"/>
            <a:ext cx="7772400" cy="1600200"/>
          </a:xfrm>
        </p:spPr>
        <p:txBody>
          <a:bodyPr/>
          <a:lstStyle/>
          <a:p>
            <a:pPr eaLnBrk="1" hangingPunct="1"/>
            <a:r>
              <a:rPr lang="en-US" altLang="en-US" sz="3600" b="1">
                <a:latin typeface="Comic Sans MS" panose="030F0702030302020204" pitchFamily="66" charset="0"/>
              </a:rPr>
              <a:t>Effect Sizes for Changes </a:t>
            </a:r>
            <a:br>
              <a:rPr lang="en-US" altLang="en-US" sz="3600" b="1">
                <a:latin typeface="Comic Sans MS" panose="030F0702030302020204" pitchFamily="66" charset="0"/>
              </a:rPr>
            </a:br>
            <a:r>
              <a:rPr lang="en-US" altLang="en-US" sz="3600" b="1">
                <a:latin typeface="Comic Sans MS" panose="030F0702030302020204" pitchFamily="66" charset="0"/>
              </a:rPr>
              <a:t>in SF-36 Scores </a:t>
            </a:r>
          </a:p>
        </p:txBody>
      </p:sp>
      <p:graphicFrame>
        <p:nvGraphicFramePr>
          <p:cNvPr id="32772" name="Object 3">
            <a:extLst>
              <a:ext uri="{FF2B5EF4-FFF2-40B4-BE49-F238E27FC236}">
                <a16:creationId xmlns:a16="http://schemas.microsoft.com/office/drawing/2014/main" id="{4A8B298E-685C-4110-AC4E-1412025A91A9}"/>
              </a:ext>
            </a:extLst>
          </p:cNvPr>
          <p:cNvGraphicFramePr>
            <a:graphicFrameLocks noGrp="1" noChangeAspect="1"/>
          </p:cNvGraphicFramePr>
          <p:nvPr>
            <p:ph idx="4294967295"/>
          </p:nvPr>
        </p:nvGraphicFramePr>
        <p:xfrm>
          <a:off x="390525" y="1530350"/>
          <a:ext cx="8734425" cy="4129088"/>
        </p:xfrm>
        <a:graphic>
          <a:graphicData uri="http://schemas.openxmlformats.org/presentationml/2006/ole">
            <mc:AlternateContent xmlns:mc="http://schemas.openxmlformats.org/markup-compatibility/2006">
              <mc:Choice xmlns:v="urn:schemas-microsoft-com:vml" Requires="v">
                <p:oleObj spid="_x0000_s32961" name="Chart" r:id="rId4" imgW="8563064" imgH="4048194" progId="Excel.Sheet.8">
                  <p:embed/>
                </p:oleObj>
              </mc:Choice>
              <mc:Fallback>
                <p:oleObj name="Chart" r:id="rId4" imgW="8563064" imgH="4048194" progId="Excel.Shee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 y="1530350"/>
                        <a:ext cx="8734425"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3" name="Text Box 4">
            <a:extLst>
              <a:ext uri="{FF2B5EF4-FFF2-40B4-BE49-F238E27FC236}">
                <a16:creationId xmlns:a16="http://schemas.microsoft.com/office/drawing/2014/main" id="{3F722104-04D6-4AD2-AF9C-04B9795BDFC4}"/>
              </a:ext>
            </a:extLst>
          </p:cNvPr>
          <p:cNvSpPr txBox="1">
            <a:spLocks noChangeArrowheads="1"/>
          </p:cNvSpPr>
          <p:nvPr/>
        </p:nvSpPr>
        <p:spPr bwMode="auto">
          <a:xfrm>
            <a:off x="966788" y="1919288"/>
            <a:ext cx="609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0.13</a:t>
            </a:r>
          </a:p>
        </p:txBody>
      </p:sp>
      <p:sp>
        <p:nvSpPr>
          <p:cNvPr id="32774" name="Text Box 5">
            <a:extLst>
              <a:ext uri="{FF2B5EF4-FFF2-40B4-BE49-F238E27FC236}">
                <a16:creationId xmlns:a16="http://schemas.microsoft.com/office/drawing/2014/main" id="{F01F6EC7-E5E2-4AFF-A2A4-2059C655333D}"/>
              </a:ext>
            </a:extLst>
          </p:cNvPr>
          <p:cNvSpPr txBox="1">
            <a:spLocks noChangeArrowheads="1"/>
          </p:cNvSpPr>
          <p:nvPr/>
        </p:nvSpPr>
        <p:spPr bwMode="auto">
          <a:xfrm>
            <a:off x="1604963" y="1919288"/>
            <a:ext cx="609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0.35</a:t>
            </a:r>
          </a:p>
        </p:txBody>
      </p:sp>
      <p:sp>
        <p:nvSpPr>
          <p:cNvPr id="32775" name="Text Box 6">
            <a:extLst>
              <a:ext uri="{FF2B5EF4-FFF2-40B4-BE49-F238E27FC236}">
                <a16:creationId xmlns:a16="http://schemas.microsoft.com/office/drawing/2014/main" id="{F1F54C12-5321-4353-84D3-C4820D70A770}"/>
              </a:ext>
            </a:extLst>
          </p:cNvPr>
          <p:cNvSpPr txBox="1">
            <a:spLocks noChangeArrowheads="1"/>
          </p:cNvSpPr>
          <p:nvPr/>
        </p:nvSpPr>
        <p:spPr bwMode="auto">
          <a:xfrm>
            <a:off x="2241550" y="1919288"/>
            <a:ext cx="609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0.35</a:t>
            </a:r>
          </a:p>
        </p:txBody>
      </p:sp>
      <p:sp>
        <p:nvSpPr>
          <p:cNvPr id="32776" name="Text Box 7">
            <a:extLst>
              <a:ext uri="{FF2B5EF4-FFF2-40B4-BE49-F238E27FC236}">
                <a16:creationId xmlns:a16="http://schemas.microsoft.com/office/drawing/2014/main" id="{9FF276CF-0C23-4421-AEB0-1E7153E0F225}"/>
              </a:ext>
            </a:extLst>
          </p:cNvPr>
          <p:cNvSpPr txBox="1">
            <a:spLocks noChangeArrowheads="1"/>
          </p:cNvSpPr>
          <p:nvPr/>
        </p:nvSpPr>
        <p:spPr bwMode="auto">
          <a:xfrm>
            <a:off x="2879725" y="1919288"/>
            <a:ext cx="7794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0.21</a:t>
            </a:r>
          </a:p>
        </p:txBody>
      </p:sp>
      <p:sp>
        <p:nvSpPr>
          <p:cNvPr id="32777" name="Text Box 8">
            <a:extLst>
              <a:ext uri="{FF2B5EF4-FFF2-40B4-BE49-F238E27FC236}">
                <a16:creationId xmlns:a16="http://schemas.microsoft.com/office/drawing/2014/main" id="{627D55A4-995C-49BD-9F4C-7713240628F9}"/>
              </a:ext>
            </a:extLst>
          </p:cNvPr>
          <p:cNvSpPr txBox="1">
            <a:spLocks noChangeArrowheads="1"/>
          </p:cNvSpPr>
          <p:nvPr/>
        </p:nvSpPr>
        <p:spPr bwMode="auto">
          <a:xfrm>
            <a:off x="3581400" y="1844675"/>
            <a:ext cx="762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0.53</a:t>
            </a:r>
          </a:p>
        </p:txBody>
      </p:sp>
      <p:sp>
        <p:nvSpPr>
          <p:cNvPr id="32778" name="Text Box 9">
            <a:extLst>
              <a:ext uri="{FF2B5EF4-FFF2-40B4-BE49-F238E27FC236}">
                <a16:creationId xmlns:a16="http://schemas.microsoft.com/office/drawing/2014/main" id="{6705817E-5D6A-49DB-B7B2-78750BACB5E2}"/>
              </a:ext>
            </a:extLst>
          </p:cNvPr>
          <p:cNvSpPr txBox="1">
            <a:spLocks noChangeArrowheads="1"/>
          </p:cNvSpPr>
          <p:nvPr/>
        </p:nvSpPr>
        <p:spPr bwMode="auto">
          <a:xfrm>
            <a:off x="4419600" y="18907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0.36</a:t>
            </a:r>
          </a:p>
        </p:txBody>
      </p:sp>
      <p:sp>
        <p:nvSpPr>
          <p:cNvPr id="32779" name="Text Box 10">
            <a:extLst>
              <a:ext uri="{FF2B5EF4-FFF2-40B4-BE49-F238E27FC236}">
                <a16:creationId xmlns:a16="http://schemas.microsoft.com/office/drawing/2014/main" id="{88D4F54D-874E-4A32-B473-CA9FC0C22607}"/>
              </a:ext>
            </a:extLst>
          </p:cNvPr>
          <p:cNvSpPr txBox="1">
            <a:spLocks noChangeArrowheads="1"/>
          </p:cNvSpPr>
          <p:nvPr/>
        </p:nvSpPr>
        <p:spPr bwMode="auto">
          <a:xfrm>
            <a:off x="5105400" y="1919288"/>
            <a:ext cx="495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u="sng">
                <a:ea typeface="ＭＳ Ｐゴシック" panose="020B0600070205080204" pitchFamily="34" charset="-128"/>
              </a:rPr>
              <a:t>0.11</a:t>
            </a:r>
          </a:p>
        </p:txBody>
      </p:sp>
      <p:sp>
        <p:nvSpPr>
          <p:cNvPr id="32780" name="Text Box 11">
            <a:extLst>
              <a:ext uri="{FF2B5EF4-FFF2-40B4-BE49-F238E27FC236}">
                <a16:creationId xmlns:a16="http://schemas.microsoft.com/office/drawing/2014/main" id="{2B531B7D-3A83-482E-9D35-EC5477CEC3FE}"/>
              </a:ext>
            </a:extLst>
          </p:cNvPr>
          <p:cNvSpPr txBox="1">
            <a:spLocks noChangeArrowheads="1"/>
          </p:cNvSpPr>
          <p:nvPr/>
        </p:nvSpPr>
        <p:spPr bwMode="auto">
          <a:xfrm>
            <a:off x="5715000" y="1919288"/>
            <a:ext cx="609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0.41 </a:t>
            </a:r>
          </a:p>
        </p:txBody>
      </p:sp>
      <p:sp>
        <p:nvSpPr>
          <p:cNvPr id="32781" name="Text Box 12">
            <a:extLst>
              <a:ext uri="{FF2B5EF4-FFF2-40B4-BE49-F238E27FC236}">
                <a16:creationId xmlns:a16="http://schemas.microsoft.com/office/drawing/2014/main" id="{BF98DA94-C70D-4228-A1D2-1DA018A6FF19}"/>
              </a:ext>
            </a:extLst>
          </p:cNvPr>
          <p:cNvSpPr txBox="1">
            <a:spLocks noChangeArrowheads="1"/>
          </p:cNvSpPr>
          <p:nvPr/>
        </p:nvSpPr>
        <p:spPr bwMode="auto">
          <a:xfrm>
            <a:off x="6324600" y="1919288"/>
            <a:ext cx="685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0.24</a:t>
            </a:r>
          </a:p>
        </p:txBody>
      </p:sp>
      <p:sp>
        <p:nvSpPr>
          <p:cNvPr id="32782" name="Text Box 13">
            <a:extLst>
              <a:ext uri="{FF2B5EF4-FFF2-40B4-BE49-F238E27FC236}">
                <a16:creationId xmlns:a16="http://schemas.microsoft.com/office/drawing/2014/main" id="{C68ACB6E-5560-40F0-8138-AFC82AC3DD7E}"/>
              </a:ext>
            </a:extLst>
          </p:cNvPr>
          <p:cNvSpPr txBox="1">
            <a:spLocks noChangeArrowheads="1"/>
          </p:cNvSpPr>
          <p:nvPr/>
        </p:nvSpPr>
        <p:spPr bwMode="auto">
          <a:xfrm>
            <a:off x="7135813" y="1919288"/>
            <a:ext cx="609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0.30</a:t>
            </a:r>
          </a:p>
        </p:txBody>
      </p:sp>
      <p:sp>
        <p:nvSpPr>
          <p:cNvPr id="32783" name="Text Box 14">
            <a:extLst>
              <a:ext uri="{FF2B5EF4-FFF2-40B4-BE49-F238E27FC236}">
                <a16:creationId xmlns:a16="http://schemas.microsoft.com/office/drawing/2014/main" id="{B1DD05CD-A203-40C4-94AB-934C3AC8CD40}"/>
              </a:ext>
            </a:extLst>
          </p:cNvPr>
          <p:cNvSpPr txBox="1">
            <a:spLocks noChangeArrowheads="1"/>
          </p:cNvSpPr>
          <p:nvPr/>
        </p:nvSpPr>
        <p:spPr bwMode="auto">
          <a:xfrm>
            <a:off x="2620963" y="1530350"/>
            <a:ext cx="2979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800">
                <a:ea typeface="ＭＳ Ｐゴシック" panose="020B0600070205080204" pitchFamily="34" charset="-128"/>
              </a:rPr>
              <a:t>Effect Size</a:t>
            </a:r>
          </a:p>
        </p:txBody>
      </p:sp>
      <p:sp>
        <p:nvSpPr>
          <p:cNvPr id="95248" name="Rectangle 4">
            <a:extLst>
              <a:ext uri="{FF2B5EF4-FFF2-40B4-BE49-F238E27FC236}">
                <a16:creationId xmlns:a16="http://schemas.microsoft.com/office/drawing/2014/main" id="{62B8AE45-EE9E-488F-A0F1-15CB279DBF2C}"/>
              </a:ext>
            </a:extLst>
          </p:cNvPr>
          <p:cNvSpPr>
            <a:spLocks noChangeArrowheads="1"/>
          </p:cNvSpPr>
          <p:nvPr/>
        </p:nvSpPr>
        <p:spPr bwMode="auto">
          <a:xfrm>
            <a:off x="220663" y="5870575"/>
            <a:ext cx="8597900" cy="728663"/>
          </a:xfrm>
          <a:prstGeom prst="rect">
            <a:avLst/>
          </a:prstGeom>
          <a:noFill/>
          <a:ln w="9525">
            <a:noFill/>
            <a:miter lim="800000"/>
            <a:headEnd/>
            <a:tailEnd/>
          </a:ln>
        </p:spPr>
        <p:txBody>
          <a:bodyPr lIns="90488" tIns="44450" rIns="90488" bIns="44450">
            <a:spAutoFit/>
          </a:bodyPr>
          <a:lstStyle/>
          <a:p>
            <a:pPr>
              <a:defRPr/>
            </a:pPr>
            <a:r>
              <a:rPr lang="en-US" altLang="en-US" sz="1050" b="0" dirty="0">
                <a:latin typeface="+mn-lt"/>
              </a:rPr>
              <a:t>PFI = Physical Functioning; Role-P = Role-Physical; Pain = Bodily Pain; Gen H=General Health; Energy = Energy/Fatigue; Social = Social Functioning; Role-E = Role-Emotional; EWB = Emotional Well-being; PCS = Physical Component Summary; MCS =Mental Component Summary.</a:t>
            </a:r>
          </a:p>
          <a:p>
            <a:pPr>
              <a:defRPr/>
            </a:pPr>
            <a:endParaRPr lang="en-US" alt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A485578-DE78-4F69-8A9A-FFFA34B52560}"/>
              </a:ext>
            </a:extLst>
          </p:cNvPr>
          <p:cNvSpPr>
            <a:spLocks noGrp="1" noChangeArrowheads="1"/>
          </p:cNvSpPr>
          <p:nvPr>
            <p:ph type="title"/>
          </p:nvPr>
        </p:nvSpPr>
        <p:spPr>
          <a:xfrm>
            <a:off x="40341" y="61541"/>
            <a:ext cx="9144000" cy="1143000"/>
          </a:xfrm>
        </p:spPr>
        <p:txBody>
          <a:bodyPr/>
          <a:lstStyle/>
          <a:p>
            <a:r>
              <a:rPr lang="en-US" altLang="en-US" sz="4000" dirty="0"/>
              <a:t>Minimally Important Difference (MID)</a:t>
            </a:r>
          </a:p>
        </p:txBody>
      </p:sp>
      <p:sp>
        <p:nvSpPr>
          <p:cNvPr id="15363" name="Content Placeholder 2">
            <a:extLst>
              <a:ext uri="{FF2B5EF4-FFF2-40B4-BE49-F238E27FC236}">
                <a16:creationId xmlns:a16="http://schemas.microsoft.com/office/drawing/2014/main" id="{28DDE503-C1D4-49C0-95E6-5FAD323B6D3C}"/>
              </a:ext>
            </a:extLst>
          </p:cNvPr>
          <p:cNvSpPr>
            <a:spLocks noGrp="1" noChangeArrowheads="1"/>
          </p:cNvSpPr>
          <p:nvPr>
            <p:ph idx="1"/>
          </p:nvPr>
        </p:nvSpPr>
        <p:spPr>
          <a:xfrm>
            <a:off x="161085" y="1413156"/>
            <a:ext cx="8996362" cy="4525963"/>
          </a:xfrm>
        </p:spPr>
        <p:txBody>
          <a:bodyPr/>
          <a:lstStyle/>
          <a:p>
            <a:r>
              <a:rPr lang="en-US" altLang="en-US" dirty="0"/>
              <a:t>“Smallest difference in a score that is considered to be worthwhile or important”</a:t>
            </a:r>
          </a:p>
          <a:p>
            <a:pPr lvl="1"/>
            <a:r>
              <a:rPr lang="en-US" altLang="en-US" sz="2400" dirty="0"/>
              <a:t>Hays &amp; Wooley, 2000, </a:t>
            </a:r>
            <a:r>
              <a:rPr lang="en-US" altLang="en-US" sz="2400" i="1" dirty="0"/>
              <a:t>Pharmacoeconomics</a:t>
            </a:r>
            <a:endParaRPr lang="en-US" altLang="en-US" sz="2400" dirty="0"/>
          </a:p>
          <a:p>
            <a:r>
              <a:rPr lang="en-US" sz="3200" b="0" i="1" dirty="0"/>
              <a:t>Cohen’s effect size rule of thumb</a:t>
            </a:r>
          </a:p>
          <a:p>
            <a:pPr lvl="1"/>
            <a:r>
              <a:rPr lang="en-US" u="sng" dirty="0"/>
              <a:t>0.2 SD = small</a:t>
            </a:r>
            <a:r>
              <a:rPr lang="en-US" dirty="0"/>
              <a:t>; 0.5 SD = medium; 0.8 SD = large</a:t>
            </a:r>
            <a:endParaRPr lang="en-US" altLang="en-US" dirty="0"/>
          </a:p>
          <a:p>
            <a:endParaRPr lang="en-US" altLang="en-US" dirty="0"/>
          </a:p>
          <a:p>
            <a:endParaRPr lang="en-US" altLang="en-US" dirty="0"/>
          </a:p>
        </p:txBody>
      </p:sp>
      <p:sp>
        <p:nvSpPr>
          <p:cNvPr id="15364" name="Slide Number Placeholder 3">
            <a:extLst>
              <a:ext uri="{FF2B5EF4-FFF2-40B4-BE49-F238E27FC236}">
                <a16:creationId xmlns:a16="http://schemas.microsoft.com/office/drawing/2014/main" id="{9AE7B3D3-68E1-42BD-B560-AA2784559AA3}"/>
              </a:ext>
            </a:extLst>
          </p:cNvPr>
          <p:cNvSpPr>
            <a:spLocks noGrp="1"/>
          </p:cNvSpPr>
          <p:nvPr>
            <p:ph type="sldNum" sz="quarter" idx="4"/>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94C4D38C-1716-4670-9CB9-F330EB6B3891}" type="slidenum">
              <a:rPr lang="en-US" altLang="en-US" sz="1200" b="1">
                <a:solidFill>
                  <a:srgbClr val="898989"/>
                </a:solidFill>
              </a:rPr>
              <a:pPr algn="l">
                <a:spcBef>
                  <a:spcPct val="0"/>
                </a:spcBef>
                <a:buFontTx/>
                <a:buNone/>
              </a:pPr>
              <a:t>11</a:t>
            </a:fld>
            <a:endParaRPr lang="en-US" altLang="en-US" sz="1200" b="1">
              <a:solidFill>
                <a:srgbClr val="898989"/>
              </a:solidFill>
            </a:endParaRPr>
          </a:p>
        </p:txBody>
      </p:sp>
      <p:pic>
        <p:nvPicPr>
          <p:cNvPr id="3" name="Picture 2" descr="A picture containing text, measuring stick&#10;&#10;Description automatically generated">
            <a:extLst>
              <a:ext uri="{FF2B5EF4-FFF2-40B4-BE49-F238E27FC236}">
                <a16:creationId xmlns:a16="http://schemas.microsoft.com/office/drawing/2014/main" id="{BDEA6B61-29BC-413C-847C-A9F9C68224E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63907" y="4364179"/>
            <a:ext cx="2786145" cy="2743200"/>
          </a:xfrm>
          <a:prstGeom prst="rect">
            <a:avLst/>
          </a:prstGeom>
        </p:spPr>
      </p:pic>
      <p:sp>
        <p:nvSpPr>
          <p:cNvPr id="4" name="TextBox 3">
            <a:extLst>
              <a:ext uri="{FF2B5EF4-FFF2-40B4-BE49-F238E27FC236}">
                <a16:creationId xmlns:a16="http://schemas.microsoft.com/office/drawing/2014/main" id="{531FDF06-B693-43A9-9F87-E440BD7950BA}"/>
              </a:ext>
            </a:extLst>
          </p:cNvPr>
          <p:cNvSpPr txBox="1"/>
          <p:nvPr/>
        </p:nvSpPr>
        <p:spPr>
          <a:xfrm>
            <a:off x="1219200" y="8275638"/>
            <a:ext cx="4754880" cy="230832"/>
          </a:xfrm>
          <a:prstGeom prst="rect">
            <a:avLst/>
          </a:prstGeom>
          <a:noFill/>
        </p:spPr>
        <p:txBody>
          <a:bodyPr wrap="square" rtlCol="0">
            <a:spAutoFit/>
          </a:bodyPr>
          <a:lstStyle/>
          <a:p>
            <a:r>
              <a:rPr lang="en-US" sz="900">
                <a:hlinkClick r:id="rId4" tooltip="http://pngimg.com/download/60459"/>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329169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56">
            <a:extLst>
              <a:ext uri="{FF2B5EF4-FFF2-40B4-BE49-F238E27FC236}">
                <a16:creationId xmlns:a16="http://schemas.microsoft.com/office/drawing/2014/main" id="{7C625A70-99CC-4930-B084-216DFEB90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228600"/>
            <a:ext cx="90297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DefaultOcx">
            <a:extLst>
              <a:ext uri="{FF2B5EF4-FFF2-40B4-BE49-F238E27FC236}">
                <a16:creationId xmlns:a16="http://schemas.microsoft.com/office/drawing/2014/main" id="{023AFCCE-78CF-431D-85CB-E3E7566B9B10}"/>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HTMLOption1">
            <a:extLst>
              <a:ext uri="{FF2B5EF4-FFF2-40B4-BE49-F238E27FC236}">
                <a16:creationId xmlns:a16="http://schemas.microsoft.com/office/drawing/2014/main" id="{59C74284-F242-4068-AEB3-0F4EC2BBC9A0}"/>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HTMLOption2">
            <a:extLst>
              <a:ext uri="{FF2B5EF4-FFF2-40B4-BE49-F238E27FC236}">
                <a16:creationId xmlns:a16="http://schemas.microsoft.com/office/drawing/2014/main" id="{5F1CB126-DA13-41BF-8AF7-D154D49F427C}"/>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HTMLOption3">
            <a:extLst>
              <a:ext uri="{FF2B5EF4-FFF2-40B4-BE49-F238E27FC236}">
                <a16:creationId xmlns:a16="http://schemas.microsoft.com/office/drawing/2014/main" id="{098251E9-7DFA-4266-B73C-120AEFC94EAE}"/>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HTMLOption4">
            <a:extLst>
              <a:ext uri="{FF2B5EF4-FFF2-40B4-BE49-F238E27FC236}">
                <a16:creationId xmlns:a16="http://schemas.microsoft.com/office/drawing/2014/main" id="{8A833009-D45B-499F-9592-E4A4858472F6}"/>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HTMLOption5">
            <a:extLst>
              <a:ext uri="{FF2B5EF4-FFF2-40B4-BE49-F238E27FC236}">
                <a16:creationId xmlns:a16="http://schemas.microsoft.com/office/drawing/2014/main" id="{D6182BDA-8800-4C1C-B00C-9D757FE7B0C4}"/>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HTMLOption6">
            <a:extLst>
              <a:ext uri="{FF2B5EF4-FFF2-40B4-BE49-F238E27FC236}">
                <a16:creationId xmlns:a16="http://schemas.microsoft.com/office/drawing/2014/main" id="{3C7BC4A5-D292-4934-8990-6962B19F652E}"/>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HTMLOption7">
            <a:extLst>
              <a:ext uri="{FF2B5EF4-FFF2-40B4-BE49-F238E27FC236}">
                <a16:creationId xmlns:a16="http://schemas.microsoft.com/office/drawing/2014/main" id="{0487B0F2-2E99-41CE-86F2-8291C0F68977}"/>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HTMLOption8">
            <a:extLst>
              <a:ext uri="{FF2B5EF4-FFF2-40B4-BE49-F238E27FC236}">
                <a16:creationId xmlns:a16="http://schemas.microsoft.com/office/drawing/2014/main" id="{58B3DB0E-3E90-43A5-A2D7-D9A57BC3A494}"/>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HTMLOption9">
            <a:extLst>
              <a:ext uri="{FF2B5EF4-FFF2-40B4-BE49-F238E27FC236}">
                <a16:creationId xmlns:a16="http://schemas.microsoft.com/office/drawing/2014/main" id="{D4BE8A64-6B36-402A-A0FF-35A3CE2A428D}"/>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HTMLOption10">
            <a:extLst>
              <a:ext uri="{FF2B5EF4-FFF2-40B4-BE49-F238E27FC236}">
                <a16:creationId xmlns:a16="http://schemas.microsoft.com/office/drawing/2014/main" id="{EB197C57-8536-4A9B-976D-F282512CF85D}"/>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HTMLOption11">
            <a:extLst>
              <a:ext uri="{FF2B5EF4-FFF2-40B4-BE49-F238E27FC236}">
                <a16:creationId xmlns:a16="http://schemas.microsoft.com/office/drawing/2014/main" id="{A57C40EE-F367-4451-BBE7-CA1573F92358}"/>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HTMLOption12">
            <a:extLst>
              <a:ext uri="{FF2B5EF4-FFF2-40B4-BE49-F238E27FC236}">
                <a16:creationId xmlns:a16="http://schemas.microsoft.com/office/drawing/2014/main" id="{90DD071F-87D6-4089-BFBD-DC20D6754B43}"/>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HTMLOption13">
            <a:extLst>
              <a:ext uri="{FF2B5EF4-FFF2-40B4-BE49-F238E27FC236}">
                <a16:creationId xmlns:a16="http://schemas.microsoft.com/office/drawing/2014/main" id="{DB7849FC-949F-43A1-ABB7-AEFF38738833}"/>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HTMLOption14">
            <a:extLst>
              <a:ext uri="{FF2B5EF4-FFF2-40B4-BE49-F238E27FC236}">
                <a16:creationId xmlns:a16="http://schemas.microsoft.com/office/drawing/2014/main" id="{E4A1C0E0-688B-4FD3-A92E-DB1A4D8378FE}"/>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HTMLOption15">
            <a:extLst>
              <a:ext uri="{FF2B5EF4-FFF2-40B4-BE49-F238E27FC236}">
                <a16:creationId xmlns:a16="http://schemas.microsoft.com/office/drawing/2014/main" id="{E24A0B0B-9189-4828-87E2-38D291AF2055}"/>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HTMLOption16">
            <a:extLst>
              <a:ext uri="{FF2B5EF4-FFF2-40B4-BE49-F238E27FC236}">
                <a16:creationId xmlns:a16="http://schemas.microsoft.com/office/drawing/2014/main" id="{D81FA346-3DFD-453C-AD1A-AC105ADD16DE}"/>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HTMLOption17">
            <a:extLst>
              <a:ext uri="{FF2B5EF4-FFF2-40B4-BE49-F238E27FC236}">
                <a16:creationId xmlns:a16="http://schemas.microsoft.com/office/drawing/2014/main" id="{2E5D58A2-19C4-4BBE-A953-369C5C28984C}"/>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HTMLOption18">
            <a:extLst>
              <a:ext uri="{FF2B5EF4-FFF2-40B4-BE49-F238E27FC236}">
                <a16:creationId xmlns:a16="http://schemas.microsoft.com/office/drawing/2014/main" id="{9C73A9D7-06B0-4BA6-963F-727BA2D1D469}"/>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6" name="HTMLOption19">
            <a:extLst>
              <a:ext uri="{FF2B5EF4-FFF2-40B4-BE49-F238E27FC236}">
                <a16:creationId xmlns:a16="http://schemas.microsoft.com/office/drawing/2014/main" id="{7AD3D45C-9540-40DE-8B44-722F6DAC2091}"/>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7" name="HTMLOption20">
            <a:extLst>
              <a:ext uri="{FF2B5EF4-FFF2-40B4-BE49-F238E27FC236}">
                <a16:creationId xmlns:a16="http://schemas.microsoft.com/office/drawing/2014/main" id="{D7B39E96-35EF-438C-9777-1A4C70408275}"/>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8" name="HTMLOption21">
            <a:extLst>
              <a:ext uri="{FF2B5EF4-FFF2-40B4-BE49-F238E27FC236}">
                <a16:creationId xmlns:a16="http://schemas.microsoft.com/office/drawing/2014/main" id="{FA731EF1-4059-4EF7-A3A4-D5232C280CA7}"/>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HTMLOption22">
            <a:extLst>
              <a:ext uri="{FF2B5EF4-FFF2-40B4-BE49-F238E27FC236}">
                <a16:creationId xmlns:a16="http://schemas.microsoft.com/office/drawing/2014/main" id="{CF648FD4-3946-4360-99DE-C3F9BE2EE2F6}"/>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0" name="HTMLOption23">
            <a:extLst>
              <a:ext uri="{FF2B5EF4-FFF2-40B4-BE49-F238E27FC236}">
                <a16:creationId xmlns:a16="http://schemas.microsoft.com/office/drawing/2014/main" id="{D9B16D19-B588-4033-8339-EA58100C5399}"/>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HTMLOption24">
            <a:extLst>
              <a:ext uri="{FF2B5EF4-FFF2-40B4-BE49-F238E27FC236}">
                <a16:creationId xmlns:a16="http://schemas.microsoft.com/office/drawing/2014/main" id="{182A1EC4-5674-4FC3-8FDC-F81F0B2ECD7B}"/>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2" name="HTMLOption25">
            <a:extLst>
              <a:ext uri="{FF2B5EF4-FFF2-40B4-BE49-F238E27FC236}">
                <a16:creationId xmlns:a16="http://schemas.microsoft.com/office/drawing/2014/main" id="{1B0C0C7C-F923-4368-AD07-3BF29BBCAC8F}"/>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HTMLOption26">
            <a:extLst>
              <a:ext uri="{FF2B5EF4-FFF2-40B4-BE49-F238E27FC236}">
                <a16:creationId xmlns:a16="http://schemas.microsoft.com/office/drawing/2014/main" id="{FA132FE2-D608-4C68-9E01-07A1592A05BA}"/>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4" name="HTMLOption27">
            <a:extLst>
              <a:ext uri="{FF2B5EF4-FFF2-40B4-BE49-F238E27FC236}">
                <a16:creationId xmlns:a16="http://schemas.microsoft.com/office/drawing/2014/main" id="{AD8823B2-E324-455D-9E65-6CDC5954E639}"/>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5" name="HTMLOption28">
            <a:extLst>
              <a:ext uri="{FF2B5EF4-FFF2-40B4-BE49-F238E27FC236}">
                <a16:creationId xmlns:a16="http://schemas.microsoft.com/office/drawing/2014/main" id="{F30E89B4-16F6-46F5-971D-56E8FE0914AF}"/>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6" name="HTMLOption29">
            <a:extLst>
              <a:ext uri="{FF2B5EF4-FFF2-40B4-BE49-F238E27FC236}">
                <a16:creationId xmlns:a16="http://schemas.microsoft.com/office/drawing/2014/main" id="{B7F91A7C-B9E6-4885-8246-ED35B8B6F024}"/>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7" name="HTMLOption30">
            <a:extLst>
              <a:ext uri="{FF2B5EF4-FFF2-40B4-BE49-F238E27FC236}">
                <a16:creationId xmlns:a16="http://schemas.microsoft.com/office/drawing/2014/main" id="{C0A05DA7-41A9-48C6-AB71-7E87F8000C74}"/>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8" name="HTMLOption60">
            <a:extLst>
              <a:ext uri="{FF2B5EF4-FFF2-40B4-BE49-F238E27FC236}">
                <a16:creationId xmlns:a16="http://schemas.microsoft.com/office/drawing/2014/main" id="{74703437-7A05-42F9-BA66-DDEA155C3C9C}"/>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9" name="HTMLOption61">
            <a:extLst>
              <a:ext uri="{FF2B5EF4-FFF2-40B4-BE49-F238E27FC236}">
                <a16:creationId xmlns:a16="http://schemas.microsoft.com/office/drawing/2014/main" id="{AEF9C341-20BE-4C36-A5C4-52757DB59BE8}"/>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0" name="HTMLOption62">
            <a:extLst>
              <a:ext uri="{FF2B5EF4-FFF2-40B4-BE49-F238E27FC236}">
                <a16:creationId xmlns:a16="http://schemas.microsoft.com/office/drawing/2014/main" id="{A86CF85F-4CC5-4D90-A789-5C8125ECD625}"/>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1" name="HTMLOption63">
            <a:extLst>
              <a:ext uri="{FF2B5EF4-FFF2-40B4-BE49-F238E27FC236}">
                <a16:creationId xmlns:a16="http://schemas.microsoft.com/office/drawing/2014/main" id="{4BCFD39A-B282-4AE9-B529-E1C5DDC2280C}"/>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2" name="HTMLOption64">
            <a:extLst>
              <a:ext uri="{FF2B5EF4-FFF2-40B4-BE49-F238E27FC236}">
                <a16:creationId xmlns:a16="http://schemas.microsoft.com/office/drawing/2014/main" id="{210D3ACD-4992-440F-909F-D889AC2CFEC1}"/>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3" name="HTMLOption65">
            <a:extLst>
              <a:ext uri="{FF2B5EF4-FFF2-40B4-BE49-F238E27FC236}">
                <a16:creationId xmlns:a16="http://schemas.microsoft.com/office/drawing/2014/main" id="{A3791A25-4236-4590-8977-4B76AE5A2A2A}"/>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4" name="HTMLOption66">
            <a:extLst>
              <a:ext uri="{FF2B5EF4-FFF2-40B4-BE49-F238E27FC236}">
                <a16:creationId xmlns:a16="http://schemas.microsoft.com/office/drawing/2014/main" id="{D2F48A19-4FF4-4E2B-9766-2EBC5C156EF2}"/>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5" name="HTMLOption67">
            <a:extLst>
              <a:ext uri="{FF2B5EF4-FFF2-40B4-BE49-F238E27FC236}">
                <a16:creationId xmlns:a16="http://schemas.microsoft.com/office/drawing/2014/main" id="{98B52A6E-98AD-4B16-8057-6E41AC85DB76}"/>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6" name="HTMLOption68">
            <a:extLst>
              <a:ext uri="{FF2B5EF4-FFF2-40B4-BE49-F238E27FC236}">
                <a16:creationId xmlns:a16="http://schemas.microsoft.com/office/drawing/2014/main" id="{275B86AC-4EE2-4697-A9E4-F7AF785410B6}"/>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7" name="HTMLOption69">
            <a:extLst>
              <a:ext uri="{FF2B5EF4-FFF2-40B4-BE49-F238E27FC236}">
                <a16:creationId xmlns:a16="http://schemas.microsoft.com/office/drawing/2014/main" id="{D45D2DCC-354F-43F0-979A-E08FFF30CABC}"/>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8" name="HTMLOption70">
            <a:extLst>
              <a:ext uri="{FF2B5EF4-FFF2-40B4-BE49-F238E27FC236}">
                <a16:creationId xmlns:a16="http://schemas.microsoft.com/office/drawing/2014/main" id="{F95FF8E0-63CF-4132-BBDE-0056965653AA}"/>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9" name="HTMLOption71">
            <a:extLst>
              <a:ext uri="{FF2B5EF4-FFF2-40B4-BE49-F238E27FC236}">
                <a16:creationId xmlns:a16="http://schemas.microsoft.com/office/drawing/2014/main" id="{EE2191E8-B7A2-418D-BD6D-3366F0B90DED}"/>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0" name="HTMLOption72">
            <a:extLst>
              <a:ext uri="{FF2B5EF4-FFF2-40B4-BE49-F238E27FC236}">
                <a16:creationId xmlns:a16="http://schemas.microsoft.com/office/drawing/2014/main" id="{A628055B-6721-413F-8A1B-C424AC9D9858}"/>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1" name="HTMLOption73">
            <a:extLst>
              <a:ext uri="{FF2B5EF4-FFF2-40B4-BE49-F238E27FC236}">
                <a16:creationId xmlns:a16="http://schemas.microsoft.com/office/drawing/2014/main" id="{B7673E4D-A6C1-4BE2-8D45-A6D04C9EB585}"/>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2" name="HTMLOption74">
            <a:extLst>
              <a:ext uri="{FF2B5EF4-FFF2-40B4-BE49-F238E27FC236}">
                <a16:creationId xmlns:a16="http://schemas.microsoft.com/office/drawing/2014/main" id="{1F23277D-D424-4B60-85E3-D455A52284D8}"/>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3" name="HTMLOption75">
            <a:extLst>
              <a:ext uri="{FF2B5EF4-FFF2-40B4-BE49-F238E27FC236}">
                <a16:creationId xmlns:a16="http://schemas.microsoft.com/office/drawing/2014/main" id="{32D15807-9F69-4113-A28E-56A734E7C6A2}"/>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4" name="HTMLOption76">
            <a:extLst>
              <a:ext uri="{FF2B5EF4-FFF2-40B4-BE49-F238E27FC236}">
                <a16:creationId xmlns:a16="http://schemas.microsoft.com/office/drawing/2014/main" id="{2AB6B337-ACD7-427C-A946-F0DB8126DD17}"/>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5" name="HTMLOption77">
            <a:extLst>
              <a:ext uri="{FF2B5EF4-FFF2-40B4-BE49-F238E27FC236}">
                <a16:creationId xmlns:a16="http://schemas.microsoft.com/office/drawing/2014/main" id="{08993C54-29E4-4C4C-B3DF-5DD83523D410}"/>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6" name="HTMLOption78">
            <a:extLst>
              <a:ext uri="{FF2B5EF4-FFF2-40B4-BE49-F238E27FC236}">
                <a16:creationId xmlns:a16="http://schemas.microsoft.com/office/drawing/2014/main" id="{F2ADA215-8934-4FAB-980D-424BCD37363C}"/>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7" name="HTMLOption79">
            <a:extLst>
              <a:ext uri="{FF2B5EF4-FFF2-40B4-BE49-F238E27FC236}">
                <a16:creationId xmlns:a16="http://schemas.microsoft.com/office/drawing/2014/main" id="{25BD74A0-1BD3-4977-89D5-1B3E3D9E6F03}"/>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8" name="HTMLOption80">
            <a:extLst>
              <a:ext uri="{FF2B5EF4-FFF2-40B4-BE49-F238E27FC236}">
                <a16:creationId xmlns:a16="http://schemas.microsoft.com/office/drawing/2014/main" id="{06F1D21A-78A6-4C11-A12F-30B2F89E7847}"/>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9" name="HTMLOption81">
            <a:extLst>
              <a:ext uri="{FF2B5EF4-FFF2-40B4-BE49-F238E27FC236}">
                <a16:creationId xmlns:a16="http://schemas.microsoft.com/office/drawing/2014/main" id="{FA04C735-23FB-465F-B070-61DF2D38716E}"/>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0" name="HTMLOption82">
            <a:extLst>
              <a:ext uri="{FF2B5EF4-FFF2-40B4-BE49-F238E27FC236}">
                <a16:creationId xmlns:a16="http://schemas.microsoft.com/office/drawing/2014/main" id="{23183904-764C-447F-A19E-7EEF5AEE3D03}"/>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1" name="HTMLOption83">
            <a:extLst>
              <a:ext uri="{FF2B5EF4-FFF2-40B4-BE49-F238E27FC236}">
                <a16:creationId xmlns:a16="http://schemas.microsoft.com/office/drawing/2014/main" id="{4BDEE060-60A4-47C3-8FBD-E365C9F1ACAE}"/>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2" name="HTMLOption84">
            <a:extLst>
              <a:ext uri="{FF2B5EF4-FFF2-40B4-BE49-F238E27FC236}">
                <a16:creationId xmlns:a16="http://schemas.microsoft.com/office/drawing/2014/main" id="{78B0E9FE-A435-453A-9AD0-ED4081B2C217}"/>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3" name="HTMLOption85">
            <a:extLst>
              <a:ext uri="{FF2B5EF4-FFF2-40B4-BE49-F238E27FC236}">
                <a16:creationId xmlns:a16="http://schemas.microsoft.com/office/drawing/2014/main" id="{3EE2B516-A6A2-498D-8BB7-39D15DF01C3E}"/>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4" name="HTMLOption86">
            <a:extLst>
              <a:ext uri="{FF2B5EF4-FFF2-40B4-BE49-F238E27FC236}">
                <a16:creationId xmlns:a16="http://schemas.microsoft.com/office/drawing/2014/main" id="{AF75C20B-D0E3-4E3F-937D-5B814EFACF52}"/>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5" name="HTMLOption87">
            <a:extLst>
              <a:ext uri="{FF2B5EF4-FFF2-40B4-BE49-F238E27FC236}">
                <a16:creationId xmlns:a16="http://schemas.microsoft.com/office/drawing/2014/main" id="{F14C3680-D5A3-43B8-9F0C-B2788D359DEA}"/>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6" name="HTMLOption88">
            <a:extLst>
              <a:ext uri="{FF2B5EF4-FFF2-40B4-BE49-F238E27FC236}">
                <a16:creationId xmlns:a16="http://schemas.microsoft.com/office/drawing/2014/main" id="{10A325C8-5197-491A-8FA5-30FC9DE155DE}"/>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7" name="HTMLOption89">
            <a:extLst>
              <a:ext uri="{FF2B5EF4-FFF2-40B4-BE49-F238E27FC236}">
                <a16:creationId xmlns:a16="http://schemas.microsoft.com/office/drawing/2014/main" id="{AEE37721-910A-4857-93B4-F27541D9AEDB}"/>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8" name="HTMLOption90">
            <a:extLst>
              <a:ext uri="{FF2B5EF4-FFF2-40B4-BE49-F238E27FC236}">
                <a16:creationId xmlns:a16="http://schemas.microsoft.com/office/drawing/2014/main" id="{865E92A5-B6F4-4DC4-9337-55C727C76289}"/>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9" name="HTMLOption91">
            <a:extLst>
              <a:ext uri="{FF2B5EF4-FFF2-40B4-BE49-F238E27FC236}">
                <a16:creationId xmlns:a16="http://schemas.microsoft.com/office/drawing/2014/main" id="{17B90D28-C6F2-4F96-A93B-A90B90D1B930}"/>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0" name="HTMLOption92">
            <a:extLst>
              <a:ext uri="{FF2B5EF4-FFF2-40B4-BE49-F238E27FC236}">
                <a16:creationId xmlns:a16="http://schemas.microsoft.com/office/drawing/2014/main" id="{F5547811-E3ED-444E-AA50-DAC0E9DDD4FA}"/>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1" name="HTMLOption93">
            <a:extLst>
              <a:ext uri="{FF2B5EF4-FFF2-40B4-BE49-F238E27FC236}">
                <a16:creationId xmlns:a16="http://schemas.microsoft.com/office/drawing/2014/main" id="{331376FC-B6AB-469A-BEBA-F13596A7B70E}"/>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2" name="HTMLOption94">
            <a:extLst>
              <a:ext uri="{FF2B5EF4-FFF2-40B4-BE49-F238E27FC236}">
                <a16:creationId xmlns:a16="http://schemas.microsoft.com/office/drawing/2014/main" id="{BDEF88A2-921B-473F-88E1-5191607B88F8}"/>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3" name="HTMLOption95">
            <a:extLst>
              <a:ext uri="{FF2B5EF4-FFF2-40B4-BE49-F238E27FC236}">
                <a16:creationId xmlns:a16="http://schemas.microsoft.com/office/drawing/2014/main" id="{24500C37-4146-490B-ADEF-8BB0A8B3428A}"/>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4" name="HTMLOption96">
            <a:extLst>
              <a:ext uri="{FF2B5EF4-FFF2-40B4-BE49-F238E27FC236}">
                <a16:creationId xmlns:a16="http://schemas.microsoft.com/office/drawing/2014/main" id="{2331B0CC-02E7-4EE9-835B-95C51386F27A}"/>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5" name="HTMLOption97">
            <a:extLst>
              <a:ext uri="{FF2B5EF4-FFF2-40B4-BE49-F238E27FC236}">
                <a16:creationId xmlns:a16="http://schemas.microsoft.com/office/drawing/2014/main" id="{EC1190AA-9263-4124-B719-50195F603BDD}"/>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6" name="HTMLOption98">
            <a:extLst>
              <a:ext uri="{FF2B5EF4-FFF2-40B4-BE49-F238E27FC236}">
                <a16:creationId xmlns:a16="http://schemas.microsoft.com/office/drawing/2014/main" id="{BB09EC07-84FE-47C1-97BD-E3BEFA844893}"/>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7" name="HTMLOption99">
            <a:extLst>
              <a:ext uri="{FF2B5EF4-FFF2-40B4-BE49-F238E27FC236}">
                <a16:creationId xmlns:a16="http://schemas.microsoft.com/office/drawing/2014/main" id="{E528545F-E4A0-40C3-A7E7-C684D4E1B724}"/>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8" name="HTMLOption100">
            <a:extLst>
              <a:ext uri="{FF2B5EF4-FFF2-40B4-BE49-F238E27FC236}">
                <a16:creationId xmlns:a16="http://schemas.microsoft.com/office/drawing/2014/main" id="{8ACD1872-BF16-4ECE-94DE-FC0F51C1652C}"/>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9" name="HTMLOption101">
            <a:extLst>
              <a:ext uri="{FF2B5EF4-FFF2-40B4-BE49-F238E27FC236}">
                <a16:creationId xmlns:a16="http://schemas.microsoft.com/office/drawing/2014/main" id="{CBC376E7-4023-44D7-9969-5B93209AAE8C}"/>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60" name="HTMLOption102">
            <a:extLst>
              <a:ext uri="{FF2B5EF4-FFF2-40B4-BE49-F238E27FC236}">
                <a16:creationId xmlns:a16="http://schemas.microsoft.com/office/drawing/2014/main" id="{303566CD-8E79-4CEA-AE19-515217161EA2}"/>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61" name="HTMLOption103">
            <a:extLst>
              <a:ext uri="{FF2B5EF4-FFF2-40B4-BE49-F238E27FC236}">
                <a16:creationId xmlns:a16="http://schemas.microsoft.com/office/drawing/2014/main" id="{405CF56D-408A-47C2-9499-D184445ABDCC}"/>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62" name="HTMLOption104">
            <a:extLst>
              <a:ext uri="{FF2B5EF4-FFF2-40B4-BE49-F238E27FC236}">
                <a16:creationId xmlns:a16="http://schemas.microsoft.com/office/drawing/2014/main" id="{2D037BED-7586-4A93-9E09-01D22B243D52}"/>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63" name="HTMLOption105">
            <a:extLst>
              <a:ext uri="{FF2B5EF4-FFF2-40B4-BE49-F238E27FC236}">
                <a16:creationId xmlns:a16="http://schemas.microsoft.com/office/drawing/2014/main" id="{ECB094D7-1718-4EF4-B16D-D49CC8615A30}"/>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64" name="HTMLOption106">
            <a:extLst>
              <a:ext uri="{FF2B5EF4-FFF2-40B4-BE49-F238E27FC236}">
                <a16:creationId xmlns:a16="http://schemas.microsoft.com/office/drawing/2014/main" id="{43501F5E-9B56-4B7C-AB34-DAA8DAD5E82D}"/>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65" name="HTMLOption107">
            <a:extLst>
              <a:ext uri="{FF2B5EF4-FFF2-40B4-BE49-F238E27FC236}">
                <a16:creationId xmlns:a16="http://schemas.microsoft.com/office/drawing/2014/main" id="{9626B61E-F9C1-4CBC-AB15-1569888513E5}"/>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66" name="HTMLOption108">
            <a:extLst>
              <a:ext uri="{FF2B5EF4-FFF2-40B4-BE49-F238E27FC236}">
                <a16:creationId xmlns:a16="http://schemas.microsoft.com/office/drawing/2014/main" id="{8D483515-16B2-4E73-A345-220A11D39596}"/>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67" name="HTMLOption109">
            <a:extLst>
              <a:ext uri="{FF2B5EF4-FFF2-40B4-BE49-F238E27FC236}">
                <a16:creationId xmlns:a16="http://schemas.microsoft.com/office/drawing/2014/main" id="{68AAD248-3A60-4026-B2C5-410E5DAD5F24}"/>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68" name="HTMLOption110">
            <a:extLst>
              <a:ext uri="{FF2B5EF4-FFF2-40B4-BE49-F238E27FC236}">
                <a16:creationId xmlns:a16="http://schemas.microsoft.com/office/drawing/2014/main" id="{EA0985BD-C02E-4E7A-AEF7-CEF077D88DBD}"/>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69" name="HTMLOption111">
            <a:extLst>
              <a:ext uri="{FF2B5EF4-FFF2-40B4-BE49-F238E27FC236}">
                <a16:creationId xmlns:a16="http://schemas.microsoft.com/office/drawing/2014/main" id="{5F29B96B-AB50-4A42-95FE-4653922D9232}"/>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70" name="HTMLOption112">
            <a:extLst>
              <a:ext uri="{FF2B5EF4-FFF2-40B4-BE49-F238E27FC236}">
                <a16:creationId xmlns:a16="http://schemas.microsoft.com/office/drawing/2014/main" id="{76BEC71A-471D-4C0A-A077-7440767E6674}"/>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71" name="HTMLOption113">
            <a:extLst>
              <a:ext uri="{FF2B5EF4-FFF2-40B4-BE49-F238E27FC236}">
                <a16:creationId xmlns:a16="http://schemas.microsoft.com/office/drawing/2014/main" id="{E20B309F-DC04-4EE2-B9A0-1C1E6C21A6A2}"/>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72" name="HTMLOption114">
            <a:extLst>
              <a:ext uri="{FF2B5EF4-FFF2-40B4-BE49-F238E27FC236}">
                <a16:creationId xmlns:a16="http://schemas.microsoft.com/office/drawing/2014/main" id="{4BC33890-6AE1-448A-A0C5-C39F280BC0FE}"/>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73" name="HTMLOption115">
            <a:extLst>
              <a:ext uri="{FF2B5EF4-FFF2-40B4-BE49-F238E27FC236}">
                <a16:creationId xmlns:a16="http://schemas.microsoft.com/office/drawing/2014/main" id="{346526B8-9F58-4970-B30D-6ACD3EDB1324}"/>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74" name="HTMLOption116">
            <a:extLst>
              <a:ext uri="{FF2B5EF4-FFF2-40B4-BE49-F238E27FC236}">
                <a16:creationId xmlns:a16="http://schemas.microsoft.com/office/drawing/2014/main" id="{CDA29508-D19D-4654-B3BB-0C4022343FC8}"/>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75" name="HTMLOption117">
            <a:extLst>
              <a:ext uri="{FF2B5EF4-FFF2-40B4-BE49-F238E27FC236}">
                <a16:creationId xmlns:a16="http://schemas.microsoft.com/office/drawing/2014/main" id="{51283133-B84A-4E62-981B-13B521A51C05}"/>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76" name="HTMLOption118">
            <a:extLst>
              <a:ext uri="{FF2B5EF4-FFF2-40B4-BE49-F238E27FC236}">
                <a16:creationId xmlns:a16="http://schemas.microsoft.com/office/drawing/2014/main" id="{34533991-2C87-4835-A548-33D637F41F7B}"/>
              </a:ext>
            </a:extLst>
          </p:cNvPr>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274638"/>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DEA7B5DB-D274-46DB-8C9F-7431A6414124}"/>
                  </a:ext>
                </a:extLst>
              </p14:cNvPr>
              <p14:cNvContentPartPr/>
              <p14:nvPr/>
            </p14:nvContentPartPr>
            <p14:xfrm>
              <a:off x="4705532" y="2141160"/>
              <a:ext cx="396720" cy="289440"/>
            </p14:xfrm>
          </p:contentPart>
        </mc:Choice>
        <mc:Fallback xmlns="">
          <p:pic>
            <p:nvPicPr>
              <p:cNvPr id="2" name="Ink 1">
                <a:extLst>
                  <a:ext uri="{FF2B5EF4-FFF2-40B4-BE49-F238E27FC236}">
                    <a16:creationId xmlns:a16="http://schemas.microsoft.com/office/drawing/2014/main" id="{DEA7B5DB-D274-46DB-8C9F-7431A6414124}"/>
                  </a:ext>
                </a:extLst>
              </p:cNvPr>
              <p:cNvPicPr/>
              <p:nvPr/>
            </p:nvPicPr>
            <p:blipFill>
              <a:blip r:embed="rId6"/>
              <a:stretch>
                <a:fillRect/>
              </a:stretch>
            </p:blipFill>
            <p:spPr>
              <a:xfrm>
                <a:off x="4696532" y="2132160"/>
                <a:ext cx="414360" cy="307080"/>
              </a:xfrm>
              <a:prstGeom prst="rect">
                <a:avLst/>
              </a:prstGeom>
            </p:spPr>
          </p:pic>
        </mc:Fallback>
      </mc:AlternateContent>
      <p:grpSp>
        <p:nvGrpSpPr>
          <p:cNvPr id="7" name="Group 6">
            <a:extLst>
              <a:ext uri="{FF2B5EF4-FFF2-40B4-BE49-F238E27FC236}">
                <a16:creationId xmlns:a16="http://schemas.microsoft.com/office/drawing/2014/main" id="{E1823C8E-DD7F-455A-93D0-63118A5E9655}"/>
              </a:ext>
            </a:extLst>
          </p:cNvPr>
          <p:cNvGrpSpPr/>
          <p:nvPr/>
        </p:nvGrpSpPr>
        <p:grpSpPr>
          <a:xfrm>
            <a:off x="5626052" y="2177880"/>
            <a:ext cx="632160" cy="280440"/>
            <a:chOff x="5626052" y="2177880"/>
            <a:chExt cx="632160" cy="280440"/>
          </a:xfrm>
        </p:grpSpPr>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0406BECC-A5A4-43EA-A2DE-9EF4CFCD38DB}"/>
                    </a:ext>
                  </a:extLst>
                </p14:cNvPr>
                <p14:cNvContentPartPr/>
                <p14:nvPr/>
              </p14:nvContentPartPr>
              <p14:xfrm>
                <a:off x="5626052" y="2204880"/>
                <a:ext cx="284040" cy="245880"/>
              </p14:xfrm>
            </p:contentPart>
          </mc:Choice>
          <mc:Fallback xmlns="">
            <p:pic>
              <p:nvPicPr>
                <p:cNvPr id="3" name="Ink 2">
                  <a:extLst>
                    <a:ext uri="{FF2B5EF4-FFF2-40B4-BE49-F238E27FC236}">
                      <a16:creationId xmlns:a16="http://schemas.microsoft.com/office/drawing/2014/main" id="{0406BECC-A5A4-43EA-A2DE-9EF4CFCD38DB}"/>
                    </a:ext>
                  </a:extLst>
                </p:cNvPr>
                <p:cNvPicPr/>
                <p:nvPr/>
              </p:nvPicPr>
              <p:blipFill>
                <a:blip r:embed="rId8"/>
                <a:stretch>
                  <a:fillRect/>
                </a:stretch>
              </p:blipFill>
              <p:spPr>
                <a:xfrm>
                  <a:off x="5617412" y="2196240"/>
                  <a:ext cx="3016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355746B4-B598-4C85-B4A8-105380CE49B7}"/>
                    </a:ext>
                  </a:extLst>
                </p14:cNvPr>
                <p14:cNvContentPartPr/>
                <p14:nvPr/>
              </p14:nvContentPartPr>
              <p14:xfrm>
                <a:off x="5817572" y="2177880"/>
                <a:ext cx="152280" cy="360"/>
              </p14:xfrm>
            </p:contentPart>
          </mc:Choice>
          <mc:Fallback xmlns="">
            <p:pic>
              <p:nvPicPr>
                <p:cNvPr id="4" name="Ink 3">
                  <a:extLst>
                    <a:ext uri="{FF2B5EF4-FFF2-40B4-BE49-F238E27FC236}">
                      <a16:creationId xmlns:a16="http://schemas.microsoft.com/office/drawing/2014/main" id="{355746B4-B598-4C85-B4A8-105380CE49B7}"/>
                    </a:ext>
                  </a:extLst>
                </p:cNvPr>
                <p:cNvPicPr/>
                <p:nvPr/>
              </p:nvPicPr>
              <p:blipFill>
                <a:blip r:embed="rId10"/>
                <a:stretch>
                  <a:fillRect/>
                </a:stretch>
              </p:blipFill>
              <p:spPr>
                <a:xfrm>
                  <a:off x="5808932" y="2169240"/>
                  <a:ext cx="169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F5D2A99C-3E61-4416-B6BE-34FFD47C436A}"/>
                    </a:ext>
                  </a:extLst>
                </p14:cNvPr>
                <p14:cNvContentPartPr/>
                <p14:nvPr/>
              </p14:nvContentPartPr>
              <p14:xfrm>
                <a:off x="6031052" y="2195880"/>
                <a:ext cx="227160" cy="262440"/>
              </p14:xfrm>
            </p:contentPart>
          </mc:Choice>
          <mc:Fallback xmlns="">
            <p:pic>
              <p:nvPicPr>
                <p:cNvPr id="6" name="Ink 5">
                  <a:extLst>
                    <a:ext uri="{FF2B5EF4-FFF2-40B4-BE49-F238E27FC236}">
                      <a16:creationId xmlns:a16="http://schemas.microsoft.com/office/drawing/2014/main" id="{F5D2A99C-3E61-4416-B6BE-34FFD47C436A}"/>
                    </a:ext>
                  </a:extLst>
                </p:cNvPr>
                <p:cNvPicPr/>
                <p:nvPr/>
              </p:nvPicPr>
              <p:blipFill>
                <a:blip r:embed="rId12"/>
                <a:stretch>
                  <a:fillRect/>
                </a:stretch>
              </p:blipFill>
              <p:spPr>
                <a:xfrm>
                  <a:off x="6022412" y="2186880"/>
                  <a:ext cx="244800" cy="28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6D7B1B49-1A93-49C6-AC6F-16C4F4A289FF}"/>
                  </a:ext>
                </a:extLst>
              </p14:cNvPr>
              <p14:cNvContentPartPr/>
              <p14:nvPr/>
            </p14:nvContentPartPr>
            <p14:xfrm>
              <a:off x="6694532" y="2222880"/>
              <a:ext cx="73800" cy="240480"/>
            </p14:xfrm>
          </p:contentPart>
        </mc:Choice>
        <mc:Fallback xmlns="">
          <p:pic>
            <p:nvPicPr>
              <p:cNvPr id="8" name="Ink 7">
                <a:extLst>
                  <a:ext uri="{FF2B5EF4-FFF2-40B4-BE49-F238E27FC236}">
                    <a16:creationId xmlns:a16="http://schemas.microsoft.com/office/drawing/2014/main" id="{6D7B1B49-1A93-49C6-AC6F-16C4F4A289FF}"/>
                  </a:ext>
                </a:extLst>
              </p:cNvPr>
              <p:cNvPicPr/>
              <p:nvPr/>
            </p:nvPicPr>
            <p:blipFill>
              <a:blip r:embed="rId14"/>
              <a:stretch>
                <a:fillRect/>
              </a:stretch>
            </p:blipFill>
            <p:spPr>
              <a:xfrm>
                <a:off x="6685892" y="2214240"/>
                <a:ext cx="914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9444D6B6-4EAE-40B7-B331-574BB17820A7}"/>
                  </a:ext>
                </a:extLst>
              </p14:cNvPr>
              <p14:cNvContentPartPr/>
              <p14:nvPr/>
            </p14:nvContentPartPr>
            <p14:xfrm>
              <a:off x="6829532" y="2244480"/>
              <a:ext cx="235800" cy="248760"/>
            </p14:xfrm>
          </p:contentPart>
        </mc:Choice>
        <mc:Fallback xmlns="">
          <p:pic>
            <p:nvPicPr>
              <p:cNvPr id="9" name="Ink 8">
                <a:extLst>
                  <a:ext uri="{FF2B5EF4-FFF2-40B4-BE49-F238E27FC236}">
                    <a16:creationId xmlns:a16="http://schemas.microsoft.com/office/drawing/2014/main" id="{9444D6B6-4EAE-40B7-B331-574BB17820A7}"/>
                  </a:ext>
                </a:extLst>
              </p:cNvPr>
              <p:cNvPicPr/>
              <p:nvPr/>
            </p:nvPicPr>
            <p:blipFill>
              <a:blip r:embed="rId16"/>
              <a:stretch>
                <a:fillRect/>
              </a:stretch>
            </p:blipFill>
            <p:spPr>
              <a:xfrm>
                <a:off x="6820532" y="2235480"/>
                <a:ext cx="2534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C49C44C5-BE49-4E95-A6C8-39C1E1B73ADD}"/>
                  </a:ext>
                </a:extLst>
              </p14:cNvPr>
              <p14:cNvContentPartPr/>
              <p14:nvPr/>
            </p14:nvContentPartPr>
            <p14:xfrm>
              <a:off x="7152092" y="2222160"/>
              <a:ext cx="334800" cy="226080"/>
            </p14:xfrm>
          </p:contentPart>
        </mc:Choice>
        <mc:Fallback xmlns="">
          <p:pic>
            <p:nvPicPr>
              <p:cNvPr id="10" name="Ink 9">
                <a:extLst>
                  <a:ext uri="{FF2B5EF4-FFF2-40B4-BE49-F238E27FC236}">
                    <a16:creationId xmlns:a16="http://schemas.microsoft.com/office/drawing/2014/main" id="{C49C44C5-BE49-4E95-A6C8-39C1E1B73ADD}"/>
                  </a:ext>
                </a:extLst>
              </p:cNvPr>
              <p:cNvPicPr/>
              <p:nvPr/>
            </p:nvPicPr>
            <p:blipFill>
              <a:blip r:embed="rId18"/>
              <a:stretch>
                <a:fillRect/>
              </a:stretch>
            </p:blipFill>
            <p:spPr>
              <a:xfrm>
                <a:off x="7143092" y="2213520"/>
                <a:ext cx="352440" cy="243720"/>
              </a:xfrm>
              <a:prstGeom prst="rect">
                <a:avLst/>
              </a:prstGeom>
            </p:spPr>
          </p:pic>
        </mc:Fallback>
      </mc:AlternateContent>
    </p:spTree>
    <p:extLst>
      <p:ext uri="{BB962C8B-B14F-4D97-AF65-F5344CB8AC3E}">
        <p14:creationId xmlns:p14="http://schemas.microsoft.com/office/powerpoint/2010/main" val="114343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a:extLst>
              <a:ext uri="{FF2B5EF4-FFF2-40B4-BE49-F238E27FC236}">
                <a16:creationId xmlns:a16="http://schemas.microsoft.com/office/drawing/2014/main" id="{3E980CEC-5542-4F81-BEF1-C0D08EE86FC6}"/>
              </a:ext>
            </a:extLst>
          </p:cNvPr>
          <p:cNvSpPr>
            <a:spLocks noGrp="1"/>
          </p:cNvSpPr>
          <p:nvPr>
            <p:ph type="ftr" sz="quarter" idx="3"/>
          </p:nvPr>
        </p:nvSpPr>
        <p:spPr>
          <a:xfrm>
            <a:off x="0" y="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endParaRPr lang="en-US" altLang="en-US" b="1">
              <a:cs typeface="Arial" panose="020B0604020202020204" pitchFamily="34" charset="0"/>
            </a:endParaRPr>
          </a:p>
          <a:p>
            <a:pPr algn="l">
              <a:spcBef>
                <a:spcPct val="0"/>
              </a:spcBef>
              <a:buFontTx/>
              <a:buNone/>
            </a:pPr>
            <a:endParaRPr lang="en-US" altLang="en-US" b="1">
              <a:cs typeface="Arial" panose="020B0604020202020204" pitchFamily="34" charset="0"/>
            </a:endParaRPr>
          </a:p>
        </p:txBody>
      </p:sp>
      <p:sp>
        <p:nvSpPr>
          <p:cNvPr id="17411" name="Rectangle 2">
            <a:extLst>
              <a:ext uri="{FF2B5EF4-FFF2-40B4-BE49-F238E27FC236}">
                <a16:creationId xmlns:a16="http://schemas.microsoft.com/office/drawing/2014/main" id="{67CE21D5-4C0B-4010-9377-7E897AECDCD0}"/>
              </a:ext>
            </a:extLst>
          </p:cNvPr>
          <p:cNvSpPr>
            <a:spLocks noGrp="1" noChangeArrowheads="1"/>
          </p:cNvSpPr>
          <p:nvPr>
            <p:ph type="title"/>
          </p:nvPr>
        </p:nvSpPr>
        <p:spPr>
          <a:xfrm>
            <a:off x="-114300" y="0"/>
            <a:ext cx="9258300" cy="1143000"/>
          </a:xfrm>
        </p:spPr>
        <p:txBody>
          <a:bodyPr/>
          <a:lstStyle/>
          <a:p>
            <a:pPr eaLnBrk="1" hangingPunct="1"/>
            <a:r>
              <a:rPr lang="en-US" altLang="en-US" sz="4000" dirty="0">
                <a:latin typeface="Comic Sans MS" panose="030F0702030302020204" pitchFamily="66" charset="0"/>
              </a:rPr>
              <a:t>Change in SF-36 Physical Functioning   for one Adult Male</a:t>
            </a:r>
            <a:r>
              <a:rPr lang="en-US" altLang="en-US" sz="3600" dirty="0">
                <a:latin typeface="Comic Sans MS" panose="030F0702030302020204" pitchFamily="66" charset="0"/>
              </a:rPr>
              <a:t> </a:t>
            </a:r>
          </a:p>
        </p:txBody>
      </p:sp>
      <p:sp>
        <p:nvSpPr>
          <p:cNvPr id="43012" name="Rectangle 3">
            <a:extLst>
              <a:ext uri="{FF2B5EF4-FFF2-40B4-BE49-F238E27FC236}">
                <a16:creationId xmlns:a16="http://schemas.microsoft.com/office/drawing/2014/main" id="{365D501F-5562-4ACC-8709-5830FA148144}"/>
              </a:ext>
            </a:extLst>
          </p:cNvPr>
          <p:cNvSpPr>
            <a:spLocks noGrp="1" noChangeArrowheads="1"/>
          </p:cNvSpPr>
          <p:nvPr>
            <p:ph type="body" idx="1"/>
          </p:nvPr>
        </p:nvSpPr>
        <p:spPr>
          <a:xfrm>
            <a:off x="0" y="1295400"/>
            <a:ext cx="9144000" cy="4830763"/>
          </a:xfrm>
        </p:spPr>
        <p:txBody>
          <a:bodyPr/>
          <a:lstStyle/>
          <a:p>
            <a:pPr algn="ctr" eaLnBrk="1" hangingPunct="1">
              <a:lnSpc>
                <a:spcPct val="80000"/>
              </a:lnSpc>
              <a:buFontTx/>
              <a:buNone/>
              <a:defRPr/>
            </a:pPr>
            <a:r>
              <a:rPr lang="en-US" altLang="en-US" sz="2800" u="sng" dirty="0"/>
              <a:t>Baseline = 100 (U.S. males mean = 87, SD = 20)</a:t>
            </a:r>
          </a:p>
          <a:p>
            <a:pPr eaLnBrk="1" hangingPunct="1">
              <a:lnSpc>
                <a:spcPct val="80000"/>
              </a:lnSpc>
              <a:defRPr/>
            </a:pPr>
            <a:endParaRPr lang="en-US" altLang="en-US" sz="2800" dirty="0"/>
          </a:p>
          <a:p>
            <a:pPr marL="0" indent="0" eaLnBrk="1" hangingPunct="1">
              <a:lnSpc>
                <a:spcPct val="80000"/>
              </a:lnSpc>
              <a:buFontTx/>
              <a:buNone/>
              <a:defRPr/>
            </a:pPr>
            <a:r>
              <a:rPr lang="en-US" altLang="en-US" sz="2800" dirty="0"/>
              <a:t>Hit by a </a:t>
            </a:r>
            <a:r>
              <a:rPr lang="en-US" altLang="en-US" sz="2800" b="1" dirty="0"/>
              <a:t>motorcycle</a:t>
            </a:r>
            <a:r>
              <a:rPr lang="en-US" altLang="en-US" sz="2800" dirty="0"/>
              <a:t> causes me to be </a:t>
            </a:r>
          </a:p>
          <a:p>
            <a:pPr eaLnBrk="1" hangingPunct="1">
              <a:lnSpc>
                <a:spcPct val="80000"/>
              </a:lnSpc>
              <a:buFontTx/>
              <a:buChar char="-"/>
              <a:defRPr/>
            </a:pPr>
            <a:r>
              <a:rPr lang="en-US" altLang="en-US" sz="2800" i="1" dirty="0"/>
              <a:t>limited a lot</a:t>
            </a:r>
            <a:r>
              <a:rPr lang="en-US" altLang="en-US" sz="2800" dirty="0"/>
              <a:t> in vigorous activities</a:t>
            </a:r>
          </a:p>
          <a:p>
            <a:pPr eaLnBrk="1" hangingPunct="1">
              <a:lnSpc>
                <a:spcPct val="80000"/>
              </a:lnSpc>
              <a:buFontTx/>
              <a:buChar char="-"/>
              <a:defRPr/>
            </a:pPr>
            <a:r>
              <a:rPr lang="en-US" altLang="en-US" sz="2800" i="1" dirty="0"/>
              <a:t>limited</a:t>
            </a:r>
            <a:r>
              <a:rPr lang="en-US" altLang="en-US" sz="2800" dirty="0"/>
              <a:t> </a:t>
            </a:r>
            <a:r>
              <a:rPr lang="en-US" altLang="en-US" sz="2800" i="1" dirty="0"/>
              <a:t>a lot</a:t>
            </a:r>
            <a:r>
              <a:rPr lang="en-US" altLang="en-US" sz="2800" dirty="0"/>
              <a:t> in climbing several flights of stairs. </a:t>
            </a:r>
          </a:p>
          <a:p>
            <a:pPr eaLnBrk="1" hangingPunct="1">
              <a:lnSpc>
                <a:spcPct val="80000"/>
              </a:lnSpc>
              <a:buFontTx/>
              <a:buChar char="-"/>
              <a:defRPr/>
            </a:pPr>
            <a:r>
              <a:rPr lang="en-US" altLang="en-US" sz="2800" i="1" dirty="0"/>
              <a:t>limited a little</a:t>
            </a:r>
            <a:r>
              <a:rPr lang="en-US" altLang="en-US" sz="2800" dirty="0"/>
              <a:t> in moderate activities, </a:t>
            </a:r>
          </a:p>
          <a:p>
            <a:pPr marL="0" indent="0" algn="ctr" eaLnBrk="1" hangingPunct="1">
              <a:lnSpc>
                <a:spcPct val="80000"/>
              </a:lnSpc>
              <a:buFontTx/>
              <a:buNone/>
              <a:defRPr/>
            </a:pPr>
            <a:r>
              <a:rPr lang="en-US" altLang="en-US" sz="2800" dirty="0"/>
              <a:t>Physical functioning drops to 75 (- 1.25 SD, </a:t>
            </a:r>
            <a:r>
              <a:rPr lang="en-US" altLang="en-US" sz="2800" i="1" dirty="0"/>
              <a:t>large)</a:t>
            </a:r>
          </a:p>
          <a:p>
            <a:pPr eaLnBrk="1" hangingPunct="1">
              <a:lnSpc>
                <a:spcPct val="80000"/>
              </a:lnSpc>
              <a:defRPr/>
            </a:pPr>
            <a:endParaRPr lang="en-US" altLang="en-US" sz="2800" dirty="0"/>
          </a:p>
          <a:p>
            <a:pPr marL="0" indent="0" eaLnBrk="1" hangingPunct="1">
              <a:lnSpc>
                <a:spcPct val="80000"/>
              </a:lnSpc>
              <a:buFontTx/>
              <a:buNone/>
              <a:defRPr/>
            </a:pPr>
            <a:r>
              <a:rPr lang="en-US" altLang="en-US" sz="2800" dirty="0"/>
              <a:t>Hit by a </a:t>
            </a:r>
            <a:r>
              <a:rPr lang="en-US" altLang="en-US" sz="2800" b="1" dirty="0"/>
              <a:t>bicycle</a:t>
            </a:r>
            <a:r>
              <a:rPr lang="en-US" altLang="en-US" sz="2800" dirty="0"/>
              <a:t> causes me to be </a:t>
            </a:r>
            <a:endParaRPr lang="en-US" altLang="en-US" sz="2800" i="1" dirty="0"/>
          </a:p>
          <a:p>
            <a:pPr eaLnBrk="1" hangingPunct="1">
              <a:lnSpc>
                <a:spcPct val="80000"/>
              </a:lnSpc>
              <a:buFontTx/>
              <a:buChar char="-"/>
              <a:defRPr/>
            </a:pPr>
            <a:r>
              <a:rPr lang="en-US" altLang="en-US" sz="2800" i="1" dirty="0"/>
              <a:t>limited a little</a:t>
            </a:r>
            <a:r>
              <a:rPr lang="en-US" altLang="en-US" sz="2800" dirty="0"/>
              <a:t> in vigorous activities</a:t>
            </a:r>
          </a:p>
          <a:p>
            <a:pPr marL="0" indent="0" algn="ctr" eaLnBrk="1" hangingPunct="1">
              <a:lnSpc>
                <a:spcPct val="80000"/>
              </a:lnSpc>
              <a:buFontTx/>
              <a:buNone/>
              <a:defRPr/>
            </a:pPr>
            <a:r>
              <a:rPr lang="en-US" altLang="en-US" sz="2800" dirty="0"/>
              <a:t>Physical functioning drops to 95 (- 0.25 SD, </a:t>
            </a:r>
            <a:r>
              <a:rPr lang="en-US" altLang="en-US" sz="2800" i="1" dirty="0"/>
              <a:t>small</a:t>
            </a:r>
            <a:r>
              <a:rPr lang="en-US" altLang="en-US" sz="2800" dirty="0"/>
              <a:t>)</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FF0A596-D55D-493E-BDE4-1C5CC83D0EC9}"/>
                  </a:ext>
                </a:extLst>
              </p14:cNvPr>
              <p14:cNvContentPartPr/>
              <p14:nvPr/>
            </p14:nvContentPartPr>
            <p14:xfrm>
              <a:off x="2393132" y="6176541"/>
              <a:ext cx="360" cy="360"/>
            </p14:xfrm>
          </p:contentPart>
        </mc:Choice>
        <mc:Fallback xmlns="">
          <p:pic>
            <p:nvPicPr>
              <p:cNvPr id="2" name="Ink 1">
                <a:extLst>
                  <a:ext uri="{FF2B5EF4-FFF2-40B4-BE49-F238E27FC236}">
                    <a16:creationId xmlns:a16="http://schemas.microsoft.com/office/drawing/2014/main" id="{6FF0A596-D55D-493E-BDE4-1C5CC83D0EC9}"/>
                  </a:ext>
                </a:extLst>
              </p:cNvPr>
              <p:cNvPicPr/>
              <p:nvPr/>
            </p:nvPicPr>
            <p:blipFill>
              <a:blip r:embed="rId4"/>
              <a:stretch>
                <a:fillRect/>
              </a:stretch>
            </p:blipFill>
            <p:spPr>
              <a:xfrm>
                <a:off x="2384492" y="616754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281B82F1-40C2-487B-96ED-53E6D8E67CD7}"/>
                  </a:ext>
                </a:extLst>
              </p14:cNvPr>
              <p14:cNvContentPartPr/>
              <p14:nvPr/>
            </p14:nvContentPartPr>
            <p14:xfrm>
              <a:off x="2160212" y="6454461"/>
              <a:ext cx="360" cy="360"/>
            </p14:xfrm>
          </p:contentPart>
        </mc:Choice>
        <mc:Fallback xmlns="">
          <p:pic>
            <p:nvPicPr>
              <p:cNvPr id="3" name="Ink 2">
                <a:extLst>
                  <a:ext uri="{FF2B5EF4-FFF2-40B4-BE49-F238E27FC236}">
                    <a16:creationId xmlns:a16="http://schemas.microsoft.com/office/drawing/2014/main" id="{281B82F1-40C2-487B-96ED-53E6D8E67CD7}"/>
                  </a:ext>
                </a:extLst>
              </p:cNvPr>
              <p:cNvPicPr/>
              <p:nvPr/>
            </p:nvPicPr>
            <p:blipFill>
              <a:blip r:embed="rId4"/>
              <a:stretch>
                <a:fillRect/>
              </a:stretch>
            </p:blipFill>
            <p:spPr>
              <a:xfrm>
                <a:off x="2151212" y="6445461"/>
                <a:ext cx="18000" cy="18000"/>
              </a:xfrm>
              <a:prstGeom prst="rect">
                <a:avLst/>
              </a:prstGeom>
            </p:spPr>
          </p:pic>
        </mc:Fallback>
      </mc:AlternateContent>
      <p:sp>
        <p:nvSpPr>
          <p:cNvPr id="4" name="TextBox 3">
            <a:extLst>
              <a:ext uri="{FF2B5EF4-FFF2-40B4-BE49-F238E27FC236}">
                <a16:creationId xmlns:a16="http://schemas.microsoft.com/office/drawing/2014/main" id="{1BFAEC5A-2120-4370-9036-1D31EB29D27B}"/>
              </a:ext>
            </a:extLst>
          </p:cNvPr>
          <p:cNvSpPr txBox="1"/>
          <p:nvPr/>
        </p:nvSpPr>
        <p:spPr>
          <a:xfrm>
            <a:off x="228960" y="6300119"/>
            <a:ext cx="8619252" cy="492443"/>
          </a:xfrm>
          <a:prstGeom prst="rect">
            <a:avLst/>
          </a:prstGeom>
          <a:noFill/>
        </p:spPr>
        <p:txBody>
          <a:bodyPr wrap="square" rtlCol="0">
            <a:spAutoFit/>
          </a:bodyPr>
          <a:lstStyle/>
          <a:p>
            <a:r>
              <a:rPr lang="en-US" sz="2600" dirty="0"/>
              <a:t>Note: 0-100 possible range of scoring used for this example.</a:t>
            </a:r>
          </a:p>
        </p:txBody>
      </p:sp>
    </p:spTree>
    <p:extLst>
      <p:ext uri="{BB962C8B-B14F-4D97-AF65-F5344CB8AC3E}">
        <p14:creationId xmlns:p14="http://schemas.microsoft.com/office/powerpoint/2010/main" val="2234522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a:extLst>
              <a:ext uri="{FF2B5EF4-FFF2-40B4-BE49-F238E27FC236}">
                <a16:creationId xmlns:a16="http://schemas.microsoft.com/office/drawing/2014/main" id="{307539B5-FE58-477C-9942-2E2E014447DB}"/>
              </a:ext>
            </a:extLst>
          </p:cNvPr>
          <p:cNvSpPr>
            <a:spLocks noGrp="1" noChangeArrowheads="1"/>
          </p:cNvSpPr>
          <p:nvPr>
            <p:ph type="title"/>
          </p:nvPr>
        </p:nvSpPr>
        <p:spPr>
          <a:xfrm>
            <a:off x="0" y="473075"/>
            <a:ext cx="9067800" cy="1143000"/>
          </a:xfrm>
        </p:spPr>
        <p:txBody>
          <a:bodyPr/>
          <a:lstStyle/>
          <a:p>
            <a:pPr eaLnBrk="1" hangingPunct="1"/>
            <a:r>
              <a:rPr lang="en-US" altLang="en-US" sz="3400">
                <a:latin typeface="Comic Sans MS" panose="030F0702030302020204" pitchFamily="66" charset="0"/>
              </a:rPr>
              <a:t>Minimally Important Difference (MID) </a:t>
            </a:r>
            <a:r>
              <a:rPr lang="en-US" altLang="en-US" sz="3000">
                <a:latin typeface="Comic Sans MS" panose="030F0702030302020204" pitchFamily="66" charset="0"/>
              </a:rPr>
              <a:t>Retrospective Rating of Change Anchor Item</a:t>
            </a:r>
            <a:br>
              <a:rPr lang="en-US" altLang="en-US" sz="3400">
                <a:latin typeface="Comic Sans MS" panose="030F0702030302020204" pitchFamily="66" charset="0"/>
              </a:rPr>
            </a:br>
            <a:endParaRPr lang="en-US" altLang="en-US" sz="3400">
              <a:latin typeface="Comic Sans MS" panose="030F0702030302020204" pitchFamily="66" charset="0"/>
            </a:endParaRPr>
          </a:p>
        </p:txBody>
      </p:sp>
      <p:sp>
        <p:nvSpPr>
          <p:cNvPr id="9219" name="Rectangle 1027">
            <a:extLst>
              <a:ext uri="{FF2B5EF4-FFF2-40B4-BE49-F238E27FC236}">
                <a16:creationId xmlns:a16="http://schemas.microsoft.com/office/drawing/2014/main" id="{2DE11C1E-DA3D-41E3-AA35-83F91B5B0B52}"/>
              </a:ext>
            </a:extLst>
          </p:cNvPr>
          <p:cNvSpPr>
            <a:spLocks noGrp="1" noChangeArrowheads="1"/>
          </p:cNvSpPr>
          <p:nvPr>
            <p:ph idx="1"/>
          </p:nvPr>
        </p:nvSpPr>
        <p:spPr>
          <a:xfrm>
            <a:off x="190500" y="1933575"/>
            <a:ext cx="8775700" cy="4525963"/>
          </a:xfrm>
        </p:spPr>
        <p:txBody>
          <a:bodyPr rtlCol="0">
            <a:normAutofit fontScale="62500" lnSpcReduction="20000"/>
          </a:bodyPr>
          <a:lstStyle/>
          <a:p>
            <a:pPr marL="0" indent="0" eaLnBrk="1" fontAlgn="auto" hangingPunct="1">
              <a:spcAft>
                <a:spcPts val="0"/>
              </a:spcAft>
              <a:buFontTx/>
              <a:buNone/>
              <a:defRPr/>
            </a:pPr>
            <a:r>
              <a:rPr lang="en-US" sz="4000" dirty="0"/>
              <a:t>We would like know about any changes in how you are doing </a:t>
            </a:r>
            <a:r>
              <a:rPr lang="en-US" sz="4000" u="sng" dirty="0"/>
              <a:t>now</a:t>
            </a:r>
            <a:r>
              <a:rPr lang="en-US" sz="4000" dirty="0"/>
              <a:t> compared to </a:t>
            </a:r>
            <a:r>
              <a:rPr lang="en-US" sz="4000" u="sng" dirty="0"/>
              <a:t>6 months ago</a:t>
            </a:r>
            <a:r>
              <a:rPr lang="en-US" sz="4000" dirty="0"/>
              <a:t>.</a:t>
            </a:r>
          </a:p>
          <a:p>
            <a:pPr marL="0" indent="0" eaLnBrk="1" fontAlgn="auto" hangingPunct="1">
              <a:spcAft>
                <a:spcPts val="0"/>
              </a:spcAft>
              <a:buFontTx/>
              <a:buNone/>
              <a:defRPr/>
            </a:pPr>
            <a:endParaRPr lang="en-US" sz="4000" dirty="0"/>
          </a:p>
          <a:p>
            <a:pPr marL="0" indent="0" eaLnBrk="1" fontAlgn="auto" hangingPunct="1">
              <a:spcAft>
                <a:spcPts val="0"/>
              </a:spcAft>
              <a:buFontTx/>
              <a:buNone/>
              <a:defRPr/>
            </a:pPr>
            <a:endParaRPr lang="en-US" sz="4000" dirty="0"/>
          </a:p>
          <a:p>
            <a:pPr marL="0" indent="0" eaLnBrk="1" fontAlgn="auto" hangingPunct="1">
              <a:spcAft>
                <a:spcPts val="0"/>
              </a:spcAft>
              <a:buFontTx/>
              <a:buNone/>
              <a:defRPr/>
            </a:pPr>
            <a:r>
              <a:rPr lang="en-US" sz="4000" dirty="0"/>
              <a:t>Has your ability to carry out your everyday physical activities such as walking, climbing stairs, carrying groceries, or moving a chair …</a:t>
            </a:r>
          </a:p>
          <a:p>
            <a:pPr marL="0" indent="0" eaLnBrk="1" fontAlgn="auto" hangingPunct="1">
              <a:spcAft>
                <a:spcPts val="0"/>
              </a:spcAft>
              <a:buFontTx/>
              <a:buNone/>
              <a:defRPr/>
            </a:pPr>
            <a:endParaRPr lang="en-US" dirty="0"/>
          </a:p>
          <a:p>
            <a:pPr lvl="1" eaLnBrk="1" fontAlgn="auto" hangingPunct="1">
              <a:spcAft>
                <a:spcPts val="0"/>
              </a:spcAft>
              <a:defRPr/>
            </a:pPr>
            <a:r>
              <a:rPr lang="en-US" dirty="0"/>
              <a:t>Got a lot better?</a:t>
            </a:r>
          </a:p>
          <a:p>
            <a:pPr lvl="1" eaLnBrk="1" fontAlgn="auto" hangingPunct="1">
              <a:spcAft>
                <a:spcPts val="0"/>
              </a:spcAft>
              <a:defRPr/>
            </a:pPr>
            <a:r>
              <a:rPr lang="en-US" u="sng" dirty="0"/>
              <a:t>Got a little better?</a:t>
            </a:r>
          </a:p>
          <a:p>
            <a:pPr lvl="1" eaLnBrk="1" fontAlgn="auto" hangingPunct="1">
              <a:spcAft>
                <a:spcPts val="0"/>
              </a:spcAft>
              <a:defRPr/>
            </a:pPr>
            <a:r>
              <a:rPr lang="en-US" dirty="0"/>
              <a:t>Stayed the same?</a:t>
            </a:r>
          </a:p>
          <a:p>
            <a:pPr lvl="1" eaLnBrk="1" fontAlgn="auto" hangingPunct="1">
              <a:spcAft>
                <a:spcPts val="0"/>
              </a:spcAft>
              <a:defRPr/>
            </a:pPr>
            <a:r>
              <a:rPr lang="en-US" u="sng" dirty="0"/>
              <a:t>Got a little worse?</a:t>
            </a:r>
          </a:p>
          <a:p>
            <a:pPr lvl="1" eaLnBrk="1" fontAlgn="auto" hangingPunct="1">
              <a:spcAft>
                <a:spcPts val="0"/>
              </a:spcAft>
              <a:defRPr/>
            </a:pPr>
            <a:r>
              <a:rPr lang="en-US" dirty="0"/>
              <a:t>Got a lot worse?</a:t>
            </a:r>
          </a:p>
        </p:txBody>
      </p:sp>
    </p:spTree>
    <p:extLst>
      <p:ext uri="{BB962C8B-B14F-4D97-AF65-F5344CB8AC3E}">
        <p14:creationId xmlns:p14="http://schemas.microsoft.com/office/powerpoint/2010/main" val="3848422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7B2FAC5-88F2-4876-81EA-540543E196AB}"/>
              </a:ext>
            </a:extLst>
          </p:cNvPr>
          <p:cNvSpPr>
            <a:spLocks noGrp="1" noChangeArrowheads="1"/>
          </p:cNvSpPr>
          <p:nvPr>
            <p:ph type="title"/>
          </p:nvPr>
        </p:nvSpPr>
        <p:spPr>
          <a:xfrm>
            <a:off x="98425" y="484188"/>
            <a:ext cx="8947150" cy="1863725"/>
          </a:xfrm>
        </p:spPr>
        <p:txBody>
          <a:bodyPr/>
          <a:lstStyle/>
          <a:p>
            <a:r>
              <a:rPr lang="en-US" altLang="en-US" sz="3400" dirty="0">
                <a:latin typeface="Comic Sans MS" panose="030F0702030302020204" pitchFamily="66" charset="0"/>
              </a:rPr>
              <a:t>Raw Score Change (12 months) on PROMIS  Physical Function (T-score) by Change on Retrospective Change Anchor </a:t>
            </a:r>
            <a:br>
              <a:rPr lang="en-US" altLang="en-US" sz="3400" dirty="0">
                <a:latin typeface="Comic Sans MS" panose="030F0702030302020204" pitchFamily="66" charset="0"/>
              </a:rPr>
            </a:br>
            <a:endParaRPr lang="en-US" altLang="en-US" sz="3400" dirty="0">
              <a:latin typeface="Comic Sans MS" panose="030F0702030302020204" pitchFamily="66" charset="0"/>
            </a:endParaRPr>
          </a:p>
        </p:txBody>
      </p:sp>
      <p:graphicFrame>
        <p:nvGraphicFramePr>
          <p:cNvPr id="4" name="Content Placeholder 3">
            <a:extLst>
              <a:ext uri="{FF2B5EF4-FFF2-40B4-BE49-F238E27FC236}">
                <a16:creationId xmlns:a16="http://schemas.microsoft.com/office/drawing/2014/main" id="{4A2BF656-842F-41B6-83B7-351A61B55190}"/>
              </a:ext>
            </a:extLst>
          </p:cNvPr>
          <p:cNvGraphicFramePr>
            <a:graphicFrameLocks noGrp="1"/>
          </p:cNvGraphicFramePr>
          <p:nvPr>
            <p:ph idx="1"/>
          </p:nvPr>
        </p:nvGraphicFramePr>
        <p:xfrm>
          <a:off x="495300" y="2347913"/>
          <a:ext cx="7747002" cy="3367086"/>
        </p:xfrm>
        <a:graphic>
          <a:graphicData uri="http://schemas.openxmlformats.org/drawingml/2006/table">
            <a:tbl>
              <a:tblPr firstRow="1" bandRow="1">
                <a:tableStyleId>{5C22544A-7EE6-4342-B048-85BDC9FD1C3A}</a:tableStyleId>
              </a:tblPr>
              <a:tblGrid>
                <a:gridCol w="13335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40368">
                  <a:extLst>
                    <a:ext uri="{9D8B030D-6E8A-4147-A177-3AD203B41FA5}">
                      <a16:colId xmlns:a16="http://schemas.microsoft.com/office/drawing/2014/main" val="20003"/>
                    </a:ext>
                  </a:extLst>
                </a:gridCol>
                <a:gridCol w="1291167">
                  <a:extLst>
                    <a:ext uri="{9D8B030D-6E8A-4147-A177-3AD203B41FA5}">
                      <a16:colId xmlns:a16="http://schemas.microsoft.com/office/drawing/2014/main" val="20004"/>
                    </a:ext>
                  </a:extLst>
                </a:gridCol>
                <a:gridCol w="1291167">
                  <a:extLst>
                    <a:ext uri="{9D8B030D-6E8A-4147-A177-3AD203B41FA5}">
                      <a16:colId xmlns:a16="http://schemas.microsoft.com/office/drawing/2014/main" val="20005"/>
                    </a:ext>
                  </a:extLst>
                </a:gridCol>
              </a:tblGrid>
              <a:tr h="1113386">
                <a:tc>
                  <a:txBody>
                    <a:bodyPr/>
                    <a:lstStyle/>
                    <a:p>
                      <a:endParaRPr lang="en-US" sz="1800" dirty="0"/>
                    </a:p>
                  </a:txBody>
                  <a:tcPr marT="45751" marB="45751"/>
                </a:tc>
                <a:tc>
                  <a:txBody>
                    <a:bodyPr/>
                    <a:lstStyle/>
                    <a:p>
                      <a:pPr algn="ctr"/>
                      <a:r>
                        <a:rPr lang="en-US" sz="1800" dirty="0"/>
                        <a:t>Lot Better</a:t>
                      </a:r>
                    </a:p>
                  </a:txBody>
                  <a:tcPr marT="45751" marB="45751"/>
                </a:tc>
                <a:tc>
                  <a:txBody>
                    <a:bodyPr/>
                    <a:lstStyle/>
                    <a:p>
                      <a:pPr algn="ctr"/>
                      <a:r>
                        <a:rPr lang="en-US" sz="1800" dirty="0"/>
                        <a:t>Little Better</a:t>
                      </a:r>
                    </a:p>
                  </a:txBody>
                  <a:tcPr marT="45751" marB="45751"/>
                </a:tc>
                <a:tc>
                  <a:txBody>
                    <a:bodyPr/>
                    <a:lstStyle/>
                    <a:p>
                      <a:pPr algn="ctr"/>
                      <a:r>
                        <a:rPr lang="en-US" sz="1800" dirty="0"/>
                        <a:t>Same</a:t>
                      </a:r>
                    </a:p>
                  </a:txBody>
                  <a:tcPr marT="45751" marB="45751"/>
                </a:tc>
                <a:tc>
                  <a:txBody>
                    <a:bodyPr/>
                    <a:lstStyle/>
                    <a:p>
                      <a:pPr algn="ctr"/>
                      <a:r>
                        <a:rPr lang="en-US" sz="1800" dirty="0"/>
                        <a:t>Little Worse</a:t>
                      </a:r>
                    </a:p>
                  </a:txBody>
                  <a:tcPr marT="45751" marB="45751"/>
                </a:tc>
                <a:tc>
                  <a:txBody>
                    <a:bodyPr/>
                    <a:lstStyle/>
                    <a:p>
                      <a:pPr algn="ctr"/>
                      <a:r>
                        <a:rPr lang="en-US" sz="1800" dirty="0"/>
                        <a:t>Lot </a:t>
                      </a:r>
                    </a:p>
                    <a:p>
                      <a:pPr algn="ctr"/>
                      <a:r>
                        <a:rPr lang="en-US" sz="1800" dirty="0"/>
                        <a:t>Worse</a:t>
                      </a:r>
                    </a:p>
                  </a:txBody>
                  <a:tcPr marT="45751" marB="45751"/>
                </a:tc>
                <a:extLst>
                  <a:ext uri="{0D108BD9-81ED-4DB2-BD59-A6C34878D82A}">
                    <a16:rowId xmlns:a16="http://schemas.microsoft.com/office/drawing/2014/main" val="10000"/>
                  </a:ext>
                </a:extLst>
              </a:tr>
              <a:tr h="981166">
                <a:tc>
                  <a:txBody>
                    <a:bodyPr/>
                    <a:lstStyle/>
                    <a:p>
                      <a:endParaRPr lang="en-US" sz="1800" dirty="0"/>
                    </a:p>
                  </a:txBody>
                  <a:tcPr marT="45751" marB="45751"/>
                </a:tc>
                <a:tc>
                  <a:txBody>
                    <a:bodyPr/>
                    <a:lstStyle/>
                    <a:p>
                      <a:pPr algn="ctr"/>
                      <a:r>
                        <a:rPr lang="en-US" sz="1800" dirty="0"/>
                        <a:t>(n = 21)</a:t>
                      </a:r>
                    </a:p>
                  </a:txBody>
                  <a:tcPr marT="45751" marB="45751"/>
                </a:tc>
                <a:tc>
                  <a:txBody>
                    <a:bodyPr/>
                    <a:lstStyle/>
                    <a:p>
                      <a:pPr algn="ctr"/>
                      <a:r>
                        <a:rPr lang="en-US" sz="1800" dirty="0"/>
                        <a:t>(n = 35)</a:t>
                      </a:r>
                    </a:p>
                  </a:txBody>
                  <a:tcPr marT="45751" marB="45751"/>
                </a:tc>
                <a:tc>
                  <a:txBody>
                    <a:bodyPr/>
                    <a:lstStyle/>
                    <a:p>
                      <a:pPr algn="ctr"/>
                      <a:r>
                        <a:rPr lang="en-US" sz="1800" dirty="0"/>
                        <a:t> (n = 252)</a:t>
                      </a:r>
                    </a:p>
                  </a:txBody>
                  <a:tcPr marT="45751" marB="45751"/>
                </a:tc>
                <a:tc>
                  <a:txBody>
                    <a:bodyPr/>
                    <a:lstStyle/>
                    <a:p>
                      <a:pPr algn="ctr"/>
                      <a:r>
                        <a:rPr lang="en-US" sz="1800" dirty="0"/>
                        <a:t>(n = 113)</a:t>
                      </a:r>
                    </a:p>
                  </a:txBody>
                  <a:tcPr marT="45751" marB="45751"/>
                </a:tc>
                <a:tc>
                  <a:txBody>
                    <a:bodyPr/>
                    <a:lstStyle/>
                    <a:p>
                      <a:pPr algn="ctr"/>
                      <a:r>
                        <a:rPr lang="en-US" sz="1800" dirty="0"/>
                        <a:t>(n = 30)</a:t>
                      </a:r>
                    </a:p>
                  </a:txBody>
                  <a:tcPr marT="45751" marB="45751"/>
                </a:tc>
                <a:extLst>
                  <a:ext uri="{0D108BD9-81ED-4DB2-BD59-A6C34878D82A}">
                    <a16:rowId xmlns:a16="http://schemas.microsoft.com/office/drawing/2014/main" val="10001"/>
                  </a:ext>
                </a:extLst>
              </a:tr>
              <a:tr h="636267">
                <a:tc>
                  <a:txBody>
                    <a:bodyPr/>
                    <a:lstStyle/>
                    <a:p>
                      <a:r>
                        <a:rPr lang="en-US" sz="1800" dirty="0"/>
                        <a:t>Change</a:t>
                      </a:r>
                    </a:p>
                  </a:txBody>
                  <a:tcPr marT="45751" marB="45751"/>
                </a:tc>
                <a:tc>
                  <a:txBody>
                    <a:bodyPr/>
                    <a:lstStyle/>
                    <a:p>
                      <a:pPr algn="ctr"/>
                      <a:r>
                        <a:rPr lang="en-US" sz="1800" b="0" dirty="0"/>
                        <a:t>1.94</a:t>
                      </a:r>
                      <a:r>
                        <a:rPr lang="en-US" sz="1800" b="0" baseline="30000" dirty="0"/>
                        <a:t>a</a:t>
                      </a:r>
                    </a:p>
                  </a:txBody>
                  <a:tcPr marT="45751" marB="45751"/>
                </a:tc>
                <a:tc>
                  <a:txBody>
                    <a:bodyPr/>
                    <a:lstStyle/>
                    <a:p>
                      <a:pPr algn="ctr"/>
                      <a:r>
                        <a:rPr lang="en-US" sz="1800" b="0" u="sng" dirty="0"/>
                        <a:t>1.63</a:t>
                      </a:r>
                      <a:r>
                        <a:rPr lang="en-US" sz="1800" b="0" baseline="30000" dirty="0"/>
                        <a:t>a,b</a:t>
                      </a:r>
                    </a:p>
                  </a:txBody>
                  <a:tcPr marT="45751" marB="45751"/>
                </a:tc>
                <a:tc>
                  <a:txBody>
                    <a:bodyPr/>
                    <a:lstStyle/>
                    <a:p>
                      <a:pPr algn="ctr"/>
                      <a:r>
                        <a:rPr lang="en-US" sz="1800" b="0" dirty="0"/>
                        <a:t>0.27</a:t>
                      </a:r>
                      <a:r>
                        <a:rPr lang="en-US" sz="1800" b="0" baseline="30000" dirty="0"/>
                        <a:t>b</a:t>
                      </a:r>
                    </a:p>
                  </a:txBody>
                  <a:tcPr marT="45751" marB="45751"/>
                </a:tc>
                <a:tc>
                  <a:txBody>
                    <a:bodyPr/>
                    <a:lstStyle/>
                    <a:p>
                      <a:pPr algn="ctr"/>
                      <a:r>
                        <a:rPr lang="en-US" sz="1800" b="0" u="sng" dirty="0"/>
                        <a:t>-1.68</a:t>
                      </a:r>
                      <a:r>
                        <a:rPr lang="en-US" sz="1800" b="0" baseline="30000" dirty="0"/>
                        <a:t>c</a:t>
                      </a:r>
                    </a:p>
                  </a:txBody>
                  <a:tcPr marT="45751" marB="45751"/>
                </a:tc>
                <a:tc>
                  <a:txBody>
                    <a:bodyPr/>
                    <a:lstStyle/>
                    <a:p>
                      <a:pPr algn="ctr"/>
                      <a:r>
                        <a:rPr lang="en-US" sz="1800" dirty="0"/>
                        <a:t>-3.20</a:t>
                      </a:r>
                      <a:r>
                        <a:rPr lang="en-US" sz="1800" baseline="30000" dirty="0"/>
                        <a:t>d</a:t>
                      </a:r>
                    </a:p>
                  </a:txBody>
                  <a:tcPr marT="45751" marB="45751"/>
                </a:tc>
                <a:extLst>
                  <a:ext uri="{0D108BD9-81ED-4DB2-BD59-A6C34878D82A}">
                    <a16:rowId xmlns:a16="http://schemas.microsoft.com/office/drawing/2014/main" val="10002"/>
                  </a:ext>
                </a:extLst>
              </a:tr>
              <a:tr h="636267">
                <a:tc>
                  <a:txBody>
                    <a:bodyPr/>
                    <a:lstStyle/>
                    <a:p>
                      <a:endParaRPr lang="en-US" sz="1800" dirty="0"/>
                    </a:p>
                  </a:txBody>
                  <a:tcPr marT="45751" marB="45751"/>
                </a:tc>
                <a:tc>
                  <a:txBody>
                    <a:bodyPr/>
                    <a:lstStyle/>
                    <a:p>
                      <a:pPr algn="ctr"/>
                      <a:endParaRPr lang="en-US" sz="1800" b="0" baseline="30000" dirty="0"/>
                    </a:p>
                  </a:txBody>
                  <a:tcPr marT="45751" marB="45751"/>
                </a:tc>
                <a:tc>
                  <a:txBody>
                    <a:bodyPr/>
                    <a:lstStyle/>
                    <a:p>
                      <a:pPr algn="ctr"/>
                      <a:endParaRPr lang="en-US" sz="1800" b="0" baseline="30000" dirty="0"/>
                    </a:p>
                  </a:txBody>
                  <a:tcPr marT="45751" marB="45751"/>
                </a:tc>
                <a:tc>
                  <a:txBody>
                    <a:bodyPr/>
                    <a:lstStyle/>
                    <a:p>
                      <a:pPr algn="ctr"/>
                      <a:endParaRPr lang="en-US" sz="1800" b="0" baseline="30000" dirty="0"/>
                    </a:p>
                  </a:txBody>
                  <a:tcPr marT="45751" marB="45751"/>
                </a:tc>
                <a:tc>
                  <a:txBody>
                    <a:bodyPr/>
                    <a:lstStyle/>
                    <a:p>
                      <a:pPr algn="ctr"/>
                      <a:endParaRPr lang="en-US" sz="1800" b="0" baseline="30000" dirty="0"/>
                    </a:p>
                  </a:txBody>
                  <a:tcPr marT="45751" marB="45751"/>
                </a:tc>
                <a:tc>
                  <a:txBody>
                    <a:bodyPr/>
                    <a:lstStyle/>
                    <a:p>
                      <a:pPr algn="ctr"/>
                      <a:endParaRPr lang="en-US" sz="1800" baseline="30000" dirty="0"/>
                    </a:p>
                  </a:txBody>
                  <a:tcPr marT="45751" marB="45751"/>
                </a:tc>
                <a:extLst>
                  <a:ext uri="{0D108BD9-81ED-4DB2-BD59-A6C34878D82A}">
                    <a16:rowId xmlns:a16="http://schemas.microsoft.com/office/drawing/2014/main" val="10003"/>
                  </a:ext>
                </a:extLst>
              </a:tr>
            </a:tbl>
          </a:graphicData>
        </a:graphic>
      </p:graphicFrame>
      <p:sp>
        <p:nvSpPr>
          <p:cNvPr id="20520" name="TextBox 1">
            <a:extLst>
              <a:ext uri="{FF2B5EF4-FFF2-40B4-BE49-F238E27FC236}">
                <a16:creationId xmlns:a16="http://schemas.microsoft.com/office/drawing/2014/main" id="{0A781B9A-F00D-4971-91C5-3770D7825282}"/>
              </a:ext>
            </a:extLst>
          </p:cNvPr>
          <p:cNvSpPr txBox="1">
            <a:spLocks noChangeArrowheads="1"/>
          </p:cNvSpPr>
          <p:nvPr/>
        </p:nvSpPr>
        <p:spPr bwMode="auto">
          <a:xfrm>
            <a:off x="381000" y="5715000"/>
            <a:ext cx="268811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latin typeface="Times New Roman" panose="02020603050405020304" pitchFamily="18" charset="0"/>
              </a:rPr>
              <a:t>Hays, R.D., Spritzer, K. L., Fries, J. F., &amp; Krishnan, E.  (2015).  Responsiveness and minimally important </a:t>
            </a:r>
          </a:p>
          <a:p>
            <a:pPr>
              <a:spcBef>
                <a:spcPct val="0"/>
              </a:spcBef>
              <a:buFontTx/>
              <a:buNone/>
            </a:pPr>
            <a:r>
              <a:rPr lang="en-US" altLang="en-US" sz="1400">
                <a:latin typeface="Times New Roman" panose="02020603050405020304" pitchFamily="18" charset="0"/>
              </a:rPr>
              <a:t>difference for the  Patient-Reported Outcomes Measurement and Information System (PROMIS) 20-Item </a:t>
            </a:r>
          </a:p>
          <a:p>
            <a:pPr>
              <a:spcBef>
                <a:spcPct val="0"/>
              </a:spcBef>
              <a:buFontTx/>
              <a:buNone/>
            </a:pPr>
            <a:r>
              <a:rPr lang="en-US" altLang="en-US" sz="1400">
                <a:latin typeface="Times New Roman" panose="02020603050405020304" pitchFamily="18" charset="0"/>
              </a:rPr>
              <a:t>Physical Functioning Short-Form in a Prospective Observational study of Rheumatoid Arthritis.  </a:t>
            </a:r>
            <a:r>
              <a:rPr lang="en-US" altLang="en-US" sz="1400" u="sng">
                <a:latin typeface="Times New Roman" panose="02020603050405020304" pitchFamily="18" charset="0"/>
              </a:rPr>
              <a:t>Annals of </a:t>
            </a:r>
          </a:p>
          <a:p>
            <a:pPr>
              <a:spcBef>
                <a:spcPct val="0"/>
              </a:spcBef>
              <a:buFontTx/>
              <a:buNone/>
            </a:pPr>
            <a:r>
              <a:rPr lang="en-US" altLang="en-US" sz="1400" u="sng">
                <a:latin typeface="Times New Roman" panose="02020603050405020304" pitchFamily="18" charset="0"/>
              </a:rPr>
              <a:t>the Rheumatic Diseases</a:t>
            </a:r>
            <a:r>
              <a:rPr lang="en-US" altLang="en-US" sz="1400">
                <a:latin typeface="Times New Roman" panose="02020603050405020304" pitchFamily="18" charset="0"/>
              </a:rPr>
              <a:t>. 74(1):104-7. </a:t>
            </a:r>
          </a:p>
        </p:txBody>
      </p:sp>
    </p:spTree>
    <p:extLst>
      <p:ext uri="{BB962C8B-B14F-4D97-AF65-F5344CB8AC3E}">
        <p14:creationId xmlns:p14="http://schemas.microsoft.com/office/powerpoint/2010/main" val="430808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CA7B7BB-92A2-447A-9816-C42F767D0332}"/>
              </a:ext>
            </a:extLst>
          </p:cNvPr>
          <p:cNvSpPr>
            <a:spLocks noGrp="1" noChangeArrowheads="1"/>
          </p:cNvSpPr>
          <p:nvPr>
            <p:ph type="title"/>
          </p:nvPr>
        </p:nvSpPr>
        <p:spPr>
          <a:xfrm>
            <a:off x="76200" y="-145676"/>
            <a:ext cx="9067800" cy="1143000"/>
          </a:xfrm>
        </p:spPr>
        <p:txBody>
          <a:bodyPr/>
          <a:lstStyle/>
          <a:p>
            <a:r>
              <a:rPr lang="en-US" altLang="en-US" dirty="0"/>
              <a:t>Distribution-based MID “estimates”</a:t>
            </a:r>
          </a:p>
        </p:txBody>
      </p:sp>
      <p:sp>
        <p:nvSpPr>
          <p:cNvPr id="3" name="Content Placeholder 2">
            <a:extLst>
              <a:ext uri="{FF2B5EF4-FFF2-40B4-BE49-F238E27FC236}">
                <a16:creationId xmlns:a16="http://schemas.microsoft.com/office/drawing/2014/main" id="{E00FCD63-CB52-48CC-BA88-29630C262942}"/>
              </a:ext>
            </a:extLst>
          </p:cNvPr>
          <p:cNvSpPr>
            <a:spLocks noGrp="1"/>
          </p:cNvSpPr>
          <p:nvPr>
            <p:ph idx="1"/>
          </p:nvPr>
        </p:nvSpPr>
        <p:spPr>
          <a:xfrm>
            <a:off x="76200" y="1001806"/>
            <a:ext cx="9067800" cy="5257800"/>
          </a:xfrm>
        </p:spPr>
        <p:txBody>
          <a:bodyPr/>
          <a:lstStyle/>
          <a:p>
            <a:pPr marL="0" indent="0">
              <a:buNone/>
              <a:defRPr/>
            </a:pPr>
            <a:r>
              <a:rPr lang="en-US" sz="2000" dirty="0"/>
              <a:t>Norman et al. (2003).  Remarkable universally of ½ SD.</a:t>
            </a:r>
          </a:p>
          <a:p>
            <a:pPr marL="0" indent="0">
              <a:buNone/>
              <a:defRPr/>
            </a:pPr>
            <a:r>
              <a:rPr lang="en-US" sz="2000" dirty="0"/>
              <a:t>- MID estimates were often close to ½ SD (Cohen’s medium effect size)</a:t>
            </a:r>
          </a:p>
          <a:p>
            <a:pPr marL="0" indent="0">
              <a:buNone/>
              <a:defRPr/>
            </a:pPr>
            <a:r>
              <a:rPr lang="en-US" sz="2000" dirty="0"/>
              <a:t>- 1 SEM is approximately 0.5 SD when the reliability is 0.75. </a:t>
            </a:r>
          </a:p>
          <a:p>
            <a:pPr marL="0" indent="0">
              <a:buFontTx/>
              <a:buNone/>
              <a:defRPr/>
            </a:pPr>
            <a:endParaRPr lang="en-US" sz="2000" dirty="0"/>
          </a:p>
          <a:p>
            <a:pPr marL="0" indent="0">
              <a:buFontTx/>
              <a:buNone/>
              <a:defRPr/>
            </a:pPr>
            <a:r>
              <a:rPr lang="en-US" sz="2000" dirty="0"/>
              <a:t>The so-called “distribution-based” methods of estimating the MID provide no direct information. These indices express observed change in a standardized metric (i.e. SD). Expressing scores that use a different raw score metric in terms of how much of a SD they represent facilitates comparisons but a half of the SD is </a:t>
            </a:r>
            <a:r>
              <a:rPr lang="en-US" sz="2000" dirty="0">
                <a:highlight>
                  <a:srgbClr val="FFFF00"/>
                </a:highlight>
              </a:rPr>
              <a:t>not an estimate of the minimally important change in a measure. </a:t>
            </a:r>
            <a:endParaRPr lang="en-US" sz="2000" dirty="0"/>
          </a:p>
          <a:p>
            <a:pPr marL="0" indent="0">
              <a:buFontTx/>
              <a:buNone/>
              <a:defRPr/>
            </a:pPr>
            <a:endParaRPr lang="en-US" sz="2000" dirty="0"/>
          </a:p>
          <a:p>
            <a:pPr marL="0" indent="0">
              <a:buFontTx/>
              <a:buNone/>
              <a:defRPr/>
            </a:pPr>
            <a:r>
              <a:rPr lang="en-US" sz="2000" dirty="0"/>
              <a:t>Why should 1 SEM have anything to do with the MID? The SEM is the product of the standard deviation and the square root of 1- reliability of the measure. It is used to set the confidence interval (CI) around an individual score: </a:t>
            </a:r>
          </a:p>
          <a:p>
            <a:pPr marL="0" indent="0">
              <a:buFontTx/>
              <a:buNone/>
              <a:defRPr/>
            </a:pPr>
            <a:r>
              <a:rPr lang="en-US" sz="2000" dirty="0"/>
              <a:t> </a:t>
            </a:r>
            <a:r>
              <a:rPr lang="en-US" sz="2000" i="1" dirty="0"/>
              <a:t>Observed (or estimate true) score plus or minus 1.96 SEMs is the 95% CI. </a:t>
            </a:r>
          </a:p>
          <a:p>
            <a:pPr marL="0" indent="0">
              <a:buFontTx/>
              <a:buNone/>
              <a:defRPr/>
            </a:pPr>
            <a:r>
              <a:rPr lang="en-US" sz="2000" i="1" dirty="0"/>
              <a:t>(1 SEM is ~ 68% CI) </a:t>
            </a:r>
            <a:endParaRPr lang="en-US" sz="2000" u="sng" dirty="0"/>
          </a:p>
          <a:p>
            <a:pPr marL="0" indent="0">
              <a:buNone/>
              <a:defRPr/>
            </a:pPr>
            <a:endParaRPr lang="en-US" sz="2000" u="sng" dirty="0"/>
          </a:p>
          <a:p>
            <a:pPr marL="0" indent="0">
              <a:buNone/>
              <a:defRPr/>
            </a:pPr>
            <a:r>
              <a:rPr lang="en-US" sz="2000" u="sng" dirty="0"/>
              <a:t>Anchor-based methods are the only way to estimate the MID</a:t>
            </a:r>
            <a:r>
              <a:rPr lang="en-US" sz="2000" dirty="0"/>
              <a:t>. </a:t>
            </a:r>
          </a:p>
          <a:p>
            <a:pPr marL="0" indent="0">
              <a:buFontTx/>
              <a:buNone/>
              <a:defRPr/>
            </a:pPr>
            <a:endParaRPr lang="en-US" sz="2000" i="1" dirty="0"/>
          </a:p>
        </p:txBody>
      </p:sp>
    </p:spTree>
    <p:extLst>
      <p:ext uri="{BB962C8B-B14F-4D97-AF65-F5344CB8AC3E}">
        <p14:creationId xmlns:p14="http://schemas.microsoft.com/office/powerpoint/2010/main" val="1027983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436136C-A9F7-4AF5-94F8-E2AC8BA90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
            <a:ext cx="9157447"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751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5B24-F341-4D70-A8F6-4828BDA573E2}"/>
              </a:ext>
            </a:extLst>
          </p:cNvPr>
          <p:cNvSpPr>
            <a:spLocks noGrp="1"/>
          </p:cNvSpPr>
          <p:nvPr>
            <p:ph type="title"/>
          </p:nvPr>
        </p:nvSpPr>
        <p:spPr>
          <a:xfrm>
            <a:off x="76200" y="297050"/>
            <a:ext cx="9067800" cy="1143000"/>
          </a:xfrm>
        </p:spPr>
        <p:txBody>
          <a:bodyPr/>
          <a:lstStyle/>
          <a:p>
            <a:r>
              <a:rPr lang="en-US" sz="4000" dirty="0">
                <a:latin typeface="Comic Sans MS" panose="030F0702030302020204" pitchFamily="66" charset="0"/>
              </a:rPr>
              <a:t>How do you identify the individuals in a study that are “responders”?</a:t>
            </a:r>
          </a:p>
        </p:txBody>
      </p:sp>
      <p:sp>
        <p:nvSpPr>
          <p:cNvPr id="3" name="Content Placeholder 2">
            <a:extLst>
              <a:ext uri="{FF2B5EF4-FFF2-40B4-BE49-F238E27FC236}">
                <a16:creationId xmlns:a16="http://schemas.microsoft.com/office/drawing/2014/main" id="{0F57B14B-4612-45D3-A5A1-7B0A5659FEFF}"/>
              </a:ext>
            </a:extLst>
          </p:cNvPr>
          <p:cNvSpPr>
            <a:spLocks noGrp="1"/>
          </p:cNvSpPr>
          <p:nvPr>
            <p:ph idx="1"/>
          </p:nvPr>
        </p:nvSpPr>
        <p:spPr>
          <a:xfrm>
            <a:off x="188259" y="1905000"/>
            <a:ext cx="8991600" cy="4525963"/>
          </a:xfrm>
        </p:spPr>
        <p:txBody>
          <a:bodyPr/>
          <a:lstStyle/>
          <a:p>
            <a:pPr marL="0" indent="0">
              <a:buNone/>
            </a:pPr>
            <a:endParaRPr lang="en-US" dirty="0"/>
          </a:p>
          <a:p>
            <a:pPr marL="0" indent="0">
              <a:buNone/>
            </a:pPr>
            <a:r>
              <a:rPr lang="en-US" dirty="0"/>
              <a:t>Time series data is ideal, but requires 10 or more assessments per person</a:t>
            </a:r>
          </a:p>
          <a:p>
            <a:pPr marL="0" indent="0">
              <a:buNone/>
            </a:pPr>
            <a:endParaRPr lang="en-US" dirty="0"/>
          </a:p>
          <a:p>
            <a:pPr lvl="1">
              <a:buFont typeface="Arial" panose="020B0604020202020204" pitchFamily="34" charset="0"/>
              <a:buChar char="•"/>
            </a:pPr>
            <a:r>
              <a:rPr lang="en-US" dirty="0"/>
              <a:t>10+ per subject (</a:t>
            </a:r>
            <a:r>
              <a:rPr lang="en-US" dirty="0" err="1"/>
              <a:t>Borckardt</a:t>
            </a:r>
            <a:r>
              <a:rPr lang="en-US" dirty="0"/>
              <a:t> et al. 2008)</a:t>
            </a:r>
          </a:p>
          <a:p>
            <a:pPr lvl="1">
              <a:buFont typeface="Arial" panose="020B0604020202020204" pitchFamily="34" charset="0"/>
              <a:buChar char="•"/>
            </a:pPr>
            <a:r>
              <a:rPr lang="en-US" dirty="0"/>
              <a:t>15 per subject (</a:t>
            </a:r>
            <a:r>
              <a:rPr lang="en-US" dirty="0" err="1"/>
              <a:t>Moinpour</a:t>
            </a:r>
            <a:r>
              <a:rPr lang="en-US" dirty="0"/>
              <a:t> et al. 2017)</a:t>
            </a:r>
          </a:p>
          <a:p>
            <a:pPr lvl="1">
              <a:buFont typeface="Arial" panose="020B0604020202020204" pitchFamily="34" charset="0"/>
              <a:buChar char="•"/>
            </a:pPr>
            <a:endParaRPr lang="en-US" dirty="0"/>
          </a:p>
          <a:p>
            <a:pPr marL="457200" lvl="1" indent="0">
              <a:buNone/>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3B7E83D-0931-49DE-81A5-2310A8CFA995}"/>
              </a:ext>
            </a:extLst>
          </p:cNvPr>
          <p:cNvSpPr>
            <a:spLocks noGrp="1"/>
          </p:cNvSpPr>
          <p:nvPr>
            <p:ph type="sldNum" sz="quarter" idx="12"/>
          </p:nvPr>
        </p:nvSpPr>
        <p:spPr/>
        <p:txBody>
          <a:bodyPr/>
          <a:lstStyle/>
          <a:p>
            <a:pPr>
              <a:defRPr/>
            </a:pPr>
            <a:fld id="{0C5144EA-161E-419D-B606-46724030BA3B}" type="slidenum">
              <a:rPr lang="en-US" smtClean="0"/>
              <a:pPr>
                <a:defRPr/>
              </a:pPr>
              <a:t>18</a:t>
            </a:fld>
            <a:endParaRPr lang="en-US"/>
          </a:p>
        </p:txBody>
      </p:sp>
    </p:spTree>
    <p:extLst>
      <p:ext uri="{BB962C8B-B14F-4D97-AF65-F5344CB8AC3E}">
        <p14:creationId xmlns:p14="http://schemas.microsoft.com/office/powerpoint/2010/main" val="2371713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a:extLst>
              <a:ext uri="{FF2B5EF4-FFF2-40B4-BE49-F238E27FC236}">
                <a16:creationId xmlns:a16="http://schemas.microsoft.com/office/drawing/2014/main" id="{FEB00B09-D3C0-4386-8820-12EEF357ED2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6AE1B4-BD44-4956-A7EC-EF66C6125F53}" type="slidenum">
              <a:rPr lang="en-US" altLang="en-US" sz="1400">
                <a:latin typeface="Times New Roman" panose="02020603050405020304" pitchFamily="18" charset="0"/>
              </a:rPr>
              <a:pPr>
                <a:spcBef>
                  <a:spcPct val="0"/>
                </a:spcBef>
                <a:buFontTx/>
                <a:buNone/>
              </a:pPr>
              <a:t>19</a:t>
            </a:fld>
            <a:endParaRPr lang="en-US" altLang="en-US" sz="1400">
              <a:latin typeface="Times New Roman" panose="02020603050405020304" pitchFamily="18" charset="0"/>
            </a:endParaRPr>
          </a:p>
        </p:txBody>
      </p:sp>
      <p:sp>
        <p:nvSpPr>
          <p:cNvPr id="36867" name="Rectangle 2">
            <a:extLst>
              <a:ext uri="{FF2B5EF4-FFF2-40B4-BE49-F238E27FC236}">
                <a16:creationId xmlns:a16="http://schemas.microsoft.com/office/drawing/2014/main" id="{F7AE4972-446E-46F9-87D8-2610A48BC3F3}"/>
              </a:ext>
            </a:extLst>
          </p:cNvPr>
          <p:cNvSpPr>
            <a:spLocks noGrp="1" noChangeArrowheads="1"/>
          </p:cNvSpPr>
          <p:nvPr>
            <p:ph type="title" idx="4294967295"/>
          </p:nvPr>
        </p:nvSpPr>
        <p:spPr>
          <a:xfrm>
            <a:off x="685800" y="381000"/>
            <a:ext cx="7848600" cy="1143000"/>
          </a:xfrm>
        </p:spPr>
        <p:txBody>
          <a:bodyPr/>
          <a:lstStyle/>
          <a:p>
            <a:pPr eaLnBrk="1" hangingPunct="1"/>
            <a:r>
              <a:rPr lang="en-US" altLang="en-US" sz="4000">
                <a:latin typeface="Comic Sans MS" panose="030F0702030302020204" pitchFamily="66" charset="0"/>
              </a:rPr>
              <a:t>Identifying “Responders”: Reliable Change Index (RCI)</a:t>
            </a:r>
          </a:p>
        </p:txBody>
      </p:sp>
      <p:graphicFrame>
        <p:nvGraphicFramePr>
          <p:cNvPr id="36868" name="Object 6">
            <a:extLst>
              <a:ext uri="{FF2B5EF4-FFF2-40B4-BE49-F238E27FC236}">
                <a16:creationId xmlns:a16="http://schemas.microsoft.com/office/drawing/2014/main" id="{345C47F4-6B6E-4F32-A622-93BF1AAD8A94}"/>
              </a:ext>
            </a:extLst>
          </p:cNvPr>
          <p:cNvGraphicFramePr>
            <a:graphicFrameLocks noChangeAspect="1"/>
          </p:cNvGraphicFramePr>
          <p:nvPr/>
        </p:nvGraphicFramePr>
        <p:xfrm>
          <a:off x="2133600" y="1905000"/>
          <a:ext cx="4337050" cy="2233613"/>
        </p:xfrm>
        <a:graphic>
          <a:graphicData uri="http://schemas.openxmlformats.org/presentationml/2006/ole">
            <mc:AlternateContent xmlns:mc="http://schemas.openxmlformats.org/markup-compatibility/2006">
              <mc:Choice xmlns:v="urn:schemas-microsoft-com:vml" Requires="v">
                <p:oleObj spid="_x0000_s37225" name="Equation" r:id="rId4" imgW="837836" imgH="431613" progId="Equation.3">
                  <p:embed/>
                </p:oleObj>
              </mc:Choice>
              <mc:Fallback>
                <p:oleObj name="Equation" r:id="rId4" imgW="837836" imgH="431613"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905000"/>
                        <a:ext cx="433705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69" name="Object 5">
            <a:extLst>
              <a:ext uri="{FF2B5EF4-FFF2-40B4-BE49-F238E27FC236}">
                <a16:creationId xmlns:a16="http://schemas.microsoft.com/office/drawing/2014/main" id="{81722674-7439-4A92-B11B-48F2F65D94C6}"/>
              </a:ext>
            </a:extLst>
          </p:cNvPr>
          <p:cNvGraphicFramePr>
            <a:graphicFrameLocks noChangeAspect="1"/>
          </p:cNvGraphicFramePr>
          <p:nvPr/>
        </p:nvGraphicFramePr>
        <p:xfrm>
          <a:off x="2401888" y="4298950"/>
          <a:ext cx="3675062" cy="709613"/>
        </p:xfrm>
        <a:graphic>
          <a:graphicData uri="http://schemas.openxmlformats.org/presentationml/2006/ole">
            <mc:AlternateContent xmlns:mc="http://schemas.openxmlformats.org/markup-compatibility/2006">
              <mc:Choice xmlns:v="urn:schemas-microsoft-com:vml" Requires="v">
                <p:oleObj spid="_x0000_s37226" name="Equation" r:id="rId6" imgW="1383699" imgH="266584" progId="Equation.3">
                  <p:embed/>
                </p:oleObj>
              </mc:Choice>
              <mc:Fallback>
                <p:oleObj name="Equation" r:id="rId6" imgW="1383699" imgH="266584"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1888" y="4298950"/>
                        <a:ext cx="3675062"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0" name="TextBox 4">
            <a:extLst>
              <a:ext uri="{FF2B5EF4-FFF2-40B4-BE49-F238E27FC236}">
                <a16:creationId xmlns:a16="http://schemas.microsoft.com/office/drawing/2014/main" id="{B02D67BB-74BD-4D12-9EC4-0C42E429974C}"/>
              </a:ext>
            </a:extLst>
          </p:cNvPr>
          <p:cNvSpPr txBox="1">
            <a:spLocks noChangeArrowheads="1"/>
          </p:cNvSpPr>
          <p:nvPr/>
        </p:nvSpPr>
        <p:spPr bwMode="auto">
          <a:xfrm>
            <a:off x="2590800" y="5203825"/>
            <a:ext cx="3486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i="1">
                <a:ea typeface="ＭＳ Ｐゴシック" panose="020B0600070205080204" pitchFamily="34" charset="-128"/>
              </a:rPr>
              <a:t>SEM</a:t>
            </a:r>
            <a:r>
              <a:rPr lang="en-US" altLang="en-US" sz="1200" baseline="-25000">
                <a:ea typeface="ＭＳ Ｐゴシック" panose="020B0600070205080204" pitchFamily="34" charset="-128"/>
              </a:rPr>
              <a:t> </a:t>
            </a:r>
            <a:r>
              <a:rPr lang="en-US" altLang="en-US" sz="1200">
                <a:ea typeface="ＭＳ Ｐゴシック" panose="020B0600070205080204" pitchFamily="34" charset="-128"/>
              </a:rPr>
              <a:t> = standard error of measurement</a:t>
            </a:r>
            <a:endParaRPr lang="en-US" altLang="en-US" sz="1200" i="1">
              <a:ea typeface="ＭＳ Ｐゴシック" panose="020B0600070205080204" pitchFamily="34" charset="-128"/>
            </a:endParaRPr>
          </a:p>
          <a:p>
            <a:pPr>
              <a:spcBef>
                <a:spcPct val="0"/>
              </a:spcBef>
              <a:buFontTx/>
              <a:buNone/>
            </a:pPr>
            <a:r>
              <a:rPr lang="en-US" altLang="en-US" sz="1200" i="1">
                <a:ea typeface="ＭＳ Ｐゴシック" panose="020B0600070205080204" pitchFamily="34" charset="-128"/>
              </a:rPr>
              <a:t>SD</a:t>
            </a:r>
            <a:r>
              <a:rPr lang="en-US" altLang="en-US" sz="1200" i="1" baseline="-25000">
                <a:ea typeface="ＭＳ Ｐゴシック" panose="020B0600070205080204" pitchFamily="34" charset="-128"/>
              </a:rPr>
              <a:t>bl</a:t>
            </a:r>
            <a:r>
              <a:rPr lang="en-US" altLang="en-US" sz="1200" baseline="-25000">
                <a:ea typeface="ＭＳ Ｐゴシック" panose="020B0600070205080204" pitchFamily="34" charset="-128"/>
              </a:rPr>
              <a:t> </a:t>
            </a:r>
            <a:r>
              <a:rPr lang="en-US" altLang="en-US" sz="1200">
                <a:ea typeface="ＭＳ Ｐゴシック" panose="020B0600070205080204" pitchFamily="34" charset="-128"/>
              </a:rPr>
              <a:t> = standard deviation at baseline</a:t>
            </a:r>
          </a:p>
          <a:p>
            <a:pPr>
              <a:spcBef>
                <a:spcPct val="0"/>
              </a:spcBef>
              <a:buFontTx/>
              <a:buNone/>
            </a:pPr>
            <a:r>
              <a:rPr lang="en-US" altLang="en-US" sz="1200" i="1">
                <a:ea typeface="ＭＳ Ｐゴシック" panose="020B0600070205080204" pitchFamily="34" charset="-128"/>
              </a:rPr>
              <a:t>r</a:t>
            </a:r>
            <a:r>
              <a:rPr lang="en-US" altLang="en-US" sz="1200" i="1" baseline="-25000">
                <a:ea typeface="ＭＳ Ｐゴシック" panose="020B0600070205080204" pitchFamily="34" charset="-128"/>
              </a:rPr>
              <a:t>xx</a:t>
            </a:r>
            <a:r>
              <a:rPr lang="en-US" altLang="en-US" sz="1200">
                <a:ea typeface="ＭＳ Ｐゴシック" panose="020B0600070205080204" pitchFamily="34" charset="-128"/>
              </a:rPr>
              <a:t> = reliability</a:t>
            </a:r>
          </a:p>
          <a:p>
            <a:pPr>
              <a:spcBef>
                <a:spcPct val="0"/>
              </a:spcBef>
              <a:buFontTx/>
              <a:buNone/>
            </a:pPr>
            <a:r>
              <a:rPr lang="en-US" altLang="en-US" sz="1200" i="1">
                <a:ea typeface="ＭＳ Ｐゴシック" panose="020B0600070205080204" pitchFamily="34" charset="-128"/>
              </a:rPr>
              <a:t>          </a:t>
            </a:r>
          </a:p>
        </p:txBody>
      </p:sp>
      <p:sp>
        <p:nvSpPr>
          <p:cNvPr id="36871" name="TextBox 1">
            <a:extLst>
              <a:ext uri="{FF2B5EF4-FFF2-40B4-BE49-F238E27FC236}">
                <a16:creationId xmlns:a16="http://schemas.microsoft.com/office/drawing/2014/main" id="{DE534DEF-5098-44E7-B952-DDD976F0F4CB}"/>
              </a:ext>
            </a:extLst>
          </p:cNvPr>
          <p:cNvSpPr txBox="1">
            <a:spLocks noChangeArrowheads="1"/>
          </p:cNvSpPr>
          <p:nvPr/>
        </p:nvSpPr>
        <p:spPr bwMode="auto">
          <a:xfrm>
            <a:off x="6834188" y="2611438"/>
            <a:ext cx="147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&gt;= 1.96</a:t>
            </a:r>
          </a:p>
        </p:txBody>
      </p:sp>
      <p:pic>
        <p:nvPicPr>
          <p:cNvPr id="36872" name="Picture 11" descr="A close up of a person&#10;&#10;Description automatically generated">
            <a:extLst>
              <a:ext uri="{FF2B5EF4-FFF2-40B4-BE49-F238E27FC236}">
                <a16:creationId xmlns:a16="http://schemas.microsoft.com/office/drawing/2014/main" id="{EC609C60-3D29-4F48-8FAD-EE6A5FA03C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3468688"/>
            <a:ext cx="1905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BFAE9E7B-C5C7-499C-981F-47138004C0F1}"/>
              </a:ext>
            </a:extLst>
          </p:cNvPr>
          <p:cNvSpPr txBox="1"/>
          <p:nvPr/>
        </p:nvSpPr>
        <p:spPr>
          <a:xfrm>
            <a:off x="1792055" y="5936962"/>
            <a:ext cx="4894728" cy="584775"/>
          </a:xfrm>
          <a:prstGeom prst="rect">
            <a:avLst/>
          </a:prstGeom>
          <a:noFill/>
        </p:spPr>
        <p:txBody>
          <a:bodyPr wrap="square">
            <a:spAutoFit/>
          </a:bodyPr>
          <a:lstStyle/>
          <a:p>
            <a:r>
              <a:rPr lang="en-US" sz="3200" b="0" dirty="0"/>
              <a:t>Jacobson and Truax (1991)</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B2EAF76D-332A-41AB-86A8-B14F4ECF1A60}" type="slidenum">
              <a:rPr lang="en-US" altLang="en-US" sz="1400" b="0"/>
              <a:pPr/>
              <a:t>2</a:t>
            </a:fld>
            <a:endParaRPr lang="en-US" altLang="en-US" sz="1400" b="0"/>
          </a:p>
        </p:txBody>
      </p:sp>
      <p:sp>
        <p:nvSpPr>
          <p:cNvPr id="216066" name="Rectangle 2"/>
          <p:cNvSpPr>
            <a:spLocks noChangeArrowheads="1"/>
          </p:cNvSpPr>
          <p:nvPr/>
        </p:nvSpPr>
        <p:spPr bwMode="auto">
          <a:xfrm>
            <a:off x="0" y="348264"/>
            <a:ext cx="8655551" cy="473075"/>
          </a:xfrm>
          <a:prstGeom prst="rect">
            <a:avLst/>
          </a:prstGeom>
          <a:noFill/>
          <a:ln w="9525">
            <a:noFill/>
            <a:miter lim="800000"/>
            <a:headEnd/>
            <a:tailEnd/>
          </a:ln>
          <a:effectLst/>
        </p:spPr>
        <p:txBody>
          <a:bodyPr wrap="none" lIns="87312" tIns="44450" rIns="87312" bIns="44450" anchor="ctr"/>
          <a:lstStyle/>
          <a:p>
            <a:pPr algn="ctr" defTabSz="863600">
              <a:defRPr/>
            </a:pPr>
            <a:r>
              <a:rPr lang="en-US" altLang="en-US" sz="2400" dirty="0">
                <a:latin typeface="Comic Sans MS" pitchFamily="66" charset="0"/>
                <a:cs typeface="+mn-cs"/>
              </a:rPr>
              <a:t>SF-36 in HIV versus other chronic conditions</a:t>
            </a:r>
          </a:p>
          <a:p>
            <a:pPr algn="ctr" defTabSz="863600">
              <a:defRPr/>
            </a:pPr>
            <a:r>
              <a:rPr lang="en-US" sz="1600" b="1" dirty="0">
                <a:effectLst/>
                <a:latin typeface="Times New Roman" panose="02020603050405020304" pitchFamily="18" charset="0"/>
                <a:ea typeface="Times New Roman" panose="02020603050405020304" pitchFamily="18" charset="0"/>
              </a:rPr>
              <a:t>(Hays</a:t>
            </a:r>
            <a:r>
              <a:rPr lang="en-US" sz="1600" dirty="0">
                <a:effectLst/>
                <a:latin typeface="Times New Roman" panose="02020603050405020304" pitchFamily="18" charset="0"/>
                <a:ea typeface="Times New Roman" panose="02020603050405020304" pitchFamily="18" charset="0"/>
              </a:rPr>
              <a:t> et al. (2000).  </a:t>
            </a:r>
            <a:r>
              <a:rPr lang="en-US" sz="1600" u="sng" dirty="0">
                <a:effectLst/>
                <a:latin typeface="Times New Roman" panose="02020603050405020304" pitchFamily="18" charset="0"/>
                <a:ea typeface="Times New Roman" panose="02020603050405020304" pitchFamily="18" charset="0"/>
              </a:rPr>
              <a:t>American Journal of Medicine</a:t>
            </a:r>
            <a:r>
              <a:rPr lang="en-US" sz="1600" dirty="0">
                <a:effectLst/>
                <a:latin typeface="Times New Roman" panose="02020603050405020304" pitchFamily="18" charset="0"/>
                <a:ea typeface="Times New Roman" panose="02020603050405020304" pitchFamily="18" charset="0"/>
              </a:rPr>
              <a:t>, 2000)</a:t>
            </a:r>
          </a:p>
          <a:p>
            <a:pPr algn="ctr" defTabSz="863600">
              <a:defRPr/>
            </a:pPr>
            <a:endParaRPr lang="en-US" altLang="en-US" sz="2800" dirty="0">
              <a:latin typeface="Comic Sans MS" pitchFamily="66" charset="0"/>
              <a:cs typeface="+mn-cs"/>
            </a:endParaRPr>
          </a:p>
        </p:txBody>
      </p:sp>
      <p:graphicFrame>
        <p:nvGraphicFramePr>
          <p:cNvPr id="39940" name="Object 3">
            <a:hlinkClick r:id="" action="ppaction://ole?verb=0"/>
          </p:cNvPr>
          <p:cNvGraphicFramePr>
            <a:graphicFrameLocks/>
          </p:cNvGraphicFramePr>
          <p:nvPr/>
        </p:nvGraphicFramePr>
        <p:xfrm>
          <a:off x="752475" y="1593850"/>
          <a:ext cx="7639050" cy="4667250"/>
        </p:xfrm>
        <a:graphic>
          <a:graphicData uri="http://schemas.openxmlformats.org/presentationml/2006/ole">
            <mc:AlternateContent xmlns:mc="http://schemas.openxmlformats.org/markup-compatibility/2006">
              <mc:Choice xmlns:v="urn:schemas-microsoft-com:vml" Requires="v">
                <p:oleObj spid="_x0000_s75877" name="Chart" r:id="rId4" imgW="7648492" imgH="4933803" progId="MSGraph.Chart.8">
                  <p:embed followColorScheme="full"/>
                </p:oleObj>
              </mc:Choice>
              <mc:Fallback>
                <p:oleObj name="Chart" r:id="rId4" imgW="7648492" imgH="4933803" progId="MSGraph.Chart.8">
                  <p:embed followColorScheme="full"/>
                  <p:pic>
                    <p:nvPicPr>
                      <p:cNvPr id="39940" name="Object 3">
                        <a:hlinkClick r:id="" action="ppaction://ole?verb=0"/>
                      </p:cNvPr>
                      <p:cNvPicPr>
                        <a:picLocks noChangeArrowheads="1"/>
                      </p:cNvPicPr>
                      <p:nvPr/>
                    </p:nvPicPr>
                    <p:blipFill>
                      <a:blip r:embed="rId5"/>
                      <a:srcRect/>
                      <a:stretch>
                        <a:fillRect/>
                      </a:stretch>
                    </p:blipFill>
                    <p:spPr bwMode="auto">
                      <a:xfrm>
                        <a:off x="752475" y="1593850"/>
                        <a:ext cx="763905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1" name="Rectangle 4"/>
          <p:cNvSpPr>
            <a:spLocks noChangeArrowheads="1"/>
          </p:cNvSpPr>
          <p:nvPr/>
        </p:nvSpPr>
        <p:spPr bwMode="auto">
          <a:xfrm>
            <a:off x="152401" y="6491348"/>
            <a:ext cx="10767338" cy="55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r>
              <a:rPr lang="en-US" altLang="en-US" sz="1400" dirty="0">
                <a:latin typeface="+mn-lt"/>
              </a:rPr>
              <a:t>MS = multiple sclerosis; ESRD = end-stage renal disease; GERD = gastroesophageal reflux disease. </a:t>
            </a:r>
          </a:p>
          <a:p>
            <a:endParaRPr lang="en-US" altLang="en-US" sz="1600" b="0" i="1" u="sng" dirty="0">
              <a:latin typeface="Arial" panose="020B0604020202020204" pitchFamily="34" charset="0"/>
            </a:endParaRPr>
          </a:p>
        </p:txBody>
      </p:sp>
      <p:sp>
        <p:nvSpPr>
          <p:cNvPr id="39942" name="TextBox 1"/>
          <p:cNvSpPr txBox="1">
            <a:spLocks noChangeArrowheads="1"/>
          </p:cNvSpPr>
          <p:nvPr/>
        </p:nvSpPr>
        <p:spPr bwMode="auto">
          <a:xfrm>
            <a:off x="3733800" y="6146713"/>
            <a:ext cx="36668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800" b="0" dirty="0">
                <a:latin typeface="Comic Sans MS" panose="030F0702030302020204" pitchFamily="66" charset="0"/>
              </a:rPr>
              <a:t>T-score (mean = 50, SD = 10)</a:t>
            </a:r>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5691159" y="4898187"/>
              <a:ext cx="1760760" cy="793440"/>
            </p14:xfrm>
          </p:contentPart>
        </mc:Choice>
        <mc:Fallback xmlns="">
          <p:pic>
            <p:nvPicPr>
              <p:cNvPr id="2" name="Ink 1"/>
              <p:cNvPicPr/>
              <p:nvPr/>
            </p:nvPicPr>
            <p:blipFill>
              <a:blip r:embed="rId7"/>
              <a:stretch>
                <a:fillRect/>
              </a:stretch>
            </p:blipFill>
            <p:spPr>
              <a:xfrm>
                <a:off x="5679279" y="4886307"/>
                <a:ext cx="1784520" cy="817200"/>
              </a:xfrm>
              <a:prstGeom prst="rect">
                <a:avLst/>
              </a:prstGeom>
            </p:spPr>
          </p:pic>
        </mc:Fallback>
      </mc:AlternateContent>
      <p:sp>
        <p:nvSpPr>
          <p:cNvPr id="3" name="TextBox 2">
            <a:extLst>
              <a:ext uri="{FF2B5EF4-FFF2-40B4-BE49-F238E27FC236}">
                <a16:creationId xmlns:a16="http://schemas.microsoft.com/office/drawing/2014/main" id="{62FBB81E-81A5-4E83-8793-56500ECBBB08}"/>
              </a:ext>
            </a:extLst>
          </p:cNvPr>
          <p:cNvSpPr txBox="1"/>
          <p:nvPr/>
        </p:nvSpPr>
        <p:spPr>
          <a:xfrm>
            <a:off x="3200401" y="4287000"/>
            <a:ext cx="4114800" cy="461665"/>
          </a:xfrm>
          <a:prstGeom prst="rect">
            <a:avLst/>
          </a:prstGeom>
          <a:noFill/>
        </p:spPr>
        <p:txBody>
          <a:bodyPr wrap="square" rtlCol="0">
            <a:spAutoFit/>
          </a:bodyPr>
          <a:lstStyle/>
          <a:p>
            <a:r>
              <a:rPr lang="en-US" sz="1200" b="0" i="1" dirty="0"/>
              <a:t>Jacob Cohen’s rules of thumb</a:t>
            </a:r>
          </a:p>
          <a:p>
            <a:r>
              <a:rPr lang="en-US" sz="1200" dirty="0"/>
              <a:t>0.2 SD = small; 0.5 SD = medium; </a:t>
            </a:r>
            <a:r>
              <a:rPr lang="en-US" sz="1200" u="sng" dirty="0"/>
              <a:t>0.8 SD </a:t>
            </a:r>
            <a:r>
              <a:rPr lang="en-US" sz="1200" dirty="0"/>
              <a:t>= large</a:t>
            </a:r>
          </a:p>
        </p:txBody>
      </p:sp>
      <p:sp>
        <p:nvSpPr>
          <p:cNvPr id="10" name="TextBox 9">
            <a:extLst>
              <a:ext uri="{FF2B5EF4-FFF2-40B4-BE49-F238E27FC236}">
                <a16:creationId xmlns:a16="http://schemas.microsoft.com/office/drawing/2014/main" id="{21F5C691-BDAF-4BC5-8414-065D7CF83EC7}"/>
              </a:ext>
            </a:extLst>
          </p:cNvPr>
          <p:cNvSpPr txBox="1"/>
          <p:nvPr/>
        </p:nvSpPr>
        <p:spPr>
          <a:xfrm>
            <a:off x="2971800" y="1232649"/>
            <a:ext cx="1752600" cy="400110"/>
          </a:xfrm>
          <a:prstGeom prst="rect">
            <a:avLst/>
          </a:prstGeom>
          <a:noFill/>
        </p:spPr>
        <p:txBody>
          <a:bodyPr wrap="square">
            <a:spAutoFit/>
          </a:bodyPr>
          <a:lstStyle/>
          <a:p>
            <a:r>
              <a:rPr lang="en-US" sz="2000" b="0" u="sng" dirty="0"/>
              <a:t>Worse Health                                                        </a:t>
            </a:r>
          </a:p>
        </p:txBody>
      </p:sp>
      <p:sp>
        <p:nvSpPr>
          <p:cNvPr id="5" name="TextBox 4">
            <a:extLst>
              <a:ext uri="{FF2B5EF4-FFF2-40B4-BE49-F238E27FC236}">
                <a16:creationId xmlns:a16="http://schemas.microsoft.com/office/drawing/2014/main" id="{C9AAF3BA-5D3A-445A-98A3-6459AAA0235B}"/>
              </a:ext>
            </a:extLst>
          </p:cNvPr>
          <p:cNvSpPr txBox="1"/>
          <p:nvPr/>
        </p:nvSpPr>
        <p:spPr>
          <a:xfrm>
            <a:off x="6833396" y="1271557"/>
            <a:ext cx="1499128" cy="400110"/>
          </a:xfrm>
          <a:prstGeom prst="rect">
            <a:avLst/>
          </a:prstGeom>
          <a:noFill/>
        </p:spPr>
        <p:txBody>
          <a:bodyPr wrap="none" rtlCol="0">
            <a:spAutoFit/>
          </a:bodyPr>
          <a:lstStyle/>
          <a:p>
            <a:r>
              <a:rPr lang="en-US" sz="2000" b="0" u="sng" dirty="0"/>
              <a:t>Better health</a:t>
            </a:r>
          </a:p>
        </p:txBody>
      </p:sp>
      <mc:AlternateContent xmlns:mc="http://schemas.openxmlformats.org/markup-compatibility/2006" xmlns:p14="http://schemas.microsoft.com/office/powerpoint/2010/main" xmlns:aink="http://schemas.microsoft.com/office/drawing/2016/ink">
        <mc:Choice Requires="p14 aink">
          <p:contentPart p14:bwMode="auto" r:id="rId8">
            <p14:nvContentPartPr>
              <p14:cNvPr id="7" name="Ink 6">
                <a:extLst>
                  <a:ext uri="{FF2B5EF4-FFF2-40B4-BE49-F238E27FC236}">
                    <a16:creationId xmlns:a16="http://schemas.microsoft.com/office/drawing/2014/main" id="{5A831486-39AB-4342-86C4-D32D5468FF0B}"/>
                  </a:ext>
                </a:extLst>
              </p14:cNvPr>
              <p14:cNvContentPartPr/>
              <p14:nvPr/>
            </p14:nvContentPartPr>
            <p14:xfrm>
              <a:off x="7305092" y="4297920"/>
              <a:ext cx="55080" cy="1152720"/>
            </p14:xfrm>
          </p:contentPart>
        </mc:Choice>
        <mc:Fallback xmlns="">
          <p:pic>
            <p:nvPicPr>
              <p:cNvPr id="7" name="Ink 6">
                <a:extLst>
                  <a:ext uri="{FF2B5EF4-FFF2-40B4-BE49-F238E27FC236}">
                    <a16:creationId xmlns:a16="http://schemas.microsoft.com/office/drawing/2014/main" id="{5A831486-39AB-4342-86C4-D32D5468FF0B}"/>
                  </a:ext>
                </a:extLst>
              </p:cNvPr>
              <p:cNvPicPr/>
              <p:nvPr/>
            </p:nvPicPr>
            <p:blipFill>
              <a:blip r:embed="rId9"/>
              <a:stretch>
                <a:fillRect/>
              </a:stretch>
            </p:blipFill>
            <p:spPr>
              <a:xfrm>
                <a:off x="7287452" y="4280280"/>
                <a:ext cx="90720" cy="1188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8" name="Ink 7">
                <a:extLst>
                  <a:ext uri="{FF2B5EF4-FFF2-40B4-BE49-F238E27FC236}">
                    <a16:creationId xmlns:a16="http://schemas.microsoft.com/office/drawing/2014/main" id="{BBE93F49-FDC6-42E7-8F9E-06E5AE40E691}"/>
                  </a:ext>
                </a:extLst>
              </p14:cNvPr>
              <p14:cNvContentPartPr/>
              <p14:nvPr/>
            </p14:nvContentPartPr>
            <p14:xfrm>
              <a:off x="7181612" y="4293600"/>
              <a:ext cx="160560" cy="88200"/>
            </p14:xfrm>
          </p:contentPart>
        </mc:Choice>
        <mc:Fallback xmlns="">
          <p:pic>
            <p:nvPicPr>
              <p:cNvPr id="8" name="Ink 7">
                <a:extLst>
                  <a:ext uri="{FF2B5EF4-FFF2-40B4-BE49-F238E27FC236}">
                    <a16:creationId xmlns:a16="http://schemas.microsoft.com/office/drawing/2014/main" id="{BBE93F49-FDC6-42E7-8F9E-06E5AE40E691}"/>
                  </a:ext>
                </a:extLst>
              </p:cNvPr>
              <p:cNvPicPr/>
              <p:nvPr/>
            </p:nvPicPr>
            <p:blipFill>
              <a:blip r:embed="rId11"/>
              <a:stretch>
                <a:fillRect/>
              </a:stretch>
            </p:blipFill>
            <p:spPr>
              <a:xfrm>
                <a:off x="7163612" y="4275600"/>
                <a:ext cx="196200" cy="123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9" name="Ink 8">
                <a:extLst>
                  <a:ext uri="{FF2B5EF4-FFF2-40B4-BE49-F238E27FC236}">
                    <a16:creationId xmlns:a16="http://schemas.microsoft.com/office/drawing/2014/main" id="{393BA069-C613-44F9-ABB4-8ECB4A19307E}"/>
                  </a:ext>
                </a:extLst>
              </p14:cNvPr>
              <p14:cNvContentPartPr/>
              <p14:nvPr/>
            </p14:nvContentPartPr>
            <p14:xfrm>
              <a:off x="7171892" y="4293600"/>
              <a:ext cx="370800" cy="126360"/>
            </p14:xfrm>
          </p:contentPart>
        </mc:Choice>
        <mc:Fallback xmlns="">
          <p:pic>
            <p:nvPicPr>
              <p:cNvPr id="9" name="Ink 8">
                <a:extLst>
                  <a:ext uri="{FF2B5EF4-FFF2-40B4-BE49-F238E27FC236}">
                    <a16:creationId xmlns:a16="http://schemas.microsoft.com/office/drawing/2014/main" id="{393BA069-C613-44F9-ABB4-8ECB4A19307E}"/>
                  </a:ext>
                </a:extLst>
              </p:cNvPr>
              <p:cNvPicPr/>
              <p:nvPr/>
            </p:nvPicPr>
            <p:blipFill>
              <a:blip r:embed="rId13"/>
              <a:stretch>
                <a:fillRect/>
              </a:stretch>
            </p:blipFill>
            <p:spPr>
              <a:xfrm>
                <a:off x="7153892" y="4275600"/>
                <a:ext cx="406440" cy="162000"/>
              </a:xfrm>
              <a:prstGeom prst="rect">
                <a:avLst/>
              </a:prstGeom>
            </p:spPr>
          </p:pic>
        </mc:Fallback>
      </mc:AlternateContent>
    </p:spTree>
    <p:extLst>
      <p:ext uri="{BB962C8B-B14F-4D97-AF65-F5344CB8AC3E}">
        <p14:creationId xmlns:p14="http://schemas.microsoft.com/office/powerpoint/2010/main" val="28740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a:extLst>
              <a:ext uri="{FF2B5EF4-FFF2-40B4-BE49-F238E27FC236}">
                <a16:creationId xmlns:a16="http://schemas.microsoft.com/office/drawing/2014/main" id="{FEB00B09-D3C0-4386-8820-12EEF357ED2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6AE1B4-BD44-4956-A7EC-EF66C6125F53}" type="slidenum">
              <a:rPr lang="en-US" altLang="en-US" sz="1400">
                <a:latin typeface="Times New Roman" panose="02020603050405020304" pitchFamily="18" charset="0"/>
              </a:rPr>
              <a:pPr>
                <a:spcBef>
                  <a:spcPct val="0"/>
                </a:spcBef>
                <a:buFontTx/>
                <a:buNone/>
              </a:pPr>
              <a:t>20</a:t>
            </a:fld>
            <a:endParaRPr lang="en-US" altLang="en-US" sz="1400">
              <a:latin typeface="Times New Roman" panose="02020603050405020304" pitchFamily="18" charset="0"/>
            </a:endParaRPr>
          </a:p>
        </p:txBody>
      </p:sp>
      <p:sp>
        <p:nvSpPr>
          <p:cNvPr id="36867" name="Rectangle 2">
            <a:extLst>
              <a:ext uri="{FF2B5EF4-FFF2-40B4-BE49-F238E27FC236}">
                <a16:creationId xmlns:a16="http://schemas.microsoft.com/office/drawing/2014/main" id="{F7AE4972-446E-46F9-87D8-2610A48BC3F3}"/>
              </a:ext>
            </a:extLst>
          </p:cNvPr>
          <p:cNvSpPr>
            <a:spLocks noGrp="1" noChangeArrowheads="1"/>
          </p:cNvSpPr>
          <p:nvPr>
            <p:ph type="title" idx="4294967295"/>
          </p:nvPr>
        </p:nvSpPr>
        <p:spPr>
          <a:xfrm>
            <a:off x="685800" y="381000"/>
            <a:ext cx="7848600" cy="1143000"/>
          </a:xfrm>
        </p:spPr>
        <p:txBody>
          <a:bodyPr/>
          <a:lstStyle/>
          <a:p>
            <a:pPr eaLnBrk="1" hangingPunct="1"/>
            <a:r>
              <a:rPr lang="en-US" altLang="en-US" sz="4000">
                <a:latin typeface="Comic Sans MS" panose="030F0702030302020204" pitchFamily="66" charset="0"/>
              </a:rPr>
              <a:t>Identifying “Responders”: Reliable Change Index (RCI)</a:t>
            </a:r>
          </a:p>
        </p:txBody>
      </p:sp>
      <p:graphicFrame>
        <p:nvGraphicFramePr>
          <p:cNvPr id="36868" name="Object 6">
            <a:extLst>
              <a:ext uri="{FF2B5EF4-FFF2-40B4-BE49-F238E27FC236}">
                <a16:creationId xmlns:a16="http://schemas.microsoft.com/office/drawing/2014/main" id="{345C47F4-6B6E-4F32-A622-93BF1AAD8A94}"/>
              </a:ext>
            </a:extLst>
          </p:cNvPr>
          <p:cNvGraphicFramePr>
            <a:graphicFrameLocks noChangeAspect="1"/>
          </p:cNvGraphicFramePr>
          <p:nvPr/>
        </p:nvGraphicFramePr>
        <p:xfrm>
          <a:off x="2133600" y="1905000"/>
          <a:ext cx="4337050" cy="2233613"/>
        </p:xfrm>
        <a:graphic>
          <a:graphicData uri="http://schemas.openxmlformats.org/presentationml/2006/ole">
            <mc:AlternateContent xmlns:mc="http://schemas.openxmlformats.org/markup-compatibility/2006">
              <mc:Choice xmlns:v="urn:schemas-microsoft-com:vml" Requires="v">
                <p:oleObj spid="_x0000_s82022" name="Equation" r:id="rId4" imgW="837836" imgH="431613" progId="Equation.3">
                  <p:embed/>
                </p:oleObj>
              </mc:Choice>
              <mc:Fallback>
                <p:oleObj name="Equation" r:id="rId4" imgW="837836" imgH="431613" progId="Equation.3">
                  <p:embed/>
                  <p:pic>
                    <p:nvPicPr>
                      <p:cNvPr id="36868" name="Object 6">
                        <a:extLst>
                          <a:ext uri="{FF2B5EF4-FFF2-40B4-BE49-F238E27FC236}">
                            <a16:creationId xmlns:a16="http://schemas.microsoft.com/office/drawing/2014/main" id="{345C47F4-6B6E-4F32-A622-93BF1AAD8A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905000"/>
                        <a:ext cx="433705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69" name="Object 5">
            <a:extLst>
              <a:ext uri="{FF2B5EF4-FFF2-40B4-BE49-F238E27FC236}">
                <a16:creationId xmlns:a16="http://schemas.microsoft.com/office/drawing/2014/main" id="{81722674-7439-4A92-B11B-48F2F65D94C6}"/>
              </a:ext>
            </a:extLst>
          </p:cNvPr>
          <p:cNvGraphicFramePr>
            <a:graphicFrameLocks noChangeAspect="1"/>
          </p:cNvGraphicFramePr>
          <p:nvPr/>
        </p:nvGraphicFramePr>
        <p:xfrm>
          <a:off x="2401888" y="4298950"/>
          <a:ext cx="3675062" cy="709613"/>
        </p:xfrm>
        <a:graphic>
          <a:graphicData uri="http://schemas.openxmlformats.org/presentationml/2006/ole">
            <mc:AlternateContent xmlns:mc="http://schemas.openxmlformats.org/markup-compatibility/2006">
              <mc:Choice xmlns:v="urn:schemas-microsoft-com:vml" Requires="v">
                <p:oleObj spid="_x0000_s82023" name="Equation" r:id="rId6" imgW="1383699" imgH="266584" progId="Equation.3">
                  <p:embed/>
                </p:oleObj>
              </mc:Choice>
              <mc:Fallback>
                <p:oleObj name="Equation" r:id="rId6" imgW="1383699" imgH="266584" progId="Equation.3">
                  <p:embed/>
                  <p:pic>
                    <p:nvPicPr>
                      <p:cNvPr id="36869" name="Object 5">
                        <a:extLst>
                          <a:ext uri="{FF2B5EF4-FFF2-40B4-BE49-F238E27FC236}">
                            <a16:creationId xmlns:a16="http://schemas.microsoft.com/office/drawing/2014/main" id="{81722674-7439-4A92-B11B-48F2F65D94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1888" y="4298950"/>
                        <a:ext cx="3675062"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0" name="TextBox 4">
            <a:extLst>
              <a:ext uri="{FF2B5EF4-FFF2-40B4-BE49-F238E27FC236}">
                <a16:creationId xmlns:a16="http://schemas.microsoft.com/office/drawing/2014/main" id="{B02D67BB-74BD-4D12-9EC4-0C42E429974C}"/>
              </a:ext>
            </a:extLst>
          </p:cNvPr>
          <p:cNvSpPr txBox="1">
            <a:spLocks noChangeArrowheads="1"/>
          </p:cNvSpPr>
          <p:nvPr/>
        </p:nvSpPr>
        <p:spPr bwMode="auto">
          <a:xfrm>
            <a:off x="2590800" y="5203825"/>
            <a:ext cx="3486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i="1">
                <a:ea typeface="ＭＳ Ｐゴシック" panose="020B0600070205080204" pitchFamily="34" charset="-128"/>
              </a:rPr>
              <a:t>SEM</a:t>
            </a:r>
            <a:r>
              <a:rPr lang="en-US" altLang="en-US" sz="1200" baseline="-25000">
                <a:ea typeface="ＭＳ Ｐゴシック" panose="020B0600070205080204" pitchFamily="34" charset="-128"/>
              </a:rPr>
              <a:t> </a:t>
            </a:r>
            <a:r>
              <a:rPr lang="en-US" altLang="en-US" sz="1200">
                <a:ea typeface="ＭＳ Ｐゴシック" panose="020B0600070205080204" pitchFamily="34" charset="-128"/>
              </a:rPr>
              <a:t> = standard error of measurement</a:t>
            </a:r>
            <a:endParaRPr lang="en-US" altLang="en-US" sz="1200" i="1">
              <a:ea typeface="ＭＳ Ｐゴシック" panose="020B0600070205080204" pitchFamily="34" charset="-128"/>
            </a:endParaRPr>
          </a:p>
          <a:p>
            <a:pPr>
              <a:spcBef>
                <a:spcPct val="0"/>
              </a:spcBef>
              <a:buFontTx/>
              <a:buNone/>
            </a:pPr>
            <a:r>
              <a:rPr lang="en-US" altLang="en-US" sz="1200" i="1">
                <a:ea typeface="ＭＳ Ｐゴシック" panose="020B0600070205080204" pitchFamily="34" charset="-128"/>
              </a:rPr>
              <a:t>SD</a:t>
            </a:r>
            <a:r>
              <a:rPr lang="en-US" altLang="en-US" sz="1200" i="1" baseline="-25000">
                <a:ea typeface="ＭＳ Ｐゴシック" panose="020B0600070205080204" pitchFamily="34" charset="-128"/>
              </a:rPr>
              <a:t>bl</a:t>
            </a:r>
            <a:r>
              <a:rPr lang="en-US" altLang="en-US" sz="1200" baseline="-25000">
                <a:ea typeface="ＭＳ Ｐゴシック" panose="020B0600070205080204" pitchFamily="34" charset="-128"/>
              </a:rPr>
              <a:t> </a:t>
            </a:r>
            <a:r>
              <a:rPr lang="en-US" altLang="en-US" sz="1200">
                <a:ea typeface="ＭＳ Ｐゴシック" panose="020B0600070205080204" pitchFamily="34" charset="-128"/>
              </a:rPr>
              <a:t> = standard deviation at baseline</a:t>
            </a:r>
          </a:p>
          <a:p>
            <a:pPr>
              <a:spcBef>
                <a:spcPct val="0"/>
              </a:spcBef>
              <a:buFontTx/>
              <a:buNone/>
            </a:pPr>
            <a:r>
              <a:rPr lang="en-US" altLang="en-US" sz="1200" i="1">
                <a:ea typeface="ＭＳ Ｐゴシック" panose="020B0600070205080204" pitchFamily="34" charset="-128"/>
              </a:rPr>
              <a:t>r</a:t>
            </a:r>
            <a:r>
              <a:rPr lang="en-US" altLang="en-US" sz="1200" i="1" baseline="-25000">
                <a:ea typeface="ＭＳ Ｐゴシック" panose="020B0600070205080204" pitchFamily="34" charset="-128"/>
              </a:rPr>
              <a:t>xx</a:t>
            </a:r>
            <a:r>
              <a:rPr lang="en-US" altLang="en-US" sz="1200">
                <a:ea typeface="ＭＳ Ｐゴシック" panose="020B0600070205080204" pitchFamily="34" charset="-128"/>
              </a:rPr>
              <a:t> = reliability</a:t>
            </a:r>
          </a:p>
          <a:p>
            <a:pPr>
              <a:spcBef>
                <a:spcPct val="0"/>
              </a:spcBef>
              <a:buFontTx/>
              <a:buNone/>
            </a:pPr>
            <a:r>
              <a:rPr lang="en-US" altLang="en-US" sz="1200" i="1">
                <a:ea typeface="ＭＳ Ｐゴシック" panose="020B0600070205080204" pitchFamily="34" charset="-128"/>
              </a:rPr>
              <a:t>          </a:t>
            </a:r>
          </a:p>
        </p:txBody>
      </p:sp>
      <p:sp>
        <p:nvSpPr>
          <p:cNvPr id="36871" name="TextBox 1">
            <a:extLst>
              <a:ext uri="{FF2B5EF4-FFF2-40B4-BE49-F238E27FC236}">
                <a16:creationId xmlns:a16="http://schemas.microsoft.com/office/drawing/2014/main" id="{DE534DEF-5098-44E7-B952-DDD976F0F4CB}"/>
              </a:ext>
            </a:extLst>
          </p:cNvPr>
          <p:cNvSpPr txBox="1">
            <a:spLocks noChangeArrowheads="1"/>
          </p:cNvSpPr>
          <p:nvPr/>
        </p:nvSpPr>
        <p:spPr bwMode="auto">
          <a:xfrm>
            <a:off x="6834188" y="2611438"/>
            <a:ext cx="147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&gt;= 1.96</a:t>
            </a:r>
          </a:p>
        </p:txBody>
      </p:sp>
      <p:pic>
        <p:nvPicPr>
          <p:cNvPr id="36872" name="Picture 11" descr="A close up of a person&#10;&#10;Description automatically generated">
            <a:extLst>
              <a:ext uri="{FF2B5EF4-FFF2-40B4-BE49-F238E27FC236}">
                <a16:creationId xmlns:a16="http://schemas.microsoft.com/office/drawing/2014/main" id="{EC609C60-3D29-4F48-8FAD-EE6A5FA03C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3468688"/>
            <a:ext cx="1905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BFAE9E7B-C5C7-499C-981F-47138004C0F1}"/>
              </a:ext>
            </a:extLst>
          </p:cNvPr>
          <p:cNvSpPr txBox="1"/>
          <p:nvPr/>
        </p:nvSpPr>
        <p:spPr>
          <a:xfrm>
            <a:off x="1792055" y="5936962"/>
            <a:ext cx="4894728" cy="584775"/>
          </a:xfrm>
          <a:prstGeom prst="rect">
            <a:avLst/>
          </a:prstGeom>
          <a:noFill/>
        </p:spPr>
        <p:txBody>
          <a:bodyPr wrap="square">
            <a:spAutoFit/>
          </a:bodyPr>
          <a:lstStyle/>
          <a:p>
            <a:r>
              <a:rPr lang="en-US" sz="3200" b="0" dirty="0"/>
              <a:t>Jacobson and Truax (1991)</a:t>
            </a:r>
            <a:endParaRPr lang="en-US" dirty="0"/>
          </a:p>
        </p:txBody>
      </p:sp>
    </p:spTree>
    <p:extLst>
      <p:ext uri="{BB962C8B-B14F-4D97-AF65-F5344CB8AC3E}">
        <p14:creationId xmlns:p14="http://schemas.microsoft.com/office/powerpoint/2010/main" val="898080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a:extLst>
              <a:ext uri="{FF2B5EF4-FFF2-40B4-BE49-F238E27FC236}">
                <a16:creationId xmlns:a16="http://schemas.microsoft.com/office/drawing/2014/main" id="{2581A4A5-B8D3-4B6C-8AEB-DC6E86EF5DC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F2FC935-84F6-4DB2-91C0-78CAB78ABBEA}" type="slidenum">
              <a:rPr lang="en-US" altLang="en-US" sz="1400">
                <a:latin typeface="Times New Roman" panose="02020603050405020304" pitchFamily="18" charset="0"/>
              </a:rPr>
              <a:pPr>
                <a:spcBef>
                  <a:spcPct val="0"/>
                </a:spcBef>
                <a:buFontTx/>
                <a:buNone/>
              </a:pPr>
              <a:t>21</a:t>
            </a:fld>
            <a:endParaRPr lang="en-US" altLang="en-US" sz="1400">
              <a:latin typeface="Times New Roman" panose="02020603050405020304" pitchFamily="18" charset="0"/>
            </a:endParaRPr>
          </a:p>
        </p:txBody>
      </p:sp>
      <p:sp>
        <p:nvSpPr>
          <p:cNvPr id="38915" name="Rectangle 2">
            <a:extLst>
              <a:ext uri="{FF2B5EF4-FFF2-40B4-BE49-F238E27FC236}">
                <a16:creationId xmlns:a16="http://schemas.microsoft.com/office/drawing/2014/main" id="{9B17A8A0-7FF8-41BF-A9DF-B9B61AF68F9F}"/>
              </a:ext>
            </a:extLst>
          </p:cNvPr>
          <p:cNvSpPr>
            <a:spLocks noGrp="1" noChangeArrowheads="1"/>
          </p:cNvSpPr>
          <p:nvPr>
            <p:ph type="title" idx="4294967295"/>
          </p:nvPr>
        </p:nvSpPr>
        <p:spPr>
          <a:xfrm>
            <a:off x="722313" y="609600"/>
            <a:ext cx="7848600" cy="1143000"/>
          </a:xfrm>
        </p:spPr>
        <p:txBody>
          <a:bodyPr>
            <a:normAutofit fontScale="90000"/>
          </a:bodyPr>
          <a:lstStyle/>
          <a:p>
            <a:pPr eaLnBrk="1" hangingPunct="1">
              <a:defRPr/>
            </a:pPr>
            <a:r>
              <a:rPr lang="en-US" altLang="en-US" dirty="0">
                <a:latin typeface="Comic Sans MS" pitchFamily="66" charset="0"/>
              </a:rPr>
              <a:t>Amount of Change in Observed Score Needed To be Statistically Significant </a:t>
            </a:r>
          </a:p>
        </p:txBody>
      </p:sp>
      <p:graphicFrame>
        <p:nvGraphicFramePr>
          <p:cNvPr id="38916" name="Object 6">
            <a:extLst>
              <a:ext uri="{FF2B5EF4-FFF2-40B4-BE49-F238E27FC236}">
                <a16:creationId xmlns:a16="http://schemas.microsoft.com/office/drawing/2014/main" id="{BF726C0E-7C5E-4FE6-88D2-BEA4ECCF13AD}"/>
              </a:ext>
            </a:extLst>
          </p:cNvPr>
          <p:cNvGraphicFramePr>
            <a:graphicFrameLocks noChangeAspect="1"/>
          </p:cNvGraphicFramePr>
          <p:nvPr/>
        </p:nvGraphicFramePr>
        <p:xfrm>
          <a:off x="130175" y="1766888"/>
          <a:ext cx="8347075" cy="2300287"/>
        </p:xfrm>
        <a:graphic>
          <a:graphicData uri="http://schemas.openxmlformats.org/presentationml/2006/ole">
            <mc:AlternateContent xmlns:mc="http://schemas.openxmlformats.org/markup-compatibility/2006">
              <mc:Choice xmlns:v="urn:schemas-microsoft-com:vml" Requires="v">
                <p:oleObj spid="_x0000_s39110" name="Equation" r:id="rId4" imgW="1612900" imgH="444500" progId="Equation.3">
                  <p:embed/>
                </p:oleObj>
              </mc:Choice>
              <mc:Fallback>
                <p:oleObj name="Equation" r:id="rId4" imgW="1612900" imgH="4445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75" y="1766888"/>
                        <a:ext cx="8347075"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7" name="TextBox 4">
            <a:extLst>
              <a:ext uri="{FF2B5EF4-FFF2-40B4-BE49-F238E27FC236}">
                <a16:creationId xmlns:a16="http://schemas.microsoft.com/office/drawing/2014/main" id="{6D0865D7-C7E6-4E8D-B059-65BD54E7CF98}"/>
              </a:ext>
            </a:extLst>
          </p:cNvPr>
          <p:cNvSpPr txBox="1">
            <a:spLocks noChangeArrowheads="1"/>
          </p:cNvSpPr>
          <p:nvPr/>
        </p:nvSpPr>
        <p:spPr bwMode="auto">
          <a:xfrm>
            <a:off x="561975" y="6216650"/>
            <a:ext cx="7086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i="1">
                <a:ea typeface="ＭＳ Ｐゴシック" panose="020B0600070205080204" pitchFamily="34" charset="-128"/>
              </a:rPr>
              <a:t>Note: SD</a:t>
            </a:r>
            <a:r>
              <a:rPr lang="en-US" altLang="en-US" sz="1800" baseline="-25000">
                <a:ea typeface="ＭＳ Ｐゴシック" panose="020B0600070205080204" pitchFamily="34" charset="-128"/>
              </a:rPr>
              <a:t> </a:t>
            </a:r>
            <a:r>
              <a:rPr lang="en-US" altLang="en-US" sz="1800">
                <a:ea typeface="ＭＳ Ｐゴシック" panose="020B0600070205080204" pitchFamily="34" charset="-128"/>
              </a:rPr>
              <a:t> = standard deviation and </a:t>
            </a:r>
            <a:r>
              <a:rPr lang="en-US" altLang="en-US" sz="1800" i="1">
                <a:ea typeface="ＭＳ Ｐゴシック" panose="020B0600070205080204" pitchFamily="34" charset="-128"/>
              </a:rPr>
              <a:t> r</a:t>
            </a:r>
            <a:r>
              <a:rPr lang="en-US" altLang="en-US" sz="1800" i="1" baseline="-25000">
                <a:ea typeface="ＭＳ Ｐゴシック" panose="020B0600070205080204" pitchFamily="34" charset="-128"/>
              </a:rPr>
              <a:t>xx</a:t>
            </a:r>
            <a:r>
              <a:rPr lang="en-US" altLang="en-US" sz="1800">
                <a:ea typeface="ＭＳ Ｐゴシック" panose="020B0600070205080204" pitchFamily="34" charset="-128"/>
              </a:rPr>
              <a:t> = reliability</a:t>
            </a:r>
          </a:p>
          <a:p>
            <a:pPr>
              <a:spcBef>
                <a:spcPct val="0"/>
              </a:spcBef>
              <a:buFontTx/>
              <a:buNone/>
            </a:pPr>
            <a:r>
              <a:rPr lang="en-US" altLang="en-US" sz="1200" i="1">
                <a:ea typeface="ＭＳ Ｐゴシック" panose="020B0600070205080204" pitchFamily="34" charset="-128"/>
              </a:rPr>
              <a:t>          </a:t>
            </a:r>
          </a:p>
        </p:txBody>
      </p:sp>
      <p:sp>
        <p:nvSpPr>
          <p:cNvPr id="38918" name="TextBox 1">
            <a:extLst>
              <a:ext uri="{FF2B5EF4-FFF2-40B4-BE49-F238E27FC236}">
                <a16:creationId xmlns:a16="http://schemas.microsoft.com/office/drawing/2014/main" id="{0E1D946E-8373-4CDF-AA63-99688A4C4021}"/>
              </a:ext>
            </a:extLst>
          </p:cNvPr>
          <p:cNvSpPr txBox="1">
            <a:spLocks noChangeArrowheads="1"/>
          </p:cNvSpPr>
          <p:nvPr/>
        </p:nvSpPr>
        <p:spPr bwMode="auto">
          <a:xfrm>
            <a:off x="531813" y="4425950"/>
            <a:ext cx="16017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 2.77 *</a:t>
            </a:r>
          </a:p>
        </p:txBody>
      </p:sp>
      <p:sp>
        <p:nvSpPr>
          <p:cNvPr id="38919" name="TextBox 3">
            <a:extLst>
              <a:ext uri="{FF2B5EF4-FFF2-40B4-BE49-F238E27FC236}">
                <a16:creationId xmlns:a16="http://schemas.microsoft.com/office/drawing/2014/main" id="{D56803AB-4C44-4D7D-9F44-93EABA7936F2}"/>
              </a:ext>
            </a:extLst>
          </p:cNvPr>
          <p:cNvSpPr txBox="1">
            <a:spLocks noChangeArrowheads="1"/>
          </p:cNvSpPr>
          <p:nvPr/>
        </p:nvSpPr>
        <p:spPr bwMode="auto">
          <a:xfrm>
            <a:off x="265114" y="5049838"/>
            <a:ext cx="88023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latin typeface="Times New Roman" panose="02020603050405020304" pitchFamily="18" charset="0"/>
              </a:rPr>
              <a:t>“Coefficient of repeatability” (aka “minimally detectable change,” “smallest real difference,” and “smallest detectable change”).</a:t>
            </a:r>
          </a:p>
        </p:txBody>
      </p:sp>
      <p:grpSp>
        <p:nvGrpSpPr>
          <p:cNvPr id="38920" name="Canvas 15">
            <a:extLst>
              <a:ext uri="{FF2B5EF4-FFF2-40B4-BE49-F238E27FC236}">
                <a16:creationId xmlns:a16="http://schemas.microsoft.com/office/drawing/2014/main" id="{29AF721D-EAB1-494E-AD12-E47A67E3D047}"/>
              </a:ext>
            </a:extLst>
          </p:cNvPr>
          <p:cNvGrpSpPr>
            <a:grpSpLocks/>
          </p:cNvGrpSpPr>
          <p:nvPr/>
        </p:nvGrpSpPr>
        <p:grpSpPr bwMode="auto">
          <a:xfrm>
            <a:off x="2146300" y="4384675"/>
            <a:ext cx="3797300" cy="781050"/>
            <a:chOff x="154898" y="28575"/>
            <a:chExt cx="3521117" cy="781685"/>
          </a:xfrm>
        </p:grpSpPr>
        <p:sp>
          <p:nvSpPr>
            <p:cNvPr id="38922" name="Rectangle 23">
              <a:extLst>
                <a:ext uri="{FF2B5EF4-FFF2-40B4-BE49-F238E27FC236}">
                  <a16:creationId xmlns:a16="http://schemas.microsoft.com/office/drawing/2014/main" id="{6AF72F1E-AED8-4793-B9A4-2C76E61B0876}"/>
                </a:ext>
              </a:extLst>
            </p:cNvPr>
            <p:cNvSpPr>
              <a:spLocks noChangeArrowheads="1"/>
            </p:cNvSpPr>
            <p:nvPr/>
          </p:nvSpPr>
          <p:spPr bwMode="auto">
            <a:xfrm>
              <a:off x="1190625" y="28575"/>
              <a:ext cx="2485390" cy="78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New Roman" panose="02020603050405020304" pitchFamily="18" charset="0"/>
              </a:endParaRPr>
            </a:p>
          </p:txBody>
        </p:sp>
        <p:cxnSp>
          <p:nvCxnSpPr>
            <p:cNvPr id="38923" name="Line 5">
              <a:extLst>
                <a:ext uri="{FF2B5EF4-FFF2-40B4-BE49-F238E27FC236}">
                  <a16:creationId xmlns:a16="http://schemas.microsoft.com/office/drawing/2014/main" id="{DF57A4C2-D1FA-4443-94B0-4F6EC6D65EF7}"/>
                </a:ext>
              </a:extLst>
            </p:cNvPr>
            <p:cNvCxnSpPr>
              <a:cxnSpLocks noChangeShapeType="1"/>
            </p:cNvCxnSpPr>
            <p:nvPr/>
          </p:nvCxnSpPr>
          <p:spPr bwMode="auto">
            <a:xfrm flipV="1">
              <a:off x="1234398" y="382074"/>
              <a:ext cx="52070" cy="29845"/>
            </a:xfrm>
            <a:prstGeom prst="line">
              <a:avLst/>
            </a:prstGeom>
            <a:noFill/>
            <a:ln w="17145">
              <a:solidFill>
                <a:srgbClr val="000000"/>
              </a:solidFill>
              <a:round/>
              <a:headEnd/>
              <a:tailEnd/>
            </a:ln>
            <a:extLst>
              <a:ext uri="{909E8E84-426E-40DD-AFC4-6F175D3DCCD1}">
                <a14:hiddenFill xmlns:a14="http://schemas.microsoft.com/office/drawing/2010/main">
                  <a:noFill/>
                </a14:hiddenFill>
              </a:ext>
            </a:extLst>
          </p:spPr>
        </p:cxnSp>
        <p:cxnSp>
          <p:nvCxnSpPr>
            <p:cNvPr id="38924" name="Line 6">
              <a:extLst>
                <a:ext uri="{FF2B5EF4-FFF2-40B4-BE49-F238E27FC236}">
                  <a16:creationId xmlns:a16="http://schemas.microsoft.com/office/drawing/2014/main" id="{83C5834C-3FF6-4A6F-93A6-00DAA194A7B2}"/>
                </a:ext>
              </a:extLst>
            </p:cNvPr>
            <p:cNvCxnSpPr>
              <a:cxnSpLocks noChangeShapeType="1"/>
            </p:cNvCxnSpPr>
            <p:nvPr/>
          </p:nvCxnSpPr>
          <p:spPr bwMode="auto">
            <a:xfrm>
              <a:off x="1286468" y="390964"/>
              <a:ext cx="74930" cy="176530"/>
            </a:xfrm>
            <a:prstGeom prst="line">
              <a:avLst/>
            </a:prstGeom>
            <a:noFill/>
            <a:ln w="33655">
              <a:solidFill>
                <a:srgbClr val="000000"/>
              </a:solidFill>
              <a:round/>
              <a:headEnd/>
              <a:tailEnd/>
            </a:ln>
            <a:extLst>
              <a:ext uri="{909E8E84-426E-40DD-AFC4-6F175D3DCCD1}">
                <a14:hiddenFill xmlns:a14="http://schemas.microsoft.com/office/drawing/2010/main">
                  <a:noFill/>
                </a14:hiddenFill>
              </a:ext>
            </a:extLst>
          </p:spPr>
        </p:cxnSp>
        <p:cxnSp>
          <p:nvCxnSpPr>
            <p:cNvPr id="38925" name="Line 7">
              <a:extLst>
                <a:ext uri="{FF2B5EF4-FFF2-40B4-BE49-F238E27FC236}">
                  <a16:creationId xmlns:a16="http://schemas.microsoft.com/office/drawing/2014/main" id="{C734C1A2-C981-4016-8CDC-E2D0F461150F}"/>
                </a:ext>
              </a:extLst>
            </p:cNvPr>
            <p:cNvCxnSpPr>
              <a:cxnSpLocks noChangeShapeType="1"/>
            </p:cNvCxnSpPr>
            <p:nvPr/>
          </p:nvCxnSpPr>
          <p:spPr bwMode="auto">
            <a:xfrm flipV="1">
              <a:off x="1369653" y="58224"/>
              <a:ext cx="99695" cy="509270"/>
            </a:xfrm>
            <a:prstGeom prst="line">
              <a:avLst/>
            </a:prstGeom>
            <a:noFill/>
            <a:ln w="17145">
              <a:solidFill>
                <a:srgbClr val="000000"/>
              </a:solidFill>
              <a:round/>
              <a:headEnd/>
              <a:tailEnd/>
            </a:ln>
            <a:extLst>
              <a:ext uri="{909E8E84-426E-40DD-AFC4-6F175D3DCCD1}">
                <a14:hiddenFill xmlns:a14="http://schemas.microsoft.com/office/drawing/2010/main">
                  <a:noFill/>
                </a14:hiddenFill>
              </a:ext>
            </a:extLst>
          </p:spPr>
        </p:cxnSp>
        <p:cxnSp>
          <p:nvCxnSpPr>
            <p:cNvPr id="38926" name="Line 8">
              <a:extLst>
                <a:ext uri="{FF2B5EF4-FFF2-40B4-BE49-F238E27FC236}">
                  <a16:creationId xmlns:a16="http://schemas.microsoft.com/office/drawing/2014/main" id="{ADB72A1A-FD8C-42BC-935F-2357BE558F4E}"/>
                </a:ext>
              </a:extLst>
            </p:cNvPr>
            <p:cNvCxnSpPr>
              <a:cxnSpLocks noChangeShapeType="1"/>
            </p:cNvCxnSpPr>
            <p:nvPr/>
          </p:nvCxnSpPr>
          <p:spPr bwMode="auto">
            <a:xfrm>
              <a:off x="1469348" y="58224"/>
              <a:ext cx="935990" cy="0"/>
            </a:xfrm>
            <a:prstGeom prst="line">
              <a:avLst/>
            </a:prstGeom>
            <a:noFill/>
            <a:ln w="17145">
              <a:solidFill>
                <a:srgbClr val="000000"/>
              </a:solidFill>
              <a:round/>
              <a:headEnd/>
              <a:tailEnd/>
            </a:ln>
            <a:extLst>
              <a:ext uri="{909E8E84-426E-40DD-AFC4-6F175D3DCCD1}">
                <a14:hiddenFill xmlns:a14="http://schemas.microsoft.com/office/drawing/2010/main">
                  <a:noFill/>
                </a14:hiddenFill>
              </a:ext>
            </a:extLst>
          </p:spPr>
        </p:cxnSp>
        <p:sp>
          <p:nvSpPr>
            <p:cNvPr id="38927" name="Rectangle 28">
              <a:extLst>
                <a:ext uri="{FF2B5EF4-FFF2-40B4-BE49-F238E27FC236}">
                  <a16:creationId xmlns:a16="http://schemas.microsoft.com/office/drawing/2014/main" id="{653229E3-5998-4BC0-868A-985712A622C4}"/>
                </a:ext>
              </a:extLst>
            </p:cNvPr>
            <p:cNvSpPr>
              <a:spLocks noChangeArrowheads="1"/>
            </p:cNvSpPr>
            <p:nvPr/>
          </p:nvSpPr>
          <p:spPr bwMode="auto">
            <a:xfrm>
              <a:off x="2130487" y="335719"/>
              <a:ext cx="214630" cy="44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sz="19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xx</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38928" name="Rectangle 29">
              <a:extLst>
                <a:ext uri="{FF2B5EF4-FFF2-40B4-BE49-F238E27FC236}">
                  <a16:creationId xmlns:a16="http://schemas.microsoft.com/office/drawing/2014/main" id="{36C084A8-78AF-49B9-AAED-24D079355020}"/>
                </a:ext>
              </a:extLst>
            </p:cNvPr>
            <p:cNvSpPr>
              <a:spLocks noChangeArrowheads="1"/>
            </p:cNvSpPr>
            <p:nvPr/>
          </p:nvSpPr>
          <p:spPr bwMode="auto">
            <a:xfrm>
              <a:off x="637498" y="335531"/>
              <a:ext cx="60" cy="18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38929" name="Rectangle 30">
              <a:extLst>
                <a:ext uri="{FF2B5EF4-FFF2-40B4-BE49-F238E27FC236}">
                  <a16:creationId xmlns:a16="http://schemas.microsoft.com/office/drawing/2014/main" id="{973C16F2-E781-47E5-8B1F-78AB9CB33BD3}"/>
                </a:ext>
              </a:extLst>
            </p:cNvPr>
            <p:cNvSpPr>
              <a:spLocks noChangeArrowheads="1"/>
            </p:cNvSpPr>
            <p:nvPr/>
          </p:nvSpPr>
          <p:spPr bwMode="auto">
            <a:xfrm>
              <a:off x="2005923" y="82962"/>
              <a:ext cx="158750"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38930" name="Rectangle 31">
              <a:extLst>
                <a:ext uri="{FF2B5EF4-FFF2-40B4-BE49-F238E27FC236}">
                  <a16:creationId xmlns:a16="http://schemas.microsoft.com/office/drawing/2014/main" id="{05A86025-237E-4AFE-900A-CA62B46C6476}"/>
                </a:ext>
              </a:extLst>
            </p:cNvPr>
            <p:cNvSpPr>
              <a:spLocks noChangeArrowheads="1"/>
            </p:cNvSpPr>
            <p:nvPr/>
          </p:nvSpPr>
          <p:spPr bwMode="auto">
            <a:xfrm>
              <a:off x="154898" y="82962"/>
              <a:ext cx="497205"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SD</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38931" name="Rectangle 32">
              <a:extLst>
                <a:ext uri="{FF2B5EF4-FFF2-40B4-BE49-F238E27FC236}">
                  <a16:creationId xmlns:a16="http://schemas.microsoft.com/office/drawing/2014/main" id="{DD453E7B-60E9-45C7-8413-0B7094CB7393}"/>
                </a:ext>
              </a:extLst>
            </p:cNvPr>
            <p:cNvSpPr>
              <a:spLocks noChangeArrowheads="1"/>
            </p:cNvSpPr>
            <p:nvPr/>
          </p:nvSpPr>
          <p:spPr bwMode="auto">
            <a:xfrm>
              <a:off x="1703028" y="35999"/>
              <a:ext cx="223520" cy="6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a:solidFill>
                    <a:srgbClr val="000000"/>
                  </a:solidFill>
                  <a:latin typeface="Symbol" panose="05050102010706020507" pitchFamily="18" charset="2"/>
                  <a:ea typeface="Calibri" panose="020F0502020204030204" pitchFamily="34" charset="0"/>
                  <a:cs typeface="Symbol" panose="05050102010706020507" pitchFamily="18" charset="2"/>
                </a:rPr>
                <a:t>-</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38932" name="Rectangle 33">
              <a:extLst>
                <a:ext uri="{FF2B5EF4-FFF2-40B4-BE49-F238E27FC236}">
                  <a16:creationId xmlns:a16="http://schemas.microsoft.com/office/drawing/2014/main" id="{0B6DB5DD-B470-4BB5-A193-6C3DDB177C40}"/>
                </a:ext>
              </a:extLst>
            </p:cNvPr>
            <p:cNvSpPr>
              <a:spLocks noChangeArrowheads="1"/>
            </p:cNvSpPr>
            <p:nvPr/>
          </p:nvSpPr>
          <p:spPr bwMode="auto">
            <a:xfrm>
              <a:off x="933087" y="35987"/>
              <a:ext cx="203835" cy="6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a:solidFill>
                    <a:srgbClr val="000000"/>
                  </a:solidFill>
                  <a:latin typeface="Symbol" panose="05050102010706020507" pitchFamily="18" charset="2"/>
                  <a:ea typeface="Calibri" panose="020F0502020204030204" pitchFamily="34" charset="0"/>
                  <a:cs typeface="Symbol" panose="05050102010706020507" pitchFamily="18" charset="2"/>
                </a:rPr>
                <a:t>*</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38933" name="Rectangle 34">
              <a:extLst>
                <a:ext uri="{FF2B5EF4-FFF2-40B4-BE49-F238E27FC236}">
                  <a16:creationId xmlns:a16="http://schemas.microsoft.com/office/drawing/2014/main" id="{6542D662-B322-49A7-B9BD-63F7345FFA8C}"/>
                </a:ext>
              </a:extLst>
            </p:cNvPr>
            <p:cNvSpPr>
              <a:spLocks noChangeArrowheads="1"/>
            </p:cNvSpPr>
            <p:nvPr/>
          </p:nvSpPr>
          <p:spPr bwMode="auto">
            <a:xfrm>
              <a:off x="1455378" y="82989"/>
              <a:ext cx="203835" cy="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1000"/>
                </a:spcAft>
                <a:buFontTx/>
                <a:buNone/>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Rectangle 1">
            <a:extLst>
              <a:ext uri="{FF2B5EF4-FFF2-40B4-BE49-F238E27FC236}">
                <a16:creationId xmlns:a16="http://schemas.microsoft.com/office/drawing/2014/main" id="{5D07EA05-2CAD-45A0-85CF-289167EBC40D}"/>
              </a:ext>
            </a:extLst>
          </p:cNvPr>
          <p:cNvSpPr/>
          <p:nvPr/>
        </p:nvSpPr>
        <p:spPr>
          <a:xfrm>
            <a:off x="4866932" y="4392081"/>
            <a:ext cx="2539478" cy="584775"/>
          </a:xfrm>
          <a:prstGeom prst="rect">
            <a:avLst/>
          </a:prstGeom>
        </p:spPr>
        <p:txBody>
          <a:bodyPr wrap="none">
            <a:spAutoFit/>
          </a:bodyPr>
          <a:lstStyle/>
          <a:p>
            <a:pPr>
              <a:defRPr/>
            </a:pPr>
            <a:r>
              <a:rPr lang="en-US" dirty="0">
                <a:highlight>
                  <a:srgbClr val="FFFF00"/>
                </a:highlight>
              </a:rPr>
              <a:t>= 2.77 * SEM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a:extLst>
              <a:ext uri="{FF2B5EF4-FFF2-40B4-BE49-F238E27FC236}">
                <a16:creationId xmlns:a16="http://schemas.microsoft.com/office/drawing/2014/main" id="{B5D41662-BF43-4092-A3A5-4EBCC05A0A7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587B2EA-FF01-495A-9746-C594E04B9F44}" type="slidenum">
              <a:rPr lang="en-US" altLang="en-US" sz="1400">
                <a:latin typeface="Times New Roman" panose="02020603050405020304" pitchFamily="18" charset="0"/>
              </a:rPr>
              <a:pPr>
                <a:spcBef>
                  <a:spcPct val="0"/>
                </a:spcBef>
                <a:buFontTx/>
                <a:buNone/>
              </a:pPr>
              <a:t>22</a:t>
            </a:fld>
            <a:endParaRPr lang="en-US" altLang="en-US" sz="1400">
              <a:latin typeface="Times New Roman" panose="02020603050405020304" pitchFamily="18" charset="0"/>
            </a:endParaRPr>
          </a:p>
        </p:txBody>
      </p:sp>
      <p:sp>
        <p:nvSpPr>
          <p:cNvPr id="40963" name="Rectangle 2">
            <a:extLst>
              <a:ext uri="{FF2B5EF4-FFF2-40B4-BE49-F238E27FC236}">
                <a16:creationId xmlns:a16="http://schemas.microsoft.com/office/drawing/2014/main" id="{1B3B0C1A-C1A3-4782-8F70-712A18E42E27}"/>
              </a:ext>
            </a:extLst>
          </p:cNvPr>
          <p:cNvSpPr>
            <a:spLocks noGrp="1" noChangeArrowheads="1"/>
          </p:cNvSpPr>
          <p:nvPr>
            <p:ph type="title" idx="4294967295"/>
          </p:nvPr>
        </p:nvSpPr>
        <p:spPr>
          <a:xfrm>
            <a:off x="0" y="-103188"/>
            <a:ext cx="9372600" cy="1447801"/>
          </a:xfrm>
        </p:spPr>
        <p:txBody>
          <a:bodyPr/>
          <a:lstStyle/>
          <a:p>
            <a:pPr algn="l" eaLnBrk="1" hangingPunct="1"/>
            <a:r>
              <a:rPr lang="en-US" altLang="en-US" sz="3600">
                <a:latin typeface="Comic Sans MS" panose="030F0702030302020204" pitchFamily="66" charset="0"/>
              </a:rPr>
              <a:t>Amount of Change in Observed Score </a:t>
            </a:r>
            <a:br>
              <a:rPr lang="en-US" altLang="en-US" sz="3600">
                <a:latin typeface="Comic Sans MS" panose="030F0702030302020204" pitchFamily="66" charset="0"/>
              </a:rPr>
            </a:br>
            <a:r>
              <a:rPr lang="en-US" altLang="en-US" sz="3600">
                <a:latin typeface="Comic Sans MS" panose="030F0702030302020204" pitchFamily="66" charset="0"/>
              </a:rPr>
              <a:t>Needed for Significant Individual Change</a:t>
            </a:r>
            <a:endParaRPr lang="en-US" altLang="en-US">
              <a:latin typeface="Comic Sans MS" panose="030F0702030302020204" pitchFamily="66" charset="0"/>
            </a:endParaRPr>
          </a:p>
        </p:txBody>
      </p:sp>
      <p:grpSp>
        <p:nvGrpSpPr>
          <p:cNvPr id="40964" name="Group 67">
            <a:extLst>
              <a:ext uri="{FF2B5EF4-FFF2-40B4-BE49-F238E27FC236}">
                <a16:creationId xmlns:a16="http://schemas.microsoft.com/office/drawing/2014/main" id="{54603569-8F09-445F-9B82-71384D958AE1}"/>
              </a:ext>
            </a:extLst>
          </p:cNvPr>
          <p:cNvGrpSpPr>
            <a:grpSpLocks noGrp="1"/>
          </p:cNvGrpSpPr>
          <p:nvPr/>
        </p:nvGrpSpPr>
        <p:grpSpPr bwMode="auto">
          <a:xfrm>
            <a:off x="285750" y="1246188"/>
            <a:ext cx="8551863" cy="4708525"/>
            <a:chOff x="180" y="785"/>
            <a:chExt cx="5387" cy="2966"/>
          </a:xfrm>
        </p:grpSpPr>
        <p:sp>
          <p:nvSpPr>
            <p:cNvPr id="40966" name="Rectangle 2053">
              <a:extLst>
                <a:ext uri="{FF2B5EF4-FFF2-40B4-BE49-F238E27FC236}">
                  <a16:creationId xmlns:a16="http://schemas.microsoft.com/office/drawing/2014/main" id="{B3867472-75AC-4C67-BD59-776830E65ACC}"/>
                </a:ext>
              </a:extLst>
            </p:cNvPr>
            <p:cNvSpPr>
              <a:spLocks noChangeArrowheads="1"/>
            </p:cNvSpPr>
            <p:nvPr/>
          </p:nvSpPr>
          <p:spPr bwMode="auto">
            <a:xfrm>
              <a:off x="180" y="785"/>
              <a:ext cx="1347" cy="485"/>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2200">
                  <a:solidFill>
                    <a:srgbClr val="FFFFFF"/>
                  </a:solidFill>
                  <a:latin typeface="Times New Roman" panose="02020603050405020304" pitchFamily="18" charset="0"/>
                </a:rPr>
                <a:t>Scale</a:t>
              </a:r>
            </a:p>
          </p:txBody>
        </p:sp>
        <p:sp>
          <p:nvSpPr>
            <p:cNvPr id="40967" name="Rectangle 2054">
              <a:extLst>
                <a:ext uri="{FF2B5EF4-FFF2-40B4-BE49-F238E27FC236}">
                  <a16:creationId xmlns:a16="http://schemas.microsoft.com/office/drawing/2014/main" id="{50B791ED-3AA2-477A-89F9-CA017AB81F41}"/>
                </a:ext>
              </a:extLst>
            </p:cNvPr>
            <p:cNvSpPr>
              <a:spLocks noChangeArrowheads="1"/>
            </p:cNvSpPr>
            <p:nvPr/>
          </p:nvSpPr>
          <p:spPr bwMode="auto">
            <a:xfrm>
              <a:off x="1527" y="785"/>
              <a:ext cx="1346" cy="485"/>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80000"/>
                </a:spcBef>
                <a:buClr>
                  <a:srgbClr val="275DA6"/>
                </a:buClr>
                <a:buFontTx/>
                <a:buNone/>
              </a:pPr>
              <a:r>
                <a:rPr lang="en-US" altLang="en-US" sz="2200">
                  <a:solidFill>
                    <a:srgbClr val="FFFFFF"/>
                  </a:solidFill>
                  <a:latin typeface="Times New Roman" panose="02020603050405020304" pitchFamily="18" charset="0"/>
                </a:rPr>
                <a:t>Coefficient of Repeatability</a:t>
              </a:r>
            </a:p>
          </p:txBody>
        </p:sp>
        <p:sp>
          <p:nvSpPr>
            <p:cNvPr id="40968" name="Rectangle 2055">
              <a:extLst>
                <a:ext uri="{FF2B5EF4-FFF2-40B4-BE49-F238E27FC236}">
                  <a16:creationId xmlns:a16="http://schemas.microsoft.com/office/drawing/2014/main" id="{557C8B4B-E07B-4266-8670-BDCDCE6ECFC2}"/>
                </a:ext>
              </a:extLst>
            </p:cNvPr>
            <p:cNvSpPr>
              <a:spLocks noChangeArrowheads="1"/>
            </p:cNvSpPr>
            <p:nvPr/>
          </p:nvSpPr>
          <p:spPr bwMode="auto">
            <a:xfrm>
              <a:off x="2873" y="785"/>
              <a:ext cx="1347" cy="485"/>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solidFill>
                    <a:srgbClr val="FFFFFF"/>
                  </a:solidFill>
                  <a:latin typeface="Times New Roman" panose="02020603050405020304" pitchFamily="18" charset="0"/>
                </a:rPr>
                <a:t>Effect size</a:t>
              </a:r>
            </a:p>
          </p:txBody>
        </p:sp>
        <p:sp>
          <p:nvSpPr>
            <p:cNvPr id="40969" name="Rectangle 2056">
              <a:extLst>
                <a:ext uri="{FF2B5EF4-FFF2-40B4-BE49-F238E27FC236}">
                  <a16:creationId xmlns:a16="http://schemas.microsoft.com/office/drawing/2014/main" id="{7DA6EC94-2807-4C4D-B05B-B6AECB2DDFD2}"/>
                </a:ext>
              </a:extLst>
            </p:cNvPr>
            <p:cNvSpPr>
              <a:spLocks noChangeArrowheads="1"/>
            </p:cNvSpPr>
            <p:nvPr/>
          </p:nvSpPr>
          <p:spPr bwMode="auto">
            <a:xfrm>
              <a:off x="4220" y="785"/>
              <a:ext cx="1347" cy="485"/>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solidFill>
                    <a:srgbClr val="FFFFFF"/>
                  </a:solidFill>
                  <a:latin typeface="Times New Roman" panose="02020603050405020304" pitchFamily="18" charset="0"/>
                  <a:cs typeface="Times New Roman" panose="02020603050405020304" pitchFamily="18" charset="0"/>
                </a:rPr>
                <a:t>Cronbach’s alpha </a:t>
              </a:r>
            </a:p>
          </p:txBody>
        </p:sp>
        <p:sp>
          <p:nvSpPr>
            <p:cNvPr id="40970" name="Rectangle 2057">
              <a:extLst>
                <a:ext uri="{FF2B5EF4-FFF2-40B4-BE49-F238E27FC236}">
                  <a16:creationId xmlns:a16="http://schemas.microsoft.com/office/drawing/2014/main" id="{C9024E6E-920D-41C6-A578-76EF696CEA64}"/>
                </a:ext>
              </a:extLst>
            </p:cNvPr>
            <p:cNvSpPr>
              <a:spLocks noChangeArrowheads="1"/>
            </p:cNvSpPr>
            <p:nvPr/>
          </p:nvSpPr>
          <p:spPr bwMode="auto">
            <a:xfrm>
              <a:off x="180" y="1270"/>
              <a:ext cx="1347" cy="249"/>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1800">
                  <a:latin typeface="Times New Roman" panose="02020603050405020304" pitchFamily="18" charset="0"/>
                </a:rPr>
                <a:t>PF-10</a:t>
              </a:r>
            </a:p>
          </p:txBody>
        </p:sp>
        <p:sp>
          <p:nvSpPr>
            <p:cNvPr id="40971" name="Rectangle 2058">
              <a:extLst>
                <a:ext uri="{FF2B5EF4-FFF2-40B4-BE49-F238E27FC236}">
                  <a16:creationId xmlns:a16="http://schemas.microsoft.com/office/drawing/2014/main" id="{FBD2CBDD-A29B-45EC-A07E-2AAFC8E275CD}"/>
                </a:ext>
              </a:extLst>
            </p:cNvPr>
            <p:cNvSpPr>
              <a:spLocks noChangeArrowheads="1"/>
            </p:cNvSpPr>
            <p:nvPr/>
          </p:nvSpPr>
          <p:spPr bwMode="auto">
            <a:xfrm>
              <a:off x="1527" y="1270"/>
              <a:ext cx="1346" cy="249"/>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8.4</a:t>
              </a:r>
            </a:p>
          </p:txBody>
        </p:sp>
        <p:sp>
          <p:nvSpPr>
            <p:cNvPr id="40972" name="Rectangle 2059">
              <a:extLst>
                <a:ext uri="{FF2B5EF4-FFF2-40B4-BE49-F238E27FC236}">
                  <a16:creationId xmlns:a16="http://schemas.microsoft.com/office/drawing/2014/main" id="{6A5A199C-B7DE-4B04-B2A1-F4E185E94649}"/>
                </a:ext>
              </a:extLst>
            </p:cNvPr>
            <p:cNvSpPr>
              <a:spLocks noChangeArrowheads="1"/>
            </p:cNvSpPr>
            <p:nvPr/>
          </p:nvSpPr>
          <p:spPr bwMode="auto">
            <a:xfrm>
              <a:off x="2873" y="1270"/>
              <a:ext cx="1347" cy="249"/>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0.67</a:t>
              </a:r>
            </a:p>
          </p:txBody>
        </p:sp>
        <p:sp>
          <p:nvSpPr>
            <p:cNvPr id="40973" name="Rectangle 2060">
              <a:extLst>
                <a:ext uri="{FF2B5EF4-FFF2-40B4-BE49-F238E27FC236}">
                  <a16:creationId xmlns:a16="http://schemas.microsoft.com/office/drawing/2014/main" id="{3087AABF-D014-4E51-A570-B2F454330C8E}"/>
                </a:ext>
              </a:extLst>
            </p:cNvPr>
            <p:cNvSpPr>
              <a:spLocks noChangeArrowheads="1"/>
            </p:cNvSpPr>
            <p:nvPr/>
          </p:nvSpPr>
          <p:spPr bwMode="auto">
            <a:xfrm>
              <a:off x="4220" y="1270"/>
              <a:ext cx="1347" cy="249"/>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0.94</a:t>
              </a:r>
            </a:p>
          </p:txBody>
        </p:sp>
        <p:sp>
          <p:nvSpPr>
            <p:cNvPr id="40974" name="Rectangle 2061">
              <a:extLst>
                <a:ext uri="{FF2B5EF4-FFF2-40B4-BE49-F238E27FC236}">
                  <a16:creationId xmlns:a16="http://schemas.microsoft.com/office/drawing/2014/main" id="{438B9494-295D-40D9-A443-F32587D4C177}"/>
                </a:ext>
              </a:extLst>
            </p:cNvPr>
            <p:cNvSpPr>
              <a:spLocks noChangeArrowheads="1"/>
            </p:cNvSpPr>
            <p:nvPr/>
          </p:nvSpPr>
          <p:spPr bwMode="auto">
            <a:xfrm>
              <a:off x="180" y="1519"/>
              <a:ext cx="1347" cy="247"/>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1800">
                  <a:latin typeface="Times New Roman" panose="02020603050405020304" pitchFamily="18" charset="0"/>
                </a:rPr>
                <a:t>RP-4</a:t>
              </a:r>
            </a:p>
          </p:txBody>
        </p:sp>
        <p:sp>
          <p:nvSpPr>
            <p:cNvPr id="40975" name="Rectangle 2062">
              <a:extLst>
                <a:ext uri="{FF2B5EF4-FFF2-40B4-BE49-F238E27FC236}">
                  <a16:creationId xmlns:a16="http://schemas.microsoft.com/office/drawing/2014/main" id="{BBA0F93D-A479-4777-B115-8F3FFE8BF216}"/>
                </a:ext>
              </a:extLst>
            </p:cNvPr>
            <p:cNvSpPr>
              <a:spLocks noChangeArrowheads="1"/>
            </p:cNvSpPr>
            <p:nvPr/>
          </p:nvSpPr>
          <p:spPr bwMode="auto">
            <a:xfrm>
              <a:off x="1527" y="1519"/>
              <a:ext cx="1346" cy="247"/>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8.4</a:t>
              </a:r>
            </a:p>
          </p:txBody>
        </p:sp>
        <p:sp>
          <p:nvSpPr>
            <p:cNvPr id="40976" name="Rectangle 2063">
              <a:extLst>
                <a:ext uri="{FF2B5EF4-FFF2-40B4-BE49-F238E27FC236}">
                  <a16:creationId xmlns:a16="http://schemas.microsoft.com/office/drawing/2014/main" id="{729CD67B-757F-41C4-B940-382FF638F703}"/>
                </a:ext>
              </a:extLst>
            </p:cNvPr>
            <p:cNvSpPr>
              <a:spLocks noChangeArrowheads="1"/>
            </p:cNvSpPr>
            <p:nvPr/>
          </p:nvSpPr>
          <p:spPr bwMode="auto">
            <a:xfrm>
              <a:off x="2873" y="1519"/>
              <a:ext cx="1347" cy="247"/>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0.72</a:t>
              </a:r>
            </a:p>
          </p:txBody>
        </p:sp>
        <p:sp>
          <p:nvSpPr>
            <p:cNvPr id="40977" name="Rectangle 2064">
              <a:extLst>
                <a:ext uri="{FF2B5EF4-FFF2-40B4-BE49-F238E27FC236}">
                  <a16:creationId xmlns:a16="http://schemas.microsoft.com/office/drawing/2014/main" id="{A162BB80-2D0D-4E63-A0C9-CEC3028CFC35}"/>
                </a:ext>
              </a:extLst>
            </p:cNvPr>
            <p:cNvSpPr>
              <a:spLocks noChangeArrowheads="1"/>
            </p:cNvSpPr>
            <p:nvPr/>
          </p:nvSpPr>
          <p:spPr bwMode="auto">
            <a:xfrm>
              <a:off x="4220" y="1519"/>
              <a:ext cx="1347" cy="247"/>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0.93</a:t>
              </a:r>
            </a:p>
          </p:txBody>
        </p:sp>
        <p:sp>
          <p:nvSpPr>
            <p:cNvPr id="40978" name="Rectangle 2065">
              <a:extLst>
                <a:ext uri="{FF2B5EF4-FFF2-40B4-BE49-F238E27FC236}">
                  <a16:creationId xmlns:a16="http://schemas.microsoft.com/office/drawing/2014/main" id="{E7C07445-4B74-45DC-9B8A-FB46A8EFB060}"/>
                </a:ext>
              </a:extLst>
            </p:cNvPr>
            <p:cNvSpPr>
              <a:spLocks noChangeArrowheads="1"/>
            </p:cNvSpPr>
            <p:nvPr/>
          </p:nvSpPr>
          <p:spPr bwMode="auto">
            <a:xfrm>
              <a:off x="180" y="1766"/>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1800">
                  <a:latin typeface="Times New Roman" panose="02020603050405020304" pitchFamily="18" charset="0"/>
                </a:rPr>
                <a:t>BP-2</a:t>
              </a:r>
            </a:p>
          </p:txBody>
        </p:sp>
        <p:sp>
          <p:nvSpPr>
            <p:cNvPr id="40979" name="Rectangle 2066">
              <a:extLst>
                <a:ext uri="{FF2B5EF4-FFF2-40B4-BE49-F238E27FC236}">
                  <a16:creationId xmlns:a16="http://schemas.microsoft.com/office/drawing/2014/main" id="{13209FF2-C1E6-48A7-BEFB-158D97390E21}"/>
                </a:ext>
              </a:extLst>
            </p:cNvPr>
            <p:cNvSpPr>
              <a:spLocks noChangeArrowheads="1"/>
            </p:cNvSpPr>
            <p:nvPr/>
          </p:nvSpPr>
          <p:spPr bwMode="auto">
            <a:xfrm>
              <a:off x="1527" y="1766"/>
              <a:ext cx="1346"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10.4</a:t>
              </a:r>
            </a:p>
          </p:txBody>
        </p:sp>
        <p:sp>
          <p:nvSpPr>
            <p:cNvPr id="40980" name="Rectangle 2067">
              <a:extLst>
                <a:ext uri="{FF2B5EF4-FFF2-40B4-BE49-F238E27FC236}">
                  <a16:creationId xmlns:a16="http://schemas.microsoft.com/office/drawing/2014/main" id="{E25700B3-B03F-43ED-A4EE-6411D8EF16A1}"/>
                </a:ext>
              </a:extLst>
            </p:cNvPr>
            <p:cNvSpPr>
              <a:spLocks noChangeArrowheads="1"/>
            </p:cNvSpPr>
            <p:nvPr/>
          </p:nvSpPr>
          <p:spPr bwMode="auto">
            <a:xfrm>
              <a:off x="2873" y="1766"/>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dirty="0">
                  <a:latin typeface="Times New Roman" panose="02020603050405020304" pitchFamily="18" charset="0"/>
                </a:rPr>
                <a:t> </a:t>
              </a:r>
              <a:r>
                <a:rPr lang="en-US" altLang="en-US" sz="1800" u="sng" dirty="0">
                  <a:latin typeface="Times New Roman" panose="02020603050405020304" pitchFamily="18" charset="0"/>
                </a:rPr>
                <a:t>1.01</a:t>
              </a:r>
            </a:p>
          </p:txBody>
        </p:sp>
        <p:sp>
          <p:nvSpPr>
            <p:cNvPr id="40981" name="Rectangle 2068">
              <a:extLst>
                <a:ext uri="{FF2B5EF4-FFF2-40B4-BE49-F238E27FC236}">
                  <a16:creationId xmlns:a16="http://schemas.microsoft.com/office/drawing/2014/main" id="{9A3FE738-C008-42CE-8344-5A3E817E7CEC}"/>
                </a:ext>
              </a:extLst>
            </p:cNvPr>
            <p:cNvSpPr>
              <a:spLocks noChangeArrowheads="1"/>
            </p:cNvSpPr>
            <p:nvPr/>
          </p:nvSpPr>
          <p:spPr bwMode="auto">
            <a:xfrm>
              <a:off x="4220" y="1766"/>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0.87</a:t>
              </a:r>
            </a:p>
          </p:txBody>
        </p:sp>
        <p:sp>
          <p:nvSpPr>
            <p:cNvPr id="40982" name="Rectangle 2069">
              <a:extLst>
                <a:ext uri="{FF2B5EF4-FFF2-40B4-BE49-F238E27FC236}">
                  <a16:creationId xmlns:a16="http://schemas.microsoft.com/office/drawing/2014/main" id="{0BCCDB83-E68B-4CFF-9903-A7F19ACCDF5A}"/>
                </a:ext>
              </a:extLst>
            </p:cNvPr>
            <p:cNvSpPr>
              <a:spLocks noChangeArrowheads="1"/>
            </p:cNvSpPr>
            <p:nvPr/>
          </p:nvSpPr>
          <p:spPr bwMode="auto">
            <a:xfrm>
              <a:off x="180" y="2014"/>
              <a:ext cx="1347" cy="249"/>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1800">
                  <a:latin typeface="Times New Roman" panose="02020603050405020304" pitchFamily="18" charset="0"/>
                </a:rPr>
                <a:t>GH-5</a:t>
              </a:r>
            </a:p>
          </p:txBody>
        </p:sp>
        <p:sp>
          <p:nvSpPr>
            <p:cNvPr id="40983" name="Rectangle 2070">
              <a:extLst>
                <a:ext uri="{FF2B5EF4-FFF2-40B4-BE49-F238E27FC236}">
                  <a16:creationId xmlns:a16="http://schemas.microsoft.com/office/drawing/2014/main" id="{7F88169D-8CE8-45F6-9F1D-148AE83E4885}"/>
                </a:ext>
              </a:extLst>
            </p:cNvPr>
            <p:cNvSpPr>
              <a:spLocks noChangeArrowheads="1"/>
            </p:cNvSpPr>
            <p:nvPr/>
          </p:nvSpPr>
          <p:spPr bwMode="auto">
            <a:xfrm>
              <a:off x="1527" y="2014"/>
              <a:ext cx="1346" cy="249"/>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13.0</a:t>
              </a:r>
            </a:p>
          </p:txBody>
        </p:sp>
        <p:sp>
          <p:nvSpPr>
            <p:cNvPr id="40984" name="Rectangle 2071">
              <a:extLst>
                <a:ext uri="{FF2B5EF4-FFF2-40B4-BE49-F238E27FC236}">
                  <a16:creationId xmlns:a16="http://schemas.microsoft.com/office/drawing/2014/main" id="{C6EF70A7-B0E0-4EBD-85F7-7CE2E0EB4192}"/>
                </a:ext>
              </a:extLst>
            </p:cNvPr>
            <p:cNvSpPr>
              <a:spLocks noChangeArrowheads="1"/>
            </p:cNvSpPr>
            <p:nvPr/>
          </p:nvSpPr>
          <p:spPr bwMode="auto">
            <a:xfrm>
              <a:off x="2873" y="2014"/>
              <a:ext cx="1347" cy="249"/>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dirty="0">
                  <a:latin typeface="Times New Roman" panose="02020603050405020304" pitchFamily="18" charset="0"/>
                </a:rPr>
                <a:t> </a:t>
              </a:r>
              <a:r>
                <a:rPr lang="en-US" altLang="en-US" sz="1800" u="sng" dirty="0">
                  <a:latin typeface="Times New Roman" panose="02020603050405020304" pitchFamily="18" charset="0"/>
                </a:rPr>
                <a:t>1.13</a:t>
              </a:r>
            </a:p>
          </p:txBody>
        </p:sp>
        <p:sp>
          <p:nvSpPr>
            <p:cNvPr id="40985" name="Rectangle 2072">
              <a:extLst>
                <a:ext uri="{FF2B5EF4-FFF2-40B4-BE49-F238E27FC236}">
                  <a16:creationId xmlns:a16="http://schemas.microsoft.com/office/drawing/2014/main" id="{6F545754-EEB1-4A02-8A00-FA5899B07192}"/>
                </a:ext>
              </a:extLst>
            </p:cNvPr>
            <p:cNvSpPr>
              <a:spLocks noChangeArrowheads="1"/>
            </p:cNvSpPr>
            <p:nvPr/>
          </p:nvSpPr>
          <p:spPr bwMode="auto">
            <a:xfrm>
              <a:off x="4220" y="2014"/>
              <a:ext cx="1347" cy="249"/>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0.83</a:t>
              </a:r>
            </a:p>
          </p:txBody>
        </p:sp>
        <p:sp>
          <p:nvSpPr>
            <p:cNvPr id="40986" name="Rectangle 2073">
              <a:extLst>
                <a:ext uri="{FF2B5EF4-FFF2-40B4-BE49-F238E27FC236}">
                  <a16:creationId xmlns:a16="http://schemas.microsoft.com/office/drawing/2014/main" id="{A01C2169-6D4A-44D7-9A12-6B8CB3E92BB5}"/>
                </a:ext>
              </a:extLst>
            </p:cNvPr>
            <p:cNvSpPr>
              <a:spLocks noChangeArrowheads="1"/>
            </p:cNvSpPr>
            <p:nvPr/>
          </p:nvSpPr>
          <p:spPr bwMode="auto">
            <a:xfrm>
              <a:off x="180" y="2263"/>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1800">
                  <a:latin typeface="Times New Roman" panose="02020603050405020304" pitchFamily="18" charset="0"/>
                </a:rPr>
                <a:t>EN-4</a:t>
              </a:r>
            </a:p>
          </p:txBody>
        </p:sp>
        <p:sp>
          <p:nvSpPr>
            <p:cNvPr id="40987" name="Rectangle 2074">
              <a:extLst>
                <a:ext uri="{FF2B5EF4-FFF2-40B4-BE49-F238E27FC236}">
                  <a16:creationId xmlns:a16="http://schemas.microsoft.com/office/drawing/2014/main" id="{1EC5BFC6-A5F6-40AE-969C-1971C98376E7}"/>
                </a:ext>
              </a:extLst>
            </p:cNvPr>
            <p:cNvSpPr>
              <a:spLocks noChangeArrowheads="1"/>
            </p:cNvSpPr>
            <p:nvPr/>
          </p:nvSpPr>
          <p:spPr bwMode="auto">
            <a:xfrm>
              <a:off x="1527" y="2263"/>
              <a:ext cx="1346"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12.8</a:t>
              </a:r>
            </a:p>
          </p:txBody>
        </p:sp>
        <p:sp>
          <p:nvSpPr>
            <p:cNvPr id="40988" name="Rectangle 2075">
              <a:extLst>
                <a:ext uri="{FF2B5EF4-FFF2-40B4-BE49-F238E27FC236}">
                  <a16:creationId xmlns:a16="http://schemas.microsoft.com/office/drawing/2014/main" id="{CDF73293-3214-4764-AD14-50BA54B11CF7}"/>
                </a:ext>
              </a:extLst>
            </p:cNvPr>
            <p:cNvSpPr>
              <a:spLocks noChangeArrowheads="1"/>
            </p:cNvSpPr>
            <p:nvPr/>
          </p:nvSpPr>
          <p:spPr bwMode="auto">
            <a:xfrm>
              <a:off x="2873" y="2263"/>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dirty="0">
                  <a:latin typeface="Times New Roman" panose="02020603050405020304" pitchFamily="18" charset="0"/>
                </a:rPr>
                <a:t> </a:t>
              </a:r>
              <a:r>
                <a:rPr lang="en-US" altLang="en-US" sz="1800" u="sng" dirty="0">
                  <a:latin typeface="Times New Roman" panose="02020603050405020304" pitchFamily="18" charset="0"/>
                </a:rPr>
                <a:t>1.33</a:t>
              </a:r>
            </a:p>
          </p:txBody>
        </p:sp>
        <p:sp>
          <p:nvSpPr>
            <p:cNvPr id="40989" name="Rectangle 2076">
              <a:extLst>
                <a:ext uri="{FF2B5EF4-FFF2-40B4-BE49-F238E27FC236}">
                  <a16:creationId xmlns:a16="http://schemas.microsoft.com/office/drawing/2014/main" id="{A21D666B-FB49-44F0-B39C-E952D8AF8C6A}"/>
                </a:ext>
              </a:extLst>
            </p:cNvPr>
            <p:cNvSpPr>
              <a:spLocks noChangeArrowheads="1"/>
            </p:cNvSpPr>
            <p:nvPr/>
          </p:nvSpPr>
          <p:spPr bwMode="auto">
            <a:xfrm>
              <a:off x="4220" y="2263"/>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0.77</a:t>
              </a:r>
            </a:p>
          </p:txBody>
        </p:sp>
        <p:sp>
          <p:nvSpPr>
            <p:cNvPr id="40990" name="Rectangle 2077">
              <a:extLst>
                <a:ext uri="{FF2B5EF4-FFF2-40B4-BE49-F238E27FC236}">
                  <a16:creationId xmlns:a16="http://schemas.microsoft.com/office/drawing/2014/main" id="{20AE73DF-38A1-4380-8CFA-AADBC477D1B9}"/>
                </a:ext>
              </a:extLst>
            </p:cNvPr>
            <p:cNvSpPr>
              <a:spLocks noChangeArrowheads="1"/>
            </p:cNvSpPr>
            <p:nvPr/>
          </p:nvSpPr>
          <p:spPr bwMode="auto">
            <a:xfrm>
              <a:off x="180" y="2511"/>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1800">
                  <a:latin typeface="Times New Roman" panose="02020603050405020304" pitchFamily="18" charset="0"/>
                </a:rPr>
                <a:t>SF-2</a:t>
              </a:r>
            </a:p>
          </p:txBody>
        </p:sp>
        <p:sp>
          <p:nvSpPr>
            <p:cNvPr id="40991" name="Rectangle 2078">
              <a:extLst>
                <a:ext uri="{FF2B5EF4-FFF2-40B4-BE49-F238E27FC236}">
                  <a16:creationId xmlns:a16="http://schemas.microsoft.com/office/drawing/2014/main" id="{F592147D-6D7B-4C02-A94F-5FBD4BC20D7A}"/>
                </a:ext>
              </a:extLst>
            </p:cNvPr>
            <p:cNvSpPr>
              <a:spLocks noChangeArrowheads="1"/>
            </p:cNvSpPr>
            <p:nvPr/>
          </p:nvSpPr>
          <p:spPr bwMode="auto">
            <a:xfrm>
              <a:off x="1527" y="2511"/>
              <a:ext cx="1346"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13.8</a:t>
              </a:r>
            </a:p>
          </p:txBody>
        </p:sp>
        <p:sp>
          <p:nvSpPr>
            <p:cNvPr id="40992" name="Rectangle 2079">
              <a:extLst>
                <a:ext uri="{FF2B5EF4-FFF2-40B4-BE49-F238E27FC236}">
                  <a16:creationId xmlns:a16="http://schemas.microsoft.com/office/drawing/2014/main" id="{CD73944D-AB19-490B-9C29-82458BFF3791}"/>
                </a:ext>
              </a:extLst>
            </p:cNvPr>
            <p:cNvSpPr>
              <a:spLocks noChangeArrowheads="1"/>
            </p:cNvSpPr>
            <p:nvPr/>
          </p:nvSpPr>
          <p:spPr bwMode="auto">
            <a:xfrm>
              <a:off x="2873" y="2511"/>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dirty="0">
                  <a:latin typeface="Times New Roman" panose="02020603050405020304" pitchFamily="18" charset="0"/>
                </a:rPr>
                <a:t> </a:t>
              </a:r>
              <a:r>
                <a:rPr lang="en-US" altLang="en-US" sz="1800" u="sng" dirty="0">
                  <a:latin typeface="Times New Roman" panose="02020603050405020304" pitchFamily="18" charset="0"/>
                </a:rPr>
                <a:t>1.07</a:t>
              </a:r>
            </a:p>
          </p:txBody>
        </p:sp>
        <p:sp>
          <p:nvSpPr>
            <p:cNvPr id="40993" name="Rectangle 2080">
              <a:extLst>
                <a:ext uri="{FF2B5EF4-FFF2-40B4-BE49-F238E27FC236}">
                  <a16:creationId xmlns:a16="http://schemas.microsoft.com/office/drawing/2014/main" id="{6EF4974F-0356-4AF5-9938-4A5C080E5557}"/>
                </a:ext>
              </a:extLst>
            </p:cNvPr>
            <p:cNvSpPr>
              <a:spLocks noChangeArrowheads="1"/>
            </p:cNvSpPr>
            <p:nvPr/>
          </p:nvSpPr>
          <p:spPr bwMode="auto">
            <a:xfrm>
              <a:off x="4220" y="2511"/>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0.85</a:t>
              </a:r>
            </a:p>
          </p:txBody>
        </p:sp>
        <p:sp>
          <p:nvSpPr>
            <p:cNvPr id="40994" name="Rectangle 2081">
              <a:extLst>
                <a:ext uri="{FF2B5EF4-FFF2-40B4-BE49-F238E27FC236}">
                  <a16:creationId xmlns:a16="http://schemas.microsoft.com/office/drawing/2014/main" id="{5D846EC5-84CD-4657-B827-E8D707E0C57A}"/>
                </a:ext>
              </a:extLst>
            </p:cNvPr>
            <p:cNvSpPr>
              <a:spLocks noChangeArrowheads="1"/>
            </p:cNvSpPr>
            <p:nvPr/>
          </p:nvSpPr>
          <p:spPr bwMode="auto">
            <a:xfrm>
              <a:off x="180" y="2759"/>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1800">
                  <a:latin typeface="Times New Roman" panose="02020603050405020304" pitchFamily="18" charset="0"/>
                </a:rPr>
                <a:t>RE-3</a:t>
              </a:r>
            </a:p>
          </p:txBody>
        </p:sp>
        <p:sp>
          <p:nvSpPr>
            <p:cNvPr id="40995" name="Rectangle 2082">
              <a:extLst>
                <a:ext uri="{FF2B5EF4-FFF2-40B4-BE49-F238E27FC236}">
                  <a16:creationId xmlns:a16="http://schemas.microsoft.com/office/drawing/2014/main" id="{D12EFE28-61A9-4D84-8EE5-35DE55DF0E1E}"/>
                </a:ext>
              </a:extLst>
            </p:cNvPr>
            <p:cNvSpPr>
              <a:spLocks noChangeArrowheads="1"/>
            </p:cNvSpPr>
            <p:nvPr/>
          </p:nvSpPr>
          <p:spPr bwMode="auto">
            <a:xfrm>
              <a:off x="1527" y="2759"/>
              <a:ext cx="1346"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9.7</a:t>
              </a:r>
            </a:p>
          </p:txBody>
        </p:sp>
        <p:sp>
          <p:nvSpPr>
            <p:cNvPr id="40996" name="Rectangle 2083">
              <a:extLst>
                <a:ext uri="{FF2B5EF4-FFF2-40B4-BE49-F238E27FC236}">
                  <a16:creationId xmlns:a16="http://schemas.microsoft.com/office/drawing/2014/main" id="{D034792C-A78C-4E4E-B5FD-8267E58E6C47}"/>
                </a:ext>
              </a:extLst>
            </p:cNvPr>
            <p:cNvSpPr>
              <a:spLocks noChangeArrowheads="1"/>
            </p:cNvSpPr>
            <p:nvPr/>
          </p:nvSpPr>
          <p:spPr bwMode="auto">
            <a:xfrm>
              <a:off x="2873" y="2759"/>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0.71</a:t>
              </a:r>
            </a:p>
          </p:txBody>
        </p:sp>
        <p:sp>
          <p:nvSpPr>
            <p:cNvPr id="40997" name="Rectangle 2084">
              <a:extLst>
                <a:ext uri="{FF2B5EF4-FFF2-40B4-BE49-F238E27FC236}">
                  <a16:creationId xmlns:a16="http://schemas.microsoft.com/office/drawing/2014/main" id="{601BC000-E576-44F7-B3AB-8E87A6096E60}"/>
                </a:ext>
              </a:extLst>
            </p:cNvPr>
            <p:cNvSpPr>
              <a:spLocks noChangeArrowheads="1"/>
            </p:cNvSpPr>
            <p:nvPr/>
          </p:nvSpPr>
          <p:spPr bwMode="auto">
            <a:xfrm>
              <a:off x="4220" y="2759"/>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0.94</a:t>
              </a:r>
            </a:p>
          </p:txBody>
        </p:sp>
        <p:sp>
          <p:nvSpPr>
            <p:cNvPr id="40998" name="Rectangle 2085">
              <a:extLst>
                <a:ext uri="{FF2B5EF4-FFF2-40B4-BE49-F238E27FC236}">
                  <a16:creationId xmlns:a16="http://schemas.microsoft.com/office/drawing/2014/main" id="{2BADF564-E297-4B04-8142-85C25DA99A38}"/>
                </a:ext>
              </a:extLst>
            </p:cNvPr>
            <p:cNvSpPr>
              <a:spLocks noChangeArrowheads="1"/>
            </p:cNvSpPr>
            <p:nvPr/>
          </p:nvSpPr>
          <p:spPr bwMode="auto">
            <a:xfrm>
              <a:off x="180" y="3007"/>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1800">
                  <a:latin typeface="Times New Roman" panose="02020603050405020304" pitchFamily="18" charset="0"/>
                </a:rPr>
                <a:t>EWB-5</a:t>
              </a:r>
            </a:p>
          </p:txBody>
        </p:sp>
        <p:sp>
          <p:nvSpPr>
            <p:cNvPr id="40999" name="Rectangle 2086">
              <a:extLst>
                <a:ext uri="{FF2B5EF4-FFF2-40B4-BE49-F238E27FC236}">
                  <a16:creationId xmlns:a16="http://schemas.microsoft.com/office/drawing/2014/main" id="{4FAEAD1C-794A-4661-808A-9E676CF60EB8}"/>
                </a:ext>
              </a:extLst>
            </p:cNvPr>
            <p:cNvSpPr>
              <a:spLocks noChangeArrowheads="1"/>
            </p:cNvSpPr>
            <p:nvPr/>
          </p:nvSpPr>
          <p:spPr bwMode="auto">
            <a:xfrm>
              <a:off x="1527" y="3007"/>
              <a:ext cx="1346"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13.4</a:t>
              </a:r>
            </a:p>
          </p:txBody>
        </p:sp>
        <p:sp>
          <p:nvSpPr>
            <p:cNvPr id="41000" name="Rectangle 2087">
              <a:extLst>
                <a:ext uri="{FF2B5EF4-FFF2-40B4-BE49-F238E27FC236}">
                  <a16:creationId xmlns:a16="http://schemas.microsoft.com/office/drawing/2014/main" id="{7DE6E69D-DA87-4465-9882-4E16C9F1CC7F}"/>
                </a:ext>
              </a:extLst>
            </p:cNvPr>
            <p:cNvSpPr>
              <a:spLocks noChangeArrowheads="1"/>
            </p:cNvSpPr>
            <p:nvPr/>
          </p:nvSpPr>
          <p:spPr bwMode="auto">
            <a:xfrm>
              <a:off x="2873" y="3007"/>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dirty="0">
                  <a:latin typeface="Times New Roman" panose="02020603050405020304" pitchFamily="18" charset="0"/>
                </a:rPr>
                <a:t> </a:t>
              </a:r>
              <a:r>
                <a:rPr lang="en-US" altLang="en-US" sz="1800" u="sng" dirty="0">
                  <a:latin typeface="Times New Roman" panose="02020603050405020304" pitchFamily="18" charset="0"/>
                </a:rPr>
                <a:t>1.26</a:t>
              </a:r>
            </a:p>
          </p:txBody>
        </p:sp>
        <p:sp>
          <p:nvSpPr>
            <p:cNvPr id="41001" name="Rectangle 2088">
              <a:extLst>
                <a:ext uri="{FF2B5EF4-FFF2-40B4-BE49-F238E27FC236}">
                  <a16:creationId xmlns:a16="http://schemas.microsoft.com/office/drawing/2014/main" id="{5C51824A-C360-4440-A581-899DAF1FF311}"/>
                </a:ext>
              </a:extLst>
            </p:cNvPr>
            <p:cNvSpPr>
              <a:spLocks noChangeArrowheads="1"/>
            </p:cNvSpPr>
            <p:nvPr/>
          </p:nvSpPr>
          <p:spPr bwMode="auto">
            <a:xfrm>
              <a:off x="4220" y="3007"/>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0.79</a:t>
              </a:r>
            </a:p>
          </p:txBody>
        </p:sp>
        <p:sp>
          <p:nvSpPr>
            <p:cNvPr id="41002" name="Rectangle 2089">
              <a:extLst>
                <a:ext uri="{FF2B5EF4-FFF2-40B4-BE49-F238E27FC236}">
                  <a16:creationId xmlns:a16="http://schemas.microsoft.com/office/drawing/2014/main" id="{249656A1-6BAF-4B6C-BC87-9733AB37430F}"/>
                </a:ext>
              </a:extLst>
            </p:cNvPr>
            <p:cNvSpPr>
              <a:spLocks noChangeArrowheads="1"/>
            </p:cNvSpPr>
            <p:nvPr/>
          </p:nvSpPr>
          <p:spPr bwMode="auto">
            <a:xfrm>
              <a:off x="180" y="3255"/>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1800">
                  <a:latin typeface="Times New Roman" panose="02020603050405020304" pitchFamily="18" charset="0"/>
                </a:rPr>
                <a:t>PCS</a:t>
              </a:r>
            </a:p>
          </p:txBody>
        </p:sp>
        <p:sp>
          <p:nvSpPr>
            <p:cNvPr id="41003" name="Rectangle 2090">
              <a:extLst>
                <a:ext uri="{FF2B5EF4-FFF2-40B4-BE49-F238E27FC236}">
                  <a16:creationId xmlns:a16="http://schemas.microsoft.com/office/drawing/2014/main" id="{9CB3480C-A80E-41D4-8E1B-D08F4AD996F5}"/>
                </a:ext>
              </a:extLst>
            </p:cNvPr>
            <p:cNvSpPr>
              <a:spLocks noChangeArrowheads="1"/>
            </p:cNvSpPr>
            <p:nvPr/>
          </p:nvSpPr>
          <p:spPr bwMode="auto">
            <a:xfrm>
              <a:off x="1527" y="3255"/>
              <a:ext cx="1346"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7.1</a:t>
              </a:r>
            </a:p>
          </p:txBody>
        </p:sp>
        <p:sp>
          <p:nvSpPr>
            <p:cNvPr id="41004" name="Rectangle 2091">
              <a:extLst>
                <a:ext uri="{FF2B5EF4-FFF2-40B4-BE49-F238E27FC236}">
                  <a16:creationId xmlns:a16="http://schemas.microsoft.com/office/drawing/2014/main" id="{168C3A30-C5CA-44F7-8307-1EF92B5B9C27}"/>
                </a:ext>
              </a:extLst>
            </p:cNvPr>
            <p:cNvSpPr>
              <a:spLocks noChangeArrowheads="1"/>
            </p:cNvSpPr>
            <p:nvPr/>
          </p:nvSpPr>
          <p:spPr bwMode="auto">
            <a:xfrm>
              <a:off x="2873" y="3255"/>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0.62</a:t>
              </a:r>
            </a:p>
          </p:txBody>
        </p:sp>
        <p:sp>
          <p:nvSpPr>
            <p:cNvPr id="41005" name="Rectangle 2092">
              <a:extLst>
                <a:ext uri="{FF2B5EF4-FFF2-40B4-BE49-F238E27FC236}">
                  <a16:creationId xmlns:a16="http://schemas.microsoft.com/office/drawing/2014/main" id="{DF506D30-349E-46D6-8D48-02745B1DBDF0}"/>
                </a:ext>
              </a:extLst>
            </p:cNvPr>
            <p:cNvSpPr>
              <a:spLocks noChangeArrowheads="1"/>
            </p:cNvSpPr>
            <p:nvPr/>
          </p:nvSpPr>
          <p:spPr bwMode="auto">
            <a:xfrm>
              <a:off x="4220" y="3255"/>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dirty="0">
                  <a:latin typeface="Times New Roman" panose="02020603050405020304" pitchFamily="18" charset="0"/>
                </a:rPr>
                <a:t>  0.94*</a:t>
              </a:r>
            </a:p>
          </p:txBody>
        </p:sp>
        <p:sp>
          <p:nvSpPr>
            <p:cNvPr id="41006" name="Rectangle 2093">
              <a:extLst>
                <a:ext uri="{FF2B5EF4-FFF2-40B4-BE49-F238E27FC236}">
                  <a16:creationId xmlns:a16="http://schemas.microsoft.com/office/drawing/2014/main" id="{D554B87A-198B-4A75-BDBE-3361D873A2A1}"/>
                </a:ext>
              </a:extLst>
            </p:cNvPr>
            <p:cNvSpPr>
              <a:spLocks noChangeArrowheads="1"/>
            </p:cNvSpPr>
            <p:nvPr/>
          </p:nvSpPr>
          <p:spPr bwMode="auto">
            <a:xfrm>
              <a:off x="180" y="3503"/>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1800">
                  <a:latin typeface="Times New Roman" panose="02020603050405020304" pitchFamily="18" charset="0"/>
                </a:rPr>
                <a:t>MCS</a:t>
              </a:r>
            </a:p>
          </p:txBody>
        </p:sp>
        <p:sp>
          <p:nvSpPr>
            <p:cNvPr id="41007" name="Rectangle 2094">
              <a:extLst>
                <a:ext uri="{FF2B5EF4-FFF2-40B4-BE49-F238E27FC236}">
                  <a16:creationId xmlns:a16="http://schemas.microsoft.com/office/drawing/2014/main" id="{883433D4-5163-4D49-B327-A4F5702F2BC3}"/>
                </a:ext>
              </a:extLst>
            </p:cNvPr>
            <p:cNvSpPr>
              <a:spLocks noChangeArrowheads="1"/>
            </p:cNvSpPr>
            <p:nvPr/>
          </p:nvSpPr>
          <p:spPr bwMode="auto">
            <a:xfrm>
              <a:off x="1527" y="3503"/>
              <a:ext cx="1346"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9.7</a:t>
              </a:r>
            </a:p>
          </p:txBody>
        </p:sp>
        <p:sp>
          <p:nvSpPr>
            <p:cNvPr id="41008" name="Rectangle 2095">
              <a:extLst>
                <a:ext uri="{FF2B5EF4-FFF2-40B4-BE49-F238E27FC236}">
                  <a16:creationId xmlns:a16="http://schemas.microsoft.com/office/drawing/2014/main" id="{90C18BE8-2906-4DAC-8EF4-56D38014AAED}"/>
                </a:ext>
              </a:extLst>
            </p:cNvPr>
            <p:cNvSpPr>
              <a:spLocks noChangeArrowheads="1"/>
            </p:cNvSpPr>
            <p:nvPr/>
          </p:nvSpPr>
          <p:spPr bwMode="auto">
            <a:xfrm>
              <a:off x="2873" y="3503"/>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a:latin typeface="Times New Roman" panose="02020603050405020304" pitchFamily="18" charset="0"/>
                </a:rPr>
                <a:t>  0.73</a:t>
              </a:r>
            </a:p>
          </p:txBody>
        </p:sp>
        <p:sp>
          <p:nvSpPr>
            <p:cNvPr id="41009" name="Rectangle 2096">
              <a:extLst>
                <a:ext uri="{FF2B5EF4-FFF2-40B4-BE49-F238E27FC236}">
                  <a16:creationId xmlns:a16="http://schemas.microsoft.com/office/drawing/2014/main" id="{53AD3AF9-FF92-4442-B35E-3EBE5F0CCE5C}"/>
                </a:ext>
              </a:extLst>
            </p:cNvPr>
            <p:cNvSpPr>
              <a:spLocks noChangeArrowheads="1"/>
            </p:cNvSpPr>
            <p:nvPr/>
          </p:nvSpPr>
          <p:spPr bwMode="auto">
            <a:xfrm>
              <a:off x="4220" y="3503"/>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1800" dirty="0">
                  <a:latin typeface="Times New Roman" panose="02020603050405020304" pitchFamily="18" charset="0"/>
                </a:rPr>
                <a:t>  0.93*</a:t>
              </a:r>
            </a:p>
          </p:txBody>
        </p:sp>
        <p:sp>
          <p:nvSpPr>
            <p:cNvPr id="41010" name="Line 2097">
              <a:extLst>
                <a:ext uri="{FF2B5EF4-FFF2-40B4-BE49-F238E27FC236}">
                  <a16:creationId xmlns:a16="http://schemas.microsoft.com/office/drawing/2014/main" id="{DBF4311C-992F-4E75-B49F-07AA4E121AFC}"/>
                </a:ext>
              </a:extLst>
            </p:cNvPr>
            <p:cNvSpPr>
              <a:spLocks noChangeShapeType="1"/>
            </p:cNvSpPr>
            <p:nvPr/>
          </p:nvSpPr>
          <p:spPr bwMode="auto">
            <a:xfrm>
              <a:off x="1527" y="785"/>
              <a:ext cx="0" cy="2966"/>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1" name="Line 2098">
              <a:extLst>
                <a:ext uri="{FF2B5EF4-FFF2-40B4-BE49-F238E27FC236}">
                  <a16:creationId xmlns:a16="http://schemas.microsoft.com/office/drawing/2014/main" id="{F2061A28-ABC0-4E28-8305-85EFBE79834F}"/>
                </a:ext>
              </a:extLst>
            </p:cNvPr>
            <p:cNvSpPr>
              <a:spLocks noChangeShapeType="1"/>
            </p:cNvSpPr>
            <p:nvPr/>
          </p:nvSpPr>
          <p:spPr bwMode="auto">
            <a:xfrm>
              <a:off x="2873" y="785"/>
              <a:ext cx="0" cy="2966"/>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2" name="Line 2099">
              <a:extLst>
                <a:ext uri="{FF2B5EF4-FFF2-40B4-BE49-F238E27FC236}">
                  <a16:creationId xmlns:a16="http://schemas.microsoft.com/office/drawing/2014/main" id="{BE84D50F-9203-4271-B55D-B5EEA3970FD2}"/>
                </a:ext>
              </a:extLst>
            </p:cNvPr>
            <p:cNvSpPr>
              <a:spLocks noChangeShapeType="1"/>
            </p:cNvSpPr>
            <p:nvPr/>
          </p:nvSpPr>
          <p:spPr bwMode="auto">
            <a:xfrm>
              <a:off x="4220" y="785"/>
              <a:ext cx="0" cy="2966"/>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3" name="Line 2100">
              <a:extLst>
                <a:ext uri="{FF2B5EF4-FFF2-40B4-BE49-F238E27FC236}">
                  <a16:creationId xmlns:a16="http://schemas.microsoft.com/office/drawing/2014/main" id="{809E65B5-1DB9-432D-959D-615B9E6277BC}"/>
                </a:ext>
              </a:extLst>
            </p:cNvPr>
            <p:cNvSpPr>
              <a:spLocks noChangeShapeType="1"/>
            </p:cNvSpPr>
            <p:nvPr/>
          </p:nvSpPr>
          <p:spPr bwMode="auto">
            <a:xfrm>
              <a:off x="180" y="1270"/>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4" name="Line 2101">
              <a:extLst>
                <a:ext uri="{FF2B5EF4-FFF2-40B4-BE49-F238E27FC236}">
                  <a16:creationId xmlns:a16="http://schemas.microsoft.com/office/drawing/2014/main" id="{AFC14F86-53AD-4082-B8DE-112467B6BA6C}"/>
                </a:ext>
              </a:extLst>
            </p:cNvPr>
            <p:cNvSpPr>
              <a:spLocks noChangeShapeType="1"/>
            </p:cNvSpPr>
            <p:nvPr/>
          </p:nvSpPr>
          <p:spPr bwMode="auto">
            <a:xfrm>
              <a:off x="180" y="1519"/>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5" name="Line 2102">
              <a:extLst>
                <a:ext uri="{FF2B5EF4-FFF2-40B4-BE49-F238E27FC236}">
                  <a16:creationId xmlns:a16="http://schemas.microsoft.com/office/drawing/2014/main" id="{F3757BBD-A1C2-4F50-8689-2F79358ECF67}"/>
                </a:ext>
              </a:extLst>
            </p:cNvPr>
            <p:cNvSpPr>
              <a:spLocks noChangeShapeType="1"/>
            </p:cNvSpPr>
            <p:nvPr/>
          </p:nvSpPr>
          <p:spPr bwMode="auto">
            <a:xfrm>
              <a:off x="180" y="1766"/>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6" name="Line 2103">
              <a:extLst>
                <a:ext uri="{FF2B5EF4-FFF2-40B4-BE49-F238E27FC236}">
                  <a16:creationId xmlns:a16="http://schemas.microsoft.com/office/drawing/2014/main" id="{38C541C8-37D6-4738-AD3E-FE4F9CE13B2A}"/>
                </a:ext>
              </a:extLst>
            </p:cNvPr>
            <p:cNvSpPr>
              <a:spLocks noChangeShapeType="1"/>
            </p:cNvSpPr>
            <p:nvPr/>
          </p:nvSpPr>
          <p:spPr bwMode="auto">
            <a:xfrm>
              <a:off x="180" y="2014"/>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7" name="Line 2104">
              <a:extLst>
                <a:ext uri="{FF2B5EF4-FFF2-40B4-BE49-F238E27FC236}">
                  <a16:creationId xmlns:a16="http://schemas.microsoft.com/office/drawing/2014/main" id="{2094B833-89F8-42F7-BC25-06E5AF2C6F47}"/>
                </a:ext>
              </a:extLst>
            </p:cNvPr>
            <p:cNvSpPr>
              <a:spLocks noChangeShapeType="1"/>
            </p:cNvSpPr>
            <p:nvPr/>
          </p:nvSpPr>
          <p:spPr bwMode="auto">
            <a:xfrm>
              <a:off x="180" y="2263"/>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8" name="Line 2105">
              <a:extLst>
                <a:ext uri="{FF2B5EF4-FFF2-40B4-BE49-F238E27FC236}">
                  <a16:creationId xmlns:a16="http://schemas.microsoft.com/office/drawing/2014/main" id="{7D7C6D7D-5102-4E08-A585-F2C7B0F2EF95}"/>
                </a:ext>
              </a:extLst>
            </p:cNvPr>
            <p:cNvSpPr>
              <a:spLocks noChangeShapeType="1"/>
            </p:cNvSpPr>
            <p:nvPr/>
          </p:nvSpPr>
          <p:spPr bwMode="auto">
            <a:xfrm>
              <a:off x="180" y="2511"/>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9" name="Line 2106">
              <a:extLst>
                <a:ext uri="{FF2B5EF4-FFF2-40B4-BE49-F238E27FC236}">
                  <a16:creationId xmlns:a16="http://schemas.microsoft.com/office/drawing/2014/main" id="{5EA75276-43A0-4192-ABB0-73AC48B6FDE0}"/>
                </a:ext>
              </a:extLst>
            </p:cNvPr>
            <p:cNvSpPr>
              <a:spLocks noChangeShapeType="1"/>
            </p:cNvSpPr>
            <p:nvPr/>
          </p:nvSpPr>
          <p:spPr bwMode="auto">
            <a:xfrm>
              <a:off x="180" y="2759"/>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0" name="Line 2107">
              <a:extLst>
                <a:ext uri="{FF2B5EF4-FFF2-40B4-BE49-F238E27FC236}">
                  <a16:creationId xmlns:a16="http://schemas.microsoft.com/office/drawing/2014/main" id="{8A0E49AA-EC16-4C7A-99A8-F17A709778B0}"/>
                </a:ext>
              </a:extLst>
            </p:cNvPr>
            <p:cNvSpPr>
              <a:spLocks noChangeShapeType="1"/>
            </p:cNvSpPr>
            <p:nvPr/>
          </p:nvSpPr>
          <p:spPr bwMode="auto">
            <a:xfrm>
              <a:off x="180" y="3007"/>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1" name="Line 2108">
              <a:extLst>
                <a:ext uri="{FF2B5EF4-FFF2-40B4-BE49-F238E27FC236}">
                  <a16:creationId xmlns:a16="http://schemas.microsoft.com/office/drawing/2014/main" id="{3F042BB1-ED21-48E0-BE58-B6D0561757E6}"/>
                </a:ext>
              </a:extLst>
            </p:cNvPr>
            <p:cNvSpPr>
              <a:spLocks noChangeShapeType="1"/>
            </p:cNvSpPr>
            <p:nvPr/>
          </p:nvSpPr>
          <p:spPr bwMode="auto">
            <a:xfrm>
              <a:off x="180" y="3255"/>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2" name="Line 2109">
              <a:extLst>
                <a:ext uri="{FF2B5EF4-FFF2-40B4-BE49-F238E27FC236}">
                  <a16:creationId xmlns:a16="http://schemas.microsoft.com/office/drawing/2014/main" id="{01BF5196-36D0-49B9-A7F0-FAA28F644A7E}"/>
                </a:ext>
              </a:extLst>
            </p:cNvPr>
            <p:cNvSpPr>
              <a:spLocks noChangeShapeType="1"/>
            </p:cNvSpPr>
            <p:nvPr/>
          </p:nvSpPr>
          <p:spPr bwMode="auto">
            <a:xfrm>
              <a:off x="180" y="3503"/>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3" name="Line 2110">
              <a:extLst>
                <a:ext uri="{FF2B5EF4-FFF2-40B4-BE49-F238E27FC236}">
                  <a16:creationId xmlns:a16="http://schemas.microsoft.com/office/drawing/2014/main" id="{2A1E0D94-D493-46CC-AD1B-6F4D699B140F}"/>
                </a:ext>
              </a:extLst>
            </p:cNvPr>
            <p:cNvSpPr>
              <a:spLocks noChangeShapeType="1"/>
            </p:cNvSpPr>
            <p:nvPr/>
          </p:nvSpPr>
          <p:spPr bwMode="auto">
            <a:xfrm>
              <a:off x="180" y="785"/>
              <a:ext cx="0" cy="2966"/>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4" name="Line 2111">
              <a:extLst>
                <a:ext uri="{FF2B5EF4-FFF2-40B4-BE49-F238E27FC236}">
                  <a16:creationId xmlns:a16="http://schemas.microsoft.com/office/drawing/2014/main" id="{BEF4081E-6211-4E62-80FA-C96BBFA2A358}"/>
                </a:ext>
              </a:extLst>
            </p:cNvPr>
            <p:cNvSpPr>
              <a:spLocks noChangeShapeType="1"/>
            </p:cNvSpPr>
            <p:nvPr/>
          </p:nvSpPr>
          <p:spPr bwMode="auto">
            <a:xfrm>
              <a:off x="5567" y="785"/>
              <a:ext cx="0" cy="2966"/>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5" name="Line 2112">
              <a:extLst>
                <a:ext uri="{FF2B5EF4-FFF2-40B4-BE49-F238E27FC236}">
                  <a16:creationId xmlns:a16="http://schemas.microsoft.com/office/drawing/2014/main" id="{D016CA45-1AEC-4C9D-9BD2-91AB544800D3}"/>
                </a:ext>
              </a:extLst>
            </p:cNvPr>
            <p:cNvSpPr>
              <a:spLocks noChangeShapeType="1"/>
            </p:cNvSpPr>
            <p:nvPr/>
          </p:nvSpPr>
          <p:spPr bwMode="auto">
            <a:xfrm>
              <a:off x="180" y="785"/>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6" name="Line 2113">
              <a:extLst>
                <a:ext uri="{FF2B5EF4-FFF2-40B4-BE49-F238E27FC236}">
                  <a16:creationId xmlns:a16="http://schemas.microsoft.com/office/drawing/2014/main" id="{A466219B-3E15-4BB0-A605-47D79AFA73F0}"/>
                </a:ext>
              </a:extLst>
            </p:cNvPr>
            <p:cNvSpPr>
              <a:spLocks noChangeShapeType="1"/>
            </p:cNvSpPr>
            <p:nvPr/>
          </p:nvSpPr>
          <p:spPr bwMode="auto">
            <a:xfrm>
              <a:off x="180" y="3751"/>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965" name="TextBox 1">
            <a:extLst>
              <a:ext uri="{FF2B5EF4-FFF2-40B4-BE49-F238E27FC236}">
                <a16:creationId xmlns:a16="http://schemas.microsoft.com/office/drawing/2014/main" id="{BFA99C2B-4C71-4BB4-AB93-1E8A95A16393}"/>
              </a:ext>
            </a:extLst>
          </p:cNvPr>
          <p:cNvSpPr txBox="1">
            <a:spLocks noChangeArrowheads="1"/>
          </p:cNvSpPr>
          <p:nvPr/>
        </p:nvSpPr>
        <p:spPr bwMode="auto">
          <a:xfrm>
            <a:off x="307975" y="5954713"/>
            <a:ext cx="83788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dirty="0">
                <a:latin typeface="Times New Roman" panose="02020603050405020304" pitchFamily="18" charset="0"/>
              </a:rPr>
              <a:t>*Mosier’s formula (not  coefficient alpha).  </a:t>
            </a:r>
          </a:p>
          <a:p>
            <a:pPr>
              <a:spcBef>
                <a:spcPct val="0"/>
              </a:spcBef>
              <a:buNone/>
            </a:pPr>
            <a:r>
              <a:rPr lang="en-US" altLang="en-US" sz="2200" dirty="0">
                <a:latin typeface="Times New Roman" panose="02020603050405020304" pitchFamily="18" charset="0"/>
              </a:rPr>
              <a:t>See:   </a:t>
            </a:r>
            <a:r>
              <a:rPr lang="en-US" altLang="en-US" sz="2200" i="1" dirty="0">
                <a:latin typeface="Times New Roman" panose="02020603050405020304" pitchFamily="18" charset="0"/>
              </a:rPr>
              <a:t>https://labs.dgsom.ucla.edu/hays/pages/programs_utilities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a:extLst>
              <a:ext uri="{FF2B5EF4-FFF2-40B4-BE49-F238E27FC236}">
                <a16:creationId xmlns:a16="http://schemas.microsoft.com/office/drawing/2014/main" id="{E64CF356-A488-47C6-86F1-F2E97DF47BF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D14CDCE-E992-4F79-898B-CA7A47A750AA}" type="slidenum">
              <a:rPr lang="en-US" altLang="en-US" sz="1400">
                <a:latin typeface="Times New Roman" panose="02020603050405020304" pitchFamily="18" charset="0"/>
              </a:rPr>
              <a:pPr>
                <a:spcBef>
                  <a:spcPct val="0"/>
                </a:spcBef>
                <a:buFontTx/>
                <a:buNone/>
              </a:pPr>
              <a:t>23</a:t>
            </a:fld>
            <a:endParaRPr lang="en-US" altLang="en-US" sz="1400">
              <a:latin typeface="Times New Roman" panose="02020603050405020304" pitchFamily="18" charset="0"/>
            </a:endParaRPr>
          </a:p>
        </p:txBody>
      </p:sp>
      <p:sp>
        <p:nvSpPr>
          <p:cNvPr id="43011" name="Title 16">
            <a:extLst>
              <a:ext uri="{FF2B5EF4-FFF2-40B4-BE49-F238E27FC236}">
                <a16:creationId xmlns:a16="http://schemas.microsoft.com/office/drawing/2014/main" id="{1A1CC93F-74D5-4549-AEE5-910DAE96C6E8}"/>
              </a:ext>
            </a:extLst>
          </p:cNvPr>
          <p:cNvSpPr>
            <a:spLocks noGrp="1" noChangeArrowheads="1"/>
          </p:cNvSpPr>
          <p:nvPr>
            <p:ph type="title" idx="4294967295"/>
          </p:nvPr>
        </p:nvSpPr>
        <p:spPr>
          <a:xfrm>
            <a:off x="220663" y="0"/>
            <a:ext cx="8237537" cy="1600200"/>
          </a:xfrm>
        </p:spPr>
        <p:txBody>
          <a:bodyPr/>
          <a:lstStyle/>
          <a:p>
            <a:pPr eaLnBrk="1" hangingPunct="1"/>
            <a:r>
              <a:rPr lang="en-US" altLang="en-US" sz="4000" b="1">
                <a:latin typeface="Comic Sans MS" panose="030F0702030302020204" pitchFamily="66" charset="0"/>
              </a:rPr>
              <a:t>Amount of Change Needed for Significant Individual Change </a:t>
            </a:r>
          </a:p>
        </p:txBody>
      </p:sp>
      <p:graphicFrame>
        <p:nvGraphicFramePr>
          <p:cNvPr id="43012" name="Object 3">
            <a:extLst>
              <a:ext uri="{FF2B5EF4-FFF2-40B4-BE49-F238E27FC236}">
                <a16:creationId xmlns:a16="http://schemas.microsoft.com/office/drawing/2014/main" id="{2E709712-9ADC-41AE-AC16-3165F404AC0E}"/>
              </a:ext>
            </a:extLst>
          </p:cNvPr>
          <p:cNvGraphicFramePr>
            <a:graphicFrameLocks noGrp="1" noChangeAspect="1"/>
          </p:cNvGraphicFramePr>
          <p:nvPr>
            <p:ph idx="4294967295"/>
          </p:nvPr>
        </p:nvGraphicFramePr>
        <p:xfrm>
          <a:off x="390525" y="1530350"/>
          <a:ext cx="8734425" cy="4129088"/>
        </p:xfrm>
        <a:graphic>
          <a:graphicData uri="http://schemas.openxmlformats.org/presentationml/2006/ole">
            <mc:AlternateContent xmlns:mc="http://schemas.openxmlformats.org/markup-compatibility/2006">
              <mc:Choice xmlns:v="urn:schemas-microsoft-com:vml" Requires="v">
                <p:oleObj spid="_x0000_s43201" r:id="rId4" imgW="8736325" imgH="4127350" progId="Excel.Sheet.8">
                  <p:embed/>
                </p:oleObj>
              </mc:Choice>
              <mc:Fallback>
                <p:oleObj r:id="rId4" imgW="8736325" imgH="4127350" progId="Excel.Shee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 y="1530350"/>
                        <a:ext cx="8734425"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3" name="Text Box 4">
            <a:extLst>
              <a:ext uri="{FF2B5EF4-FFF2-40B4-BE49-F238E27FC236}">
                <a16:creationId xmlns:a16="http://schemas.microsoft.com/office/drawing/2014/main" id="{21096074-7D6D-4853-84B7-E101E329625E}"/>
              </a:ext>
            </a:extLst>
          </p:cNvPr>
          <p:cNvSpPr txBox="1">
            <a:spLocks noChangeArrowheads="1"/>
          </p:cNvSpPr>
          <p:nvPr/>
        </p:nvSpPr>
        <p:spPr bwMode="auto">
          <a:xfrm>
            <a:off x="966788" y="1919288"/>
            <a:ext cx="609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0.67</a:t>
            </a:r>
          </a:p>
        </p:txBody>
      </p:sp>
      <p:sp>
        <p:nvSpPr>
          <p:cNvPr id="43014" name="Text Box 5">
            <a:extLst>
              <a:ext uri="{FF2B5EF4-FFF2-40B4-BE49-F238E27FC236}">
                <a16:creationId xmlns:a16="http://schemas.microsoft.com/office/drawing/2014/main" id="{950495A4-FDB1-48C2-880B-9B4E6F5DF039}"/>
              </a:ext>
            </a:extLst>
          </p:cNvPr>
          <p:cNvSpPr txBox="1">
            <a:spLocks noChangeArrowheads="1"/>
          </p:cNvSpPr>
          <p:nvPr/>
        </p:nvSpPr>
        <p:spPr bwMode="auto">
          <a:xfrm>
            <a:off x="1604963" y="1919288"/>
            <a:ext cx="609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0.72</a:t>
            </a:r>
          </a:p>
        </p:txBody>
      </p:sp>
      <p:sp>
        <p:nvSpPr>
          <p:cNvPr id="43015" name="Text Box 6">
            <a:extLst>
              <a:ext uri="{FF2B5EF4-FFF2-40B4-BE49-F238E27FC236}">
                <a16:creationId xmlns:a16="http://schemas.microsoft.com/office/drawing/2014/main" id="{6815E033-0BB2-41FC-9FF6-9F0B49AEEB8E}"/>
              </a:ext>
            </a:extLst>
          </p:cNvPr>
          <p:cNvSpPr txBox="1">
            <a:spLocks noChangeArrowheads="1"/>
          </p:cNvSpPr>
          <p:nvPr/>
        </p:nvSpPr>
        <p:spPr bwMode="auto">
          <a:xfrm>
            <a:off x="2241550" y="1919288"/>
            <a:ext cx="609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1.01</a:t>
            </a:r>
          </a:p>
        </p:txBody>
      </p:sp>
      <p:sp>
        <p:nvSpPr>
          <p:cNvPr id="43016" name="Text Box 7">
            <a:extLst>
              <a:ext uri="{FF2B5EF4-FFF2-40B4-BE49-F238E27FC236}">
                <a16:creationId xmlns:a16="http://schemas.microsoft.com/office/drawing/2014/main" id="{450D0D82-C635-44CB-8BEC-02E27940569C}"/>
              </a:ext>
            </a:extLst>
          </p:cNvPr>
          <p:cNvSpPr txBox="1">
            <a:spLocks noChangeArrowheads="1"/>
          </p:cNvSpPr>
          <p:nvPr/>
        </p:nvSpPr>
        <p:spPr bwMode="auto">
          <a:xfrm>
            <a:off x="2879725" y="1919288"/>
            <a:ext cx="7794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1.13</a:t>
            </a:r>
          </a:p>
        </p:txBody>
      </p:sp>
      <p:sp>
        <p:nvSpPr>
          <p:cNvPr id="43017" name="Text Box 8">
            <a:extLst>
              <a:ext uri="{FF2B5EF4-FFF2-40B4-BE49-F238E27FC236}">
                <a16:creationId xmlns:a16="http://schemas.microsoft.com/office/drawing/2014/main" id="{68E3201F-C43D-4C88-8757-B8F2AE216D65}"/>
              </a:ext>
            </a:extLst>
          </p:cNvPr>
          <p:cNvSpPr txBox="1">
            <a:spLocks noChangeArrowheads="1"/>
          </p:cNvSpPr>
          <p:nvPr/>
        </p:nvSpPr>
        <p:spPr bwMode="auto">
          <a:xfrm>
            <a:off x="3581400" y="1844675"/>
            <a:ext cx="762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1.33</a:t>
            </a:r>
          </a:p>
        </p:txBody>
      </p:sp>
      <p:sp>
        <p:nvSpPr>
          <p:cNvPr id="43018" name="Text Box 9">
            <a:extLst>
              <a:ext uri="{FF2B5EF4-FFF2-40B4-BE49-F238E27FC236}">
                <a16:creationId xmlns:a16="http://schemas.microsoft.com/office/drawing/2014/main" id="{18CBA999-22FB-4471-9281-6D4DAC06D61A}"/>
              </a:ext>
            </a:extLst>
          </p:cNvPr>
          <p:cNvSpPr txBox="1">
            <a:spLocks noChangeArrowheads="1"/>
          </p:cNvSpPr>
          <p:nvPr/>
        </p:nvSpPr>
        <p:spPr bwMode="auto">
          <a:xfrm>
            <a:off x="4419600" y="18907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1.07</a:t>
            </a:r>
          </a:p>
        </p:txBody>
      </p:sp>
      <p:sp>
        <p:nvSpPr>
          <p:cNvPr id="43019" name="Text Box 10">
            <a:extLst>
              <a:ext uri="{FF2B5EF4-FFF2-40B4-BE49-F238E27FC236}">
                <a16:creationId xmlns:a16="http://schemas.microsoft.com/office/drawing/2014/main" id="{CE8805AF-B2CA-4F65-B586-CA6F28461120}"/>
              </a:ext>
            </a:extLst>
          </p:cNvPr>
          <p:cNvSpPr txBox="1">
            <a:spLocks noChangeArrowheads="1"/>
          </p:cNvSpPr>
          <p:nvPr/>
        </p:nvSpPr>
        <p:spPr bwMode="auto">
          <a:xfrm>
            <a:off x="5105400" y="1919288"/>
            <a:ext cx="495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0.71</a:t>
            </a:r>
          </a:p>
        </p:txBody>
      </p:sp>
      <p:sp>
        <p:nvSpPr>
          <p:cNvPr id="43020" name="Text Box 11">
            <a:extLst>
              <a:ext uri="{FF2B5EF4-FFF2-40B4-BE49-F238E27FC236}">
                <a16:creationId xmlns:a16="http://schemas.microsoft.com/office/drawing/2014/main" id="{DD67F67A-CEC1-453B-B9DB-17E2B28802D8}"/>
              </a:ext>
            </a:extLst>
          </p:cNvPr>
          <p:cNvSpPr txBox="1">
            <a:spLocks noChangeArrowheads="1"/>
          </p:cNvSpPr>
          <p:nvPr/>
        </p:nvSpPr>
        <p:spPr bwMode="auto">
          <a:xfrm>
            <a:off x="5715000" y="1919288"/>
            <a:ext cx="609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1.26 </a:t>
            </a:r>
          </a:p>
        </p:txBody>
      </p:sp>
      <p:sp>
        <p:nvSpPr>
          <p:cNvPr id="43021" name="Text Box 12">
            <a:extLst>
              <a:ext uri="{FF2B5EF4-FFF2-40B4-BE49-F238E27FC236}">
                <a16:creationId xmlns:a16="http://schemas.microsoft.com/office/drawing/2014/main" id="{782CF251-E3D9-4903-B8AF-D8955471FEB0}"/>
              </a:ext>
            </a:extLst>
          </p:cNvPr>
          <p:cNvSpPr txBox="1">
            <a:spLocks noChangeArrowheads="1"/>
          </p:cNvSpPr>
          <p:nvPr/>
        </p:nvSpPr>
        <p:spPr bwMode="auto">
          <a:xfrm>
            <a:off x="6324600" y="1919288"/>
            <a:ext cx="685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0.62</a:t>
            </a:r>
          </a:p>
        </p:txBody>
      </p:sp>
      <p:sp>
        <p:nvSpPr>
          <p:cNvPr id="43022" name="Text Box 13">
            <a:extLst>
              <a:ext uri="{FF2B5EF4-FFF2-40B4-BE49-F238E27FC236}">
                <a16:creationId xmlns:a16="http://schemas.microsoft.com/office/drawing/2014/main" id="{EFEC584A-DE35-4594-8DDA-8FAAFE8159C2}"/>
              </a:ext>
            </a:extLst>
          </p:cNvPr>
          <p:cNvSpPr txBox="1">
            <a:spLocks noChangeArrowheads="1"/>
          </p:cNvSpPr>
          <p:nvPr/>
        </p:nvSpPr>
        <p:spPr bwMode="auto">
          <a:xfrm>
            <a:off x="7135813" y="1919288"/>
            <a:ext cx="609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200">
                <a:ea typeface="ＭＳ Ｐゴシック" panose="020B0600070205080204" pitchFamily="34" charset="-128"/>
              </a:rPr>
              <a:t>0.73</a:t>
            </a:r>
          </a:p>
        </p:txBody>
      </p:sp>
      <p:sp>
        <p:nvSpPr>
          <p:cNvPr id="43023" name="Text Box 14">
            <a:extLst>
              <a:ext uri="{FF2B5EF4-FFF2-40B4-BE49-F238E27FC236}">
                <a16:creationId xmlns:a16="http://schemas.microsoft.com/office/drawing/2014/main" id="{7DC78D88-87C9-497D-B87D-E3BEDA2DFECF}"/>
              </a:ext>
            </a:extLst>
          </p:cNvPr>
          <p:cNvSpPr txBox="1">
            <a:spLocks noChangeArrowheads="1"/>
          </p:cNvSpPr>
          <p:nvPr/>
        </p:nvSpPr>
        <p:spPr bwMode="auto">
          <a:xfrm>
            <a:off x="2620963" y="1530350"/>
            <a:ext cx="2979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
                <a:srgbClr val="FFDF00"/>
              </a:buClr>
              <a:buSzPct val="75000"/>
              <a:buFont typeface="Symbol" panose="05050102010706020507" pitchFamily="18" charset="2"/>
              <a:buNone/>
            </a:pPr>
            <a:r>
              <a:rPr lang="en-US" altLang="en-US" sz="1800">
                <a:ea typeface="ＭＳ Ｐゴシック" panose="020B0600070205080204" pitchFamily="34" charset="-128"/>
              </a:rPr>
              <a:t>Effect Size</a:t>
            </a:r>
          </a:p>
        </p:txBody>
      </p:sp>
      <p:sp>
        <p:nvSpPr>
          <p:cNvPr id="43024" name="Rectangle 4">
            <a:extLst>
              <a:ext uri="{FF2B5EF4-FFF2-40B4-BE49-F238E27FC236}">
                <a16:creationId xmlns:a16="http://schemas.microsoft.com/office/drawing/2014/main" id="{CF3B7D0F-E118-42FE-8076-BAFF784355CA}"/>
              </a:ext>
            </a:extLst>
          </p:cNvPr>
          <p:cNvSpPr>
            <a:spLocks noChangeArrowheads="1"/>
          </p:cNvSpPr>
          <p:nvPr/>
        </p:nvSpPr>
        <p:spPr bwMode="auto">
          <a:xfrm>
            <a:off x="220663" y="5870575"/>
            <a:ext cx="85979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a:latin typeface="Times New Roman" panose="02020603050405020304" pitchFamily="18" charset="0"/>
              </a:rPr>
              <a:t>PFI = Physical Functioning; Role-P = Role-Physical; Pain = Bodily Pain; Gen H=General Health; Energy = Energy/Fatigue; Social = Social Functioning;</a:t>
            </a:r>
          </a:p>
          <a:p>
            <a:pPr>
              <a:spcBef>
                <a:spcPct val="0"/>
              </a:spcBef>
              <a:buFontTx/>
              <a:buNone/>
            </a:pPr>
            <a:r>
              <a:rPr lang="en-US" altLang="en-US" sz="1000">
                <a:latin typeface="Times New Roman" panose="02020603050405020304" pitchFamily="18" charset="0"/>
              </a:rPr>
              <a:t>Role-E = Role-Emotional; EWB = Emotional Well-being; PCS = Physical Component Summary; MCS =Mental Component Summary.</a:t>
            </a:r>
          </a:p>
          <a:p>
            <a:pPr>
              <a:spcBef>
                <a:spcPct val="0"/>
              </a:spcBef>
              <a:buFontTx/>
              <a:buNone/>
            </a:pPr>
            <a:endParaRPr lang="en-US" altLang="en-US" sz="1000">
              <a:latin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2C42AF-AD71-4B4A-8641-37D2D4CD1D63}"/>
              </a:ext>
            </a:extLst>
          </p:cNvPr>
          <p:cNvSpPr/>
          <p:nvPr/>
        </p:nvSpPr>
        <p:spPr>
          <a:xfrm>
            <a:off x="355770" y="483185"/>
            <a:ext cx="8788231" cy="784830"/>
          </a:xfrm>
          <a:prstGeom prst="rect">
            <a:avLst/>
          </a:prstGeom>
        </p:spPr>
        <p:txBody>
          <a:bodyPr wrap="square">
            <a:spAutoFit/>
          </a:bodyPr>
          <a:lstStyle>
            <a:defPPr>
              <a:defRPr lang="en-US"/>
            </a:defPPr>
            <a:lvl1pPr marL="0" algn="l" defTabSz="642812" rtl="0" eaLnBrk="1" latinLnBrk="0" hangingPunct="1">
              <a:defRPr sz="2530" kern="1200">
                <a:solidFill>
                  <a:schemeClr val="tx1"/>
                </a:solidFill>
                <a:latin typeface="+mn-lt"/>
                <a:ea typeface="+mn-ea"/>
                <a:cs typeface="+mn-cs"/>
              </a:defRPr>
            </a:lvl1pPr>
            <a:lvl2pPr marL="642812" algn="l" defTabSz="642812" rtl="0" eaLnBrk="1" latinLnBrk="0" hangingPunct="1">
              <a:defRPr sz="2530" kern="1200">
                <a:solidFill>
                  <a:schemeClr val="tx1"/>
                </a:solidFill>
                <a:latin typeface="+mn-lt"/>
                <a:ea typeface="+mn-ea"/>
                <a:cs typeface="+mn-cs"/>
              </a:defRPr>
            </a:lvl2pPr>
            <a:lvl3pPr marL="1285621" algn="l" defTabSz="642812" rtl="0" eaLnBrk="1" latinLnBrk="0" hangingPunct="1">
              <a:defRPr sz="2530" kern="1200">
                <a:solidFill>
                  <a:schemeClr val="tx1"/>
                </a:solidFill>
                <a:latin typeface="+mn-lt"/>
                <a:ea typeface="+mn-ea"/>
                <a:cs typeface="+mn-cs"/>
              </a:defRPr>
            </a:lvl3pPr>
            <a:lvl4pPr marL="1928433" algn="l" defTabSz="642812" rtl="0" eaLnBrk="1" latinLnBrk="0" hangingPunct="1">
              <a:defRPr sz="2530" kern="1200">
                <a:solidFill>
                  <a:schemeClr val="tx1"/>
                </a:solidFill>
                <a:latin typeface="+mn-lt"/>
                <a:ea typeface="+mn-ea"/>
                <a:cs typeface="+mn-cs"/>
              </a:defRPr>
            </a:lvl4pPr>
            <a:lvl5pPr marL="2571245" algn="l" defTabSz="642812" rtl="0" eaLnBrk="1" latinLnBrk="0" hangingPunct="1">
              <a:defRPr sz="2530" kern="1200">
                <a:solidFill>
                  <a:schemeClr val="tx1"/>
                </a:solidFill>
                <a:latin typeface="+mn-lt"/>
                <a:ea typeface="+mn-ea"/>
                <a:cs typeface="+mn-cs"/>
              </a:defRPr>
            </a:lvl5pPr>
            <a:lvl6pPr marL="3214054" algn="l" defTabSz="642812" rtl="0" eaLnBrk="1" latinLnBrk="0" hangingPunct="1">
              <a:defRPr sz="2530" kern="1200">
                <a:solidFill>
                  <a:schemeClr val="tx1"/>
                </a:solidFill>
                <a:latin typeface="+mn-lt"/>
                <a:ea typeface="+mn-ea"/>
                <a:cs typeface="+mn-cs"/>
              </a:defRPr>
            </a:lvl6pPr>
            <a:lvl7pPr marL="3856866" algn="l" defTabSz="642812" rtl="0" eaLnBrk="1" latinLnBrk="0" hangingPunct="1">
              <a:defRPr sz="2530" kern="1200">
                <a:solidFill>
                  <a:schemeClr val="tx1"/>
                </a:solidFill>
                <a:latin typeface="+mn-lt"/>
                <a:ea typeface="+mn-ea"/>
                <a:cs typeface="+mn-cs"/>
              </a:defRPr>
            </a:lvl7pPr>
            <a:lvl8pPr marL="4499678" algn="l" defTabSz="642812" rtl="0" eaLnBrk="1" latinLnBrk="0" hangingPunct="1">
              <a:defRPr sz="2530" kern="1200">
                <a:solidFill>
                  <a:schemeClr val="tx1"/>
                </a:solidFill>
                <a:latin typeface="+mn-lt"/>
                <a:ea typeface="+mn-ea"/>
                <a:cs typeface="+mn-cs"/>
              </a:defRPr>
            </a:lvl8pPr>
            <a:lvl9pPr marL="5142487" algn="l" defTabSz="642812" rtl="0" eaLnBrk="1" latinLnBrk="0" hangingPunct="1">
              <a:defRPr sz="2530" kern="1200">
                <a:solidFill>
                  <a:schemeClr val="tx1"/>
                </a:solidFill>
                <a:latin typeface="+mn-lt"/>
                <a:ea typeface="+mn-ea"/>
                <a:cs typeface="+mn-cs"/>
              </a:defRPr>
            </a:lvl9pPr>
          </a:lstStyle>
          <a:p>
            <a:r>
              <a:rPr lang="en-US" sz="2250" dirty="0">
                <a:solidFill>
                  <a:srgbClr val="221E1F"/>
                </a:solidFill>
                <a:latin typeface="Arial" panose="020B0604020202020204" pitchFamily="34" charset="0"/>
                <a:ea typeface="Calibri" panose="020F0502020204030204" pitchFamily="34" charset="0"/>
                <a:cs typeface="Cambria" panose="02040503050406030204" pitchFamily="18" charset="0"/>
              </a:rPr>
              <a:t>Appropriate coefficients of repeatability are two-to-three times larger than the 5-point change threshold. </a:t>
            </a:r>
            <a:endParaRPr lang="en-US" sz="2250" dirty="0"/>
          </a:p>
        </p:txBody>
      </p:sp>
      <p:graphicFrame>
        <p:nvGraphicFramePr>
          <p:cNvPr id="5" name="Object 4">
            <a:extLst>
              <a:ext uri="{FF2B5EF4-FFF2-40B4-BE49-F238E27FC236}">
                <a16:creationId xmlns:a16="http://schemas.microsoft.com/office/drawing/2014/main" id="{0BD0F017-0AED-48F0-B1B7-24546D53821A}"/>
              </a:ext>
            </a:extLst>
          </p:cNvPr>
          <p:cNvGraphicFramePr>
            <a:graphicFrameLocks noChangeAspect="1"/>
          </p:cNvGraphicFramePr>
          <p:nvPr>
            <p:extLst>
              <p:ext uri="{D42A27DB-BD31-4B8C-83A1-F6EECF244321}">
                <p14:modId xmlns:p14="http://schemas.microsoft.com/office/powerpoint/2010/main" val="403120650"/>
              </p:ext>
            </p:extLst>
          </p:nvPr>
        </p:nvGraphicFramePr>
        <p:xfrm>
          <a:off x="393700" y="1300163"/>
          <a:ext cx="8301038" cy="5886450"/>
        </p:xfrm>
        <a:graphic>
          <a:graphicData uri="http://schemas.openxmlformats.org/presentationml/2006/ole">
            <mc:AlternateContent xmlns:mc="http://schemas.openxmlformats.org/markup-compatibility/2006">
              <mc:Choice xmlns:v="urn:schemas-microsoft-com:vml" Requires="v">
                <p:oleObj spid="_x0000_s73850" name="Document" r:id="rId4" imgW="5940449" imgH="4218718" progId="Word.Document.12">
                  <p:embed/>
                </p:oleObj>
              </mc:Choice>
              <mc:Fallback>
                <p:oleObj name="Document" r:id="rId4" imgW="5940449" imgH="4218718" progId="Word.Document.12">
                  <p:embed/>
                  <p:pic>
                    <p:nvPicPr>
                      <p:cNvPr id="5" name="Object 4">
                        <a:extLst>
                          <a:ext uri="{FF2B5EF4-FFF2-40B4-BE49-F238E27FC236}">
                            <a16:creationId xmlns:a16="http://schemas.microsoft.com/office/drawing/2014/main" id="{0BD0F017-0AED-48F0-B1B7-24546D53821A}"/>
                          </a:ext>
                        </a:extLst>
                      </p:cNvPr>
                      <p:cNvPicPr/>
                      <p:nvPr/>
                    </p:nvPicPr>
                    <p:blipFill>
                      <a:blip r:embed="rId5"/>
                      <a:stretch>
                        <a:fillRect/>
                      </a:stretch>
                    </p:blipFill>
                    <p:spPr>
                      <a:xfrm>
                        <a:off x="393700" y="1300163"/>
                        <a:ext cx="8301038" cy="5886450"/>
                      </a:xfrm>
                      <a:prstGeom prst="rect">
                        <a:avLst/>
                      </a:prstGeom>
                    </p:spPr>
                  </p:pic>
                </p:oleObj>
              </mc:Fallback>
            </mc:AlternateContent>
          </a:graphicData>
        </a:graphic>
      </p:graphicFrame>
    </p:spTree>
    <p:extLst>
      <p:ext uri="{BB962C8B-B14F-4D97-AF65-F5344CB8AC3E}">
        <p14:creationId xmlns:p14="http://schemas.microsoft.com/office/powerpoint/2010/main" val="796550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a:extLst>
              <a:ext uri="{FF2B5EF4-FFF2-40B4-BE49-F238E27FC236}">
                <a16:creationId xmlns:a16="http://schemas.microsoft.com/office/drawing/2014/main" id="{BC0FBF1E-964B-4F03-8851-5DF4FA27608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41427AD-AB60-4C60-93AB-2B56FB923BAB}" type="slidenum">
              <a:rPr lang="en-US" altLang="en-US" sz="1400">
                <a:latin typeface="Times New Roman" panose="02020603050405020304" pitchFamily="18" charset="0"/>
              </a:rPr>
              <a:pPr>
                <a:spcBef>
                  <a:spcPct val="0"/>
                </a:spcBef>
                <a:buFontTx/>
                <a:buNone/>
              </a:pPr>
              <a:t>25</a:t>
            </a:fld>
            <a:endParaRPr lang="en-US" altLang="en-US" sz="1400">
              <a:latin typeface="Times New Roman" panose="02020603050405020304" pitchFamily="18" charset="0"/>
            </a:endParaRPr>
          </a:p>
        </p:txBody>
      </p:sp>
      <p:sp>
        <p:nvSpPr>
          <p:cNvPr id="45059" name="Rectangle 2">
            <a:extLst>
              <a:ext uri="{FF2B5EF4-FFF2-40B4-BE49-F238E27FC236}">
                <a16:creationId xmlns:a16="http://schemas.microsoft.com/office/drawing/2014/main" id="{337F16D8-3A60-4014-8AD8-E73C23A208D8}"/>
              </a:ext>
            </a:extLst>
          </p:cNvPr>
          <p:cNvSpPr>
            <a:spLocks noGrp="1" noChangeArrowheads="1"/>
          </p:cNvSpPr>
          <p:nvPr>
            <p:ph type="title" idx="4294967295"/>
          </p:nvPr>
        </p:nvSpPr>
        <p:spPr>
          <a:xfrm>
            <a:off x="381000" y="0"/>
            <a:ext cx="8534400" cy="1371600"/>
          </a:xfrm>
        </p:spPr>
        <p:txBody>
          <a:bodyPr/>
          <a:lstStyle/>
          <a:p>
            <a:pPr eaLnBrk="1" hangingPunct="1"/>
            <a:r>
              <a:rPr lang="en-US" altLang="en-US">
                <a:latin typeface="Comic Sans MS" panose="030F0702030302020204" pitchFamily="66" charset="0"/>
              </a:rPr>
              <a:t>7-31% of People in Sample  Improve Significantly </a:t>
            </a:r>
          </a:p>
        </p:txBody>
      </p:sp>
      <p:grpSp>
        <p:nvGrpSpPr>
          <p:cNvPr id="45060" name="Group 65">
            <a:extLst>
              <a:ext uri="{FF2B5EF4-FFF2-40B4-BE49-F238E27FC236}">
                <a16:creationId xmlns:a16="http://schemas.microsoft.com/office/drawing/2014/main" id="{ACB193BF-7A0F-4C56-A714-D5A96CE2EA46}"/>
              </a:ext>
            </a:extLst>
          </p:cNvPr>
          <p:cNvGrpSpPr>
            <a:grpSpLocks noGrp="1"/>
          </p:cNvGrpSpPr>
          <p:nvPr/>
        </p:nvGrpSpPr>
        <p:grpSpPr bwMode="auto">
          <a:xfrm>
            <a:off x="290513" y="1312863"/>
            <a:ext cx="8520112" cy="4818062"/>
            <a:chOff x="183" y="827"/>
            <a:chExt cx="5367" cy="3035"/>
          </a:xfrm>
        </p:grpSpPr>
        <p:sp>
          <p:nvSpPr>
            <p:cNvPr id="45061" name="Rectangle 5">
              <a:extLst>
                <a:ext uri="{FF2B5EF4-FFF2-40B4-BE49-F238E27FC236}">
                  <a16:creationId xmlns:a16="http://schemas.microsoft.com/office/drawing/2014/main" id="{2B649811-9AF0-4F6B-9AAB-8EFCC0760246}"/>
                </a:ext>
              </a:extLst>
            </p:cNvPr>
            <p:cNvSpPr>
              <a:spLocks noChangeArrowheads="1"/>
            </p:cNvSpPr>
            <p:nvPr/>
          </p:nvSpPr>
          <p:spPr bwMode="auto">
            <a:xfrm>
              <a:off x="183" y="827"/>
              <a:ext cx="1404" cy="42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endParaRPr lang="en-US" altLang="en-US" sz="2000">
                <a:solidFill>
                  <a:srgbClr val="FFFFFF"/>
                </a:solidFill>
                <a:latin typeface="Times New Roman" panose="02020603050405020304" pitchFamily="18" charset="0"/>
              </a:endParaRPr>
            </a:p>
          </p:txBody>
        </p:sp>
        <p:sp>
          <p:nvSpPr>
            <p:cNvPr id="45062" name="Rectangle 6">
              <a:extLst>
                <a:ext uri="{FF2B5EF4-FFF2-40B4-BE49-F238E27FC236}">
                  <a16:creationId xmlns:a16="http://schemas.microsoft.com/office/drawing/2014/main" id="{8347A91A-8347-4FF3-B911-A0AFC87A5EEE}"/>
                </a:ext>
              </a:extLst>
            </p:cNvPr>
            <p:cNvSpPr>
              <a:spLocks noChangeArrowheads="1"/>
            </p:cNvSpPr>
            <p:nvPr/>
          </p:nvSpPr>
          <p:spPr bwMode="auto">
            <a:xfrm>
              <a:off x="1587" y="827"/>
              <a:ext cx="1270" cy="42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solidFill>
                    <a:srgbClr val="FFFFFF"/>
                  </a:solidFill>
                  <a:latin typeface="Times New Roman" panose="02020603050405020304" pitchFamily="18" charset="0"/>
                </a:rPr>
                <a:t>% Improving</a:t>
              </a:r>
            </a:p>
          </p:txBody>
        </p:sp>
        <p:sp>
          <p:nvSpPr>
            <p:cNvPr id="45063" name="Rectangle 7">
              <a:extLst>
                <a:ext uri="{FF2B5EF4-FFF2-40B4-BE49-F238E27FC236}">
                  <a16:creationId xmlns:a16="http://schemas.microsoft.com/office/drawing/2014/main" id="{B10D1103-54FF-4FBA-85FD-CAB466B9B28C}"/>
                </a:ext>
              </a:extLst>
            </p:cNvPr>
            <p:cNvSpPr>
              <a:spLocks noChangeArrowheads="1"/>
            </p:cNvSpPr>
            <p:nvPr/>
          </p:nvSpPr>
          <p:spPr bwMode="auto">
            <a:xfrm>
              <a:off x="2857" y="827"/>
              <a:ext cx="1363" cy="42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solidFill>
                    <a:srgbClr val="FFFFFF"/>
                  </a:solidFill>
                  <a:latin typeface="Times New Roman" panose="02020603050405020304" pitchFamily="18" charset="0"/>
                </a:rPr>
                <a:t>% Declining</a:t>
              </a:r>
            </a:p>
          </p:txBody>
        </p:sp>
        <p:sp>
          <p:nvSpPr>
            <p:cNvPr id="45064" name="Rectangle 8">
              <a:extLst>
                <a:ext uri="{FF2B5EF4-FFF2-40B4-BE49-F238E27FC236}">
                  <a16:creationId xmlns:a16="http://schemas.microsoft.com/office/drawing/2014/main" id="{7A136451-3228-441C-89C6-11EE5C115F1B}"/>
                </a:ext>
              </a:extLst>
            </p:cNvPr>
            <p:cNvSpPr>
              <a:spLocks noChangeArrowheads="1"/>
            </p:cNvSpPr>
            <p:nvPr/>
          </p:nvSpPr>
          <p:spPr bwMode="auto">
            <a:xfrm>
              <a:off x="4220" y="827"/>
              <a:ext cx="1330" cy="42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dirty="0">
                  <a:solidFill>
                    <a:srgbClr val="FFFFFF"/>
                  </a:solidFill>
                  <a:latin typeface="Times New Roman" panose="02020603050405020304" pitchFamily="18" charset="0"/>
                </a:rPr>
                <a:t>Improving </a:t>
              </a:r>
              <a:r>
                <a:rPr lang="en-US" altLang="en-US" sz="2000">
                  <a:solidFill>
                    <a:srgbClr val="FFFFFF"/>
                  </a:solidFill>
                  <a:latin typeface="Times New Roman" panose="02020603050405020304" pitchFamily="18" charset="0"/>
                </a:rPr>
                <a:t>- Declining</a:t>
              </a:r>
              <a:endParaRPr lang="en-US" altLang="en-US" sz="2000" dirty="0">
                <a:solidFill>
                  <a:srgbClr val="FFFFFF"/>
                </a:solidFill>
                <a:latin typeface="Times New Roman" panose="02020603050405020304" pitchFamily="18" charset="0"/>
              </a:endParaRPr>
            </a:p>
          </p:txBody>
        </p:sp>
        <p:sp>
          <p:nvSpPr>
            <p:cNvPr id="45065" name="Rectangle 9">
              <a:extLst>
                <a:ext uri="{FF2B5EF4-FFF2-40B4-BE49-F238E27FC236}">
                  <a16:creationId xmlns:a16="http://schemas.microsoft.com/office/drawing/2014/main" id="{E7199059-F96E-49A9-903F-CD5678F98D4B}"/>
                </a:ext>
              </a:extLst>
            </p:cNvPr>
            <p:cNvSpPr>
              <a:spLocks noChangeArrowheads="1"/>
            </p:cNvSpPr>
            <p:nvPr/>
          </p:nvSpPr>
          <p:spPr bwMode="auto">
            <a:xfrm>
              <a:off x="183" y="1247"/>
              <a:ext cx="1404" cy="260"/>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2000">
                  <a:latin typeface="Times New Roman" panose="02020603050405020304" pitchFamily="18" charset="0"/>
                </a:rPr>
                <a:t>PF-10</a:t>
              </a:r>
            </a:p>
          </p:txBody>
        </p:sp>
        <p:sp>
          <p:nvSpPr>
            <p:cNvPr id="45066" name="Rectangle 10">
              <a:extLst>
                <a:ext uri="{FF2B5EF4-FFF2-40B4-BE49-F238E27FC236}">
                  <a16:creationId xmlns:a16="http://schemas.microsoft.com/office/drawing/2014/main" id="{36A626E8-7B20-4E4A-A0AE-A353FD40C12B}"/>
                </a:ext>
              </a:extLst>
            </p:cNvPr>
            <p:cNvSpPr>
              <a:spLocks noChangeArrowheads="1"/>
            </p:cNvSpPr>
            <p:nvPr/>
          </p:nvSpPr>
          <p:spPr bwMode="auto">
            <a:xfrm>
              <a:off x="1587" y="1247"/>
              <a:ext cx="1270" cy="260"/>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13%</a:t>
              </a:r>
            </a:p>
          </p:txBody>
        </p:sp>
        <p:sp>
          <p:nvSpPr>
            <p:cNvPr id="45067" name="Rectangle 11">
              <a:extLst>
                <a:ext uri="{FF2B5EF4-FFF2-40B4-BE49-F238E27FC236}">
                  <a16:creationId xmlns:a16="http://schemas.microsoft.com/office/drawing/2014/main" id="{B05D1444-577E-46FD-B7DA-91EB34CEC7DE}"/>
                </a:ext>
              </a:extLst>
            </p:cNvPr>
            <p:cNvSpPr>
              <a:spLocks noChangeArrowheads="1"/>
            </p:cNvSpPr>
            <p:nvPr/>
          </p:nvSpPr>
          <p:spPr bwMode="auto">
            <a:xfrm>
              <a:off x="2857" y="1247"/>
              <a:ext cx="1363" cy="260"/>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2%</a:t>
              </a:r>
            </a:p>
          </p:txBody>
        </p:sp>
        <p:sp>
          <p:nvSpPr>
            <p:cNvPr id="45068" name="Rectangle 12">
              <a:extLst>
                <a:ext uri="{FF2B5EF4-FFF2-40B4-BE49-F238E27FC236}">
                  <a16:creationId xmlns:a16="http://schemas.microsoft.com/office/drawing/2014/main" id="{F9CBD36F-E827-4A4F-9F8A-7A983A88A211}"/>
                </a:ext>
              </a:extLst>
            </p:cNvPr>
            <p:cNvSpPr>
              <a:spLocks noChangeArrowheads="1"/>
            </p:cNvSpPr>
            <p:nvPr/>
          </p:nvSpPr>
          <p:spPr bwMode="auto">
            <a:xfrm>
              <a:off x="4220" y="1247"/>
              <a:ext cx="1330" cy="260"/>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+ 11%</a:t>
              </a:r>
            </a:p>
          </p:txBody>
        </p:sp>
        <p:sp>
          <p:nvSpPr>
            <p:cNvPr id="45069" name="Rectangle 13">
              <a:extLst>
                <a:ext uri="{FF2B5EF4-FFF2-40B4-BE49-F238E27FC236}">
                  <a16:creationId xmlns:a16="http://schemas.microsoft.com/office/drawing/2014/main" id="{109BFA87-2949-4089-957B-FDB7F361527E}"/>
                </a:ext>
              </a:extLst>
            </p:cNvPr>
            <p:cNvSpPr>
              <a:spLocks noChangeArrowheads="1"/>
            </p:cNvSpPr>
            <p:nvPr/>
          </p:nvSpPr>
          <p:spPr bwMode="auto">
            <a:xfrm>
              <a:off x="183" y="1507"/>
              <a:ext cx="1404"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2000">
                  <a:latin typeface="Times New Roman" panose="02020603050405020304" pitchFamily="18" charset="0"/>
                </a:rPr>
                <a:t>RP-4</a:t>
              </a:r>
            </a:p>
          </p:txBody>
        </p:sp>
        <p:sp>
          <p:nvSpPr>
            <p:cNvPr id="45070" name="Rectangle 14">
              <a:extLst>
                <a:ext uri="{FF2B5EF4-FFF2-40B4-BE49-F238E27FC236}">
                  <a16:creationId xmlns:a16="http://schemas.microsoft.com/office/drawing/2014/main" id="{64E44167-2AC0-4452-A635-7C9099967552}"/>
                </a:ext>
              </a:extLst>
            </p:cNvPr>
            <p:cNvSpPr>
              <a:spLocks noChangeArrowheads="1"/>
            </p:cNvSpPr>
            <p:nvPr/>
          </p:nvSpPr>
          <p:spPr bwMode="auto">
            <a:xfrm>
              <a:off x="1587" y="1507"/>
              <a:ext cx="127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31%</a:t>
              </a:r>
            </a:p>
          </p:txBody>
        </p:sp>
        <p:sp>
          <p:nvSpPr>
            <p:cNvPr id="45071" name="Rectangle 15">
              <a:extLst>
                <a:ext uri="{FF2B5EF4-FFF2-40B4-BE49-F238E27FC236}">
                  <a16:creationId xmlns:a16="http://schemas.microsoft.com/office/drawing/2014/main" id="{F3DEDC25-CA08-44EF-BF1C-F91AB6C7033A}"/>
                </a:ext>
              </a:extLst>
            </p:cNvPr>
            <p:cNvSpPr>
              <a:spLocks noChangeArrowheads="1"/>
            </p:cNvSpPr>
            <p:nvPr/>
          </p:nvSpPr>
          <p:spPr bwMode="auto">
            <a:xfrm>
              <a:off x="2857" y="1507"/>
              <a:ext cx="1363"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2%</a:t>
              </a:r>
            </a:p>
          </p:txBody>
        </p:sp>
        <p:sp>
          <p:nvSpPr>
            <p:cNvPr id="45072" name="Rectangle 16">
              <a:extLst>
                <a:ext uri="{FF2B5EF4-FFF2-40B4-BE49-F238E27FC236}">
                  <a16:creationId xmlns:a16="http://schemas.microsoft.com/office/drawing/2014/main" id="{FADD4746-8829-4E8C-B12F-E8D78376058D}"/>
                </a:ext>
              </a:extLst>
            </p:cNvPr>
            <p:cNvSpPr>
              <a:spLocks noChangeArrowheads="1"/>
            </p:cNvSpPr>
            <p:nvPr/>
          </p:nvSpPr>
          <p:spPr bwMode="auto">
            <a:xfrm>
              <a:off x="4220" y="1507"/>
              <a:ext cx="133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+ 29%</a:t>
              </a:r>
            </a:p>
          </p:txBody>
        </p:sp>
        <p:sp>
          <p:nvSpPr>
            <p:cNvPr id="45073" name="Rectangle 17">
              <a:extLst>
                <a:ext uri="{FF2B5EF4-FFF2-40B4-BE49-F238E27FC236}">
                  <a16:creationId xmlns:a16="http://schemas.microsoft.com/office/drawing/2014/main" id="{45151F14-2DE3-4498-9C5D-2041B914D34F}"/>
                </a:ext>
              </a:extLst>
            </p:cNvPr>
            <p:cNvSpPr>
              <a:spLocks noChangeArrowheads="1"/>
            </p:cNvSpPr>
            <p:nvPr/>
          </p:nvSpPr>
          <p:spPr bwMode="auto">
            <a:xfrm>
              <a:off x="183" y="1769"/>
              <a:ext cx="1404"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2000">
                  <a:latin typeface="Times New Roman" panose="02020603050405020304" pitchFamily="18" charset="0"/>
                </a:rPr>
                <a:t>BP-2</a:t>
              </a:r>
            </a:p>
          </p:txBody>
        </p:sp>
        <p:sp>
          <p:nvSpPr>
            <p:cNvPr id="45074" name="Rectangle 18">
              <a:extLst>
                <a:ext uri="{FF2B5EF4-FFF2-40B4-BE49-F238E27FC236}">
                  <a16:creationId xmlns:a16="http://schemas.microsoft.com/office/drawing/2014/main" id="{337D3E29-2A78-46F4-A84D-56F4A617E260}"/>
                </a:ext>
              </a:extLst>
            </p:cNvPr>
            <p:cNvSpPr>
              <a:spLocks noChangeArrowheads="1"/>
            </p:cNvSpPr>
            <p:nvPr/>
          </p:nvSpPr>
          <p:spPr bwMode="auto">
            <a:xfrm>
              <a:off x="1587" y="1769"/>
              <a:ext cx="1270"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22%</a:t>
              </a:r>
            </a:p>
          </p:txBody>
        </p:sp>
        <p:sp>
          <p:nvSpPr>
            <p:cNvPr id="45075" name="Rectangle 19">
              <a:extLst>
                <a:ext uri="{FF2B5EF4-FFF2-40B4-BE49-F238E27FC236}">
                  <a16:creationId xmlns:a16="http://schemas.microsoft.com/office/drawing/2014/main" id="{63F9A094-FB45-4F41-8CC7-69A350259701}"/>
                </a:ext>
              </a:extLst>
            </p:cNvPr>
            <p:cNvSpPr>
              <a:spLocks noChangeArrowheads="1"/>
            </p:cNvSpPr>
            <p:nvPr/>
          </p:nvSpPr>
          <p:spPr bwMode="auto">
            <a:xfrm>
              <a:off x="2857" y="1769"/>
              <a:ext cx="1363"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7%</a:t>
              </a:r>
            </a:p>
          </p:txBody>
        </p:sp>
        <p:sp>
          <p:nvSpPr>
            <p:cNvPr id="45076" name="Rectangle 20">
              <a:extLst>
                <a:ext uri="{FF2B5EF4-FFF2-40B4-BE49-F238E27FC236}">
                  <a16:creationId xmlns:a16="http://schemas.microsoft.com/office/drawing/2014/main" id="{D9C28D7D-B753-456D-9263-01BD8C3A39B7}"/>
                </a:ext>
              </a:extLst>
            </p:cNvPr>
            <p:cNvSpPr>
              <a:spLocks noChangeArrowheads="1"/>
            </p:cNvSpPr>
            <p:nvPr/>
          </p:nvSpPr>
          <p:spPr bwMode="auto">
            <a:xfrm>
              <a:off x="4220" y="1769"/>
              <a:ext cx="1330"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+ 15%</a:t>
              </a:r>
            </a:p>
          </p:txBody>
        </p:sp>
        <p:sp>
          <p:nvSpPr>
            <p:cNvPr id="45077" name="Rectangle 21">
              <a:extLst>
                <a:ext uri="{FF2B5EF4-FFF2-40B4-BE49-F238E27FC236}">
                  <a16:creationId xmlns:a16="http://schemas.microsoft.com/office/drawing/2014/main" id="{05320B71-AAC4-49FA-8F4C-C91C98026E66}"/>
                </a:ext>
              </a:extLst>
            </p:cNvPr>
            <p:cNvSpPr>
              <a:spLocks noChangeArrowheads="1"/>
            </p:cNvSpPr>
            <p:nvPr/>
          </p:nvSpPr>
          <p:spPr bwMode="auto">
            <a:xfrm>
              <a:off x="183" y="2031"/>
              <a:ext cx="1404"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2000">
                  <a:latin typeface="Times New Roman" panose="02020603050405020304" pitchFamily="18" charset="0"/>
                </a:rPr>
                <a:t>GH-5</a:t>
              </a:r>
            </a:p>
          </p:txBody>
        </p:sp>
        <p:sp>
          <p:nvSpPr>
            <p:cNvPr id="45078" name="Rectangle 22">
              <a:extLst>
                <a:ext uri="{FF2B5EF4-FFF2-40B4-BE49-F238E27FC236}">
                  <a16:creationId xmlns:a16="http://schemas.microsoft.com/office/drawing/2014/main" id="{9963280D-A9E0-4120-9E8D-3FB942C729FA}"/>
                </a:ext>
              </a:extLst>
            </p:cNvPr>
            <p:cNvSpPr>
              <a:spLocks noChangeArrowheads="1"/>
            </p:cNvSpPr>
            <p:nvPr/>
          </p:nvSpPr>
          <p:spPr bwMode="auto">
            <a:xfrm>
              <a:off x="1587" y="2031"/>
              <a:ext cx="127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7%</a:t>
              </a:r>
            </a:p>
          </p:txBody>
        </p:sp>
        <p:sp>
          <p:nvSpPr>
            <p:cNvPr id="45079" name="Rectangle 23">
              <a:extLst>
                <a:ext uri="{FF2B5EF4-FFF2-40B4-BE49-F238E27FC236}">
                  <a16:creationId xmlns:a16="http://schemas.microsoft.com/office/drawing/2014/main" id="{7163DB9F-519A-4336-902B-927D75063221}"/>
                </a:ext>
              </a:extLst>
            </p:cNvPr>
            <p:cNvSpPr>
              <a:spLocks noChangeArrowheads="1"/>
            </p:cNvSpPr>
            <p:nvPr/>
          </p:nvSpPr>
          <p:spPr bwMode="auto">
            <a:xfrm>
              <a:off x="2857" y="2031"/>
              <a:ext cx="1363"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0%</a:t>
              </a:r>
            </a:p>
          </p:txBody>
        </p:sp>
        <p:sp>
          <p:nvSpPr>
            <p:cNvPr id="45080" name="Rectangle 24">
              <a:extLst>
                <a:ext uri="{FF2B5EF4-FFF2-40B4-BE49-F238E27FC236}">
                  <a16:creationId xmlns:a16="http://schemas.microsoft.com/office/drawing/2014/main" id="{DAA5A38E-6E2E-4B73-8402-3E5F0F83F780}"/>
                </a:ext>
              </a:extLst>
            </p:cNvPr>
            <p:cNvSpPr>
              <a:spLocks noChangeArrowheads="1"/>
            </p:cNvSpPr>
            <p:nvPr/>
          </p:nvSpPr>
          <p:spPr bwMode="auto">
            <a:xfrm>
              <a:off x="4220" y="2031"/>
              <a:ext cx="133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7%</a:t>
              </a:r>
            </a:p>
          </p:txBody>
        </p:sp>
        <p:sp>
          <p:nvSpPr>
            <p:cNvPr id="45081" name="Rectangle 25">
              <a:extLst>
                <a:ext uri="{FF2B5EF4-FFF2-40B4-BE49-F238E27FC236}">
                  <a16:creationId xmlns:a16="http://schemas.microsoft.com/office/drawing/2014/main" id="{02FAACC7-4276-4A50-814B-B551ACD5033C}"/>
                </a:ext>
              </a:extLst>
            </p:cNvPr>
            <p:cNvSpPr>
              <a:spLocks noChangeArrowheads="1"/>
            </p:cNvSpPr>
            <p:nvPr/>
          </p:nvSpPr>
          <p:spPr bwMode="auto">
            <a:xfrm>
              <a:off x="183" y="2293"/>
              <a:ext cx="1404"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2000">
                  <a:latin typeface="Times New Roman" panose="02020603050405020304" pitchFamily="18" charset="0"/>
                </a:rPr>
                <a:t>EN-4</a:t>
              </a:r>
            </a:p>
          </p:txBody>
        </p:sp>
        <p:sp>
          <p:nvSpPr>
            <p:cNvPr id="45082" name="Rectangle 26">
              <a:extLst>
                <a:ext uri="{FF2B5EF4-FFF2-40B4-BE49-F238E27FC236}">
                  <a16:creationId xmlns:a16="http://schemas.microsoft.com/office/drawing/2014/main" id="{C78D03BC-274F-4291-864C-3D174ADEA8F0}"/>
                </a:ext>
              </a:extLst>
            </p:cNvPr>
            <p:cNvSpPr>
              <a:spLocks noChangeArrowheads="1"/>
            </p:cNvSpPr>
            <p:nvPr/>
          </p:nvSpPr>
          <p:spPr bwMode="auto">
            <a:xfrm>
              <a:off x="1587" y="2293"/>
              <a:ext cx="1270"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9%</a:t>
              </a:r>
            </a:p>
          </p:txBody>
        </p:sp>
        <p:sp>
          <p:nvSpPr>
            <p:cNvPr id="45083" name="Rectangle 27">
              <a:extLst>
                <a:ext uri="{FF2B5EF4-FFF2-40B4-BE49-F238E27FC236}">
                  <a16:creationId xmlns:a16="http://schemas.microsoft.com/office/drawing/2014/main" id="{D97E19F5-9C89-4BB5-B23E-462FB98E650D}"/>
                </a:ext>
              </a:extLst>
            </p:cNvPr>
            <p:cNvSpPr>
              <a:spLocks noChangeArrowheads="1"/>
            </p:cNvSpPr>
            <p:nvPr/>
          </p:nvSpPr>
          <p:spPr bwMode="auto">
            <a:xfrm>
              <a:off x="2857" y="2293"/>
              <a:ext cx="1363"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2%</a:t>
              </a:r>
            </a:p>
          </p:txBody>
        </p:sp>
        <p:sp>
          <p:nvSpPr>
            <p:cNvPr id="45084" name="Rectangle 28">
              <a:extLst>
                <a:ext uri="{FF2B5EF4-FFF2-40B4-BE49-F238E27FC236}">
                  <a16:creationId xmlns:a16="http://schemas.microsoft.com/office/drawing/2014/main" id="{2F837A1F-41F0-41AE-AC48-AE9498EFCEAB}"/>
                </a:ext>
              </a:extLst>
            </p:cNvPr>
            <p:cNvSpPr>
              <a:spLocks noChangeArrowheads="1"/>
            </p:cNvSpPr>
            <p:nvPr/>
          </p:nvSpPr>
          <p:spPr bwMode="auto">
            <a:xfrm>
              <a:off x="4220" y="2293"/>
              <a:ext cx="1330"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7%</a:t>
              </a:r>
            </a:p>
          </p:txBody>
        </p:sp>
        <p:sp>
          <p:nvSpPr>
            <p:cNvPr id="45085" name="Rectangle 29">
              <a:extLst>
                <a:ext uri="{FF2B5EF4-FFF2-40B4-BE49-F238E27FC236}">
                  <a16:creationId xmlns:a16="http://schemas.microsoft.com/office/drawing/2014/main" id="{55B45577-28F2-4F97-8898-6F08C0C330B4}"/>
                </a:ext>
              </a:extLst>
            </p:cNvPr>
            <p:cNvSpPr>
              <a:spLocks noChangeArrowheads="1"/>
            </p:cNvSpPr>
            <p:nvPr/>
          </p:nvSpPr>
          <p:spPr bwMode="auto">
            <a:xfrm>
              <a:off x="183" y="2554"/>
              <a:ext cx="1404"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2000">
                  <a:latin typeface="Times New Roman" panose="02020603050405020304" pitchFamily="18" charset="0"/>
                </a:rPr>
                <a:t>SF-2</a:t>
              </a:r>
            </a:p>
          </p:txBody>
        </p:sp>
        <p:sp>
          <p:nvSpPr>
            <p:cNvPr id="45086" name="Rectangle 30">
              <a:extLst>
                <a:ext uri="{FF2B5EF4-FFF2-40B4-BE49-F238E27FC236}">
                  <a16:creationId xmlns:a16="http://schemas.microsoft.com/office/drawing/2014/main" id="{C492AD2D-D068-43B9-8AD8-2E2ED359E3F1}"/>
                </a:ext>
              </a:extLst>
            </p:cNvPr>
            <p:cNvSpPr>
              <a:spLocks noChangeArrowheads="1"/>
            </p:cNvSpPr>
            <p:nvPr/>
          </p:nvSpPr>
          <p:spPr bwMode="auto">
            <a:xfrm>
              <a:off x="1587" y="2554"/>
              <a:ext cx="127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17%</a:t>
              </a:r>
            </a:p>
          </p:txBody>
        </p:sp>
        <p:sp>
          <p:nvSpPr>
            <p:cNvPr id="45087" name="Rectangle 31">
              <a:extLst>
                <a:ext uri="{FF2B5EF4-FFF2-40B4-BE49-F238E27FC236}">
                  <a16:creationId xmlns:a16="http://schemas.microsoft.com/office/drawing/2014/main" id="{68DF43BA-B5B9-4D3C-8F13-C1803E5EDAC6}"/>
                </a:ext>
              </a:extLst>
            </p:cNvPr>
            <p:cNvSpPr>
              <a:spLocks noChangeArrowheads="1"/>
            </p:cNvSpPr>
            <p:nvPr/>
          </p:nvSpPr>
          <p:spPr bwMode="auto">
            <a:xfrm>
              <a:off x="2857" y="2554"/>
              <a:ext cx="1363"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4%</a:t>
              </a:r>
            </a:p>
          </p:txBody>
        </p:sp>
        <p:sp>
          <p:nvSpPr>
            <p:cNvPr id="45088" name="Rectangle 32">
              <a:extLst>
                <a:ext uri="{FF2B5EF4-FFF2-40B4-BE49-F238E27FC236}">
                  <a16:creationId xmlns:a16="http://schemas.microsoft.com/office/drawing/2014/main" id="{1624EB87-B60B-430A-8558-144C69B46020}"/>
                </a:ext>
              </a:extLst>
            </p:cNvPr>
            <p:cNvSpPr>
              <a:spLocks noChangeArrowheads="1"/>
            </p:cNvSpPr>
            <p:nvPr/>
          </p:nvSpPr>
          <p:spPr bwMode="auto">
            <a:xfrm>
              <a:off x="4220" y="2554"/>
              <a:ext cx="133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+ 13%</a:t>
              </a:r>
            </a:p>
          </p:txBody>
        </p:sp>
        <p:sp>
          <p:nvSpPr>
            <p:cNvPr id="45089" name="Rectangle 33">
              <a:extLst>
                <a:ext uri="{FF2B5EF4-FFF2-40B4-BE49-F238E27FC236}">
                  <a16:creationId xmlns:a16="http://schemas.microsoft.com/office/drawing/2014/main" id="{B09453B8-F0DE-4D16-A451-5FF61C954EF3}"/>
                </a:ext>
              </a:extLst>
            </p:cNvPr>
            <p:cNvSpPr>
              <a:spLocks noChangeArrowheads="1"/>
            </p:cNvSpPr>
            <p:nvPr/>
          </p:nvSpPr>
          <p:spPr bwMode="auto">
            <a:xfrm>
              <a:off x="183" y="2816"/>
              <a:ext cx="1404"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2000">
                  <a:latin typeface="Times New Roman" panose="02020603050405020304" pitchFamily="18" charset="0"/>
                </a:rPr>
                <a:t>RE-3</a:t>
              </a:r>
            </a:p>
          </p:txBody>
        </p:sp>
        <p:sp>
          <p:nvSpPr>
            <p:cNvPr id="45090" name="Rectangle 34">
              <a:extLst>
                <a:ext uri="{FF2B5EF4-FFF2-40B4-BE49-F238E27FC236}">
                  <a16:creationId xmlns:a16="http://schemas.microsoft.com/office/drawing/2014/main" id="{734CCA6D-88A5-410B-ADEF-8F1EC50E6616}"/>
                </a:ext>
              </a:extLst>
            </p:cNvPr>
            <p:cNvSpPr>
              <a:spLocks noChangeArrowheads="1"/>
            </p:cNvSpPr>
            <p:nvPr/>
          </p:nvSpPr>
          <p:spPr bwMode="auto">
            <a:xfrm>
              <a:off x="1587" y="2816"/>
              <a:ext cx="1270"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15%</a:t>
              </a:r>
            </a:p>
          </p:txBody>
        </p:sp>
        <p:sp>
          <p:nvSpPr>
            <p:cNvPr id="45091" name="Rectangle 35">
              <a:extLst>
                <a:ext uri="{FF2B5EF4-FFF2-40B4-BE49-F238E27FC236}">
                  <a16:creationId xmlns:a16="http://schemas.microsoft.com/office/drawing/2014/main" id="{EAD90132-86C2-45F0-88DC-BA219D35D860}"/>
                </a:ext>
              </a:extLst>
            </p:cNvPr>
            <p:cNvSpPr>
              <a:spLocks noChangeArrowheads="1"/>
            </p:cNvSpPr>
            <p:nvPr/>
          </p:nvSpPr>
          <p:spPr bwMode="auto">
            <a:xfrm>
              <a:off x="2857" y="2816"/>
              <a:ext cx="1363"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15%</a:t>
              </a:r>
            </a:p>
          </p:txBody>
        </p:sp>
        <p:sp>
          <p:nvSpPr>
            <p:cNvPr id="45092" name="Rectangle 36">
              <a:extLst>
                <a:ext uri="{FF2B5EF4-FFF2-40B4-BE49-F238E27FC236}">
                  <a16:creationId xmlns:a16="http://schemas.microsoft.com/office/drawing/2014/main" id="{CE01C62C-8DAF-41AC-AAB7-C7A755DB6A86}"/>
                </a:ext>
              </a:extLst>
            </p:cNvPr>
            <p:cNvSpPr>
              <a:spLocks noChangeArrowheads="1"/>
            </p:cNvSpPr>
            <p:nvPr/>
          </p:nvSpPr>
          <p:spPr bwMode="auto">
            <a:xfrm>
              <a:off x="4220" y="2816"/>
              <a:ext cx="1330"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0%</a:t>
              </a:r>
            </a:p>
          </p:txBody>
        </p:sp>
        <p:sp>
          <p:nvSpPr>
            <p:cNvPr id="45093" name="Rectangle 37">
              <a:extLst>
                <a:ext uri="{FF2B5EF4-FFF2-40B4-BE49-F238E27FC236}">
                  <a16:creationId xmlns:a16="http://schemas.microsoft.com/office/drawing/2014/main" id="{CB62868F-724C-4DF5-B88E-21686CC5DDEA}"/>
                </a:ext>
              </a:extLst>
            </p:cNvPr>
            <p:cNvSpPr>
              <a:spLocks noChangeArrowheads="1"/>
            </p:cNvSpPr>
            <p:nvPr/>
          </p:nvSpPr>
          <p:spPr bwMode="auto">
            <a:xfrm>
              <a:off x="183" y="3077"/>
              <a:ext cx="1404" cy="261"/>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2000">
                  <a:latin typeface="Times New Roman" panose="02020603050405020304" pitchFamily="18" charset="0"/>
                </a:rPr>
                <a:t>EWB-5</a:t>
              </a:r>
            </a:p>
          </p:txBody>
        </p:sp>
        <p:sp>
          <p:nvSpPr>
            <p:cNvPr id="45094" name="Rectangle 38">
              <a:extLst>
                <a:ext uri="{FF2B5EF4-FFF2-40B4-BE49-F238E27FC236}">
                  <a16:creationId xmlns:a16="http://schemas.microsoft.com/office/drawing/2014/main" id="{B31F7AFD-3888-4857-9E49-2FDAAA04262C}"/>
                </a:ext>
              </a:extLst>
            </p:cNvPr>
            <p:cNvSpPr>
              <a:spLocks noChangeArrowheads="1"/>
            </p:cNvSpPr>
            <p:nvPr/>
          </p:nvSpPr>
          <p:spPr bwMode="auto">
            <a:xfrm>
              <a:off x="1587" y="3077"/>
              <a:ext cx="1270" cy="261"/>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19%</a:t>
              </a:r>
            </a:p>
          </p:txBody>
        </p:sp>
        <p:sp>
          <p:nvSpPr>
            <p:cNvPr id="45095" name="Rectangle 39">
              <a:extLst>
                <a:ext uri="{FF2B5EF4-FFF2-40B4-BE49-F238E27FC236}">
                  <a16:creationId xmlns:a16="http://schemas.microsoft.com/office/drawing/2014/main" id="{36FFF072-BC3A-48AE-81CE-B18895D909BC}"/>
                </a:ext>
              </a:extLst>
            </p:cNvPr>
            <p:cNvSpPr>
              <a:spLocks noChangeArrowheads="1"/>
            </p:cNvSpPr>
            <p:nvPr/>
          </p:nvSpPr>
          <p:spPr bwMode="auto">
            <a:xfrm>
              <a:off x="2857" y="3077"/>
              <a:ext cx="1363" cy="261"/>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4%</a:t>
              </a:r>
            </a:p>
          </p:txBody>
        </p:sp>
        <p:sp>
          <p:nvSpPr>
            <p:cNvPr id="45096" name="Rectangle 40">
              <a:extLst>
                <a:ext uri="{FF2B5EF4-FFF2-40B4-BE49-F238E27FC236}">
                  <a16:creationId xmlns:a16="http://schemas.microsoft.com/office/drawing/2014/main" id="{5C2E9B84-1ABD-4FB8-A81B-5572579DC60E}"/>
                </a:ext>
              </a:extLst>
            </p:cNvPr>
            <p:cNvSpPr>
              <a:spLocks noChangeArrowheads="1"/>
            </p:cNvSpPr>
            <p:nvPr/>
          </p:nvSpPr>
          <p:spPr bwMode="auto">
            <a:xfrm>
              <a:off x="4220" y="3077"/>
              <a:ext cx="1330" cy="261"/>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+ 15%</a:t>
              </a:r>
            </a:p>
          </p:txBody>
        </p:sp>
        <p:sp>
          <p:nvSpPr>
            <p:cNvPr id="45097" name="Rectangle 41">
              <a:extLst>
                <a:ext uri="{FF2B5EF4-FFF2-40B4-BE49-F238E27FC236}">
                  <a16:creationId xmlns:a16="http://schemas.microsoft.com/office/drawing/2014/main" id="{9DBDA782-269F-49A5-BC15-34F15B3FE5DE}"/>
                </a:ext>
              </a:extLst>
            </p:cNvPr>
            <p:cNvSpPr>
              <a:spLocks noChangeArrowheads="1"/>
            </p:cNvSpPr>
            <p:nvPr/>
          </p:nvSpPr>
          <p:spPr bwMode="auto">
            <a:xfrm>
              <a:off x="183" y="3338"/>
              <a:ext cx="1404"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2000">
                  <a:latin typeface="Times New Roman" panose="02020603050405020304" pitchFamily="18" charset="0"/>
                </a:rPr>
                <a:t>PCS</a:t>
              </a:r>
            </a:p>
          </p:txBody>
        </p:sp>
        <p:sp>
          <p:nvSpPr>
            <p:cNvPr id="45098" name="Rectangle 42">
              <a:extLst>
                <a:ext uri="{FF2B5EF4-FFF2-40B4-BE49-F238E27FC236}">
                  <a16:creationId xmlns:a16="http://schemas.microsoft.com/office/drawing/2014/main" id="{0B96C787-8C06-463E-A4E3-AF2E5FE7E72D}"/>
                </a:ext>
              </a:extLst>
            </p:cNvPr>
            <p:cNvSpPr>
              <a:spLocks noChangeArrowheads="1"/>
            </p:cNvSpPr>
            <p:nvPr/>
          </p:nvSpPr>
          <p:spPr bwMode="auto">
            <a:xfrm>
              <a:off x="1587" y="3338"/>
              <a:ext cx="1270"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24%</a:t>
              </a:r>
            </a:p>
          </p:txBody>
        </p:sp>
        <p:sp>
          <p:nvSpPr>
            <p:cNvPr id="45099" name="Rectangle 43">
              <a:extLst>
                <a:ext uri="{FF2B5EF4-FFF2-40B4-BE49-F238E27FC236}">
                  <a16:creationId xmlns:a16="http://schemas.microsoft.com/office/drawing/2014/main" id="{66FE6969-3F5A-4521-83AC-8D9F9517F5A1}"/>
                </a:ext>
              </a:extLst>
            </p:cNvPr>
            <p:cNvSpPr>
              <a:spLocks noChangeArrowheads="1"/>
            </p:cNvSpPr>
            <p:nvPr/>
          </p:nvSpPr>
          <p:spPr bwMode="auto">
            <a:xfrm>
              <a:off x="2857" y="3338"/>
              <a:ext cx="1363"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7%</a:t>
              </a:r>
            </a:p>
          </p:txBody>
        </p:sp>
        <p:sp>
          <p:nvSpPr>
            <p:cNvPr id="45100" name="Rectangle 44">
              <a:extLst>
                <a:ext uri="{FF2B5EF4-FFF2-40B4-BE49-F238E27FC236}">
                  <a16:creationId xmlns:a16="http://schemas.microsoft.com/office/drawing/2014/main" id="{0AA66906-7267-4618-AD0E-65AA7642A751}"/>
                </a:ext>
              </a:extLst>
            </p:cNvPr>
            <p:cNvSpPr>
              <a:spLocks noChangeArrowheads="1"/>
            </p:cNvSpPr>
            <p:nvPr/>
          </p:nvSpPr>
          <p:spPr bwMode="auto">
            <a:xfrm>
              <a:off x="4220" y="3338"/>
              <a:ext cx="1330"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+ 17%</a:t>
              </a:r>
            </a:p>
          </p:txBody>
        </p:sp>
        <p:sp>
          <p:nvSpPr>
            <p:cNvPr id="45101" name="Rectangle 45">
              <a:extLst>
                <a:ext uri="{FF2B5EF4-FFF2-40B4-BE49-F238E27FC236}">
                  <a16:creationId xmlns:a16="http://schemas.microsoft.com/office/drawing/2014/main" id="{97DEA13A-E539-40CF-B0CD-06DA14598FE8}"/>
                </a:ext>
              </a:extLst>
            </p:cNvPr>
            <p:cNvSpPr>
              <a:spLocks noChangeArrowheads="1"/>
            </p:cNvSpPr>
            <p:nvPr/>
          </p:nvSpPr>
          <p:spPr bwMode="auto">
            <a:xfrm>
              <a:off x="183" y="3600"/>
              <a:ext cx="1404"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35000"/>
                </a:spcBef>
                <a:buClr>
                  <a:srgbClr val="275DA6"/>
                </a:buClr>
                <a:buFontTx/>
                <a:buNone/>
              </a:pPr>
              <a:r>
                <a:rPr lang="en-US" altLang="en-US" sz="2000">
                  <a:latin typeface="Times New Roman" panose="02020603050405020304" pitchFamily="18" charset="0"/>
                </a:rPr>
                <a:t>MCS</a:t>
              </a:r>
            </a:p>
          </p:txBody>
        </p:sp>
        <p:sp>
          <p:nvSpPr>
            <p:cNvPr id="45102" name="Rectangle 46">
              <a:extLst>
                <a:ext uri="{FF2B5EF4-FFF2-40B4-BE49-F238E27FC236}">
                  <a16:creationId xmlns:a16="http://schemas.microsoft.com/office/drawing/2014/main" id="{0A603BB0-121D-4280-959F-2EB15957169A}"/>
                </a:ext>
              </a:extLst>
            </p:cNvPr>
            <p:cNvSpPr>
              <a:spLocks noChangeArrowheads="1"/>
            </p:cNvSpPr>
            <p:nvPr/>
          </p:nvSpPr>
          <p:spPr bwMode="auto">
            <a:xfrm>
              <a:off x="1587" y="3600"/>
              <a:ext cx="127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22%</a:t>
              </a:r>
            </a:p>
          </p:txBody>
        </p:sp>
        <p:sp>
          <p:nvSpPr>
            <p:cNvPr id="45103" name="Rectangle 47">
              <a:extLst>
                <a:ext uri="{FF2B5EF4-FFF2-40B4-BE49-F238E27FC236}">
                  <a16:creationId xmlns:a16="http://schemas.microsoft.com/office/drawing/2014/main" id="{03D6590A-C451-49A8-9659-D424A950EB0F}"/>
                </a:ext>
              </a:extLst>
            </p:cNvPr>
            <p:cNvSpPr>
              <a:spLocks noChangeArrowheads="1"/>
            </p:cNvSpPr>
            <p:nvPr/>
          </p:nvSpPr>
          <p:spPr bwMode="auto">
            <a:xfrm>
              <a:off x="2857" y="3600"/>
              <a:ext cx="1363"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11%</a:t>
              </a:r>
            </a:p>
          </p:txBody>
        </p:sp>
        <p:sp>
          <p:nvSpPr>
            <p:cNvPr id="45104" name="Rectangle 48">
              <a:extLst>
                <a:ext uri="{FF2B5EF4-FFF2-40B4-BE49-F238E27FC236}">
                  <a16:creationId xmlns:a16="http://schemas.microsoft.com/office/drawing/2014/main" id="{E3B8D12C-D26C-4F3A-9453-50842B9A8F31}"/>
                </a:ext>
              </a:extLst>
            </p:cNvPr>
            <p:cNvSpPr>
              <a:spLocks noChangeArrowheads="1"/>
            </p:cNvSpPr>
            <p:nvPr/>
          </p:nvSpPr>
          <p:spPr bwMode="auto">
            <a:xfrm>
              <a:off x="4220" y="3600"/>
              <a:ext cx="133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5000"/>
                </a:lnSpc>
                <a:spcBef>
                  <a:spcPct val="35000"/>
                </a:spcBef>
                <a:buClr>
                  <a:srgbClr val="275DA6"/>
                </a:buClr>
                <a:buFontTx/>
                <a:buNone/>
              </a:pPr>
              <a:r>
                <a:rPr lang="en-US" altLang="en-US" sz="2000">
                  <a:latin typeface="Times New Roman" panose="02020603050405020304" pitchFamily="18" charset="0"/>
                </a:rPr>
                <a:t>+ 11%</a:t>
              </a:r>
            </a:p>
          </p:txBody>
        </p:sp>
        <p:sp>
          <p:nvSpPr>
            <p:cNvPr id="45105" name="Line 49">
              <a:extLst>
                <a:ext uri="{FF2B5EF4-FFF2-40B4-BE49-F238E27FC236}">
                  <a16:creationId xmlns:a16="http://schemas.microsoft.com/office/drawing/2014/main" id="{3CB7F9F8-39DE-4E26-8B4B-720A553AC23B}"/>
                </a:ext>
              </a:extLst>
            </p:cNvPr>
            <p:cNvSpPr>
              <a:spLocks noChangeShapeType="1"/>
            </p:cNvSpPr>
            <p:nvPr/>
          </p:nvSpPr>
          <p:spPr bwMode="auto">
            <a:xfrm>
              <a:off x="1587" y="827"/>
              <a:ext cx="0" cy="3035"/>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6" name="Line 50">
              <a:extLst>
                <a:ext uri="{FF2B5EF4-FFF2-40B4-BE49-F238E27FC236}">
                  <a16:creationId xmlns:a16="http://schemas.microsoft.com/office/drawing/2014/main" id="{B229CB16-7477-4743-8DA6-D155A2F66F46}"/>
                </a:ext>
              </a:extLst>
            </p:cNvPr>
            <p:cNvSpPr>
              <a:spLocks noChangeShapeType="1"/>
            </p:cNvSpPr>
            <p:nvPr/>
          </p:nvSpPr>
          <p:spPr bwMode="auto">
            <a:xfrm>
              <a:off x="2857" y="827"/>
              <a:ext cx="0" cy="3035"/>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7" name="Line 51">
              <a:extLst>
                <a:ext uri="{FF2B5EF4-FFF2-40B4-BE49-F238E27FC236}">
                  <a16:creationId xmlns:a16="http://schemas.microsoft.com/office/drawing/2014/main" id="{FEB01F62-2F4C-436D-A2F1-1B2B21CA0E0F}"/>
                </a:ext>
              </a:extLst>
            </p:cNvPr>
            <p:cNvSpPr>
              <a:spLocks noChangeShapeType="1"/>
            </p:cNvSpPr>
            <p:nvPr/>
          </p:nvSpPr>
          <p:spPr bwMode="auto">
            <a:xfrm>
              <a:off x="4220" y="827"/>
              <a:ext cx="0" cy="3035"/>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8" name="Line 52">
              <a:extLst>
                <a:ext uri="{FF2B5EF4-FFF2-40B4-BE49-F238E27FC236}">
                  <a16:creationId xmlns:a16="http://schemas.microsoft.com/office/drawing/2014/main" id="{1C7E21ED-709A-4C97-A21D-3B4B5B8BAA6A}"/>
                </a:ext>
              </a:extLst>
            </p:cNvPr>
            <p:cNvSpPr>
              <a:spLocks noChangeShapeType="1"/>
            </p:cNvSpPr>
            <p:nvPr/>
          </p:nvSpPr>
          <p:spPr bwMode="auto">
            <a:xfrm>
              <a:off x="183" y="1247"/>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9" name="Line 53">
              <a:extLst>
                <a:ext uri="{FF2B5EF4-FFF2-40B4-BE49-F238E27FC236}">
                  <a16:creationId xmlns:a16="http://schemas.microsoft.com/office/drawing/2014/main" id="{544A4256-FF22-45F9-BFE4-14F33F5FD872}"/>
                </a:ext>
              </a:extLst>
            </p:cNvPr>
            <p:cNvSpPr>
              <a:spLocks noChangeShapeType="1"/>
            </p:cNvSpPr>
            <p:nvPr/>
          </p:nvSpPr>
          <p:spPr bwMode="auto">
            <a:xfrm>
              <a:off x="183" y="1507"/>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0" name="Line 54">
              <a:extLst>
                <a:ext uri="{FF2B5EF4-FFF2-40B4-BE49-F238E27FC236}">
                  <a16:creationId xmlns:a16="http://schemas.microsoft.com/office/drawing/2014/main" id="{0A47084A-FBB3-4D40-A72A-F230DCF9A835}"/>
                </a:ext>
              </a:extLst>
            </p:cNvPr>
            <p:cNvSpPr>
              <a:spLocks noChangeShapeType="1"/>
            </p:cNvSpPr>
            <p:nvPr/>
          </p:nvSpPr>
          <p:spPr bwMode="auto">
            <a:xfrm>
              <a:off x="183" y="1769"/>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1" name="Line 55">
              <a:extLst>
                <a:ext uri="{FF2B5EF4-FFF2-40B4-BE49-F238E27FC236}">
                  <a16:creationId xmlns:a16="http://schemas.microsoft.com/office/drawing/2014/main" id="{7BD9111D-1D84-463C-86F4-2566F00AFBB5}"/>
                </a:ext>
              </a:extLst>
            </p:cNvPr>
            <p:cNvSpPr>
              <a:spLocks noChangeShapeType="1"/>
            </p:cNvSpPr>
            <p:nvPr/>
          </p:nvSpPr>
          <p:spPr bwMode="auto">
            <a:xfrm>
              <a:off x="183" y="2031"/>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2" name="Line 56">
              <a:extLst>
                <a:ext uri="{FF2B5EF4-FFF2-40B4-BE49-F238E27FC236}">
                  <a16:creationId xmlns:a16="http://schemas.microsoft.com/office/drawing/2014/main" id="{A5F07B43-1C92-40F0-B80E-B99639C5DA98}"/>
                </a:ext>
              </a:extLst>
            </p:cNvPr>
            <p:cNvSpPr>
              <a:spLocks noChangeShapeType="1"/>
            </p:cNvSpPr>
            <p:nvPr/>
          </p:nvSpPr>
          <p:spPr bwMode="auto">
            <a:xfrm>
              <a:off x="183" y="2293"/>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3" name="Line 57">
              <a:extLst>
                <a:ext uri="{FF2B5EF4-FFF2-40B4-BE49-F238E27FC236}">
                  <a16:creationId xmlns:a16="http://schemas.microsoft.com/office/drawing/2014/main" id="{05C51425-3E76-4010-93ED-1FC84D9FEE36}"/>
                </a:ext>
              </a:extLst>
            </p:cNvPr>
            <p:cNvSpPr>
              <a:spLocks noChangeShapeType="1"/>
            </p:cNvSpPr>
            <p:nvPr/>
          </p:nvSpPr>
          <p:spPr bwMode="auto">
            <a:xfrm>
              <a:off x="183" y="2554"/>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4" name="Line 58">
              <a:extLst>
                <a:ext uri="{FF2B5EF4-FFF2-40B4-BE49-F238E27FC236}">
                  <a16:creationId xmlns:a16="http://schemas.microsoft.com/office/drawing/2014/main" id="{8CE9A8AE-EF30-46D0-BFD7-F82B0D22F73D}"/>
                </a:ext>
              </a:extLst>
            </p:cNvPr>
            <p:cNvSpPr>
              <a:spLocks noChangeShapeType="1"/>
            </p:cNvSpPr>
            <p:nvPr/>
          </p:nvSpPr>
          <p:spPr bwMode="auto">
            <a:xfrm>
              <a:off x="183" y="2816"/>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5" name="Line 59">
              <a:extLst>
                <a:ext uri="{FF2B5EF4-FFF2-40B4-BE49-F238E27FC236}">
                  <a16:creationId xmlns:a16="http://schemas.microsoft.com/office/drawing/2014/main" id="{92226A6C-A876-4C3D-AB2B-B7C9B522EC20}"/>
                </a:ext>
              </a:extLst>
            </p:cNvPr>
            <p:cNvSpPr>
              <a:spLocks noChangeShapeType="1"/>
            </p:cNvSpPr>
            <p:nvPr/>
          </p:nvSpPr>
          <p:spPr bwMode="auto">
            <a:xfrm>
              <a:off x="183" y="3077"/>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6" name="Line 60">
              <a:extLst>
                <a:ext uri="{FF2B5EF4-FFF2-40B4-BE49-F238E27FC236}">
                  <a16:creationId xmlns:a16="http://schemas.microsoft.com/office/drawing/2014/main" id="{FF88301A-8BB8-4AB4-92C3-024D2083E691}"/>
                </a:ext>
              </a:extLst>
            </p:cNvPr>
            <p:cNvSpPr>
              <a:spLocks noChangeShapeType="1"/>
            </p:cNvSpPr>
            <p:nvPr/>
          </p:nvSpPr>
          <p:spPr bwMode="auto">
            <a:xfrm>
              <a:off x="183" y="3338"/>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7" name="Line 61">
              <a:extLst>
                <a:ext uri="{FF2B5EF4-FFF2-40B4-BE49-F238E27FC236}">
                  <a16:creationId xmlns:a16="http://schemas.microsoft.com/office/drawing/2014/main" id="{352B5900-0334-47A8-B964-39430B812F12}"/>
                </a:ext>
              </a:extLst>
            </p:cNvPr>
            <p:cNvSpPr>
              <a:spLocks noChangeShapeType="1"/>
            </p:cNvSpPr>
            <p:nvPr/>
          </p:nvSpPr>
          <p:spPr bwMode="auto">
            <a:xfrm>
              <a:off x="183" y="3600"/>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8" name="Line 62">
              <a:extLst>
                <a:ext uri="{FF2B5EF4-FFF2-40B4-BE49-F238E27FC236}">
                  <a16:creationId xmlns:a16="http://schemas.microsoft.com/office/drawing/2014/main" id="{4CFD7F95-9102-4121-8E87-8D3CA22C3345}"/>
                </a:ext>
              </a:extLst>
            </p:cNvPr>
            <p:cNvSpPr>
              <a:spLocks noChangeShapeType="1"/>
            </p:cNvSpPr>
            <p:nvPr/>
          </p:nvSpPr>
          <p:spPr bwMode="auto">
            <a:xfrm>
              <a:off x="183" y="827"/>
              <a:ext cx="0" cy="3035"/>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19" name="Line 63">
              <a:extLst>
                <a:ext uri="{FF2B5EF4-FFF2-40B4-BE49-F238E27FC236}">
                  <a16:creationId xmlns:a16="http://schemas.microsoft.com/office/drawing/2014/main" id="{00CDEA2B-61E7-41FE-9213-2B60875CC5CC}"/>
                </a:ext>
              </a:extLst>
            </p:cNvPr>
            <p:cNvSpPr>
              <a:spLocks noChangeShapeType="1"/>
            </p:cNvSpPr>
            <p:nvPr/>
          </p:nvSpPr>
          <p:spPr bwMode="auto">
            <a:xfrm>
              <a:off x="5550" y="827"/>
              <a:ext cx="0" cy="3035"/>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20" name="Line 64">
              <a:extLst>
                <a:ext uri="{FF2B5EF4-FFF2-40B4-BE49-F238E27FC236}">
                  <a16:creationId xmlns:a16="http://schemas.microsoft.com/office/drawing/2014/main" id="{5A6105D8-718A-43D6-8D18-A3EF74B97E40}"/>
                </a:ext>
              </a:extLst>
            </p:cNvPr>
            <p:cNvSpPr>
              <a:spLocks noChangeShapeType="1"/>
            </p:cNvSpPr>
            <p:nvPr/>
          </p:nvSpPr>
          <p:spPr bwMode="auto">
            <a:xfrm>
              <a:off x="183" y="827"/>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21" name="Line 65">
              <a:extLst>
                <a:ext uri="{FF2B5EF4-FFF2-40B4-BE49-F238E27FC236}">
                  <a16:creationId xmlns:a16="http://schemas.microsoft.com/office/drawing/2014/main" id="{E39F213F-2C8B-4E2A-AD53-32E09AE7687D}"/>
                </a:ext>
              </a:extLst>
            </p:cNvPr>
            <p:cNvSpPr>
              <a:spLocks noChangeShapeType="1"/>
            </p:cNvSpPr>
            <p:nvPr/>
          </p:nvSpPr>
          <p:spPr bwMode="auto">
            <a:xfrm>
              <a:off x="183" y="3862"/>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2">
            <a:extLst>
              <a:ext uri="{FF2B5EF4-FFF2-40B4-BE49-F238E27FC236}">
                <a16:creationId xmlns:a16="http://schemas.microsoft.com/office/drawing/2014/main" id="{6D8C1354-6761-4264-B9E8-0CF1D9B25EE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3D49A3-9489-4B39-9048-1A7C35E4A1DE}" type="slidenum">
              <a:rPr lang="en-US" altLang="en-US" sz="1400">
                <a:latin typeface="Times New Roman" panose="02020603050405020304" pitchFamily="18" charset="0"/>
              </a:rPr>
              <a:pPr>
                <a:spcBef>
                  <a:spcPct val="0"/>
                </a:spcBef>
                <a:buFontTx/>
                <a:buNone/>
              </a:pPr>
              <a:t>26</a:t>
            </a:fld>
            <a:endParaRPr lang="en-US" altLang="en-US" sz="1400">
              <a:latin typeface="Times New Roman" panose="02020603050405020304" pitchFamily="18" charset="0"/>
            </a:endParaRPr>
          </a:p>
        </p:txBody>
      </p:sp>
      <p:pic>
        <p:nvPicPr>
          <p:cNvPr id="47107" name="Picture 4">
            <a:extLst>
              <a:ext uri="{FF2B5EF4-FFF2-40B4-BE49-F238E27FC236}">
                <a16:creationId xmlns:a16="http://schemas.microsoft.com/office/drawing/2014/main" id="{9B008302-AAA6-4570-84E5-7AD3F9ABE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a:extLst>
              <a:ext uri="{FF2B5EF4-FFF2-40B4-BE49-F238E27FC236}">
                <a16:creationId xmlns:a16="http://schemas.microsoft.com/office/drawing/2014/main" id="{E4BCAC42-C9A7-4EC2-A6DF-176D556ADCE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17DF4CA-0381-4DB0-B6F2-FD3EDD947EF2}" type="slidenum">
              <a:rPr lang="en-US" altLang="en-US" sz="1400">
                <a:latin typeface="Times New Roman" panose="02020603050405020304" pitchFamily="18" charset="0"/>
              </a:rPr>
              <a:pPr>
                <a:spcBef>
                  <a:spcPct val="0"/>
                </a:spcBef>
                <a:buFontTx/>
                <a:buNone/>
              </a:pPr>
              <a:t>27</a:t>
            </a:fld>
            <a:endParaRPr lang="en-US" altLang="en-US" sz="1400">
              <a:latin typeface="Times New Roman" panose="02020603050405020304" pitchFamily="18" charset="0"/>
            </a:endParaRPr>
          </a:p>
        </p:txBody>
      </p:sp>
      <p:sp>
        <p:nvSpPr>
          <p:cNvPr id="49155" name="Rectangle 2">
            <a:extLst>
              <a:ext uri="{FF2B5EF4-FFF2-40B4-BE49-F238E27FC236}">
                <a16:creationId xmlns:a16="http://schemas.microsoft.com/office/drawing/2014/main" id="{EB71B151-E7B5-4CD7-90DA-E515C818270F}"/>
              </a:ext>
            </a:extLst>
          </p:cNvPr>
          <p:cNvSpPr>
            <a:spLocks noGrp="1" noChangeArrowheads="1"/>
          </p:cNvSpPr>
          <p:nvPr>
            <p:ph type="title" idx="4294967295"/>
          </p:nvPr>
        </p:nvSpPr>
        <p:spPr>
          <a:xfrm>
            <a:off x="76200" y="220663"/>
            <a:ext cx="8458200" cy="1143000"/>
          </a:xfrm>
        </p:spPr>
        <p:txBody>
          <a:bodyPr/>
          <a:lstStyle/>
          <a:p>
            <a:pPr eaLnBrk="1" hangingPunct="1"/>
            <a:r>
              <a:rPr lang="en-US" altLang="en-US" sz="3000" dirty="0">
                <a:latin typeface="Comic Sans MS" panose="030F0702030302020204" pitchFamily="66" charset="0"/>
              </a:rPr>
              <a:t>Group-Level Change in Physical Function </a:t>
            </a:r>
            <a:br>
              <a:rPr lang="en-US" altLang="en-US" sz="3000" dirty="0">
                <a:latin typeface="Comic Sans MS" panose="030F0702030302020204" pitchFamily="66" charset="0"/>
              </a:rPr>
            </a:br>
            <a:r>
              <a:rPr lang="en-US" altLang="en-US" sz="3000" dirty="0">
                <a:latin typeface="Comic Sans MS" panose="030F0702030302020204" pitchFamily="66" charset="0"/>
              </a:rPr>
              <a:t>in 2024 chiropractic patients:</a:t>
            </a:r>
            <a:br>
              <a:rPr lang="en-US" altLang="en-US" sz="3000" dirty="0">
                <a:latin typeface="Comic Sans MS" panose="030F0702030302020204" pitchFamily="66" charset="0"/>
              </a:rPr>
            </a:br>
            <a:r>
              <a:rPr lang="en-US" altLang="en-US" sz="3000" dirty="0">
                <a:latin typeface="Comic Sans MS" panose="030F0702030302020204" pitchFamily="66" charset="0"/>
              </a:rPr>
              <a:t> Baseline (46) to 3 months Later (47) </a:t>
            </a:r>
          </a:p>
        </p:txBody>
      </p:sp>
      <p:sp>
        <p:nvSpPr>
          <p:cNvPr id="98308" name="Object 6">
            <a:extLst>
              <a:ext uri="{FF2B5EF4-FFF2-40B4-BE49-F238E27FC236}">
                <a16:creationId xmlns:a16="http://schemas.microsoft.com/office/drawing/2014/main" id="{B4FA5BA4-45C9-409F-8C2D-A0E333E02471}"/>
              </a:ext>
            </a:extLst>
          </p:cNvPr>
          <p:cNvSpPr txBox="1">
            <a:spLocks noRot="1" noChangeAspect="1" noMove="1" noResize="1" noEditPoints="1" noAdjustHandles="1" noChangeArrowheads="1" noChangeShapeType="1" noTextEdit="1"/>
          </p:cNvSpPr>
          <p:nvPr/>
        </p:nvSpPr>
        <p:spPr bwMode="auto">
          <a:xfrm>
            <a:off x="2133600" y="1932282"/>
            <a:ext cx="6555514" cy="3575824"/>
          </a:xfrm>
          <a:prstGeom prst="rect">
            <a:avLst/>
          </a:prstGeom>
          <a:blipFill>
            <a:blip r:embed="rId3"/>
            <a:stretch>
              <a:fillRect/>
            </a:stretch>
          </a:blipFill>
        </p:spPr>
        <p:txBody>
          <a:bodyPr/>
          <a:lstStyle/>
          <a:p>
            <a:pPr>
              <a:defRPr/>
            </a:pPr>
            <a:r>
              <a:rPr lang="en-US" dirty="0">
                <a:noFill/>
              </a:rPr>
              <a:t> </a:t>
            </a:r>
          </a:p>
        </p:txBody>
      </p:sp>
      <p:sp>
        <p:nvSpPr>
          <p:cNvPr id="49157" name="TextBox 4">
            <a:extLst>
              <a:ext uri="{FF2B5EF4-FFF2-40B4-BE49-F238E27FC236}">
                <a16:creationId xmlns:a16="http://schemas.microsoft.com/office/drawing/2014/main" id="{CEB68DF9-497A-432A-9414-C922B26CDB2C}"/>
              </a:ext>
            </a:extLst>
          </p:cNvPr>
          <p:cNvSpPr txBox="1">
            <a:spLocks noChangeArrowheads="1"/>
          </p:cNvSpPr>
          <p:nvPr/>
        </p:nvSpPr>
        <p:spPr bwMode="auto">
          <a:xfrm>
            <a:off x="4189413" y="5203825"/>
            <a:ext cx="3581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i="1">
                <a:ea typeface="ＭＳ Ｐゴシック" panose="020B0600070205080204" pitchFamily="34" charset="-128"/>
              </a:rPr>
              <a:t>          </a:t>
            </a:r>
          </a:p>
        </p:txBody>
      </p:sp>
      <p:sp>
        <p:nvSpPr>
          <p:cNvPr id="49158" name="TextBox 1">
            <a:extLst>
              <a:ext uri="{FF2B5EF4-FFF2-40B4-BE49-F238E27FC236}">
                <a16:creationId xmlns:a16="http://schemas.microsoft.com/office/drawing/2014/main" id="{1F641142-6B0B-48F0-A003-9910167AFDE3}"/>
              </a:ext>
            </a:extLst>
          </p:cNvPr>
          <p:cNvSpPr txBox="1">
            <a:spLocks noChangeArrowheads="1"/>
          </p:cNvSpPr>
          <p:nvPr/>
        </p:nvSpPr>
        <p:spPr bwMode="auto">
          <a:xfrm>
            <a:off x="4725988" y="2319338"/>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&gt;= 1.96</a:t>
            </a:r>
          </a:p>
        </p:txBody>
      </p:sp>
      <p:sp>
        <p:nvSpPr>
          <p:cNvPr id="49159" name="TextBox 4">
            <a:extLst>
              <a:ext uri="{FF2B5EF4-FFF2-40B4-BE49-F238E27FC236}">
                <a16:creationId xmlns:a16="http://schemas.microsoft.com/office/drawing/2014/main" id="{273ACB79-6C73-4416-8DC4-38BEDEB16B11}"/>
              </a:ext>
            </a:extLst>
          </p:cNvPr>
          <p:cNvSpPr txBox="1">
            <a:spLocks noChangeArrowheads="1"/>
          </p:cNvSpPr>
          <p:nvPr/>
        </p:nvSpPr>
        <p:spPr bwMode="auto">
          <a:xfrm>
            <a:off x="223838" y="4311650"/>
            <a:ext cx="52212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0">
                <a:latin typeface="Comic Sans MS" panose="030F0702030302020204" pitchFamily="66" charset="0"/>
              </a:rPr>
              <a:t>Within group t-test = </a:t>
            </a:r>
            <a:r>
              <a:rPr lang="en-US" altLang="en-US" b="0" u="sng">
                <a:latin typeface="Comic Sans MS" panose="030F0702030302020204" pitchFamily="66" charset="0"/>
              </a:rPr>
              <a:t>4.15</a:t>
            </a:r>
          </a:p>
        </p:txBody>
      </p:sp>
      <p:sp>
        <p:nvSpPr>
          <p:cNvPr id="49160" name="TextBox 6">
            <a:extLst>
              <a:ext uri="{FF2B5EF4-FFF2-40B4-BE49-F238E27FC236}">
                <a16:creationId xmlns:a16="http://schemas.microsoft.com/office/drawing/2014/main" id="{836AB451-8484-467E-98A2-4CA81CCB6813}"/>
              </a:ext>
            </a:extLst>
          </p:cNvPr>
          <p:cNvSpPr txBox="1">
            <a:spLocks noChangeArrowheads="1"/>
          </p:cNvSpPr>
          <p:nvPr/>
        </p:nvSpPr>
        <p:spPr bwMode="auto">
          <a:xfrm>
            <a:off x="223838" y="6121400"/>
            <a:ext cx="77358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0">
                <a:latin typeface="Comic Sans MS" panose="030F0702030302020204" pitchFamily="66" charset="0"/>
              </a:rPr>
              <a:t>Effect size = Numerator/SD</a:t>
            </a:r>
            <a:r>
              <a:rPr lang="en-US" altLang="en-US" b="0" baseline="-25000">
                <a:latin typeface="Comic Sans MS" panose="030F0702030302020204" pitchFamily="66" charset="0"/>
              </a:rPr>
              <a:t>b</a:t>
            </a:r>
            <a:r>
              <a:rPr lang="en-US" altLang="en-US" b="0">
                <a:latin typeface="Comic Sans MS" panose="030F0702030302020204" pitchFamily="66" charset="0"/>
              </a:rPr>
              <a:t> = </a:t>
            </a:r>
            <a:r>
              <a:rPr lang="en-US" altLang="en-US" b="0" u="sng">
                <a:latin typeface="Comic Sans MS" panose="030F0702030302020204" pitchFamily="66" charset="0"/>
              </a:rPr>
              <a:t>0.08</a:t>
            </a:r>
          </a:p>
        </p:txBody>
      </p:sp>
      <p:sp>
        <p:nvSpPr>
          <p:cNvPr id="49161" name="TextBox 7">
            <a:extLst>
              <a:ext uri="{FF2B5EF4-FFF2-40B4-BE49-F238E27FC236}">
                <a16:creationId xmlns:a16="http://schemas.microsoft.com/office/drawing/2014/main" id="{05DAA99F-29F0-4672-9C4C-F7F1AABE57FC}"/>
              </a:ext>
            </a:extLst>
          </p:cNvPr>
          <p:cNvSpPr txBox="1">
            <a:spLocks noChangeArrowheads="1"/>
          </p:cNvSpPr>
          <p:nvPr/>
        </p:nvSpPr>
        <p:spPr bwMode="auto">
          <a:xfrm>
            <a:off x="2362200" y="15875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a:t>
            </a:r>
          </a:p>
        </p:txBody>
      </p:sp>
      <p:sp>
        <p:nvSpPr>
          <p:cNvPr id="49162" name="TextBox 9">
            <a:extLst>
              <a:ext uri="{FF2B5EF4-FFF2-40B4-BE49-F238E27FC236}">
                <a16:creationId xmlns:a16="http://schemas.microsoft.com/office/drawing/2014/main" id="{040BCCB3-4E40-4D78-BC3B-25B7C1E28DC0}"/>
              </a:ext>
            </a:extLst>
          </p:cNvPr>
          <p:cNvSpPr txBox="1">
            <a:spLocks noChangeArrowheads="1"/>
          </p:cNvSpPr>
          <p:nvPr/>
        </p:nvSpPr>
        <p:spPr bwMode="auto">
          <a:xfrm>
            <a:off x="3648075" y="15875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a:t>
            </a:r>
          </a:p>
        </p:txBody>
      </p:sp>
      <p:pic>
        <p:nvPicPr>
          <p:cNvPr id="49163" name="Picture 11" descr="A close up of a person&#10;&#10;Description automatically generated">
            <a:extLst>
              <a:ext uri="{FF2B5EF4-FFF2-40B4-BE49-F238E27FC236}">
                <a16:creationId xmlns:a16="http://schemas.microsoft.com/office/drawing/2014/main" id="{414EAF6B-B51D-48E6-B549-FF9E5424F3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7713" y="3124200"/>
            <a:ext cx="27066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BDFC701-2008-B141-B253-69DA0E12BA0F}"/>
              </a:ext>
            </a:extLst>
          </p:cNvPr>
          <p:cNvSpPr txBox="1"/>
          <p:nvPr/>
        </p:nvSpPr>
        <p:spPr>
          <a:xfrm>
            <a:off x="4437063" y="2629149"/>
            <a:ext cx="381000" cy="830997"/>
          </a:xfrm>
          <a:prstGeom prst="rect">
            <a:avLst/>
          </a:prstGeom>
          <a:noFill/>
        </p:spPr>
        <p:txBody>
          <a:bodyPr wrap="square" rtlCol="0">
            <a:spAutoFit/>
          </a:bodyPr>
          <a:lstStyle/>
          <a:p>
            <a:r>
              <a:rPr lang="en-US" sz="4600" b="0" dirty="0">
                <a:cs typeface="Times New Roman" panose="02020603050405020304" pitchFamily="18" charset="0"/>
              </a:rPr>
              <a:t>)</a:t>
            </a:r>
          </a:p>
        </p:txBody>
      </p:sp>
    </p:spTree>
    <p:extLst>
      <p:ext uri="{BB962C8B-B14F-4D97-AF65-F5344CB8AC3E}">
        <p14:creationId xmlns:p14="http://schemas.microsoft.com/office/powerpoint/2010/main" val="2027864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a:extLst>
              <a:ext uri="{FF2B5EF4-FFF2-40B4-BE49-F238E27FC236}">
                <a16:creationId xmlns:a16="http://schemas.microsoft.com/office/drawing/2014/main" id="{9677252F-3EF9-4126-9393-52CF06664F4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C7DDEB-C908-4BAC-AEEF-788824FDBF02}" type="slidenum">
              <a:rPr lang="en-US" altLang="en-US" sz="1400">
                <a:latin typeface="Times New Roman" panose="02020603050405020304" pitchFamily="18" charset="0"/>
              </a:rPr>
              <a:pPr>
                <a:spcBef>
                  <a:spcPct val="0"/>
                </a:spcBef>
                <a:buFontTx/>
                <a:buNone/>
              </a:pPr>
              <a:t>28</a:t>
            </a:fld>
            <a:endParaRPr lang="en-US" altLang="en-US" sz="1400">
              <a:latin typeface="Times New Roman" panose="02020603050405020304" pitchFamily="18" charset="0"/>
            </a:endParaRPr>
          </a:p>
        </p:txBody>
      </p:sp>
      <p:sp>
        <p:nvSpPr>
          <p:cNvPr id="51203" name="Rectangle 2">
            <a:extLst>
              <a:ext uri="{FF2B5EF4-FFF2-40B4-BE49-F238E27FC236}">
                <a16:creationId xmlns:a16="http://schemas.microsoft.com/office/drawing/2014/main" id="{D4C20FA1-BCF0-4E37-B1F1-BB1C598E753A}"/>
              </a:ext>
            </a:extLst>
          </p:cNvPr>
          <p:cNvSpPr>
            <a:spLocks noGrp="1" noChangeArrowheads="1"/>
          </p:cNvSpPr>
          <p:nvPr>
            <p:ph type="title" idx="4294967295"/>
          </p:nvPr>
        </p:nvSpPr>
        <p:spPr>
          <a:xfrm>
            <a:off x="685800" y="381000"/>
            <a:ext cx="7848600" cy="1143000"/>
          </a:xfrm>
        </p:spPr>
        <p:txBody>
          <a:bodyPr/>
          <a:lstStyle/>
          <a:p>
            <a:pPr eaLnBrk="1" hangingPunct="1"/>
            <a:r>
              <a:rPr lang="en-US" altLang="en-US" sz="4000">
                <a:latin typeface="Comic Sans MS" panose="030F0702030302020204" pitchFamily="66" charset="0"/>
              </a:rPr>
              <a:t>Reliable Change Index (RCI)</a:t>
            </a:r>
          </a:p>
        </p:txBody>
      </p:sp>
      <p:graphicFrame>
        <p:nvGraphicFramePr>
          <p:cNvPr id="51204" name="Object 6">
            <a:extLst>
              <a:ext uri="{FF2B5EF4-FFF2-40B4-BE49-F238E27FC236}">
                <a16:creationId xmlns:a16="http://schemas.microsoft.com/office/drawing/2014/main" id="{8E5BB871-F66E-4E99-9586-8CFC74C1C299}"/>
              </a:ext>
            </a:extLst>
          </p:cNvPr>
          <p:cNvGraphicFramePr>
            <a:graphicFrameLocks noChangeAspect="1"/>
          </p:cNvGraphicFramePr>
          <p:nvPr/>
        </p:nvGraphicFramePr>
        <p:xfrm>
          <a:off x="2133600" y="1905000"/>
          <a:ext cx="4337050" cy="2233613"/>
        </p:xfrm>
        <a:graphic>
          <a:graphicData uri="http://schemas.openxmlformats.org/presentationml/2006/ole">
            <mc:AlternateContent xmlns:mc="http://schemas.openxmlformats.org/markup-compatibility/2006">
              <mc:Choice xmlns:v="urn:schemas-microsoft-com:vml" Requires="v">
                <p:oleObj spid="_x0000_s51384" name="Equation" r:id="rId4" imgW="837836" imgH="431613" progId="Equation.3">
                  <p:embed/>
                </p:oleObj>
              </mc:Choice>
              <mc:Fallback>
                <p:oleObj name="Equation" r:id="rId4" imgW="837836" imgH="431613"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905000"/>
                        <a:ext cx="433705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5" name="TextBox 4">
            <a:extLst>
              <a:ext uri="{FF2B5EF4-FFF2-40B4-BE49-F238E27FC236}">
                <a16:creationId xmlns:a16="http://schemas.microsoft.com/office/drawing/2014/main" id="{1E7EA098-39CE-4E27-84E6-285EAD1FF37A}"/>
              </a:ext>
            </a:extLst>
          </p:cNvPr>
          <p:cNvSpPr txBox="1">
            <a:spLocks noChangeArrowheads="1"/>
          </p:cNvSpPr>
          <p:nvPr/>
        </p:nvSpPr>
        <p:spPr bwMode="auto">
          <a:xfrm>
            <a:off x="4189413" y="5203825"/>
            <a:ext cx="3581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i="1">
                <a:ea typeface="ＭＳ Ｐゴシック" panose="020B0600070205080204" pitchFamily="34" charset="-128"/>
              </a:rPr>
              <a:t>          </a:t>
            </a:r>
          </a:p>
        </p:txBody>
      </p:sp>
      <p:sp>
        <p:nvSpPr>
          <p:cNvPr id="51206" name="TextBox 1">
            <a:extLst>
              <a:ext uri="{FF2B5EF4-FFF2-40B4-BE49-F238E27FC236}">
                <a16:creationId xmlns:a16="http://schemas.microsoft.com/office/drawing/2014/main" id="{BBF93474-CAE2-43C6-A940-F67A3ECD4AEB}"/>
              </a:ext>
            </a:extLst>
          </p:cNvPr>
          <p:cNvSpPr txBox="1">
            <a:spLocks noChangeArrowheads="1"/>
          </p:cNvSpPr>
          <p:nvPr/>
        </p:nvSpPr>
        <p:spPr bwMode="auto">
          <a:xfrm>
            <a:off x="6834188" y="2611438"/>
            <a:ext cx="147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&gt;= 1.96</a:t>
            </a:r>
          </a:p>
        </p:txBody>
      </p:sp>
      <p:sp>
        <p:nvSpPr>
          <p:cNvPr id="51207" name="TextBox 2">
            <a:extLst>
              <a:ext uri="{FF2B5EF4-FFF2-40B4-BE49-F238E27FC236}">
                <a16:creationId xmlns:a16="http://schemas.microsoft.com/office/drawing/2014/main" id="{67551B6D-3783-4598-9A8C-D1361CAB4A32}"/>
              </a:ext>
            </a:extLst>
          </p:cNvPr>
          <p:cNvSpPr txBox="1">
            <a:spLocks noChangeArrowheads="1"/>
          </p:cNvSpPr>
          <p:nvPr/>
        </p:nvSpPr>
        <p:spPr bwMode="auto">
          <a:xfrm>
            <a:off x="2028825" y="4441825"/>
            <a:ext cx="54895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anose="02020603050405020304" pitchFamily="18" charset="0"/>
              </a:rPr>
              <a:t>13% </a:t>
            </a:r>
            <a:r>
              <a:rPr lang="en-US" altLang="en-US" u="sng">
                <a:latin typeface="Times New Roman" panose="02020603050405020304" pitchFamily="18" charset="0"/>
              </a:rPr>
              <a:t>Got Better</a:t>
            </a:r>
            <a:r>
              <a:rPr lang="en-US" altLang="en-US">
                <a:latin typeface="Times New Roman" panose="02020603050405020304" pitchFamily="18" charset="0"/>
              </a:rPr>
              <a:t>  (Responders)</a:t>
            </a:r>
          </a:p>
          <a:p>
            <a:pPr>
              <a:spcBef>
                <a:spcPct val="0"/>
              </a:spcBef>
              <a:buFontTx/>
              <a:buNone/>
            </a:pPr>
            <a:r>
              <a:rPr lang="en-US" altLang="en-US">
                <a:latin typeface="Times New Roman" panose="02020603050405020304" pitchFamily="18" charset="0"/>
              </a:rPr>
              <a:t>  9% Got Worse</a:t>
            </a:r>
          </a:p>
          <a:p>
            <a:pPr>
              <a:spcBef>
                <a:spcPct val="0"/>
              </a:spcBef>
              <a:buFontTx/>
              <a:buNone/>
            </a:pPr>
            <a:r>
              <a:rPr lang="en-US" altLang="en-US">
                <a:latin typeface="Times New Roman" panose="02020603050405020304" pitchFamily="18" charset="0"/>
              </a:rPr>
              <a:t>78% Stayed the Same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49BB-A092-47E6-8946-5A311DC7F5C4}"/>
              </a:ext>
            </a:extLst>
          </p:cNvPr>
          <p:cNvSpPr>
            <a:spLocks noGrp="1"/>
          </p:cNvSpPr>
          <p:nvPr>
            <p:ph type="title"/>
          </p:nvPr>
        </p:nvSpPr>
        <p:spPr>
          <a:xfrm>
            <a:off x="0" y="274638"/>
            <a:ext cx="9144000" cy="1143000"/>
          </a:xfrm>
        </p:spPr>
        <p:txBody>
          <a:bodyPr/>
          <a:lstStyle/>
          <a:p>
            <a:r>
              <a:rPr lang="en-US" dirty="0"/>
              <a:t>Break</a:t>
            </a:r>
          </a:p>
        </p:txBody>
      </p:sp>
      <p:pic>
        <p:nvPicPr>
          <p:cNvPr id="7" name="Content Placeholder 6" descr="Happy face with large eyes">
            <a:extLst>
              <a:ext uri="{FF2B5EF4-FFF2-40B4-BE49-F238E27FC236}">
                <a16:creationId xmlns:a16="http://schemas.microsoft.com/office/drawing/2014/main" id="{BA2CF4D5-9604-4D59-AD64-025E3AAD280D}"/>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4600" y="1981200"/>
            <a:ext cx="3962400" cy="3276600"/>
          </a:xfrm>
        </p:spPr>
      </p:pic>
      <p:sp>
        <p:nvSpPr>
          <p:cNvPr id="4" name="Slide Number Placeholder 3">
            <a:extLst>
              <a:ext uri="{FF2B5EF4-FFF2-40B4-BE49-F238E27FC236}">
                <a16:creationId xmlns:a16="http://schemas.microsoft.com/office/drawing/2014/main" id="{1D881A16-F2F8-4F78-8124-D653A7C3C2BF}"/>
              </a:ext>
            </a:extLst>
          </p:cNvPr>
          <p:cNvSpPr>
            <a:spLocks noGrp="1"/>
          </p:cNvSpPr>
          <p:nvPr>
            <p:ph type="sldNum" sz="quarter" idx="12"/>
          </p:nvPr>
        </p:nvSpPr>
        <p:spPr/>
        <p:txBody>
          <a:bodyPr/>
          <a:lstStyle/>
          <a:p>
            <a:pPr>
              <a:defRPr/>
            </a:pPr>
            <a:fld id="{0C5144EA-161E-419D-B606-46724030BA3B}" type="slidenum">
              <a:rPr lang="en-US" smtClean="0"/>
              <a:pPr>
                <a:defRPr/>
              </a:pPr>
              <a:t>29</a:t>
            </a:fld>
            <a:endParaRPr lang="en-US"/>
          </a:p>
        </p:txBody>
      </p:sp>
      <p:sp>
        <p:nvSpPr>
          <p:cNvPr id="5" name="Date Placeholder 4">
            <a:extLst>
              <a:ext uri="{FF2B5EF4-FFF2-40B4-BE49-F238E27FC236}">
                <a16:creationId xmlns:a16="http://schemas.microsoft.com/office/drawing/2014/main" id="{279E9BEC-1484-40E2-AE2C-0031973ABBE1}"/>
              </a:ext>
            </a:extLst>
          </p:cNvPr>
          <p:cNvSpPr>
            <a:spLocks noGrp="1"/>
          </p:cNvSpPr>
          <p:nvPr>
            <p:ph type="dt" sz="half" idx="10"/>
          </p:nvPr>
        </p:nvSpPr>
        <p:spPr/>
        <p:txBody>
          <a:bodyPr/>
          <a:lstStyle/>
          <a:p>
            <a:pPr>
              <a:defRPr/>
            </a:pPr>
            <a:fld id="{D699CB98-11E9-4F2A-ADB8-6F066E305A21}" type="datetime12">
              <a:rPr lang="en-US" smtClean="0"/>
              <a:t>2:50 PM</a:t>
            </a:fld>
            <a:endParaRPr lang="en-US"/>
          </a:p>
        </p:txBody>
      </p:sp>
    </p:spTree>
    <p:extLst>
      <p:ext uri="{BB962C8B-B14F-4D97-AF65-F5344CB8AC3E}">
        <p14:creationId xmlns:p14="http://schemas.microsoft.com/office/powerpoint/2010/main" val="25169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C68C2FA2-DFF0-4864-AE8C-ADE31BCA5F37}" type="slidenum">
              <a:rPr lang="en-US" altLang="en-US" sz="1400" b="0"/>
              <a:pPr/>
              <a:t>3</a:t>
            </a:fld>
            <a:endParaRPr lang="en-US" altLang="en-US" sz="1400" b="0"/>
          </a:p>
        </p:txBody>
      </p:sp>
      <p:sp>
        <p:nvSpPr>
          <p:cNvPr id="216066" name="Rectangle 2"/>
          <p:cNvSpPr>
            <a:spLocks noChangeArrowheads="1"/>
          </p:cNvSpPr>
          <p:nvPr/>
        </p:nvSpPr>
        <p:spPr bwMode="auto">
          <a:xfrm>
            <a:off x="609600" y="509588"/>
            <a:ext cx="8001000" cy="473075"/>
          </a:xfrm>
          <a:prstGeom prst="rect">
            <a:avLst/>
          </a:prstGeom>
          <a:noFill/>
          <a:ln w="9525">
            <a:noFill/>
            <a:miter lim="800000"/>
            <a:headEnd/>
            <a:tailEnd/>
          </a:ln>
          <a:effectLst/>
        </p:spPr>
        <p:txBody>
          <a:bodyPr wrap="none" lIns="87312" tIns="44450" rIns="87312" bIns="44450" anchor="ctr"/>
          <a:lstStyle/>
          <a:p>
            <a:pPr algn="ctr" defTabSz="863600">
              <a:defRPr/>
            </a:pPr>
            <a:r>
              <a:rPr lang="en-US" altLang="en-US" sz="2800" dirty="0">
                <a:latin typeface="Comic Sans MS" pitchFamily="66" charset="0"/>
                <a:cs typeface="+mn-cs"/>
              </a:rPr>
              <a:t>SF-36 in HIV versus other chronic conditions </a:t>
            </a:r>
          </a:p>
          <a:p>
            <a:pPr algn="ctr" defTabSz="863600">
              <a:defRPr/>
            </a:pPr>
            <a:r>
              <a:rPr lang="en-US" altLang="en-US" sz="2800" dirty="0">
                <a:latin typeface="Comic Sans MS" pitchFamily="66" charset="0"/>
                <a:cs typeface="+mn-cs"/>
              </a:rPr>
              <a:t>and U.S. General Population</a:t>
            </a:r>
          </a:p>
          <a:p>
            <a:pPr algn="ctr" defTabSz="863600">
              <a:defRPr/>
            </a:pPr>
            <a:endParaRPr lang="en-US" altLang="en-US" sz="2800" dirty="0">
              <a:latin typeface="Comic Sans MS" pitchFamily="66" charset="0"/>
              <a:cs typeface="+mn-cs"/>
            </a:endParaRPr>
          </a:p>
        </p:txBody>
      </p:sp>
      <p:graphicFrame>
        <p:nvGraphicFramePr>
          <p:cNvPr id="35844" name="Object 3">
            <a:hlinkClick r:id="" action="ppaction://ole?verb=0"/>
          </p:cNvPr>
          <p:cNvGraphicFramePr>
            <a:graphicFrameLocks/>
          </p:cNvGraphicFramePr>
          <p:nvPr/>
        </p:nvGraphicFramePr>
        <p:xfrm>
          <a:off x="685800" y="1530350"/>
          <a:ext cx="7772400" cy="4794250"/>
        </p:xfrm>
        <a:graphic>
          <a:graphicData uri="http://schemas.openxmlformats.org/presentationml/2006/ole">
            <mc:AlternateContent xmlns:mc="http://schemas.openxmlformats.org/markup-compatibility/2006">
              <mc:Choice xmlns:v="urn:schemas-microsoft-com:vml" Requires="v">
                <p:oleObj spid="_x0000_s77925" name="Chart" r:id="rId4" imgW="7781849" imgH="5067402" progId="MSGraph.Chart.8">
                  <p:embed followColorScheme="full"/>
                </p:oleObj>
              </mc:Choice>
              <mc:Fallback>
                <p:oleObj name="Chart" r:id="rId4" imgW="7781849" imgH="5067402" progId="MSGraph.Chart.8">
                  <p:embed followColorScheme="full"/>
                  <p:pic>
                    <p:nvPicPr>
                      <p:cNvPr id="35844"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30350"/>
                        <a:ext cx="7772400" cy="479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5" name="Rectangle 4"/>
          <p:cNvSpPr>
            <a:spLocks noChangeArrowheads="1"/>
          </p:cNvSpPr>
          <p:nvPr/>
        </p:nvSpPr>
        <p:spPr bwMode="auto">
          <a:xfrm>
            <a:off x="376520" y="6557748"/>
            <a:ext cx="9271572" cy="55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r>
              <a:rPr lang="en-US" altLang="en-US" sz="1400" dirty="0">
                <a:latin typeface="+mn-lt"/>
              </a:rPr>
              <a:t>MS = multiple sclerosis; ESRD = end-stage renal disease; GERD = gastroesophageal reflux disease. </a:t>
            </a:r>
          </a:p>
          <a:p>
            <a:endParaRPr lang="en-US" altLang="en-US" sz="1600" b="0" i="1" u="sng" dirty="0">
              <a:latin typeface="Arial" panose="020B0604020202020204" pitchFamily="34" charset="0"/>
            </a:endParaRPr>
          </a:p>
        </p:txBody>
      </p:sp>
      <p:sp>
        <p:nvSpPr>
          <p:cNvPr id="35846" name="TextBox 1"/>
          <p:cNvSpPr txBox="1">
            <a:spLocks noChangeArrowheads="1"/>
          </p:cNvSpPr>
          <p:nvPr/>
        </p:nvSpPr>
        <p:spPr bwMode="auto">
          <a:xfrm>
            <a:off x="5029200" y="6091238"/>
            <a:ext cx="2366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000" b="0" dirty="0">
                <a:latin typeface="Comic Sans MS" panose="030F0702030302020204" pitchFamily="66" charset="0"/>
              </a:rPr>
              <a:t>T-score metric</a:t>
            </a:r>
          </a:p>
        </p:txBody>
      </p:sp>
      <p:sp>
        <p:nvSpPr>
          <p:cNvPr id="3" name="TextBox 2">
            <a:extLst>
              <a:ext uri="{FF2B5EF4-FFF2-40B4-BE49-F238E27FC236}">
                <a16:creationId xmlns:a16="http://schemas.microsoft.com/office/drawing/2014/main" id="{F2E2E92E-EC0E-4F85-84AD-5BFF12C56453}"/>
              </a:ext>
            </a:extLst>
          </p:cNvPr>
          <p:cNvSpPr txBox="1"/>
          <p:nvPr/>
        </p:nvSpPr>
        <p:spPr>
          <a:xfrm>
            <a:off x="7178965" y="1274763"/>
            <a:ext cx="1375185" cy="338554"/>
          </a:xfrm>
          <a:prstGeom prst="rect">
            <a:avLst/>
          </a:prstGeom>
          <a:noFill/>
        </p:spPr>
        <p:txBody>
          <a:bodyPr wrap="none" rtlCol="0">
            <a:spAutoFit/>
          </a:bodyPr>
          <a:lstStyle/>
          <a:p>
            <a:r>
              <a:rPr lang="en-US" sz="1600" dirty="0"/>
              <a:t>Better Health</a:t>
            </a:r>
          </a:p>
        </p:txBody>
      </p:sp>
      <p:sp>
        <p:nvSpPr>
          <p:cNvPr id="4" name="TextBox 3">
            <a:extLst>
              <a:ext uri="{FF2B5EF4-FFF2-40B4-BE49-F238E27FC236}">
                <a16:creationId xmlns:a16="http://schemas.microsoft.com/office/drawing/2014/main" id="{78AB2707-D32F-4128-ACD1-54825A5189D1}"/>
              </a:ext>
            </a:extLst>
          </p:cNvPr>
          <p:cNvSpPr txBox="1"/>
          <p:nvPr/>
        </p:nvSpPr>
        <p:spPr>
          <a:xfrm>
            <a:off x="2895600" y="1274763"/>
            <a:ext cx="1524000" cy="338554"/>
          </a:xfrm>
          <a:prstGeom prst="rect">
            <a:avLst/>
          </a:prstGeom>
          <a:noFill/>
        </p:spPr>
        <p:txBody>
          <a:bodyPr wrap="square" rtlCol="0">
            <a:spAutoFit/>
          </a:bodyPr>
          <a:lstStyle/>
          <a:p>
            <a:r>
              <a:rPr lang="en-US" sz="1600" dirty="0"/>
              <a:t>Worse Health</a:t>
            </a: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06B9CD77-6223-466B-AB7D-DED805F9EEA7}"/>
                  </a:ext>
                </a:extLst>
              </p14:cNvPr>
              <p14:cNvContentPartPr/>
              <p14:nvPr/>
            </p14:nvContentPartPr>
            <p14:xfrm>
              <a:off x="5450704" y="2201197"/>
              <a:ext cx="360" cy="360"/>
            </p14:xfrm>
          </p:contentPart>
        </mc:Choice>
        <mc:Fallback xmlns="">
          <p:pic>
            <p:nvPicPr>
              <p:cNvPr id="2" name="Ink 1">
                <a:extLst>
                  <a:ext uri="{FF2B5EF4-FFF2-40B4-BE49-F238E27FC236}">
                    <a16:creationId xmlns:a16="http://schemas.microsoft.com/office/drawing/2014/main" id="{06B9CD77-6223-466B-AB7D-DED805F9EEA7}"/>
                  </a:ext>
                </a:extLst>
              </p:cNvPr>
              <p:cNvPicPr/>
              <p:nvPr/>
            </p:nvPicPr>
            <p:blipFill>
              <a:blip r:embed="rId7"/>
              <a:stretch>
                <a:fillRect/>
              </a:stretch>
            </p:blipFill>
            <p:spPr>
              <a:xfrm>
                <a:off x="5441704" y="219219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4A28750-F4EC-4969-8353-28F854AA1470}"/>
                  </a:ext>
                </a:extLst>
              </p14:cNvPr>
              <p14:cNvContentPartPr/>
              <p14:nvPr/>
            </p14:nvContentPartPr>
            <p14:xfrm>
              <a:off x="5449624" y="2218837"/>
              <a:ext cx="82080" cy="3469680"/>
            </p14:xfrm>
          </p:contentPart>
        </mc:Choice>
        <mc:Fallback xmlns="">
          <p:pic>
            <p:nvPicPr>
              <p:cNvPr id="5" name="Ink 4">
                <a:extLst>
                  <a:ext uri="{FF2B5EF4-FFF2-40B4-BE49-F238E27FC236}">
                    <a16:creationId xmlns:a16="http://schemas.microsoft.com/office/drawing/2014/main" id="{F4A28750-F4EC-4969-8353-28F854AA1470}"/>
                  </a:ext>
                </a:extLst>
              </p:cNvPr>
              <p:cNvPicPr/>
              <p:nvPr/>
            </p:nvPicPr>
            <p:blipFill>
              <a:blip r:embed="rId9"/>
              <a:stretch>
                <a:fillRect/>
              </a:stretch>
            </p:blipFill>
            <p:spPr>
              <a:xfrm>
                <a:off x="5440624" y="2209837"/>
                <a:ext cx="99720" cy="3487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53D78E1D-027F-4A4C-B760-75AEFA90122F}"/>
                  </a:ext>
                </a:extLst>
              </p14:cNvPr>
              <p14:cNvContentPartPr/>
              <p14:nvPr/>
            </p14:nvContentPartPr>
            <p14:xfrm>
              <a:off x="10510864" y="2885197"/>
              <a:ext cx="360" cy="360"/>
            </p14:xfrm>
          </p:contentPart>
        </mc:Choice>
        <mc:Fallback xmlns="">
          <p:pic>
            <p:nvPicPr>
              <p:cNvPr id="6" name="Ink 5">
                <a:extLst>
                  <a:ext uri="{FF2B5EF4-FFF2-40B4-BE49-F238E27FC236}">
                    <a16:creationId xmlns:a16="http://schemas.microsoft.com/office/drawing/2014/main" id="{53D78E1D-027F-4A4C-B760-75AEFA90122F}"/>
                  </a:ext>
                </a:extLst>
              </p:cNvPr>
              <p:cNvPicPr/>
              <p:nvPr/>
            </p:nvPicPr>
            <p:blipFill>
              <a:blip r:embed="rId7"/>
              <a:stretch>
                <a:fillRect/>
              </a:stretch>
            </p:blipFill>
            <p:spPr>
              <a:xfrm>
                <a:off x="10501864" y="2876197"/>
                <a:ext cx="18000" cy="18000"/>
              </a:xfrm>
              <a:prstGeom prst="rect">
                <a:avLst/>
              </a:prstGeom>
            </p:spPr>
          </p:pic>
        </mc:Fallback>
      </mc:AlternateContent>
    </p:spTree>
    <p:extLst>
      <p:ext uri="{BB962C8B-B14F-4D97-AF65-F5344CB8AC3E}">
        <p14:creationId xmlns:p14="http://schemas.microsoft.com/office/powerpoint/2010/main" val="2525371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DB095C-7BAF-497C-AD2F-C559D6EAD759}"/>
              </a:ext>
            </a:extLst>
          </p:cNvPr>
          <p:cNvSpPr>
            <a:spLocks noGrp="1"/>
          </p:cNvSpPr>
          <p:nvPr>
            <p:ph type="sldNum" sz="quarter" idx="12"/>
          </p:nvPr>
        </p:nvSpPr>
        <p:spPr/>
        <p:txBody>
          <a:bodyPr/>
          <a:lstStyle/>
          <a:p>
            <a:pPr>
              <a:defRPr/>
            </a:pPr>
            <a:fld id="{8BFE1891-0CEC-44D8-B221-D5FCB52AB215}" type="slidenum">
              <a:rPr lang="en-US" smtClean="0"/>
              <a:pPr>
                <a:defRPr/>
              </a:pPr>
              <a:t>30</a:t>
            </a:fld>
            <a:endParaRPr lang="en-US"/>
          </a:p>
        </p:txBody>
      </p:sp>
      <p:graphicFrame>
        <p:nvGraphicFramePr>
          <p:cNvPr id="6" name="Content Placeholder 5">
            <a:extLst>
              <a:ext uri="{FF2B5EF4-FFF2-40B4-BE49-F238E27FC236}">
                <a16:creationId xmlns:a16="http://schemas.microsoft.com/office/drawing/2014/main" id="{4BF1C2BE-F8A6-4672-9E10-1FC9124A4C0E}"/>
              </a:ext>
            </a:extLst>
          </p:cNvPr>
          <p:cNvGraphicFramePr>
            <a:graphicFrameLocks noGrp="1" noChangeAspect="1"/>
          </p:cNvGraphicFramePr>
          <p:nvPr>
            <p:ph idx="1"/>
          </p:nvPr>
        </p:nvGraphicFramePr>
        <p:xfrm>
          <a:off x="76201" y="28575"/>
          <a:ext cx="9067800" cy="8718550"/>
        </p:xfrm>
        <a:graphic>
          <a:graphicData uri="http://schemas.openxmlformats.org/presentationml/2006/ole">
            <mc:AlternateContent xmlns:mc="http://schemas.openxmlformats.org/markup-compatibility/2006">
              <mc:Choice xmlns:v="urn:schemas-microsoft-com:vml" Requires="v">
                <p:oleObj spid="_x0000_s1155" name="Document" r:id="rId4" imgW="5952018" imgH="4823993" progId="Word.Document.12">
                  <p:embed/>
                </p:oleObj>
              </mc:Choice>
              <mc:Fallback>
                <p:oleObj name="Document" r:id="rId4" imgW="5952018" imgH="4823993" progId="Word.Document.12">
                  <p:embed/>
                  <p:pic>
                    <p:nvPicPr>
                      <p:cNvPr id="6" name="Content Placeholder 5">
                        <a:extLst>
                          <a:ext uri="{FF2B5EF4-FFF2-40B4-BE49-F238E27FC236}">
                            <a16:creationId xmlns:a16="http://schemas.microsoft.com/office/drawing/2014/main" id="{4BF1C2BE-F8A6-4672-9E10-1FC9124A4C0E}"/>
                          </a:ext>
                        </a:extLst>
                      </p:cNvPr>
                      <p:cNvPicPr/>
                      <p:nvPr/>
                    </p:nvPicPr>
                    <p:blipFill>
                      <a:blip r:embed="rId5"/>
                      <a:stretch>
                        <a:fillRect/>
                      </a:stretch>
                    </p:blipFill>
                    <p:spPr>
                      <a:xfrm>
                        <a:off x="76201" y="28575"/>
                        <a:ext cx="9067800" cy="8718550"/>
                      </a:xfrm>
                      <a:prstGeom prst="rect">
                        <a:avLst/>
                      </a:prstGeom>
                    </p:spPr>
                  </p:pic>
                </p:oleObj>
              </mc:Fallback>
            </mc:AlternateContent>
          </a:graphicData>
        </a:graphic>
      </p:graphicFrame>
    </p:spTree>
    <p:extLst>
      <p:ext uri="{BB962C8B-B14F-4D97-AF65-F5344CB8AC3E}">
        <p14:creationId xmlns:p14="http://schemas.microsoft.com/office/powerpoint/2010/main" val="1031593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DB095C-7BAF-497C-AD2F-C559D6EAD759}"/>
              </a:ext>
            </a:extLst>
          </p:cNvPr>
          <p:cNvSpPr>
            <a:spLocks noGrp="1"/>
          </p:cNvSpPr>
          <p:nvPr>
            <p:ph type="sldNum" sz="quarter" idx="12"/>
          </p:nvPr>
        </p:nvSpPr>
        <p:spPr/>
        <p:txBody>
          <a:bodyPr/>
          <a:lstStyle/>
          <a:p>
            <a:pPr>
              <a:defRPr/>
            </a:pPr>
            <a:fld id="{8BFE1891-0CEC-44D8-B221-D5FCB52AB215}" type="slidenum">
              <a:rPr lang="en-US" smtClean="0"/>
              <a:pPr>
                <a:defRPr/>
              </a:pPr>
              <a:t>31</a:t>
            </a:fld>
            <a:endParaRPr lang="en-US"/>
          </a:p>
        </p:txBody>
      </p:sp>
      <p:graphicFrame>
        <p:nvGraphicFramePr>
          <p:cNvPr id="6" name="Content Placeholder 5">
            <a:extLst>
              <a:ext uri="{FF2B5EF4-FFF2-40B4-BE49-F238E27FC236}">
                <a16:creationId xmlns:a16="http://schemas.microsoft.com/office/drawing/2014/main" id="{4BF1C2BE-F8A6-4672-9E10-1FC9124A4C0E}"/>
              </a:ext>
            </a:extLst>
          </p:cNvPr>
          <p:cNvGraphicFramePr>
            <a:graphicFrameLocks noGrp="1" noChangeAspect="1"/>
          </p:cNvGraphicFramePr>
          <p:nvPr>
            <p:ph idx="1"/>
          </p:nvPr>
        </p:nvGraphicFramePr>
        <p:xfrm>
          <a:off x="76200" y="46038"/>
          <a:ext cx="8991600" cy="7278687"/>
        </p:xfrm>
        <a:graphic>
          <a:graphicData uri="http://schemas.openxmlformats.org/presentationml/2006/ole">
            <mc:AlternateContent xmlns:mc="http://schemas.openxmlformats.org/markup-compatibility/2006">
              <mc:Choice xmlns:v="urn:schemas-microsoft-com:vml" Requires="v">
                <p:oleObj spid="_x0000_s61570" name="Document" r:id="rId4" imgW="5952018" imgH="4817517" progId="Word.Document.12">
                  <p:embed/>
                </p:oleObj>
              </mc:Choice>
              <mc:Fallback>
                <p:oleObj name="Document" r:id="rId4" imgW="5952018" imgH="4817517" progId="Word.Document.12">
                  <p:embed/>
                  <p:pic>
                    <p:nvPicPr>
                      <p:cNvPr id="6" name="Content Placeholder 5">
                        <a:extLst>
                          <a:ext uri="{FF2B5EF4-FFF2-40B4-BE49-F238E27FC236}">
                            <a16:creationId xmlns:a16="http://schemas.microsoft.com/office/drawing/2014/main" id="{4BF1C2BE-F8A6-4672-9E10-1FC9124A4C0E}"/>
                          </a:ext>
                        </a:extLst>
                      </p:cNvPr>
                      <p:cNvPicPr/>
                      <p:nvPr/>
                    </p:nvPicPr>
                    <p:blipFill>
                      <a:blip r:embed="rId5"/>
                      <a:stretch>
                        <a:fillRect/>
                      </a:stretch>
                    </p:blipFill>
                    <p:spPr>
                      <a:xfrm>
                        <a:off x="76200" y="46038"/>
                        <a:ext cx="8991600" cy="7278687"/>
                      </a:xfrm>
                      <a:prstGeom prst="rect">
                        <a:avLst/>
                      </a:prstGeom>
                    </p:spPr>
                  </p:pic>
                </p:oleObj>
              </mc:Fallback>
            </mc:AlternateContent>
          </a:graphicData>
        </a:graphic>
      </p:graphicFrame>
    </p:spTree>
    <p:extLst>
      <p:ext uri="{BB962C8B-B14F-4D97-AF65-F5344CB8AC3E}">
        <p14:creationId xmlns:p14="http://schemas.microsoft.com/office/powerpoint/2010/main" val="1598972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DB095C-7BAF-497C-AD2F-C559D6EAD759}"/>
              </a:ext>
            </a:extLst>
          </p:cNvPr>
          <p:cNvSpPr>
            <a:spLocks noGrp="1"/>
          </p:cNvSpPr>
          <p:nvPr>
            <p:ph type="sldNum" sz="quarter" idx="12"/>
          </p:nvPr>
        </p:nvSpPr>
        <p:spPr/>
        <p:txBody>
          <a:bodyPr/>
          <a:lstStyle/>
          <a:p>
            <a:pPr>
              <a:defRPr/>
            </a:pPr>
            <a:fld id="{8BFE1891-0CEC-44D8-B221-D5FCB52AB215}" type="slidenum">
              <a:rPr lang="en-US" smtClean="0"/>
              <a:pPr>
                <a:defRPr/>
              </a:pPr>
              <a:t>32</a:t>
            </a:fld>
            <a:endParaRPr lang="en-US"/>
          </a:p>
        </p:txBody>
      </p:sp>
      <p:graphicFrame>
        <p:nvGraphicFramePr>
          <p:cNvPr id="6" name="Content Placeholder 5">
            <a:extLst>
              <a:ext uri="{FF2B5EF4-FFF2-40B4-BE49-F238E27FC236}">
                <a16:creationId xmlns:a16="http://schemas.microsoft.com/office/drawing/2014/main" id="{4BF1C2BE-F8A6-4672-9E10-1FC9124A4C0E}"/>
              </a:ext>
            </a:extLst>
          </p:cNvPr>
          <p:cNvGraphicFramePr>
            <a:graphicFrameLocks noGrp="1" noChangeAspect="1"/>
          </p:cNvGraphicFramePr>
          <p:nvPr>
            <p:ph idx="1"/>
          </p:nvPr>
        </p:nvGraphicFramePr>
        <p:xfrm>
          <a:off x="76200" y="34925"/>
          <a:ext cx="9048750" cy="7329488"/>
        </p:xfrm>
        <a:graphic>
          <a:graphicData uri="http://schemas.openxmlformats.org/presentationml/2006/ole">
            <mc:AlternateContent xmlns:mc="http://schemas.openxmlformats.org/markup-compatibility/2006">
              <mc:Choice xmlns:v="urn:schemas-microsoft-com:vml" Requires="v">
                <p:oleObj spid="_x0000_s62594" name="Document" r:id="rId4" imgW="5952018" imgH="4820755" progId="Word.Document.12">
                  <p:embed/>
                </p:oleObj>
              </mc:Choice>
              <mc:Fallback>
                <p:oleObj name="Document" r:id="rId4" imgW="5952018" imgH="4820755" progId="Word.Document.12">
                  <p:embed/>
                  <p:pic>
                    <p:nvPicPr>
                      <p:cNvPr id="6" name="Content Placeholder 5">
                        <a:extLst>
                          <a:ext uri="{FF2B5EF4-FFF2-40B4-BE49-F238E27FC236}">
                            <a16:creationId xmlns:a16="http://schemas.microsoft.com/office/drawing/2014/main" id="{4BF1C2BE-F8A6-4672-9E10-1FC9124A4C0E}"/>
                          </a:ext>
                        </a:extLst>
                      </p:cNvPr>
                      <p:cNvPicPr/>
                      <p:nvPr/>
                    </p:nvPicPr>
                    <p:blipFill>
                      <a:blip r:embed="rId5"/>
                      <a:stretch>
                        <a:fillRect/>
                      </a:stretch>
                    </p:blipFill>
                    <p:spPr>
                      <a:xfrm>
                        <a:off x="76200" y="34925"/>
                        <a:ext cx="9048750" cy="7329488"/>
                      </a:xfrm>
                      <a:prstGeom prst="rect">
                        <a:avLst/>
                      </a:prstGeom>
                    </p:spPr>
                  </p:pic>
                </p:oleObj>
              </mc:Fallback>
            </mc:AlternateContent>
          </a:graphicData>
        </a:graphic>
      </p:graphicFrame>
    </p:spTree>
    <p:extLst>
      <p:ext uri="{BB962C8B-B14F-4D97-AF65-F5344CB8AC3E}">
        <p14:creationId xmlns:p14="http://schemas.microsoft.com/office/powerpoint/2010/main" val="1893035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DB095C-7BAF-497C-AD2F-C559D6EAD759}"/>
              </a:ext>
            </a:extLst>
          </p:cNvPr>
          <p:cNvSpPr>
            <a:spLocks noGrp="1"/>
          </p:cNvSpPr>
          <p:nvPr>
            <p:ph type="sldNum" sz="quarter" idx="12"/>
          </p:nvPr>
        </p:nvSpPr>
        <p:spPr/>
        <p:txBody>
          <a:bodyPr/>
          <a:lstStyle/>
          <a:p>
            <a:pPr>
              <a:defRPr/>
            </a:pPr>
            <a:fld id="{8BFE1891-0CEC-44D8-B221-D5FCB52AB215}" type="slidenum">
              <a:rPr lang="en-US" smtClean="0"/>
              <a:pPr>
                <a:defRPr/>
              </a:pPr>
              <a:t>33</a:t>
            </a:fld>
            <a:endParaRPr lang="en-US"/>
          </a:p>
        </p:txBody>
      </p:sp>
      <p:graphicFrame>
        <p:nvGraphicFramePr>
          <p:cNvPr id="6" name="Content Placeholder 5">
            <a:extLst>
              <a:ext uri="{FF2B5EF4-FFF2-40B4-BE49-F238E27FC236}">
                <a16:creationId xmlns:a16="http://schemas.microsoft.com/office/drawing/2014/main" id="{4BF1C2BE-F8A6-4672-9E10-1FC9124A4C0E}"/>
              </a:ext>
            </a:extLst>
          </p:cNvPr>
          <p:cNvGraphicFramePr>
            <a:graphicFrameLocks noGrp="1" noChangeAspect="1"/>
          </p:cNvGraphicFramePr>
          <p:nvPr>
            <p:ph idx="1"/>
          </p:nvPr>
        </p:nvGraphicFramePr>
        <p:xfrm>
          <a:off x="76200" y="714375"/>
          <a:ext cx="9067800" cy="7345363"/>
        </p:xfrm>
        <a:graphic>
          <a:graphicData uri="http://schemas.openxmlformats.org/presentationml/2006/ole">
            <mc:AlternateContent xmlns:mc="http://schemas.openxmlformats.org/markup-compatibility/2006">
              <mc:Choice xmlns:v="urn:schemas-microsoft-com:vml" Requires="v">
                <p:oleObj spid="_x0000_s63618" name="Document" r:id="rId4" imgW="5952018" imgH="4820755" progId="Word.Document.12">
                  <p:embed/>
                </p:oleObj>
              </mc:Choice>
              <mc:Fallback>
                <p:oleObj name="Document" r:id="rId4" imgW="5952018" imgH="4820755" progId="Word.Document.12">
                  <p:embed/>
                  <p:pic>
                    <p:nvPicPr>
                      <p:cNvPr id="6" name="Content Placeholder 5">
                        <a:extLst>
                          <a:ext uri="{FF2B5EF4-FFF2-40B4-BE49-F238E27FC236}">
                            <a16:creationId xmlns:a16="http://schemas.microsoft.com/office/drawing/2014/main" id="{4BF1C2BE-F8A6-4672-9E10-1FC9124A4C0E}"/>
                          </a:ext>
                        </a:extLst>
                      </p:cNvPr>
                      <p:cNvPicPr/>
                      <p:nvPr/>
                    </p:nvPicPr>
                    <p:blipFill>
                      <a:blip r:embed="rId5"/>
                      <a:stretch>
                        <a:fillRect/>
                      </a:stretch>
                    </p:blipFill>
                    <p:spPr>
                      <a:xfrm>
                        <a:off x="76200" y="714375"/>
                        <a:ext cx="9067800" cy="7345363"/>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F5038FE0-D455-4A9A-A02C-A55C21F53FCD}"/>
              </a:ext>
            </a:extLst>
          </p:cNvPr>
          <p:cNvSpPr txBox="1"/>
          <p:nvPr/>
        </p:nvSpPr>
        <p:spPr>
          <a:xfrm>
            <a:off x="5029200" y="3276600"/>
            <a:ext cx="3352800" cy="584775"/>
          </a:xfrm>
          <a:prstGeom prst="rect">
            <a:avLst/>
          </a:prstGeom>
          <a:noFill/>
        </p:spPr>
        <p:txBody>
          <a:bodyPr wrap="square" rtlCol="0">
            <a:spAutoFit/>
          </a:bodyPr>
          <a:lstStyle/>
          <a:p>
            <a:r>
              <a:rPr lang="en-US" b="0" u="sng" dirty="0"/>
              <a:t>3 &amp; 4 &gt; 1 &amp; 2</a:t>
            </a:r>
          </a:p>
        </p:txBody>
      </p:sp>
    </p:spTree>
    <p:extLst>
      <p:ext uri="{BB962C8B-B14F-4D97-AF65-F5344CB8AC3E}">
        <p14:creationId xmlns:p14="http://schemas.microsoft.com/office/powerpoint/2010/main" val="733764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0CB1E6FF-8BCE-48E4-B2EF-127B15D60216}"/>
              </a:ext>
            </a:extLst>
          </p:cNvPr>
          <p:cNvSpPr>
            <a:spLocks noGrp="1" noChangeArrowheads="1"/>
          </p:cNvSpPr>
          <p:nvPr>
            <p:ph type="title"/>
          </p:nvPr>
        </p:nvSpPr>
        <p:spPr>
          <a:xfrm>
            <a:off x="0" y="221154"/>
            <a:ext cx="9144000" cy="1143000"/>
          </a:xfrm>
        </p:spPr>
        <p:txBody>
          <a:bodyPr/>
          <a:lstStyle/>
          <a:p>
            <a:pPr eaLnBrk="1" hangingPunct="1"/>
            <a:r>
              <a:rPr lang="en-US" dirty="0">
                <a:latin typeface="Comic Sans MS" panose="030F0702030302020204" pitchFamily="66" charset="0"/>
              </a:rPr>
              <a:t>An editor’s comments</a:t>
            </a:r>
            <a:endParaRPr lang="en-US" altLang="en-US" dirty="0">
              <a:latin typeface="Comic Sans MS" panose="030F0702030302020204" pitchFamily="66" charset="0"/>
            </a:endParaRPr>
          </a:p>
        </p:txBody>
      </p:sp>
      <p:sp>
        <p:nvSpPr>
          <p:cNvPr id="13316" name="Rectangle 3">
            <a:extLst>
              <a:ext uri="{FF2B5EF4-FFF2-40B4-BE49-F238E27FC236}">
                <a16:creationId xmlns:a16="http://schemas.microsoft.com/office/drawing/2014/main" id="{3863E364-29E4-42FC-93F8-A7977FE5B0E9}"/>
              </a:ext>
            </a:extLst>
          </p:cNvPr>
          <p:cNvSpPr>
            <a:spLocks noGrp="1" noChangeArrowheads="1"/>
          </p:cNvSpPr>
          <p:nvPr>
            <p:ph sz="half" idx="1"/>
          </p:nvPr>
        </p:nvSpPr>
        <p:spPr>
          <a:xfrm>
            <a:off x="152400" y="1341742"/>
            <a:ext cx="5410200" cy="4525963"/>
          </a:xfrm>
        </p:spPr>
        <p:txBody>
          <a:bodyPr/>
          <a:lstStyle/>
          <a:p>
            <a:pPr marL="0" indent="0" eaLnBrk="1" hangingPunct="1">
              <a:buNone/>
            </a:pPr>
            <a:r>
              <a:rPr lang="en-US" sz="2400" dirty="0">
                <a:latin typeface="Times New Roman" panose="02020603050405020304" pitchFamily="18" charset="0"/>
                <a:cs typeface="Times New Roman" panose="02020603050405020304" pitchFamily="18" charset="0"/>
              </a:rPr>
              <a:t>Methods based on between individual variance estimates are not admissible to classify within-individual changes.</a:t>
            </a:r>
          </a:p>
          <a:p>
            <a:pPr marL="0" indent="0" eaLnBrk="1" hangingPunct="1">
              <a:buNone/>
            </a:pPr>
            <a:r>
              <a:rPr lang="en-US" sz="2400" dirty="0">
                <a:latin typeface="Times New Roman" panose="02020603050405020304" pitchFamily="18" charset="0"/>
                <a:cs typeface="Times New Roman" panose="02020603050405020304" pitchFamily="18" charset="0"/>
              </a:rPr>
              <a:t>Needs to be supported by an appropriate ontological/ epistemological justification for the use of this method for that level of analysis. As the indices are all based on between-individual variances and between-individual test-retest correlations, claiming these can be used to classify individuals needs a robust justification.</a:t>
            </a:r>
          </a:p>
          <a:p>
            <a:pPr marL="0" indent="0" eaLnBrk="1" hangingPunct="1">
              <a:buNone/>
            </a:pPr>
            <a:r>
              <a:rPr lang="en-US" altLang="en-US" sz="2600" dirty="0"/>
              <a:t>Use </a:t>
            </a:r>
            <a:r>
              <a:rPr lang="en-US" altLang="en-US" sz="2600" dirty="0" err="1"/>
              <a:t>SD</a:t>
            </a:r>
            <a:r>
              <a:rPr lang="en-US" altLang="en-US" sz="2600" baseline="-25000" dirty="0" err="1"/>
              <a:t>change</a:t>
            </a:r>
            <a:r>
              <a:rPr lang="en-US" altLang="en-US" sz="2600" dirty="0"/>
              <a:t> or within subject SD?</a:t>
            </a:r>
          </a:p>
          <a:p>
            <a:pPr marL="0" indent="0" eaLnBrk="1" hangingPunct="1">
              <a:buNone/>
            </a:pPr>
            <a:r>
              <a:rPr lang="en-US" altLang="en-US" sz="2800" dirty="0"/>
              <a:t>		</a:t>
            </a:r>
          </a:p>
        </p:txBody>
      </p:sp>
      <p:pic>
        <p:nvPicPr>
          <p:cNvPr id="4" name="Content Placeholder 3" descr="Scatterplot outline">
            <a:extLst>
              <a:ext uri="{FF2B5EF4-FFF2-40B4-BE49-F238E27FC236}">
                <a16:creationId xmlns:a16="http://schemas.microsoft.com/office/drawing/2014/main" id="{87809C44-2F40-401A-B05D-0CA87970FCD4}"/>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86400" y="2133600"/>
            <a:ext cx="3200399" cy="2667000"/>
          </a:xfrm>
        </p:spPr>
      </p:pic>
      <p:sp>
        <p:nvSpPr>
          <p:cNvPr id="13314" name="Footer Placeholder 4">
            <a:extLst>
              <a:ext uri="{FF2B5EF4-FFF2-40B4-BE49-F238E27FC236}">
                <a16:creationId xmlns:a16="http://schemas.microsoft.com/office/drawing/2014/main" id="{E3B39783-34BD-43CF-85AB-0DF15EEDD63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endParaRPr lang="en-US" altLang="en-US" b="1">
              <a:cs typeface="Arial" panose="020B0604020202020204" pitchFamily="34" charset="0"/>
            </a:endParaRPr>
          </a:p>
          <a:p>
            <a:pPr algn="l">
              <a:spcBef>
                <a:spcPct val="0"/>
              </a:spcBef>
              <a:buFontTx/>
              <a:buNone/>
            </a:pPr>
            <a:endParaRPr lang="en-US" altLang="en-US" b="1">
              <a:cs typeface="Arial" panose="020B0604020202020204" pitchFamily="34" charset="0"/>
            </a:endParaRPr>
          </a:p>
        </p:txBody>
      </p:sp>
    </p:spTree>
    <p:extLst>
      <p:ext uri="{BB962C8B-B14F-4D97-AF65-F5344CB8AC3E}">
        <p14:creationId xmlns:p14="http://schemas.microsoft.com/office/powerpoint/2010/main" val="291152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a:extLst>
              <a:ext uri="{FF2B5EF4-FFF2-40B4-BE49-F238E27FC236}">
                <a16:creationId xmlns:a16="http://schemas.microsoft.com/office/drawing/2014/main" id="{E3B39783-34BD-43CF-85AB-0DF15EEDD639}"/>
              </a:ext>
            </a:extLst>
          </p:cNvPr>
          <p:cNvSpPr>
            <a:spLocks noGrp="1"/>
          </p:cNvSpPr>
          <p:nvPr>
            <p:ph type="ftr" sz="quarter" idx="3"/>
          </p:nvPr>
        </p:nvSpPr>
        <p:spPr>
          <a:xfrm>
            <a:off x="0" y="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endParaRPr lang="en-US" altLang="en-US" b="1">
              <a:cs typeface="Arial" panose="020B0604020202020204" pitchFamily="34" charset="0"/>
            </a:endParaRPr>
          </a:p>
          <a:p>
            <a:pPr algn="l">
              <a:spcBef>
                <a:spcPct val="0"/>
              </a:spcBef>
              <a:buFontTx/>
              <a:buNone/>
            </a:pPr>
            <a:endParaRPr lang="en-US" altLang="en-US" b="1">
              <a:cs typeface="Arial" panose="020B0604020202020204" pitchFamily="34" charset="0"/>
            </a:endParaRPr>
          </a:p>
        </p:txBody>
      </p:sp>
      <p:sp>
        <p:nvSpPr>
          <p:cNvPr id="13315" name="Rectangle 2">
            <a:extLst>
              <a:ext uri="{FF2B5EF4-FFF2-40B4-BE49-F238E27FC236}">
                <a16:creationId xmlns:a16="http://schemas.microsoft.com/office/drawing/2014/main" id="{0CB1E6FF-8BCE-48E4-B2EF-127B15D60216}"/>
              </a:ext>
            </a:extLst>
          </p:cNvPr>
          <p:cNvSpPr>
            <a:spLocks noGrp="1" noChangeArrowheads="1"/>
          </p:cNvSpPr>
          <p:nvPr>
            <p:ph type="title"/>
          </p:nvPr>
        </p:nvSpPr>
        <p:spPr>
          <a:xfrm>
            <a:off x="0" y="-304800"/>
            <a:ext cx="9144000" cy="1570038"/>
          </a:xfrm>
        </p:spPr>
        <p:txBody>
          <a:bodyPr/>
          <a:lstStyle/>
          <a:p>
            <a:pPr eaLnBrk="1" hangingPunct="1"/>
            <a:r>
              <a:rPr lang="en-US" altLang="en-US" sz="4000" dirty="0">
                <a:latin typeface="Comic Sans MS" panose="030F0702030302020204" pitchFamily="66" charset="0"/>
              </a:rPr>
              <a:t>Analogous to Responsiveness Indices </a:t>
            </a:r>
          </a:p>
        </p:txBody>
      </p:sp>
      <p:sp>
        <p:nvSpPr>
          <p:cNvPr id="13316" name="Rectangle 3">
            <a:extLst>
              <a:ext uri="{FF2B5EF4-FFF2-40B4-BE49-F238E27FC236}">
                <a16:creationId xmlns:a16="http://schemas.microsoft.com/office/drawing/2014/main" id="{3863E364-29E4-42FC-93F8-A7977FE5B0E9}"/>
              </a:ext>
            </a:extLst>
          </p:cNvPr>
          <p:cNvSpPr>
            <a:spLocks noGrp="1" noChangeArrowheads="1"/>
          </p:cNvSpPr>
          <p:nvPr>
            <p:ph type="body" idx="1"/>
          </p:nvPr>
        </p:nvSpPr>
        <p:spPr>
          <a:xfrm>
            <a:off x="152400" y="1066800"/>
            <a:ext cx="8991600" cy="4525963"/>
          </a:xfrm>
        </p:spPr>
        <p:txBody>
          <a:bodyPr/>
          <a:lstStyle/>
          <a:p>
            <a:pPr marL="0" indent="0" eaLnBrk="1" hangingPunct="1">
              <a:buNone/>
            </a:pPr>
            <a:r>
              <a:rPr lang="en-US" altLang="en-US" sz="2800" dirty="0"/>
              <a:t>		</a:t>
            </a:r>
          </a:p>
          <a:p>
            <a:pPr marL="514350" indent="-514350" eaLnBrk="1" hangingPunct="1">
              <a:buAutoNum type="arabicParenBoth"/>
            </a:pPr>
            <a:r>
              <a:rPr lang="en-US" altLang="en-US" sz="2800" dirty="0"/>
              <a:t>Effect size (ES) = D/</a:t>
            </a:r>
            <a:r>
              <a:rPr lang="en-US" altLang="en-US" sz="2800" dirty="0" err="1"/>
              <a:t>SD</a:t>
            </a:r>
            <a:r>
              <a:rPr lang="en-US" altLang="en-US" sz="2800" baseline="-25000" dirty="0" err="1"/>
              <a:t>b</a:t>
            </a:r>
            <a:endParaRPr lang="en-US" altLang="en-US" sz="2800" baseline="-25000" dirty="0"/>
          </a:p>
          <a:p>
            <a:pPr marL="514350" indent="-514350" eaLnBrk="1" hangingPunct="1">
              <a:buAutoNum type="arabicParenBoth"/>
            </a:pPr>
            <a:endParaRPr lang="en-US" altLang="en-US" sz="2800" baseline="-25000" dirty="0"/>
          </a:p>
          <a:p>
            <a:pPr eaLnBrk="1" hangingPunct="1">
              <a:buFontTx/>
              <a:buNone/>
            </a:pPr>
            <a:r>
              <a:rPr lang="en-US" altLang="en-US" sz="2800" dirty="0"/>
              <a:t>(2) Standardized Response Mean (SRM) = D/SD†</a:t>
            </a:r>
          </a:p>
          <a:p>
            <a:pPr eaLnBrk="1" hangingPunct="1">
              <a:buFontTx/>
              <a:buNone/>
            </a:pPr>
            <a:endParaRPr lang="en-US" altLang="en-US" sz="2800" dirty="0"/>
          </a:p>
          <a:p>
            <a:pPr eaLnBrk="1" hangingPunct="1">
              <a:buFontTx/>
              <a:buNone/>
            </a:pPr>
            <a:r>
              <a:rPr lang="en-US" altLang="en-US" sz="2800" dirty="0"/>
              <a:t>(3) </a:t>
            </a:r>
            <a:r>
              <a:rPr lang="en-US" altLang="en-US" sz="2800" dirty="0" err="1"/>
              <a:t>Guyatt</a:t>
            </a:r>
            <a:r>
              <a:rPr lang="en-US" altLang="en-US" sz="2800" dirty="0"/>
              <a:t> responsiveness statistic (RS) = D/SD‡</a:t>
            </a:r>
          </a:p>
          <a:p>
            <a:pPr eaLnBrk="1" hangingPunct="1">
              <a:buFontTx/>
              <a:buNone/>
            </a:pPr>
            <a:endParaRPr lang="en-US" altLang="en-US" sz="2800" dirty="0"/>
          </a:p>
          <a:p>
            <a:pPr eaLnBrk="1" hangingPunct="1">
              <a:buFontTx/>
              <a:buNone/>
            </a:pPr>
            <a:r>
              <a:rPr lang="en-US" altLang="en-US" sz="2800" dirty="0"/>
              <a:t>		D      = raw score change in “changed” group</a:t>
            </a:r>
          </a:p>
          <a:p>
            <a:pPr eaLnBrk="1" hangingPunct="1">
              <a:buFontTx/>
              <a:buNone/>
            </a:pPr>
            <a:r>
              <a:rPr lang="en-US" altLang="en-US" sz="2800" dirty="0"/>
              <a:t>		</a:t>
            </a:r>
            <a:r>
              <a:rPr lang="en-US" altLang="en-US" sz="2800" dirty="0" err="1"/>
              <a:t>SD</a:t>
            </a:r>
            <a:r>
              <a:rPr lang="en-US" altLang="en-US" sz="2800" baseline="-25000" dirty="0" err="1"/>
              <a:t>b</a:t>
            </a:r>
            <a:r>
              <a:rPr lang="en-US" altLang="en-US" sz="2800" dirty="0"/>
              <a:t>  = baseline SD </a:t>
            </a:r>
          </a:p>
          <a:p>
            <a:pPr eaLnBrk="1" hangingPunct="1">
              <a:buFontTx/>
              <a:buNone/>
            </a:pPr>
            <a:r>
              <a:rPr lang="en-US" altLang="en-US" sz="2800" dirty="0"/>
              <a:t>		SD† = SD of D </a:t>
            </a:r>
          </a:p>
          <a:p>
            <a:pPr eaLnBrk="1" hangingPunct="1">
              <a:buFontTx/>
              <a:buNone/>
            </a:pPr>
            <a:r>
              <a:rPr lang="en-US" altLang="en-US" sz="2800" dirty="0"/>
              <a:t>		SD‡ = SD of D among “unchanged”</a:t>
            </a:r>
          </a:p>
        </p:txBody>
      </p:sp>
    </p:spTree>
    <p:extLst>
      <p:ext uri="{BB962C8B-B14F-4D97-AF65-F5344CB8AC3E}">
        <p14:creationId xmlns:p14="http://schemas.microsoft.com/office/powerpoint/2010/main" val="1392876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AD7C-7A5C-4D70-A6A7-8865014C75C9}"/>
              </a:ext>
            </a:extLst>
          </p:cNvPr>
          <p:cNvSpPr>
            <a:spLocks noGrp="1"/>
          </p:cNvSpPr>
          <p:nvPr>
            <p:ph type="title"/>
          </p:nvPr>
        </p:nvSpPr>
        <p:spPr>
          <a:xfrm>
            <a:off x="76200" y="76200"/>
            <a:ext cx="9067800" cy="1143000"/>
          </a:xfrm>
        </p:spPr>
        <p:txBody>
          <a:bodyPr/>
          <a:lstStyle/>
          <a:p>
            <a:r>
              <a:rPr lang="en-US" dirty="0"/>
              <a:t>Reeve et al. (2013, p. 1895)</a:t>
            </a:r>
          </a:p>
        </p:txBody>
      </p:sp>
      <p:sp>
        <p:nvSpPr>
          <p:cNvPr id="3" name="Content Placeholder 2">
            <a:extLst>
              <a:ext uri="{FF2B5EF4-FFF2-40B4-BE49-F238E27FC236}">
                <a16:creationId xmlns:a16="http://schemas.microsoft.com/office/drawing/2014/main" id="{005A5961-C1F0-4352-893E-728302BF186B}"/>
              </a:ext>
            </a:extLst>
          </p:cNvPr>
          <p:cNvSpPr>
            <a:spLocks noGrp="1"/>
          </p:cNvSpPr>
          <p:nvPr>
            <p:ph idx="1"/>
          </p:nvPr>
        </p:nvSpPr>
        <p:spPr>
          <a:xfrm>
            <a:off x="19050" y="1600200"/>
            <a:ext cx="9067800" cy="4525963"/>
          </a:xfrm>
        </p:spPr>
        <p:txBody>
          <a:bodyPr/>
          <a:lstStyle/>
          <a:p>
            <a:pPr marL="365760" marR="64135" indent="0">
              <a:spcBef>
                <a:spcPts val="0"/>
              </a:spcBef>
              <a:spcAft>
                <a:spcPts val="0"/>
              </a:spcAft>
              <a:buNone/>
            </a:pPr>
            <a:r>
              <a:rPr lang="en-US" sz="2600" b="1" dirty="0">
                <a:solidFill>
                  <a:srgbClr val="000000"/>
                </a:solidFill>
                <a:effectLst/>
                <a:latin typeface="Times New Roman" panose="02020603050405020304" pitchFamily="18" charset="0"/>
              </a:rPr>
              <a:t>“ISOQOL respondents … did not support as a minimum standard that a multi-item PRO measure should be required to have evidence of test–retest reliability…. They noted practical concerns regarding test–retest reliability; primarily that some populations studied in PCOR are not stable and that their HRQOL can fluctuate. This phenomenon would reduce estimates of test–retest reliability, making the PRO measure look unreliable when it may be accurately detecting changes over time. In addition, memory effects will  positively influence the test–retest reliability when the two survey points are scheduled close to each other.”</a:t>
            </a:r>
            <a:endParaRPr lang="en-US" sz="2600" dirty="0">
              <a:effectLst/>
              <a:latin typeface="Times New Roman" panose="02020603050405020304" pitchFamily="18" charset="0"/>
            </a:endParaRPr>
          </a:p>
          <a:p>
            <a:pPr marL="365760" marR="89535">
              <a:spcBef>
                <a:spcPts val="0"/>
              </a:spcBef>
              <a:spcAft>
                <a:spcPts val="0"/>
              </a:spcAft>
            </a:pPr>
            <a:r>
              <a:rPr lang="en-US" sz="2000" dirty="0">
                <a:effectLst/>
                <a:latin typeface="Times New Roman" panose="02020603050405020304" pitchFamily="18" charset="0"/>
              </a:rPr>
              <a:t> </a:t>
            </a:r>
          </a:p>
          <a:p>
            <a:endParaRPr lang="en-US" dirty="0"/>
          </a:p>
        </p:txBody>
      </p:sp>
    </p:spTree>
    <p:extLst>
      <p:ext uri="{BB962C8B-B14F-4D97-AF65-F5344CB8AC3E}">
        <p14:creationId xmlns:p14="http://schemas.microsoft.com/office/powerpoint/2010/main" val="1476328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F3A7-E61A-4A46-80DC-FB9E80BFD9A1}"/>
              </a:ext>
            </a:extLst>
          </p:cNvPr>
          <p:cNvSpPr>
            <a:spLocks noGrp="1"/>
          </p:cNvSpPr>
          <p:nvPr>
            <p:ph type="title"/>
          </p:nvPr>
        </p:nvSpPr>
        <p:spPr>
          <a:xfrm>
            <a:off x="0" y="434956"/>
            <a:ext cx="9144000" cy="1143000"/>
          </a:xfrm>
        </p:spPr>
        <p:txBody>
          <a:bodyPr/>
          <a:lstStyle/>
          <a:p>
            <a:r>
              <a:rPr lang="en-US" sz="3000" dirty="0"/>
              <a:t>Change needed to be statistically significant (p &lt;.05) in 316 low back pain patients over 6 weeks</a:t>
            </a:r>
            <a:endParaRPr lang="en-US" sz="3000" baseline="-25000" dirty="0"/>
          </a:p>
        </p:txBody>
      </p:sp>
      <p:graphicFrame>
        <p:nvGraphicFramePr>
          <p:cNvPr id="5" name="Table 5">
            <a:extLst>
              <a:ext uri="{FF2B5EF4-FFF2-40B4-BE49-F238E27FC236}">
                <a16:creationId xmlns:a16="http://schemas.microsoft.com/office/drawing/2014/main" id="{011C316E-65A3-46AB-AABB-D3DB60BBBBF8}"/>
              </a:ext>
            </a:extLst>
          </p:cNvPr>
          <p:cNvGraphicFramePr>
            <a:graphicFrameLocks noGrp="1"/>
          </p:cNvGraphicFramePr>
          <p:nvPr>
            <p:ph sz="half" idx="2"/>
          </p:nvPr>
        </p:nvGraphicFramePr>
        <p:xfrm>
          <a:off x="457200" y="2187858"/>
          <a:ext cx="7772400" cy="43048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1879188479"/>
                    </a:ext>
                  </a:extLst>
                </a:gridCol>
                <a:gridCol w="1143000">
                  <a:extLst>
                    <a:ext uri="{9D8B030D-6E8A-4147-A177-3AD203B41FA5}">
                      <a16:colId xmlns:a16="http://schemas.microsoft.com/office/drawing/2014/main" val="1884729953"/>
                    </a:ext>
                  </a:extLst>
                </a:gridCol>
                <a:gridCol w="1066800">
                  <a:extLst>
                    <a:ext uri="{9D8B030D-6E8A-4147-A177-3AD203B41FA5}">
                      <a16:colId xmlns:a16="http://schemas.microsoft.com/office/drawing/2014/main" val="3796174810"/>
                    </a:ext>
                  </a:extLst>
                </a:gridCol>
                <a:gridCol w="1219200">
                  <a:extLst>
                    <a:ext uri="{9D8B030D-6E8A-4147-A177-3AD203B41FA5}">
                      <a16:colId xmlns:a16="http://schemas.microsoft.com/office/drawing/2014/main" val="1618712141"/>
                    </a:ext>
                  </a:extLst>
                </a:gridCol>
                <a:gridCol w="1143000">
                  <a:extLst>
                    <a:ext uri="{9D8B030D-6E8A-4147-A177-3AD203B41FA5}">
                      <a16:colId xmlns:a16="http://schemas.microsoft.com/office/drawing/2014/main" val="1718540489"/>
                    </a:ext>
                  </a:extLst>
                </a:gridCol>
                <a:gridCol w="990600">
                  <a:extLst>
                    <a:ext uri="{9D8B030D-6E8A-4147-A177-3AD203B41FA5}">
                      <a16:colId xmlns:a16="http://schemas.microsoft.com/office/drawing/2014/main" val="2412322633"/>
                    </a:ext>
                  </a:extLst>
                </a:gridCol>
              </a:tblGrid>
              <a:tr h="460551">
                <a:tc>
                  <a:txBody>
                    <a:bodyPr/>
                    <a:lstStyle/>
                    <a:p>
                      <a:r>
                        <a:rPr lang="en-US" dirty="0"/>
                        <a:t>PROMIS-29 Scale</a:t>
                      </a:r>
                    </a:p>
                  </a:txBody>
                  <a:tcPr/>
                </a:tc>
                <a:tc>
                  <a:txBody>
                    <a:bodyPr/>
                    <a:lstStyle/>
                    <a:p>
                      <a:pPr algn="ctr"/>
                      <a:r>
                        <a:rPr lang="en-US" dirty="0" err="1"/>
                        <a:t>SD</a:t>
                      </a:r>
                      <a:r>
                        <a:rPr lang="en-US" baseline="-25000" dirty="0" err="1"/>
                        <a:t>baseline</a:t>
                      </a:r>
                      <a:endParaRPr lang="en-US" baseline="-25000" dirty="0"/>
                    </a:p>
                    <a:p>
                      <a:pPr algn="ctr"/>
                      <a:r>
                        <a:rPr lang="en-US" baseline="-25000" dirty="0"/>
                        <a:t>n = 316</a:t>
                      </a:r>
                    </a:p>
                  </a:txBody>
                  <a:tcPr/>
                </a:tc>
                <a:tc>
                  <a:txBody>
                    <a:bodyPr/>
                    <a:lstStyle/>
                    <a:p>
                      <a:pPr algn="ctr"/>
                      <a:r>
                        <a:rPr lang="en-US"/>
                        <a:t>SD</a:t>
                      </a:r>
                      <a:r>
                        <a:rPr lang="en-US" baseline="-25000"/>
                        <a:t>change</a:t>
                      </a:r>
                      <a:endParaRPr lang="en-US" baseline="-25000" dirty="0"/>
                    </a:p>
                    <a:p>
                      <a:pPr algn="ctr"/>
                      <a:r>
                        <a:rPr lang="en-US" baseline="-25000" dirty="0"/>
                        <a:t>n = 316</a:t>
                      </a:r>
                    </a:p>
                  </a:txBody>
                  <a:tcPr/>
                </a:tc>
                <a:tc>
                  <a:txBody>
                    <a:bodyPr/>
                    <a:lstStyle/>
                    <a:p>
                      <a:pPr algn="ctr"/>
                      <a:r>
                        <a:rPr lang="en-US" dirty="0" err="1"/>
                        <a:t>SD</a:t>
                      </a:r>
                      <a:r>
                        <a:rPr lang="en-US" baseline="-25000" dirty="0" err="1"/>
                        <a:t>change</a:t>
                      </a:r>
                      <a:r>
                        <a:rPr lang="en-US" dirty="0"/>
                        <a:t>*</a:t>
                      </a:r>
                    </a:p>
                    <a:p>
                      <a:pPr algn="ctr"/>
                      <a:r>
                        <a:rPr lang="en-US" sz="1200" dirty="0"/>
                        <a:t>n = 119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MS</a:t>
                      </a:r>
                      <a:r>
                        <a:rPr lang="en-US" baseline="-25000" dirty="0" err="1"/>
                        <a:t>within</a:t>
                      </a:r>
                      <a:r>
                        <a:rPr lang="en-US" dirty="0"/>
                        <a:t>+</a:t>
                      </a:r>
                    </a:p>
                    <a:p>
                      <a:pPr algn="ctr"/>
                      <a:r>
                        <a:rPr lang="en-US" sz="1200" dirty="0"/>
                        <a:t>n = 119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a:t>
                      </a:r>
                      <a:r>
                        <a:rPr lang="en-US" baseline="30000" dirty="0"/>
                        <a:t>&amp;</a:t>
                      </a:r>
                    </a:p>
                    <a:p>
                      <a:pPr algn="ctr"/>
                      <a:r>
                        <a:rPr lang="en-US" sz="1200" dirty="0"/>
                        <a:t>n =  119</a:t>
                      </a:r>
                    </a:p>
                  </a:txBody>
                  <a:tcPr/>
                </a:tc>
                <a:extLst>
                  <a:ext uri="{0D108BD9-81ED-4DB2-BD59-A6C34878D82A}">
                    <a16:rowId xmlns:a16="http://schemas.microsoft.com/office/drawing/2014/main" val="3030809623"/>
                  </a:ext>
                </a:extLst>
              </a:tr>
              <a:tr h="460551">
                <a:tc>
                  <a:txBody>
                    <a:bodyPr/>
                    <a:lstStyle/>
                    <a:p>
                      <a:r>
                        <a:rPr lang="en-US" dirty="0"/>
                        <a:t>Physical function</a:t>
                      </a:r>
                    </a:p>
                  </a:txBody>
                  <a:tcPr/>
                </a:tc>
                <a:tc>
                  <a:txBody>
                    <a:bodyPr/>
                    <a:lstStyle/>
                    <a:p>
                      <a:pPr algn="ctr"/>
                      <a:r>
                        <a:rPr lang="en-US" dirty="0"/>
                        <a:t>6</a:t>
                      </a:r>
                    </a:p>
                  </a:txBody>
                  <a:tcPr/>
                </a:tc>
                <a:tc>
                  <a:txBody>
                    <a:bodyPr/>
                    <a:lstStyle/>
                    <a:p>
                      <a:pPr algn="ctr"/>
                      <a:r>
                        <a:rPr lang="en-US" dirty="0"/>
                        <a:t>  11 ↑</a:t>
                      </a:r>
                    </a:p>
                  </a:txBody>
                  <a:tcPr/>
                </a:tc>
                <a:tc>
                  <a:txBody>
                    <a:bodyPr/>
                    <a:lstStyle/>
                    <a:p>
                      <a:pPr algn="ctr"/>
                      <a:r>
                        <a:rPr lang="en-US" dirty="0"/>
                        <a:t>  8 ↑</a:t>
                      </a:r>
                    </a:p>
                  </a:txBody>
                  <a:tcPr/>
                </a:tc>
                <a:tc>
                  <a:txBody>
                    <a:bodyPr/>
                    <a:lstStyle/>
                    <a:p>
                      <a:pPr algn="ctr"/>
                      <a:r>
                        <a:rPr lang="en-US" dirty="0"/>
                        <a:t>11 ↑</a:t>
                      </a:r>
                    </a:p>
                  </a:txBody>
                  <a:tcPr/>
                </a:tc>
                <a:tc>
                  <a:txBody>
                    <a:bodyPr/>
                    <a:lstStyle/>
                    <a:p>
                      <a:pPr algn="ctr"/>
                      <a:r>
                        <a:rPr lang="en-US" dirty="0"/>
                        <a:t>11 ↑</a:t>
                      </a:r>
                    </a:p>
                  </a:txBody>
                  <a:tcPr/>
                </a:tc>
                <a:extLst>
                  <a:ext uri="{0D108BD9-81ED-4DB2-BD59-A6C34878D82A}">
                    <a16:rowId xmlns:a16="http://schemas.microsoft.com/office/drawing/2014/main" val="224551683"/>
                  </a:ext>
                </a:extLst>
              </a:tr>
              <a:tr h="460551">
                <a:tc>
                  <a:txBody>
                    <a:bodyPr/>
                    <a:lstStyle/>
                    <a:p>
                      <a:r>
                        <a:rPr lang="en-US" dirty="0"/>
                        <a:t>Pain interference</a:t>
                      </a:r>
                    </a:p>
                  </a:txBody>
                  <a:tcPr/>
                </a:tc>
                <a:tc>
                  <a:txBody>
                    <a:bodyPr/>
                    <a:lstStyle/>
                    <a:p>
                      <a:pPr algn="ctr"/>
                      <a:r>
                        <a:rPr lang="en-US" dirty="0"/>
                        <a:t>5</a:t>
                      </a:r>
                    </a:p>
                  </a:txBody>
                  <a:tcPr/>
                </a:tc>
                <a:tc>
                  <a:txBody>
                    <a:bodyPr/>
                    <a:lstStyle/>
                    <a:p>
                      <a:pPr algn="ctr"/>
                      <a:r>
                        <a:rPr lang="en-US" dirty="0"/>
                        <a:t>  16 ↑</a:t>
                      </a:r>
                    </a:p>
                  </a:txBody>
                  <a:tcPr/>
                </a:tc>
                <a:tc>
                  <a:txBody>
                    <a:bodyPr/>
                    <a:lstStyle/>
                    <a:p>
                      <a:pPr algn="ctr"/>
                      <a:r>
                        <a:rPr lang="en-US" dirty="0"/>
                        <a:t>  11 ↑</a:t>
                      </a:r>
                    </a:p>
                  </a:txBody>
                  <a:tcPr/>
                </a:tc>
                <a:tc>
                  <a:txBody>
                    <a:bodyPr/>
                    <a:lstStyle/>
                    <a:p>
                      <a:pPr algn="ctr"/>
                      <a:r>
                        <a:rPr lang="en-US" dirty="0"/>
                        <a:t>13 ↑</a:t>
                      </a:r>
                    </a:p>
                  </a:txBody>
                  <a:tcPr/>
                </a:tc>
                <a:tc>
                  <a:txBody>
                    <a:bodyPr/>
                    <a:lstStyle/>
                    <a:p>
                      <a:pPr algn="ctr"/>
                      <a:r>
                        <a:rPr lang="en-US" dirty="0"/>
                        <a:t>12 ↑</a:t>
                      </a:r>
                    </a:p>
                  </a:txBody>
                  <a:tcPr/>
                </a:tc>
                <a:extLst>
                  <a:ext uri="{0D108BD9-81ED-4DB2-BD59-A6C34878D82A}">
                    <a16:rowId xmlns:a16="http://schemas.microsoft.com/office/drawing/2014/main" val="208851605"/>
                  </a:ext>
                </a:extLst>
              </a:tr>
              <a:tr h="532383">
                <a:tc>
                  <a:txBody>
                    <a:bodyPr/>
                    <a:lstStyle/>
                    <a:p>
                      <a:r>
                        <a:rPr lang="en-US" dirty="0"/>
                        <a:t>Pain intensity</a:t>
                      </a:r>
                    </a:p>
                  </a:txBody>
                  <a:tcPr/>
                </a:tc>
                <a:tc>
                  <a:txBody>
                    <a:bodyPr/>
                    <a:lstStyle/>
                    <a:p>
                      <a:pPr algn="ctr"/>
                      <a:r>
                        <a:rPr lang="en-US" dirty="0"/>
                        <a:t>12</a:t>
                      </a:r>
                    </a:p>
                  </a:txBody>
                  <a:tcPr/>
                </a:tc>
                <a:tc>
                  <a:txBody>
                    <a:bodyPr/>
                    <a:lstStyle/>
                    <a:p>
                      <a:pPr algn="ctr"/>
                      <a:r>
                        <a:rPr lang="en-US" dirty="0"/>
                        <a:t>  15 ↑</a:t>
                      </a:r>
                    </a:p>
                  </a:txBody>
                  <a:tcPr/>
                </a:tc>
                <a:tc>
                  <a:txBody>
                    <a:bodyPr/>
                    <a:lstStyle/>
                    <a:p>
                      <a:pPr algn="ctr"/>
                      <a:r>
                        <a:rPr lang="en-US" dirty="0"/>
                        <a:t>  10 ↓</a:t>
                      </a:r>
                    </a:p>
                  </a:txBody>
                  <a:tcPr/>
                </a:tc>
                <a:tc>
                  <a:txBody>
                    <a:bodyPr/>
                    <a:lstStyle/>
                    <a:p>
                      <a:pPr algn="ctr"/>
                      <a:r>
                        <a:rPr lang="en-US" dirty="0"/>
                        <a:t>13 ↑</a:t>
                      </a:r>
                    </a:p>
                  </a:txBody>
                  <a:tcPr/>
                </a:tc>
                <a:tc>
                  <a:txBody>
                    <a:bodyPr/>
                    <a:lstStyle/>
                    <a:p>
                      <a:pPr algn="ctr"/>
                      <a:r>
                        <a:rPr lang="en-US" dirty="0"/>
                        <a:t>13 ↑</a:t>
                      </a:r>
                    </a:p>
                  </a:txBody>
                  <a:tcPr/>
                </a:tc>
                <a:extLst>
                  <a:ext uri="{0D108BD9-81ED-4DB2-BD59-A6C34878D82A}">
                    <a16:rowId xmlns:a16="http://schemas.microsoft.com/office/drawing/2014/main" val="3297861973"/>
                  </a:ext>
                </a:extLst>
              </a:tr>
              <a:tr h="460551">
                <a:tc>
                  <a:txBody>
                    <a:bodyPr/>
                    <a:lstStyle/>
                    <a:p>
                      <a:r>
                        <a:rPr lang="en-US" dirty="0"/>
                        <a:t>Fatigue</a:t>
                      </a:r>
                    </a:p>
                  </a:txBody>
                  <a:tcPr/>
                </a:tc>
                <a:tc>
                  <a:txBody>
                    <a:bodyPr/>
                    <a:lstStyle/>
                    <a:p>
                      <a:pPr algn="ctr"/>
                      <a:r>
                        <a:rPr lang="en-US" dirty="0"/>
                        <a:t>7</a:t>
                      </a:r>
                    </a:p>
                  </a:txBody>
                  <a:tcPr/>
                </a:tc>
                <a:tc>
                  <a:txBody>
                    <a:bodyPr/>
                    <a:lstStyle/>
                    <a:p>
                      <a:pPr algn="ctr"/>
                      <a:r>
                        <a:rPr lang="en-US" dirty="0"/>
                        <a:t>   16 ↑</a:t>
                      </a:r>
                    </a:p>
                  </a:txBody>
                  <a:tcPr/>
                </a:tc>
                <a:tc>
                  <a:txBody>
                    <a:bodyPr/>
                    <a:lstStyle/>
                    <a:p>
                      <a:pPr algn="ctr"/>
                      <a:r>
                        <a:rPr lang="en-US" dirty="0"/>
                        <a:t>  15 ↑</a:t>
                      </a:r>
                    </a:p>
                  </a:txBody>
                  <a:tcPr/>
                </a:tc>
                <a:tc>
                  <a:txBody>
                    <a:bodyPr/>
                    <a:lstStyle/>
                    <a:p>
                      <a:pPr algn="ctr"/>
                      <a:r>
                        <a:rPr lang="en-US" dirty="0"/>
                        <a:t>17 ↑</a:t>
                      </a:r>
                    </a:p>
                  </a:txBody>
                  <a:tcPr/>
                </a:tc>
                <a:tc>
                  <a:txBody>
                    <a:bodyPr/>
                    <a:lstStyle/>
                    <a:p>
                      <a:pPr algn="ctr"/>
                      <a:r>
                        <a:rPr lang="en-US" dirty="0"/>
                        <a:t>17 ↑</a:t>
                      </a:r>
                    </a:p>
                  </a:txBody>
                  <a:tcPr/>
                </a:tc>
                <a:extLst>
                  <a:ext uri="{0D108BD9-81ED-4DB2-BD59-A6C34878D82A}">
                    <a16:rowId xmlns:a16="http://schemas.microsoft.com/office/drawing/2014/main" val="698648610"/>
                  </a:ext>
                </a:extLst>
              </a:tr>
              <a:tr h="460551">
                <a:tc>
                  <a:txBody>
                    <a:bodyPr/>
                    <a:lstStyle/>
                    <a:p>
                      <a:r>
                        <a:rPr lang="en-US" dirty="0"/>
                        <a:t>Sleep disturbance</a:t>
                      </a:r>
                    </a:p>
                  </a:txBody>
                  <a:tcPr/>
                </a:tc>
                <a:tc>
                  <a:txBody>
                    <a:bodyPr/>
                    <a:lstStyle/>
                    <a:p>
                      <a:pPr algn="ctr"/>
                      <a:r>
                        <a:rPr lang="en-US" dirty="0"/>
                        <a:t>9</a:t>
                      </a:r>
                    </a:p>
                  </a:txBody>
                  <a:tcPr/>
                </a:tc>
                <a:tc>
                  <a:txBody>
                    <a:bodyPr/>
                    <a:lstStyle/>
                    <a:p>
                      <a:pPr algn="ctr"/>
                      <a:r>
                        <a:rPr lang="en-US" dirty="0"/>
                        <a:t>   11 ↑</a:t>
                      </a:r>
                    </a:p>
                  </a:txBody>
                  <a:tcPr/>
                </a:tc>
                <a:tc>
                  <a:txBody>
                    <a:bodyPr/>
                    <a:lstStyle/>
                    <a:p>
                      <a:pPr algn="ctr"/>
                      <a:r>
                        <a:rPr lang="en-US" dirty="0"/>
                        <a:t>  9 </a:t>
                      </a:r>
                    </a:p>
                  </a:txBody>
                  <a:tcPr/>
                </a:tc>
                <a:tc>
                  <a:txBody>
                    <a:bodyPr/>
                    <a:lstStyle/>
                    <a:p>
                      <a:pPr algn="ctr"/>
                      <a:r>
                        <a:rPr lang="en-US" dirty="0"/>
                        <a:t>12 ↑</a:t>
                      </a:r>
                    </a:p>
                  </a:txBody>
                  <a:tcPr/>
                </a:tc>
                <a:tc>
                  <a:txBody>
                    <a:bodyPr/>
                    <a:lstStyle/>
                    <a:p>
                      <a:pPr algn="ctr"/>
                      <a:r>
                        <a:rPr lang="en-US" dirty="0"/>
                        <a:t>12 ↑</a:t>
                      </a:r>
                    </a:p>
                  </a:txBody>
                  <a:tcPr/>
                </a:tc>
                <a:extLst>
                  <a:ext uri="{0D108BD9-81ED-4DB2-BD59-A6C34878D82A}">
                    <a16:rowId xmlns:a16="http://schemas.microsoft.com/office/drawing/2014/main" val="669316418"/>
                  </a:ext>
                </a:extLst>
              </a:tr>
              <a:tr h="460551">
                <a:tc>
                  <a:txBody>
                    <a:bodyPr/>
                    <a:lstStyle/>
                    <a:p>
                      <a:r>
                        <a:rPr lang="en-US" dirty="0"/>
                        <a:t>Depression</a:t>
                      </a:r>
                    </a:p>
                  </a:txBody>
                  <a:tcPr/>
                </a:tc>
                <a:tc>
                  <a:txBody>
                    <a:bodyPr/>
                    <a:lstStyle/>
                    <a:p>
                      <a:pPr algn="ctr"/>
                      <a:r>
                        <a:rPr lang="en-US" dirty="0"/>
                        <a:t>6</a:t>
                      </a:r>
                    </a:p>
                  </a:txBody>
                  <a:tcPr/>
                </a:tc>
                <a:tc>
                  <a:txBody>
                    <a:bodyPr/>
                    <a:lstStyle/>
                    <a:p>
                      <a:pPr algn="ctr"/>
                      <a:r>
                        <a:rPr lang="en-US" dirty="0"/>
                        <a:t>   10 ↑</a:t>
                      </a:r>
                    </a:p>
                  </a:txBody>
                  <a:tcPr/>
                </a:tc>
                <a:tc>
                  <a:txBody>
                    <a:bodyPr/>
                    <a:lstStyle/>
                    <a:p>
                      <a:pPr algn="ctr"/>
                      <a:r>
                        <a:rPr lang="en-US" dirty="0"/>
                        <a:t>     9 ↑</a:t>
                      </a:r>
                    </a:p>
                  </a:txBody>
                  <a:tcPr/>
                </a:tc>
                <a:tc>
                  <a:txBody>
                    <a:bodyPr/>
                    <a:lstStyle/>
                    <a:p>
                      <a:pPr algn="ctr"/>
                      <a:r>
                        <a:rPr lang="en-US" dirty="0"/>
                        <a:t>11 ↑</a:t>
                      </a:r>
                    </a:p>
                  </a:txBody>
                  <a:tcPr/>
                </a:tc>
                <a:tc>
                  <a:txBody>
                    <a:bodyPr/>
                    <a:lstStyle/>
                    <a:p>
                      <a:pPr algn="ctr"/>
                      <a:r>
                        <a:rPr lang="en-US" dirty="0"/>
                        <a:t>11 ↑</a:t>
                      </a:r>
                    </a:p>
                  </a:txBody>
                  <a:tcPr/>
                </a:tc>
                <a:extLst>
                  <a:ext uri="{0D108BD9-81ED-4DB2-BD59-A6C34878D82A}">
                    <a16:rowId xmlns:a16="http://schemas.microsoft.com/office/drawing/2014/main" val="1160402138"/>
                  </a:ext>
                </a:extLst>
              </a:tr>
              <a:tr h="460551">
                <a:tc>
                  <a:txBody>
                    <a:bodyPr/>
                    <a:lstStyle/>
                    <a:p>
                      <a:r>
                        <a:rPr lang="en-US" dirty="0"/>
                        <a:t>Anxiety</a:t>
                      </a:r>
                    </a:p>
                  </a:txBody>
                  <a:tcPr/>
                </a:tc>
                <a:tc>
                  <a:txBody>
                    <a:bodyPr/>
                    <a:lstStyle/>
                    <a:p>
                      <a:pPr algn="ctr"/>
                      <a:r>
                        <a:rPr lang="en-US" dirty="0"/>
                        <a:t>8</a:t>
                      </a:r>
                    </a:p>
                  </a:txBody>
                  <a:tcPr/>
                </a:tc>
                <a:tc>
                  <a:txBody>
                    <a:bodyPr/>
                    <a:lstStyle/>
                    <a:p>
                      <a:pPr algn="ctr"/>
                      <a:r>
                        <a:rPr lang="en-US" dirty="0"/>
                        <a:t>   14 ↑ </a:t>
                      </a:r>
                    </a:p>
                  </a:txBody>
                  <a:tcPr/>
                </a:tc>
                <a:tc>
                  <a:txBody>
                    <a:bodyPr/>
                    <a:lstStyle/>
                    <a:p>
                      <a:pPr algn="ctr"/>
                      <a:r>
                        <a:rPr lang="en-US" dirty="0"/>
                        <a:t>   13 ↑</a:t>
                      </a:r>
                    </a:p>
                  </a:txBody>
                  <a:tcPr/>
                </a:tc>
                <a:tc>
                  <a:txBody>
                    <a:bodyPr/>
                    <a:lstStyle/>
                    <a:p>
                      <a:pPr algn="ctr"/>
                      <a:r>
                        <a:rPr lang="en-US" dirty="0"/>
                        <a:t>15 ↑</a:t>
                      </a:r>
                    </a:p>
                  </a:txBody>
                  <a:tcPr/>
                </a:tc>
                <a:tc>
                  <a:txBody>
                    <a:bodyPr/>
                    <a:lstStyle/>
                    <a:p>
                      <a:pPr algn="ctr"/>
                      <a:r>
                        <a:rPr lang="en-US" dirty="0"/>
                        <a:t>15 ↑</a:t>
                      </a:r>
                    </a:p>
                  </a:txBody>
                  <a:tcPr/>
                </a:tc>
                <a:extLst>
                  <a:ext uri="{0D108BD9-81ED-4DB2-BD59-A6C34878D82A}">
                    <a16:rowId xmlns:a16="http://schemas.microsoft.com/office/drawing/2014/main" val="1097721034"/>
                  </a:ext>
                </a:extLst>
              </a:tr>
              <a:tr h="460551">
                <a:tc>
                  <a:txBody>
                    <a:bodyPr/>
                    <a:lstStyle/>
                    <a:p>
                      <a:r>
                        <a:rPr lang="en-US" dirty="0"/>
                        <a:t>Ability to participate</a:t>
                      </a:r>
                    </a:p>
                  </a:txBody>
                  <a:tcPr/>
                </a:tc>
                <a:tc>
                  <a:txBody>
                    <a:bodyPr/>
                    <a:lstStyle/>
                    <a:p>
                      <a:pPr algn="ctr"/>
                      <a:r>
                        <a:rPr lang="en-US" dirty="0"/>
                        <a:t>5</a:t>
                      </a:r>
                    </a:p>
                  </a:txBody>
                  <a:tcPr/>
                </a:tc>
                <a:tc>
                  <a:txBody>
                    <a:bodyPr/>
                    <a:lstStyle/>
                    <a:p>
                      <a:pPr algn="l"/>
                      <a:r>
                        <a:rPr lang="en-US" dirty="0"/>
                        <a:t>     18 ↑</a:t>
                      </a:r>
                    </a:p>
                  </a:txBody>
                  <a:tcPr/>
                </a:tc>
                <a:tc>
                  <a:txBody>
                    <a:bodyPr/>
                    <a:lstStyle/>
                    <a:p>
                      <a:pPr algn="ctr"/>
                      <a:r>
                        <a:rPr lang="en-US" dirty="0"/>
                        <a:t>   15 ↑</a:t>
                      </a:r>
                    </a:p>
                  </a:txBody>
                  <a:tcPr/>
                </a:tc>
                <a:tc>
                  <a:txBody>
                    <a:bodyPr/>
                    <a:lstStyle/>
                    <a:p>
                      <a:pPr algn="ctr"/>
                      <a:r>
                        <a:rPr lang="en-US" dirty="0"/>
                        <a:t>15 ↑</a:t>
                      </a:r>
                    </a:p>
                  </a:txBody>
                  <a:tcPr/>
                </a:tc>
                <a:tc>
                  <a:txBody>
                    <a:bodyPr/>
                    <a:lstStyle/>
                    <a:p>
                      <a:pPr algn="ctr"/>
                      <a:r>
                        <a:rPr lang="en-US" dirty="0"/>
                        <a:t>16 ↑</a:t>
                      </a:r>
                    </a:p>
                  </a:txBody>
                  <a:tcPr/>
                </a:tc>
                <a:extLst>
                  <a:ext uri="{0D108BD9-81ED-4DB2-BD59-A6C34878D82A}">
                    <a16:rowId xmlns:a16="http://schemas.microsoft.com/office/drawing/2014/main" val="3659950157"/>
                  </a:ext>
                </a:extLst>
              </a:tr>
            </a:tbl>
          </a:graphicData>
        </a:graphic>
      </p:graphicFrame>
      <p:sp>
        <p:nvSpPr>
          <p:cNvPr id="4" name="TextBox 3">
            <a:extLst>
              <a:ext uri="{FF2B5EF4-FFF2-40B4-BE49-F238E27FC236}">
                <a16:creationId xmlns:a16="http://schemas.microsoft.com/office/drawing/2014/main" id="{6172A4A6-A1B9-4992-AADC-C1151DFD00E7}"/>
              </a:ext>
            </a:extLst>
          </p:cNvPr>
          <p:cNvSpPr txBox="1"/>
          <p:nvPr/>
        </p:nvSpPr>
        <p:spPr>
          <a:xfrm>
            <a:off x="251012" y="6461008"/>
            <a:ext cx="8686800" cy="338554"/>
          </a:xfrm>
          <a:prstGeom prst="rect">
            <a:avLst/>
          </a:prstGeom>
          <a:noFill/>
        </p:spPr>
        <p:txBody>
          <a:bodyPr wrap="square" rtlCol="0">
            <a:spAutoFit/>
          </a:bodyPr>
          <a:lstStyle/>
          <a:p>
            <a:r>
              <a:rPr lang="en-US" sz="1600" baseline="30000" dirty="0"/>
              <a:t>*</a:t>
            </a:r>
            <a:r>
              <a:rPr lang="en-US" sz="1600" dirty="0"/>
              <a:t> Among 119 who reported they did not change. </a:t>
            </a:r>
            <a:r>
              <a:rPr lang="en-US" sz="1600" baseline="30000" dirty="0"/>
              <a:t>+</a:t>
            </a:r>
            <a:r>
              <a:rPr lang="en-US" sz="1600" dirty="0"/>
              <a:t> Bland &amp; Altman (1996). </a:t>
            </a:r>
            <a:r>
              <a:rPr lang="en-US" sz="1600" baseline="30000" dirty="0"/>
              <a:t>&amp;</a:t>
            </a:r>
            <a:r>
              <a:rPr lang="en-US" sz="1600" dirty="0"/>
              <a:t> Swinton et al. (2018)</a:t>
            </a:r>
          </a:p>
        </p:txBody>
      </p:sp>
      <p:sp>
        <p:nvSpPr>
          <p:cNvPr id="6" name="TextBox 5">
            <a:extLst>
              <a:ext uri="{FF2B5EF4-FFF2-40B4-BE49-F238E27FC236}">
                <a16:creationId xmlns:a16="http://schemas.microsoft.com/office/drawing/2014/main" id="{6360EC53-B4E2-4DAA-A757-93007022F89D}"/>
              </a:ext>
            </a:extLst>
          </p:cNvPr>
          <p:cNvSpPr txBox="1"/>
          <p:nvPr/>
        </p:nvSpPr>
        <p:spPr>
          <a:xfrm>
            <a:off x="457200" y="1648145"/>
            <a:ext cx="7772400" cy="461665"/>
          </a:xfrm>
          <a:prstGeom prst="rect">
            <a:avLst/>
          </a:prstGeom>
          <a:noFill/>
        </p:spPr>
        <p:txBody>
          <a:bodyPr wrap="square" rtlCol="0">
            <a:spAutoFit/>
          </a:bodyPr>
          <a:lstStyle/>
          <a:p>
            <a:r>
              <a:rPr lang="en-US" sz="2400" b="0" i="1"/>
              <a:t>            1                    2              3            4             5            6</a:t>
            </a:r>
            <a:endParaRPr lang="en-US" sz="2400" b="0" i="1" dirty="0"/>
          </a:p>
        </p:txBody>
      </p:sp>
    </p:spTree>
    <p:extLst>
      <p:ext uri="{BB962C8B-B14F-4D97-AF65-F5344CB8AC3E}">
        <p14:creationId xmlns:p14="http://schemas.microsoft.com/office/powerpoint/2010/main" val="1057519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F3A7-E61A-4A46-80DC-FB9E80BFD9A1}"/>
              </a:ext>
            </a:extLst>
          </p:cNvPr>
          <p:cNvSpPr>
            <a:spLocks noGrp="1"/>
          </p:cNvSpPr>
          <p:nvPr>
            <p:ph type="title"/>
          </p:nvPr>
        </p:nvSpPr>
        <p:spPr>
          <a:xfrm>
            <a:off x="0" y="434956"/>
            <a:ext cx="9144000" cy="1143000"/>
          </a:xfrm>
        </p:spPr>
        <p:txBody>
          <a:bodyPr/>
          <a:lstStyle/>
          <a:p>
            <a:r>
              <a:rPr lang="en-US" sz="3000" dirty="0"/>
              <a:t>Change needed to be statistically significant (p &lt;.05) in 316 low back pain patients over 6 weeks</a:t>
            </a:r>
            <a:endParaRPr lang="en-US" sz="3000" baseline="-25000" dirty="0"/>
          </a:p>
        </p:txBody>
      </p:sp>
      <p:graphicFrame>
        <p:nvGraphicFramePr>
          <p:cNvPr id="5" name="Table 5">
            <a:extLst>
              <a:ext uri="{FF2B5EF4-FFF2-40B4-BE49-F238E27FC236}">
                <a16:creationId xmlns:a16="http://schemas.microsoft.com/office/drawing/2014/main" id="{011C316E-65A3-46AB-AABB-D3DB60BBBBF8}"/>
              </a:ext>
            </a:extLst>
          </p:cNvPr>
          <p:cNvGraphicFramePr>
            <a:graphicFrameLocks noGrp="1"/>
          </p:cNvGraphicFramePr>
          <p:nvPr>
            <p:ph sz="half" idx="2"/>
          </p:nvPr>
        </p:nvGraphicFramePr>
        <p:xfrm>
          <a:off x="457200" y="2187858"/>
          <a:ext cx="7772400" cy="43048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1879188479"/>
                    </a:ext>
                  </a:extLst>
                </a:gridCol>
                <a:gridCol w="1143000">
                  <a:extLst>
                    <a:ext uri="{9D8B030D-6E8A-4147-A177-3AD203B41FA5}">
                      <a16:colId xmlns:a16="http://schemas.microsoft.com/office/drawing/2014/main" val="1884729953"/>
                    </a:ext>
                  </a:extLst>
                </a:gridCol>
                <a:gridCol w="1066800">
                  <a:extLst>
                    <a:ext uri="{9D8B030D-6E8A-4147-A177-3AD203B41FA5}">
                      <a16:colId xmlns:a16="http://schemas.microsoft.com/office/drawing/2014/main" val="3796174810"/>
                    </a:ext>
                  </a:extLst>
                </a:gridCol>
                <a:gridCol w="1219200">
                  <a:extLst>
                    <a:ext uri="{9D8B030D-6E8A-4147-A177-3AD203B41FA5}">
                      <a16:colId xmlns:a16="http://schemas.microsoft.com/office/drawing/2014/main" val="1618712141"/>
                    </a:ext>
                  </a:extLst>
                </a:gridCol>
                <a:gridCol w="1143000">
                  <a:extLst>
                    <a:ext uri="{9D8B030D-6E8A-4147-A177-3AD203B41FA5}">
                      <a16:colId xmlns:a16="http://schemas.microsoft.com/office/drawing/2014/main" val="1718540489"/>
                    </a:ext>
                  </a:extLst>
                </a:gridCol>
                <a:gridCol w="990600">
                  <a:extLst>
                    <a:ext uri="{9D8B030D-6E8A-4147-A177-3AD203B41FA5}">
                      <a16:colId xmlns:a16="http://schemas.microsoft.com/office/drawing/2014/main" val="2412322633"/>
                    </a:ext>
                  </a:extLst>
                </a:gridCol>
              </a:tblGrid>
              <a:tr h="460551">
                <a:tc>
                  <a:txBody>
                    <a:bodyPr/>
                    <a:lstStyle/>
                    <a:p>
                      <a:r>
                        <a:rPr lang="en-US" dirty="0"/>
                        <a:t>PROMIS-29 Scale</a:t>
                      </a:r>
                    </a:p>
                  </a:txBody>
                  <a:tcPr/>
                </a:tc>
                <a:tc>
                  <a:txBody>
                    <a:bodyPr/>
                    <a:lstStyle/>
                    <a:p>
                      <a:pPr algn="ctr"/>
                      <a:r>
                        <a:rPr lang="en-US" dirty="0" err="1"/>
                        <a:t>SD</a:t>
                      </a:r>
                      <a:r>
                        <a:rPr lang="en-US" baseline="-25000" dirty="0" err="1"/>
                        <a:t>baseline</a:t>
                      </a:r>
                      <a:endParaRPr lang="en-US" baseline="-25000" dirty="0"/>
                    </a:p>
                    <a:p>
                      <a:pPr algn="ctr"/>
                      <a:r>
                        <a:rPr lang="en-US" baseline="-25000" dirty="0"/>
                        <a:t>n = 316</a:t>
                      </a:r>
                    </a:p>
                  </a:txBody>
                  <a:tcPr/>
                </a:tc>
                <a:tc>
                  <a:txBody>
                    <a:bodyPr/>
                    <a:lstStyle/>
                    <a:p>
                      <a:pPr algn="ctr"/>
                      <a:r>
                        <a:rPr lang="en-US"/>
                        <a:t>SD</a:t>
                      </a:r>
                      <a:r>
                        <a:rPr lang="en-US" baseline="-25000"/>
                        <a:t>change</a:t>
                      </a:r>
                      <a:endParaRPr lang="en-US" baseline="-25000" dirty="0"/>
                    </a:p>
                    <a:p>
                      <a:pPr algn="ctr"/>
                      <a:r>
                        <a:rPr lang="en-US" baseline="-25000" dirty="0"/>
                        <a:t>n = 316</a:t>
                      </a:r>
                    </a:p>
                  </a:txBody>
                  <a:tcPr/>
                </a:tc>
                <a:tc>
                  <a:txBody>
                    <a:bodyPr/>
                    <a:lstStyle/>
                    <a:p>
                      <a:pPr algn="ctr"/>
                      <a:r>
                        <a:rPr lang="en-US" dirty="0" err="1"/>
                        <a:t>SD</a:t>
                      </a:r>
                      <a:r>
                        <a:rPr lang="en-US" baseline="-25000" dirty="0" err="1"/>
                        <a:t>change</a:t>
                      </a:r>
                      <a:r>
                        <a:rPr lang="en-US" dirty="0"/>
                        <a:t>*</a:t>
                      </a:r>
                    </a:p>
                    <a:p>
                      <a:pPr algn="ctr"/>
                      <a:r>
                        <a:rPr lang="en-US" sz="1200" dirty="0"/>
                        <a:t>n = 119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MS</a:t>
                      </a:r>
                      <a:r>
                        <a:rPr lang="en-US" baseline="-25000" dirty="0" err="1"/>
                        <a:t>within</a:t>
                      </a:r>
                      <a:r>
                        <a:rPr lang="en-US" dirty="0"/>
                        <a:t>+</a:t>
                      </a:r>
                    </a:p>
                    <a:p>
                      <a:pPr algn="ctr"/>
                      <a:r>
                        <a:rPr lang="en-US" sz="1200" dirty="0"/>
                        <a:t>n = 119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a:t>
                      </a:r>
                      <a:r>
                        <a:rPr lang="en-US" baseline="30000" dirty="0"/>
                        <a:t>&amp;</a:t>
                      </a:r>
                    </a:p>
                    <a:p>
                      <a:pPr algn="ctr"/>
                      <a:r>
                        <a:rPr lang="en-US" sz="1200" dirty="0"/>
                        <a:t>n =  119</a:t>
                      </a:r>
                    </a:p>
                  </a:txBody>
                  <a:tcPr/>
                </a:tc>
                <a:extLst>
                  <a:ext uri="{0D108BD9-81ED-4DB2-BD59-A6C34878D82A}">
                    <a16:rowId xmlns:a16="http://schemas.microsoft.com/office/drawing/2014/main" val="3030809623"/>
                  </a:ext>
                </a:extLst>
              </a:tr>
              <a:tr h="460551">
                <a:tc>
                  <a:txBody>
                    <a:bodyPr/>
                    <a:lstStyle/>
                    <a:p>
                      <a:r>
                        <a:rPr lang="en-US" dirty="0"/>
                        <a:t>Physical function</a:t>
                      </a:r>
                    </a:p>
                  </a:txBody>
                  <a:tcPr/>
                </a:tc>
                <a:tc>
                  <a:txBody>
                    <a:bodyPr/>
                    <a:lstStyle/>
                    <a:p>
                      <a:pPr algn="ctr"/>
                      <a:r>
                        <a:rPr lang="en-US" dirty="0"/>
                        <a:t>6</a:t>
                      </a:r>
                    </a:p>
                  </a:txBody>
                  <a:tcPr/>
                </a:tc>
                <a:tc>
                  <a:txBody>
                    <a:bodyPr/>
                    <a:lstStyle/>
                    <a:p>
                      <a:pPr algn="ctr"/>
                      <a:r>
                        <a:rPr lang="en-US" dirty="0"/>
                        <a:t>  11 ↑</a:t>
                      </a:r>
                    </a:p>
                  </a:txBody>
                  <a:tcPr/>
                </a:tc>
                <a:tc>
                  <a:txBody>
                    <a:bodyPr/>
                    <a:lstStyle/>
                    <a:p>
                      <a:pPr algn="ctr"/>
                      <a:r>
                        <a:rPr lang="en-US" dirty="0"/>
                        <a:t>  8 ↑</a:t>
                      </a:r>
                    </a:p>
                  </a:txBody>
                  <a:tcPr/>
                </a:tc>
                <a:tc>
                  <a:txBody>
                    <a:bodyPr/>
                    <a:lstStyle/>
                    <a:p>
                      <a:pPr algn="ctr"/>
                      <a:r>
                        <a:rPr lang="en-US" dirty="0"/>
                        <a:t>11 ↑</a:t>
                      </a:r>
                    </a:p>
                  </a:txBody>
                  <a:tcPr/>
                </a:tc>
                <a:tc>
                  <a:txBody>
                    <a:bodyPr/>
                    <a:lstStyle/>
                    <a:p>
                      <a:pPr algn="ctr"/>
                      <a:r>
                        <a:rPr lang="en-US" dirty="0"/>
                        <a:t>11 ↑</a:t>
                      </a:r>
                    </a:p>
                  </a:txBody>
                  <a:tcPr/>
                </a:tc>
                <a:extLst>
                  <a:ext uri="{0D108BD9-81ED-4DB2-BD59-A6C34878D82A}">
                    <a16:rowId xmlns:a16="http://schemas.microsoft.com/office/drawing/2014/main" val="224551683"/>
                  </a:ext>
                </a:extLst>
              </a:tr>
              <a:tr h="460551">
                <a:tc>
                  <a:txBody>
                    <a:bodyPr/>
                    <a:lstStyle/>
                    <a:p>
                      <a:r>
                        <a:rPr lang="en-US" dirty="0"/>
                        <a:t>Pain interference</a:t>
                      </a:r>
                    </a:p>
                  </a:txBody>
                  <a:tcPr/>
                </a:tc>
                <a:tc>
                  <a:txBody>
                    <a:bodyPr/>
                    <a:lstStyle/>
                    <a:p>
                      <a:pPr algn="ctr"/>
                      <a:r>
                        <a:rPr lang="en-US" dirty="0"/>
                        <a:t>5</a:t>
                      </a:r>
                    </a:p>
                  </a:txBody>
                  <a:tcPr/>
                </a:tc>
                <a:tc>
                  <a:txBody>
                    <a:bodyPr/>
                    <a:lstStyle/>
                    <a:p>
                      <a:pPr algn="ctr"/>
                      <a:r>
                        <a:rPr lang="en-US" dirty="0"/>
                        <a:t>  16 ↑</a:t>
                      </a:r>
                    </a:p>
                  </a:txBody>
                  <a:tcPr/>
                </a:tc>
                <a:tc>
                  <a:txBody>
                    <a:bodyPr/>
                    <a:lstStyle/>
                    <a:p>
                      <a:pPr algn="ctr"/>
                      <a:r>
                        <a:rPr lang="en-US" dirty="0"/>
                        <a:t>  11 ↑</a:t>
                      </a:r>
                    </a:p>
                  </a:txBody>
                  <a:tcPr/>
                </a:tc>
                <a:tc>
                  <a:txBody>
                    <a:bodyPr/>
                    <a:lstStyle/>
                    <a:p>
                      <a:pPr algn="ctr"/>
                      <a:r>
                        <a:rPr lang="en-US" dirty="0"/>
                        <a:t>13 ↑</a:t>
                      </a:r>
                    </a:p>
                  </a:txBody>
                  <a:tcPr/>
                </a:tc>
                <a:tc>
                  <a:txBody>
                    <a:bodyPr/>
                    <a:lstStyle/>
                    <a:p>
                      <a:pPr algn="ctr"/>
                      <a:r>
                        <a:rPr lang="en-US" dirty="0"/>
                        <a:t>12 ↑</a:t>
                      </a:r>
                    </a:p>
                  </a:txBody>
                  <a:tcPr/>
                </a:tc>
                <a:extLst>
                  <a:ext uri="{0D108BD9-81ED-4DB2-BD59-A6C34878D82A}">
                    <a16:rowId xmlns:a16="http://schemas.microsoft.com/office/drawing/2014/main" val="208851605"/>
                  </a:ext>
                </a:extLst>
              </a:tr>
              <a:tr h="532383">
                <a:tc>
                  <a:txBody>
                    <a:bodyPr/>
                    <a:lstStyle/>
                    <a:p>
                      <a:r>
                        <a:rPr lang="en-US" dirty="0"/>
                        <a:t>Pain intensity</a:t>
                      </a:r>
                    </a:p>
                  </a:txBody>
                  <a:tcPr/>
                </a:tc>
                <a:tc>
                  <a:txBody>
                    <a:bodyPr/>
                    <a:lstStyle/>
                    <a:p>
                      <a:pPr algn="ctr"/>
                      <a:r>
                        <a:rPr lang="en-US" dirty="0"/>
                        <a:t>12</a:t>
                      </a:r>
                    </a:p>
                  </a:txBody>
                  <a:tcPr/>
                </a:tc>
                <a:tc>
                  <a:txBody>
                    <a:bodyPr/>
                    <a:lstStyle/>
                    <a:p>
                      <a:pPr algn="ctr"/>
                      <a:r>
                        <a:rPr lang="en-US" dirty="0"/>
                        <a:t>  15 ↑</a:t>
                      </a:r>
                    </a:p>
                  </a:txBody>
                  <a:tcPr/>
                </a:tc>
                <a:tc>
                  <a:txBody>
                    <a:bodyPr/>
                    <a:lstStyle/>
                    <a:p>
                      <a:pPr algn="ctr"/>
                      <a:r>
                        <a:rPr lang="en-US" dirty="0"/>
                        <a:t>  10 ↓</a:t>
                      </a:r>
                    </a:p>
                  </a:txBody>
                  <a:tcPr/>
                </a:tc>
                <a:tc>
                  <a:txBody>
                    <a:bodyPr/>
                    <a:lstStyle/>
                    <a:p>
                      <a:pPr algn="ctr"/>
                      <a:r>
                        <a:rPr lang="en-US" dirty="0"/>
                        <a:t>13 ↑</a:t>
                      </a:r>
                    </a:p>
                  </a:txBody>
                  <a:tcPr/>
                </a:tc>
                <a:tc>
                  <a:txBody>
                    <a:bodyPr/>
                    <a:lstStyle/>
                    <a:p>
                      <a:pPr algn="ctr"/>
                      <a:r>
                        <a:rPr lang="en-US" dirty="0"/>
                        <a:t>13 ↑</a:t>
                      </a:r>
                    </a:p>
                  </a:txBody>
                  <a:tcPr/>
                </a:tc>
                <a:extLst>
                  <a:ext uri="{0D108BD9-81ED-4DB2-BD59-A6C34878D82A}">
                    <a16:rowId xmlns:a16="http://schemas.microsoft.com/office/drawing/2014/main" val="3297861973"/>
                  </a:ext>
                </a:extLst>
              </a:tr>
              <a:tr h="460551">
                <a:tc>
                  <a:txBody>
                    <a:bodyPr/>
                    <a:lstStyle/>
                    <a:p>
                      <a:r>
                        <a:rPr lang="en-US" dirty="0"/>
                        <a:t>Fatigue</a:t>
                      </a:r>
                    </a:p>
                  </a:txBody>
                  <a:tcPr/>
                </a:tc>
                <a:tc>
                  <a:txBody>
                    <a:bodyPr/>
                    <a:lstStyle/>
                    <a:p>
                      <a:pPr algn="ctr"/>
                      <a:r>
                        <a:rPr lang="en-US" dirty="0"/>
                        <a:t>7</a:t>
                      </a:r>
                    </a:p>
                  </a:txBody>
                  <a:tcPr/>
                </a:tc>
                <a:tc>
                  <a:txBody>
                    <a:bodyPr/>
                    <a:lstStyle/>
                    <a:p>
                      <a:pPr algn="ctr"/>
                      <a:r>
                        <a:rPr lang="en-US" dirty="0"/>
                        <a:t>   16 ↑</a:t>
                      </a:r>
                    </a:p>
                  </a:txBody>
                  <a:tcPr/>
                </a:tc>
                <a:tc>
                  <a:txBody>
                    <a:bodyPr/>
                    <a:lstStyle/>
                    <a:p>
                      <a:pPr algn="ctr"/>
                      <a:r>
                        <a:rPr lang="en-US" dirty="0"/>
                        <a:t>  15 ↑</a:t>
                      </a:r>
                    </a:p>
                  </a:txBody>
                  <a:tcPr/>
                </a:tc>
                <a:tc>
                  <a:txBody>
                    <a:bodyPr/>
                    <a:lstStyle/>
                    <a:p>
                      <a:pPr algn="ctr"/>
                      <a:r>
                        <a:rPr lang="en-US" dirty="0"/>
                        <a:t>17 ↑</a:t>
                      </a:r>
                    </a:p>
                  </a:txBody>
                  <a:tcPr/>
                </a:tc>
                <a:tc>
                  <a:txBody>
                    <a:bodyPr/>
                    <a:lstStyle/>
                    <a:p>
                      <a:pPr algn="ctr"/>
                      <a:r>
                        <a:rPr lang="en-US" dirty="0"/>
                        <a:t>17 ↑</a:t>
                      </a:r>
                    </a:p>
                  </a:txBody>
                  <a:tcPr/>
                </a:tc>
                <a:extLst>
                  <a:ext uri="{0D108BD9-81ED-4DB2-BD59-A6C34878D82A}">
                    <a16:rowId xmlns:a16="http://schemas.microsoft.com/office/drawing/2014/main" val="698648610"/>
                  </a:ext>
                </a:extLst>
              </a:tr>
              <a:tr h="460551">
                <a:tc>
                  <a:txBody>
                    <a:bodyPr/>
                    <a:lstStyle/>
                    <a:p>
                      <a:r>
                        <a:rPr lang="en-US" dirty="0"/>
                        <a:t>Sleep disturbance</a:t>
                      </a:r>
                    </a:p>
                  </a:txBody>
                  <a:tcPr/>
                </a:tc>
                <a:tc>
                  <a:txBody>
                    <a:bodyPr/>
                    <a:lstStyle/>
                    <a:p>
                      <a:pPr algn="ctr"/>
                      <a:r>
                        <a:rPr lang="en-US" dirty="0"/>
                        <a:t>9</a:t>
                      </a:r>
                    </a:p>
                  </a:txBody>
                  <a:tcPr/>
                </a:tc>
                <a:tc>
                  <a:txBody>
                    <a:bodyPr/>
                    <a:lstStyle/>
                    <a:p>
                      <a:pPr algn="ctr"/>
                      <a:r>
                        <a:rPr lang="en-US" dirty="0"/>
                        <a:t>   11 ↑</a:t>
                      </a:r>
                    </a:p>
                  </a:txBody>
                  <a:tcPr/>
                </a:tc>
                <a:tc>
                  <a:txBody>
                    <a:bodyPr/>
                    <a:lstStyle/>
                    <a:p>
                      <a:pPr algn="ctr"/>
                      <a:r>
                        <a:rPr lang="en-US" dirty="0"/>
                        <a:t>  9 </a:t>
                      </a:r>
                    </a:p>
                  </a:txBody>
                  <a:tcPr/>
                </a:tc>
                <a:tc>
                  <a:txBody>
                    <a:bodyPr/>
                    <a:lstStyle/>
                    <a:p>
                      <a:pPr algn="ctr"/>
                      <a:r>
                        <a:rPr lang="en-US" dirty="0"/>
                        <a:t>12 ↑</a:t>
                      </a:r>
                    </a:p>
                  </a:txBody>
                  <a:tcPr/>
                </a:tc>
                <a:tc>
                  <a:txBody>
                    <a:bodyPr/>
                    <a:lstStyle/>
                    <a:p>
                      <a:pPr algn="ctr"/>
                      <a:r>
                        <a:rPr lang="en-US" dirty="0"/>
                        <a:t>12 ↑</a:t>
                      </a:r>
                    </a:p>
                  </a:txBody>
                  <a:tcPr/>
                </a:tc>
                <a:extLst>
                  <a:ext uri="{0D108BD9-81ED-4DB2-BD59-A6C34878D82A}">
                    <a16:rowId xmlns:a16="http://schemas.microsoft.com/office/drawing/2014/main" val="669316418"/>
                  </a:ext>
                </a:extLst>
              </a:tr>
              <a:tr h="460551">
                <a:tc>
                  <a:txBody>
                    <a:bodyPr/>
                    <a:lstStyle/>
                    <a:p>
                      <a:r>
                        <a:rPr lang="en-US" dirty="0"/>
                        <a:t>Depression</a:t>
                      </a:r>
                    </a:p>
                  </a:txBody>
                  <a:tcPr/>
                </a:tc>
                <a:tc>
                  <a:txBody>
                    <a:bodyPr/>
                    <a:lstStyle/>
                    <a:p>
                      <a:pPr algn="ctr"/>
                      <a:r>
                        <a:rPr lang="en-US" dirty="0"/>
                        <a:t>6</a:t>
                      </a:r>
                    </a:p>
                  </a:txBody>
                  <a:tcPr/>
                </a:tc>
                <a:tc>
                  <a:txBody>
                    <a:bodyPr/>
                    <a:lstStyle/>
                    <a:p>
                      <a:pPr algn="ctr"/>
                      <a:r>
                        <a:rPr lang="en-US" dirty="0"/>
                        <a:t>   10 ↑</a:t>
                      </a:r>
                    </a:p>
                  </a:txBody>
                  <a:tcPr/>
                </a:tc>
                <a:tc>
                  <a:txBody>
                    <a:bodyPr/>
                    <a:lstStyle/>
                    <a:p>
                      <a:pPr algn="ctr"/>
                      <a:r>
                        <a:rPr lang="en-US" dirty="0"/>
                        <a:t>     9 ↑</a:t>
                      </a:r>
                    </a:p>
                  </a:txBody>
                  <a:tcPr/>
                </a:tc>
                <a:tc>
                  <a:txBody>
                    <a:bodyPr/>
                    <a:lstStyle/>
                    <a:p>
                      <a:pPr algn="ctr"/>
                      <a:r>
                        <a:rPr lang="en-US" dirty="0"/>
                        <a:t>11 ↑</a:t>
                      </a:r>
                    </a:p>
                  </a:txBody>
                  <a:tcPr/>
                </a:tc>
                <a:tc>
                  <a:txBody>
                    <a:bodyPr/>
                    <a:lstStyle/>
                    <a:p>
                      <a:pPr algn="ctr"/>
                      <a:r>
                        <a:rPr lang="en-US" dirty="0"/>
                        <a:t>11 ↑</a:t>
                      </a:r>
                    </a:p>
                  </a:txBody>
                  <a:tcPr/>
                </a:tc>
                <a:extLst>
                  <a:ext uri="{0D108BD9-81ED-4DB2-BD59-A6C34878D82A}">
                    <a16:rowId xmlns:a16="http://schemas.microsoft.com/office/drawing/2014/main" val="1160402138"/>
                  </a:ext>
                </a:extLst>
              </a:tr>
              <a:tr h="460551">
                <a:tc>
                  <a:txBody>
                    <a:bodyPr/>
                    <a:lstStyle/>
                    <a:p>
                      <a:r>
                        <a:rPr lang="en-US" dirty="0"/>
                        <a:t>Anxiety</a:t>
                      </a:r>
                    </a:p>
                  </a:txBody>
                  <a:tcPr/>
                </a:tc>
                <a:tc>
                  <a:txBody>
                    <a:bodyPr/>
                    <a:lstStyle/>
                    <a:p>
                      <a:pPr algn="ctr"/>
                      <a:r>
                        <a:rPr lang="en-US" dirty="0"/>
                        <a:t>8</a:t>
                      </a:r>
                    </a:p>
                  </a:txBody>
                  <a:tcPr/>
                </a:tc>
                <a:tc>
                  <a:txBody>
                    <a:bodyPr/>
                    <a:lstStyle/>
                    <a:p>
                      <a:pPr algn="ctr"/>
                      <a:r>
                        <a:rPr lang="en-US" dirty="0"/>
                        <a:t>   14 ↑ </a:t>
                      </a:r>
                    </a:p>
                  </a:txBody>
                  <a:tcPr/>
                </a:tc>
                <a:tc>
                  <a:txBody>
                    <a:bodyPr/>
                    <a:lstStyle/>
                    <a:p>
                      <a:pPr algn="ctr"/>
                      <a:r>
                        <a:rPr lang="en-US" dirty="0"/>
                        <a:t>   13 ↑</a:t>
                      </a:r>
                    </a:p>
                  </a:txBody>
                  <a:tcPr/>
                </a:tc>
                <a:tc>
                  <a:txBody>
                    <a:bodyPr/>
                    <a:lstStyle/>
                    <a:p>
                      <a:pPr algn="ctr"/>
                      <a:r>
                        <a:rPr lang="en-US" dirty="0"/>
                        <a:t>15 ↑</a:t>
                      </a:r>
                    </a:p>
                  </a:txBody>
                  <a:tcPr/>
                </a:tc>
                <a:tc>
                  <a:txBody>
                    <a:bodyPr/>
                    <a:lstStyle/>
                    <a:p>
                      <a:pPr algn="ctr"/>
                      <a:r>
                        <a:rPr lang="en-US" dirty="0"/>
                        <a:t>15 ↑</a:t>
                      </a:r>
                    </a:p>
                  </a:txBody>
                  <a:tcPr/>
                </a:tc>
                <a:extLst>
                  <a:ext uri="{0D108BD9-81ED-4DB2-BD59-A6C34878D82A}">
                    <a16:rowId xmlns:a16="http://schemas.microsoft.com/office/drawing/2014/main" val="1097721034"/>
                  </a:ext>
                </a:extLst>
              </a:tr>
              <a:tr h="460551">
                <a:tc>
                  <a:txBody>
                    <a:bodyPr/>
                    <a:lstStyle/>
                    <a:p>
                      <a:r>
                        <a:rPr lang="en-US" dirty="0"/>
                        <a:t>Ability to participate</a:t>
                      </a:r>
                    </a:p>
                  </a:txBody>
                  <a:tcPr/>
                </a:tc>
                <a:tc>
                  <a:txBody>
                    <a:bodyPr/>
                    <a:lstStyle/>
                    <a:p>
                      <a:pPr algn="ctr"/>
                      <a:r>
                        <a:rPr lang="en-US" dirty="0"/>
                        <a:t>5</a:t>
                      </a:r>
                    </a:p>
                  </a:txBody>
                  <a:tcPr/>
                </a:tc>
                <a:tc>
                  <a:txBody>
                    <a:bodyPr/>
                    <a:lstStyle/>
                    <a:p>
                      <a:pPr algn="l"/>
                      <a:r>
                        <a:rPr lang="en-US" dirty="0"/>
                        <a:t>     18 ↑</a:t>
                      </a:r>
                    </a:p>
                  </a:txBody>
                  <a:tcPr/>
                </a:tc>
                <a:tc>
                  <a:txBody>
                    <a:bodyPr/>
                    <a:lstStyle/>
                    <a:p>
                      <a:pPr algn="ctr"/>
                      <a:r>
                        <a:rPr lang="en-US" dirty="0"/>
                        <a:t>   15 ↑</a:t>
                      </a:r>
                    </a:p>
                  </a:txBody>
                  <a:tcPr/>
                </a:tc>
                <a:tc>
                  <a:txBody>
                    <a:bodyPr/>
                    <a:lstStyle/>
                    <a:p>
                      <a:pPr algn="ctr"/>
                      <a:r>
                        <a:rPr lang="en-US" dirty="0"/>
                        <a:t>15 ↑</a:t>
                      </a:r>
                    </a:p>
                  </a:txBody>
                  <a:tcPr/>
                </a:tc>
                <a:tc>
                  <a:txBody>
                    <a:bodyPr/>
                    <a:lstStyle/>
                    <a:p>
                      <a:pPr algn="ctr"/>
                      <a:r>
                        <a:rPr lang="en-US" dirty="0"/>
                        <a:t>16 ↑</a:t>
                      </a:r>
                    </a:p>
                  </a:txBody>
                  <a:tcPr/>
                </a:tc>
                <a:extLst>
                  <a:ext uri="{0D108BD9-81ED-4DB2-BD59-A6C34878D82A}">
                    <a16:rowId xmlns:a16="http://schemas.microsoft.com/office/drawing/2014/main" val="3659950157"/>
                  </a:ext>
                </a:extLst>
              </a:tr>
            </a:tbl>
          </a:graphicData>
        </a:graphic>
      </p:graphicFrame>
      <p:sp>
        <p:nvSpPr>
          <p:cNvPr id="4" name="TextBox 3">
            <a:extLst>
              <a:ext uri="{FF2B5EF4-FFF2-40B4-BE49-F238E27FC236}">
                <a16:creationId xmlns:a16="http://schemas.microsoft.com/office/drawing/2014/main" id="{6172A4A6-A1B9-4992-AADC-C1151DFD00E7}"/>
              </a:ext>
            </a:extLst>
          </p:cNvPr>
          <p:cNvSpPr txBox="1"/>
          <p:nvPr/>
        </p:nvSpPr>
        <p:spPr>
          <a:xfrm>
            <a:off x="251012" y="6461008"/>
            <a:ext cx="8686800" cy="338554"/>
          </a:xfrm>
          <a:prstGeom prst="rect">
            <a:avLst/>
          </a:prstGeom>
          <a:noFill/>
        </p:spPr>
        <p:txBody>
          <a:bodyPr wrap="square" rtlCol="0">
            <a:spAutoFit/>
          </a:bodyPr>
          <a:lstStyle/>
          <a:p>
            <a:r>
              <a:rPr lang="en-US" sz="1600" baseline="30000" dirty="0"/>
              <a:t>*</a:t>
            </a:r>
            <a:r>
              <a:rPr lang="en-US" sz="1600" dirty="0"/>
              <a:t> Among 119 who reported they did not change. </a:t>
            </a:r>
            <a:r>
              <a:rPr lang="en-US" sz="1600" baseline="30000" dirty="0"/>
              <a:t>+</a:t>
            </a:r>
            <a:r>
              <a:rPr lang="en-US" sz="1600" dirty="0"/>
              <a:t> Bland &amp; Altman (1996). </a:t>
            </a:r>
            <a:r>
              <a:rPr lang="en-US" sz="1600" baseline="30000" dirty="0"/>
              <a:t>&amp;</a:t>
            </a:r>
            <a:r>
              <a:rPr lang="en-US" sz="1600" dirty="0"/>
              <a:t> Swinton et al. (2018)</a:t>
            </a:r>
          </a:p>
        </p:txBody>
      </p:sp>
      <p:sp>
        <p:nvSpPr>
          <p:cNvPr id="6" name="TextBox 5">
            <a:extLst>
              <a:ext uri="{FF2B5EF4-FFF2-40B4-BE49-F238E27FC236}">
                <a16:creationId xmlns:a16="http://schemas.microsoft.com/office/drawing/2014/main" id="{6360EC53-B4E2-4DAA-A757-93007022F89D}"/>
              </a:ext>
            </a:extLst>
          </p:cNvPr>
          <p:cNvSpPr txBox="1"/>
          <p:nvPr/>
        </p:nvSpPr>
        <p:spPr>
          <a:xfrm>
            <a:off x="457200" y="1648145"/>
            <a:ext cx="7772400" cy="461665"/>
          </a:xfrm>
          <a:prstGeom prst="rect">
            <a:avLst/>
          </a:prstGeom>
          <a:noFill/>
        </p:spPr>
        <p:txBody>
          <a:bodyPr wrap="square" rtlCol="0">
            <a:spAutoFit/>
          </a:bodyPr>
          <a:lstStyle/>
          <a:p>
            <a:r>
              <a:rPr lang="en-US" sz="2400" b="0" i="1"/>
              <a:t>            1                    2              3            4             5            6</a:t>
            </a:r>
            <a:endParaRPr lang="en-US" sz="2400" b="0" i="1" dirty="0"/>
          </a:p>
        </p:txBody>
      </p:sp>
    </p:spTree>
    <p:extLst>
      <p:ext uri="{BB962C8B-B14F-4D97-AF65-F5344CB8AC3E}">
        <p14:creationId xmlns:p14="http://schemas.microsoft.com/office/powerpoint/2010/main" val="3454218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F3A7-E61A-4A46-80DC-FB9E80BFD9A1}"/>
              </a:ext>
            </a:extLst>
          </p:cNvPr>
          <p:cNvSpPr>
            <a:spLocks noGrp="1"/>
          </p:cNvSpPr>
          <p:nvPr>
            <p:ph type="title"/>
          </p:nvPr>
        </p:nvSpPr>
        <p:spPr>
          <a:xfrm>
            <a:off x="0" y="434956"/>
            <a:ext cx="9144000" cy="1143000"/>
          </a:xfrm>
        </p:spPr>
        <p:txBody>
          <a:bodyPr/>
          <a:lstStyle/>
          <a:p>
            <a:r>
              <a:rPr lang="en-US" sz="3000" dirty="0"/>
              <a:t>Change needed to be statistically significant (p &lt;.05) in 316 low back pain patients over 6 weeks</a:t>
            </a:r>
            <a:endParaRPr lang="en-US" sz="3000" baseline="-25000" dirty="0"/>
          </a:p>
        </p:txBody>
      </p:sp>
      <p:graphicFrame>
        <p:nvGraphicFramePr>
          <p:cNvPr id="5" name="Table 5">
            <a:extLst>
              <a:ext uri="{FF2B5EF4-FFF2-40B4-BE49-F238E27FC236}">
                <a16:creationId xmlns:a16="http://schemas.microsoft.com/office/drawing/2014/main" id="{011C316E-65A3-46AB-AABB-D3DB60BBBBF8}"/>
              </a:ext>
            </a:extLst>
          </p:cNvPr>
          <p:cNvGraphicFramePr>
            <a:graphicFrameLocks noGrp="1"/>
          </p:cNvGraphicFramePr>
          <p:nvPr>
            <p:ph sz="half" idx="2"/>
          </p:nvPr>
        </p:nvGraphicFramePr>
        <p:xfrm>
          <a:off x="457200" y="2187858"/>
          <a:ext cx="7772400" cy="43048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1879188479"/>
                    </a:ext>
                  </a:extLst>
                </a:gridCol>
                <a:gridCol w="1143000">
                  <a:extLst>
                    <a:ext uri="{9D8B030D-6E8A-4147-A177-3AD203B41FA5}">
                      <a16:colId xmlns:a16="http://schemas.microsoft.com/office/drawing/2014/main" val="1884729953"/>
                    </a:ext>
                  </a:extLst>
                </a:gridCol>
                <a:gridCol w="1066800">
                  <a:extLst>
                    <a:ext uri="{9D8B030D-6E8A-4147-A177-3AD203B41FA5}">
                      <a16:colId xmlns:a16="http://schemas.microsoft.com/office/drawing/2014/main" val="3796174810"/>
                    </a:ext>
                  </a:extLst>
                </a:gridCol>
                <a:gridCol w="1219200">
                  <a:extLst>
                    <a:ext uri="{9D8B030D-6E8A-4147-A177-3AD203B41FA5}">
                      <a16:colId xmlns:a16="http://schemas.microsoft.com/office/drawing/2014/main" val="1618712141"/>
                    </a:ext>
                  </a:extLst>
                </a:gridCol>
                <a:gridCol w="1143000">
                  <a:extLst>
                    <a:ext uri="{9D8B030D-6E8A-4147-A177-3AD203B41FA5}">
                      <a16:colId xmlns:a16="http://schemas.microsoft.com/office/drawing/2014/main" val="1718540489"/>
                    </a:ext>
                  </a:extLst>
                </a:gridCol>
                <a:gridCol w="990600">
                  <a:extLst>
                    <a:ext uri="{9D8B030D-6E8A-4147-A177-3AD203B41FA5}">
                      <a16:colId xmlns:a16="http://schemas.microsoft.com/office/drawing/2014/main" val="2412322633"/>
                    </a:ext>
                  </a:extLst>
                </a:gridCol>
              </a:tblGrid>
              <a:tr h="460551">
                <a:tc>
                  <a:txBody>
                    <a:bodyPr/>
                    <a:lstStyle/>
                    <a:p>
                      <a:r>
                        <a:rPr lang="en-US" dirty="0"/>
                        <a:t>PROMIS-29 Scale</a:t>
                      </a:r>
                    </a:p>
                  </a:txBody>
                  <a:tcPr/>
                </a:tc>
                <a:tc>
                  <a:txBody>
                    <a:bodyPr/>
                    <a:lstStyle/>
                    <a:p>
                      <a:pPr algn="ctr"/>
                      <a:r>
                        <a:rPr lang="en-US" dirty="0" err="1"/>
                        <a:t>SD</a:t>
                      </a:r>
                      <a:r>
                        <a:rPr lang="en-US" baseline="-25000" dirty="0" err="1"/>
                        <a:t>baseline</a:t>
                      </a:r>
                      <a:endParaRPr lang="en-US" baseline="-25000" dirty="0"/>
                    </a:p>
                    <a:p>
                      <a:pPr algn="ctr"/>
                      <a:r>
                        <a:rPr lang="en-US" baseline="-25000" dirty="0"/>
                        <a:t>n = 316</a:t>
                      </a:r>
                    </a:p>
                  </a:txBody>
                  <a:tcPr/>
                </a:tc>
                <a:tc>
                  <a:txBody>
                    <a:bodyPr/>
                    <a:lstStyle/>
                    <a:p>
                      <a:pPr algn="ctr"/>
                      <a:r>
                        <a:rPr lang="en-US"/>
                        <a:t>SD</a:t>
                      </a:r>
                      <a:r>
                        <a:rPr lang="en-US" baseline="-25000"/>
                        <a:t>change</a:t>
                      </a:r>
                      <a:endParaRPr lang="en-US" baseline="-25000" dirty="0"/>
                    </a:p>
                    <a:p>
                      <a:pPr algn="ctr"/>
                      <a:r>
                        <a:rPr lang="en-US" baseline="-25000" dirty="0"/>
                        <a:t>n = 316</a:t>
                      </a:r>
                    </a:p>
                  </a:txBody>
                  <a:tcPr/>
                </a:tc>
                <a:tc>
                  <a:txBody>
                    <a:bodyPr/>
                    <a:lstStyle/>
                    <a:p>
                      <a:pPr algn="ctr"/>
                      <a:r>
                        <a:rPr lang="en-US" dirty="0" err="1"/>
                        <a:t>SD</a:t>
                      </a:r>
                      <a:r>
                        <a:rPr lang="en-US" baseline="-25000" dirty="0" err="1"/>
                        <a:t>change</a:t>
                      </a:r>
                      <a:r>
                        <a:rPr lang="en-US" dirty="0"/>
                        <a:t>*</a:t>
                      </a:r>
                    </a:p>
                    <a:p>
                      <a:pPr algn="ctr"/>
                      <a:r>
                        <a:rPr lang="en-US" sz="1200" dirty="0"/>
                        <a:t>n = 119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MS</a:t>
                      </a:r>
                      <a:r>
                        <a:rPr lang="en-US" baseline="-25000" dirty="0" err="1"/>
                        <a:t>within</a:t>
                      </a:r>
                      <a:r>
                        <a:rPr lang="en-US" dirty="0"/>
                        <a:t>+</a:t>
                      </a:r>
                    </a:p>
                    <a:p>
                      <a:pPr algn="ctr"/>
                      <a:r>
                        <a:rPr lang="en-US" sz="1200" dirty="0"/>
                        <a:t>n = 119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a:t>
                      </a:r>
                      <a:r>
                        <a:rPr lang="en-US" baseline="30000" dirty="0"/>
                        <a:t>&amp;</a:t>
                      </a:r>
                    </a:p>
                    <a:p>
                      <a:pPr algn="ctr"/>
                      <a:r>
                        <a:rPr lang="en-US" sz="1200" dirty="0"/>
                        <a:t>n =  119</a:t>
                      </a:r>
                    </a:p>
                  </a:txBody>
                  <a:tcPr/>
                </a:tc>
                <a:extLst>
                  <a:ext uri="{0D108BD9-81ED-4DB2-BD59-A6C34878D82A}">
                    <a16:rowId xmlns:a16="http://schemas.microsoft.com/office/drawing/2014/main" val="3030809623"/>
                  </a:ext>
                </a:extLst>
              </a:tr>
              <a:tr h="460551">
                <a:tc>
                  <a:txBody>
                    <a:bodyPr/>
                    <a:lstStyle/>
                    <a:p>
                      <a:r>
                        <a:rPr lang="en-US" dirty="0"/>
                        <a:t>Physical function</a:t>
                      </a:r>
                    </a:p>
                  </a:txBody>
                  <a:tcPr/>
                </a:tc>
                <a:tc>
                  <a:txBody>
                    <a:bodyPr/>
                    <a:lstStyle/>
                    <a:p>
                      <a:pPr algn="ctr"/>
                      <a:r>
                        <a:rPr lang="en-US" dirty="0"/>
                        <a:t>6</a:t>
                      </a:r>
                    </a:p>
                  </a:txBody>
                  <a:tcPr/>
                </a:tc>
                <a:tc>
                  <a:txBody>
                    <a:bodyPr/>
                    <a:lstStyle/>
                    <a:p>
                      <a:pPr algn="ctr"/>
                      <a:r>
                        <a:rPr lang="en-US" dirty="0">
                          <a:highlight>
                            <a:srgbClr val="FFFF00"/>
                          </a:highlight>
                        </a:rPr>
                        <a:t>  7 ↑</a:t>
                      </a:r>
                    </a:p>
                  </a:txBody>
                  <a:tcPr/>
                </a:tc>
                <a:tc>
                  <a:txBody>
                    <a:bodyPr/>
                    <a:lstStyle/>
                    <a:p>
                      <a:pPr algn="ctr"/>
                      <a:r>
                        <a:rPr lang="en-US" dirty="0">
                          <a:highlight>
                            <a:srgbClr val="FFFF00"/>
                          </a:highlight>
                        </a:rPr>
                        <a:t>    5 ↓</a:t>
                      </a:r>
                    </a:p>
                  </a:txBody>
                  <a:tcPr/>
                </a:tc>
                <a:tc>
                  <a:txBody>
                    <a:bodyPr/>
                    <a:lstStyle/>
                    <a:p>
                      <a:pPr algn="ctr"/>
                      <a:r>
                        <a:rPr lang="en-US" dirty="0"/>
                        <a:t>11 ↑</a:t>
                      </a:r>
                    </a:p>
                  </a:txBody>
                  <a:tcPr/>
                </a:tc>
                <a:tc>
                  <a:txBody>
                    <a:bodyPr/>
                    <a:lstStyle/>
                    <a:p>
                      <a:pPr algn="ctr"/>
                      <a:r>
                        <a:rPr lang="en-US" dirty="0"/>
                        <a:t>11 ↑</a:t>
                      </a:r>
                    </a:p>
                  </a:txBody>
                  <a:tcPr/>
                </a:tc>
                <a:extLst>
                  <a:ext uri="{0D108BD9-81ED-4DB2-BD59-A6C34878D82A}">
                    <a16:rowId xmlns:a16="http://schemas.microsoft.com/office/drawing/2014/main" val="224551683"/>
                  </a:ext>
                </a:extLst>
              </a:tr>
              <a:tr h="460551">
                <a:tc>
                  <a:txBody>
                    <a:bodyPr/>
                    <a:lstStyle/>
                    <a:p>
                      <a:r>
                        <a:rPr lang="en-US" dirty="0"/>
                        <a:t>Pain interference</a:t>
                      </a:r>
                    </a:p>
                  </a:txBody>
                  <a:tcPr/>
                </a:tc>
                <a:tc>
                  <a:txBody>
                    <a:bodyPr/>
                    <a:lstStyle/>
                    <a:p>
                      <a:pPr algn="ctr"/>
                      <a:r>
                        <a:rPr lang="en-US" dirty="0"/>
                        <a:t>5</a:t>
                      </a:r>
                    </a:p>
                  </a:txBody>
                  <a:tcPr/>
                </a:tc>
                <a:tc>
                  <a:txBody>
                    <a:bodyPr/>
                    <a:lstStyle/>
                    <a:p>
                      <a:pPr algn="ctr"/>
                      <a:r>
                        <a:rPr lang="en-US" dirty="0">
                          <a:highlight>
                            <a:srgbClr val="FFFF00"/>
                          </a:highlight>
                        </a:rPr>
                        <a:t>  6 ↑</a:t>
                      </a:r>
                    </a:p>
                  </a:txBody>
                  <a:tcPr/>
                </a:tc>
                <a:tc>
                  <a:txBody>
                    <a:bodyPr/>
                    <a:lstStyle/>
                    <a:p>
                      <a:pPr algn="ctr"/>
                      <a:r>
                        <a:rPr lang="en-US" dirty="0">
                          <a:highlight>
                            <a:srgbClr val="FFFF00"/>
                          </a:highlight>
                        </a:rPr>
                        <a:t>    4 ↓</a:t>
                      </a:r>
                    </a:p>
                  </a:txBody>
                  <a:tcPr/>
                </a:tc>
                <a:tc>
                  <a:txBody>
                    <a:bodyPr/>
                    <a:lstStyle/>
                    <a:p>
                      <a:pPr algn="ctr"/>
                      <a:r>
                        <a:rPr lang="en-US" dirty="0"/>
                        <a:t>13 ↑</a:t>
                      </a:r>
                    </a:p>
                  </a:txBody>
                  <a:tcPr/>
                </a:tc>
                <a:tc>
                  <a:txBody>
                    <a:bodyPr/>
                    <a:lstStyle/>
                    <a:p>
                      <a:pPr algn="ctr"/>
                      <a:r>
                        <a:rPr lang="en-US" dirty="0"/>
                        <a:t>12 ↑</a:t>
                      </a:r>
                    </a:p>
                  </a:txBody>
                  <a:tcPr/>
                </a:tc>
                <a:extLst>
                  <a:ext uri="{0D108BD9-81ED-4DB2-BD59-A6C34878D82A}">
                    <a16:rowId xmlns:a16="http://schemas.microsoft.com/office/drawing/2014/main" val="208851605"/>
                  </a:ext>
                </a:extLst>
              </a:tr>
              <a:tr h="532383">
                <a:tc>
                  <a:txBody>
                    <a:bodyPr/>
                    <a:lstStyle/>
                    <a:p>
                      <a:r>
                        <a:rPr lang="en-US" dirty="0"/>
                        <a:t>Pain intensity</a:t>
                      </a:r>
                    </a:p>
                  </a:txBody>
                  <a:tcPr/>
                </a:tc>
                <a:tc>
                  <a:txBody>
                    <a:bodyPr/>
                    <a:lstStyle/>
                    <a:p>
                      <a:pPr algn="ctr"/>
                      <a:r>
                        <a:rPr lang="en-US" dirty="0"/>
                        <a:t>12</a:t>
                      </a:r>
                    </a:p>
                  </a:txBody>
                  <a:tcPr/>
                </a:tc>
                <a:tc>
                  <a:txBody>
                    <a:bodyPr/>
                    <a:lstStyle/>
                    <a:p>
                      <a:pPr algn="ctr"/>
                      <a:r>
                        <a:rPr lang="en-US" dirty="0">
                          <a:highlight>
                            <a:srgbClr val="FFFF00"/>
                          </a:highlight>
                        </a:rPr>
                        <a:t>  15 ↑</a:t>
                      </a:r>
                    </a:p>
                  </a:txBody>
                  <a:tcPr/>
                </a:tc>
                <a:tc>
                  <a:txBody>
                    <a:bodyPr/>
                    <a:lstStyle/>
                    <a:p>
                      <a:pPr algn="ctr"/>
                      <a:r>
                        <a:rPr lang="en-US" dirty="0">
                          <a:highlight>
                            <a:srgbClr val="FFFF00"/>
                          </a:highlight>
                        </a:rPr>
                        <a:t>  10 ↓</a:t>
                      </a:r>
                    </a:p>
                  </a:txBody>
                  <a:tcPr/>
                </a:tc>
                <a:tc>
                  <a:txBody>
                    <a:bodyPr/>
                    <a:lstStyle/>
                    <a:p>
                      <a:pPr algn="ctr"/>
                      <a:r>
                        <a:rPr lang="en-US" dirty="0"/>
                        <a:t>13 ↑</a:t>
                      </a:r>
                    </a:p>
                  </a:txBody>
                  <a:tcPr/>
                </a:tc>
                <a:tc>
                  <a:txBody>
                    <a:bodyPr/>
                    <a:lstStyle/>
                    <a:p>
                      <a:pPr algn="ctr"/>
                      <a:r>
                        <a:rPr lang="en-US" dirty="0"/>
                        <a:t>13 ↑</a:t>
                      </a:r>
                    </a:p>
                  </a:txBody>
                  <a:tcPr/>
                </a:tc>
                <a:extLst>
                  <a:ext uri="{0D108BD9-81ED-4DB2-BD59-A6C34878D82A}">
                    <a16:rowId xmlns:a16="http://schemas.microsoft.com/office/drawing/2014/main" val="3297861973"/>
                  </a:ext>
                </a:extLst>
              </a:tr>
              <a:tr h="460551">
                <a:tc>
                  <a:txBody>
                    <a:bodyPr/>
                    <a:lstStyle/>
                    <a:p>
                      <a:r>
                        <a:rPr lang="en-US" dirty="0"/>
                        <a:t>Fatigue</a:t>
                      </a:r>
                    </a:p>
                  </a:txBody>
                  <a:tcPr/>
                </a:tc>
                <a:tc>
                  <a:txBody>
                    <a:bodyPr/>
                    <a:lstStyle/>
                    <a:p>
                      <a:pPr algn="ctr"/>
                      <a:r>
                        <a:rPr lang="en-US" dirty="0"/>
                        <a:t>7</a:t>
                      </a:r>
                    </a:p>
                  </a:txBody>
                  <a:tcPr/>
                </a:tc>
                <a:tc>
                  <a:txBody>
                    <a:bodyPr/>
                    <a:lstStyle/>
                    <a:p>
                      <a:pPr algn="ctr"/>
                      <a:r>
                        <a:rPr lang="en-US" dirty="0">
                          <a:highlight>
                            <a:srgbClr val="FFFF00"/>
                          </a:highlight>
                        </a:rPr>
                        <a:t>   6 ↓</a:t>
                      </a:r>
                    </a:p>
                  </a:txBody>
                  <a:tcPr/>
                </a:tc>
                <a:tc>
                  <a:txBody>
                    <a:bodyPr/>
                    <a:lstStyle/>
                    <a:p>
                      <a:pPr algn="ctr"/>
                      <a:r>
                        <a:rPr lang="en-US" dirty="0">
                          <a:highlight>
                            <a:srgbClr val="FFFF00"/>
                          </a:highlight>
                        </a:rPr>
                        <a:t>    6 ↓</a:t>
                      </a:r>
                    </a:p>
                  </a:txBody>
                  <a:tcPr/>
                </a:tc>
                <a:tc>
                  <a:txBody>
                    <a:bodyPr/>
                    <a:lstStyle/>
                    <a:p>
                      <a:pPr algn="ctr"/>
                      <a:r>
                        <a:rPr lang="en-US" dirty="0"/>
                        <a:t>17 ↑</a:t>
                      </a:r>
                    </a:p>
                  </a:txBody>
                  <a:tcPr/>
                </a:tc>
                <a:tc>
                  <a:txBody>
                    <a:bodyPr/>
                    <a:lstStyle/>
                    <a:p>
                      <a:pPr algn="ctr"/>
                      <a:r>
                        <a:rPr lang="en-US" dirty="0"/>
                        <a:t>17 ↑</a:t>
                      </a:r>
                    </a:p>
                  </a:txBody>
                  <a:tcPr/>
                </a:tc>
                <a:extLst>
                  <a:ext uri="{0D108BD9-81ED-4DB2-BD59-A6C34878D82A}">
                    <a16:rowId xmlns:a16="http://schemas.microsoft.com/office/drawing/2014/main" val="698648610"/>
                  </a:ext>
                </a:extLst>
              </a:tr>
              <a:tr h="460551">
                <a:tc>
                  <a:txBody>
                    <a:bodyPr/>
                    <a:lstStyle/>
                    <a:p>
                      <a:r>
                        <a:rPr lang="en-US" dirty="0"/>
                        <a:t>Sleep disturbance</a:t>
                      </a:r>
                    </a:p>
                  </a:txBody>
                  <a:tcPr/>
                </a:tc>
                <a:tc>
                  <a:txBody>
                    <a:bodyPr/>
                    <a:lstStyle/>
                    <a:p>
                      <a:pPr algn="ctr"/>
                      <a:r>
                        <a:rPr lang="en-US" dirty="0"/>
                        <a:t>9</a:t>
                      </a:r>
                    </a:p>
                  </a:txBody>
                  <a:tcPr/>
                </a:tc>
                <a:tc>
                  <a:txBody>
                    <a:bodyPr/>
                    <a:lstStyle/>
                    <a:p>
                      <a:pPr algn="ctr"/>
                      <a:r>
                        <a:rPr lang="en-US" dirty="0">
                          <a:highlight>
                            <a:srgbClr val="FFFF00"/>
                          </a:highlight>
                        </a:rPr>
                        <a:t>   8 ↓</a:t>
                      </a:r>
                    </a:p>
                  </a:txBody>
                  <a:tcPr/>
                </a:tc>
                <a:tc>
                  <a:txBody>
                    <a:bodyPr/>
                    <a:lstStyle/>
                    <a:p>
                      <a:pPr algn="ctr"/>
                      <a:r>
                        <a:rPr lang="en-US" dirty="0">
                          <a:highlight>
                            <a:srgbClr val="FFFF00"/>
                          </a:highlight>
                        </a:rPr>
                        <a:t>    7 ↓</a:t>
                      </a:r>
                    </a:p>
                  </a:txBody>
                  <a:tcPr/>
                </a:tc>
                <a:tc>
                  <a:txBody>
                    <a:bodyPr/>
                    <a:lstStyle/>
                    <a:p>
                      <a:pPr algn="ctr"/>
                      <a:r>
                        <a:rPr lang="en-US" dirty="0"/>
                        <a:t>12 ↑</a:t>
                      </a:r>
                    </a:p>
                  </a:txBody>
                  <a:tcPr/>
                </a:tc>
                <a:tc>
                  <a:txBody>
                    <a:bodyPr/>
                    <a:lstStyle/>
                    <a:p>
                      <a:pPr algn="ctr"/>
                      <a:r>
                        <a:rPr lang="en-US" dirty="0"/>
                        <a:t>12 ↑</a:t>
                      </a:r>
                    </a:p>
                  </a:txBody>
                  <a:tcPr/>
                </a:tc>
                <a:extLst>
                  <a:ext uri="{0D108BD9-81ED-4DB2-BD59-A6C34878D82A}">
                    <a16:rowId xmlns:a16="http://schemas.microsoft.com/office/drawing/2014/main" val="669316418"/>
                  </a:ext>
                </a:extLst>
              </a:tr>
              <a:tr h="460551">
                <a:tc>
                  <a:txBody>
                    <a:bodyPr/>
                    <a:lstStyle/>
                    <a:p>
                      <a:r>
                        <a:rPr lang="en-US" dirty="0"/>
                        <a:t>Depression</a:t>
                      </a:r>
                    </a:p>
                  </a:txBody>
                  <a:tcPr/>
                </a:tc>
                <a:tc>
                  <a:txBody>
                    <a:bodyPr/>
                    <a:lstStyle/>
                    <a:p>
                      <a:pPr algn="ctr"/>
                      <a:r>
                        <a:rPr lang="en-US" dirty="0"/>
                        <a:t>6</a:t>
                      </a:r>
                    </a:p>
                  </a:txBody>
                  <a:tcPr/>
                </a:tc>
                <a:tc>
                  <a:txBody>
                    <a:bodyPr/>
                    <a:lstStyle/>
                    <a:p>
                      <a:pPr algn="ctr"/>
                      <a:r>
                        <a:rPr lang="en-US" dirty="0">
                          <a:highlight>
                            <a:srgbClr val="FFFF00"/>
                          </a:highlight>
                        </a:rPr>
                        <a:t>   5 ↓ </a:t>
                      </a:r>
                    </a:p>
                  </a:txBody>
                  <a:tcPr/>
                </a:tc>
                <a:tc>
                  <a:txBody>
                    <a:bodyPr/>
                    <a:lstStyle/>
                    <a:p>
                      <a:pPr algn="ctr"/>
                      <a:r>
                        <a:rPr lang="en-US" dirty="0">
                          <a:highlight>
                            <a:srgbClr val="FFFF00"/>
                          </a:highlight>
                        </a:rPr>
                        <a:t>    5 ↓</a:t>
                      </a:r>
                    </a:p>
                  </a:txBody>
                  <a:tcPr/>
                </a:tc>
                <a:tc>
                  <a:txBody>
                    <a:bodyPr/>
                    <a:lstStyle/>
                    <a:p>
                      <a:pPr algn="ctr"/>
                      <a:r>
                        <a:rPr lang="en-US" dirty="0"/>
                        <a:t>11 ↑</a:t>
                      </a:r>
                    </a:p>
                  </a:txBody>
                  <a:tcPr/>
                </a:tc>
                <a:tc>
                  <a:txBody>
                    <a:bodyPr/>
                    <a:lstStyle/>
                    <a:p>
                      <a:pPr algn="ctr"/>
                      <a:r>
                        <a:rPr lang="en-US" dirty="0"/>
                        <a:t>11 ↑</a:t>
                      </a:r>
                    </a:p>
                  </a:txBody>
                  <a:tcPr/>
                </a:tc>
                <a:extLst>
                  <a:ext uri="{0D108BD9-81ED-4DB2-BD59-A6C34878D82A}">
                    <a16:rowId xmlns:a16="http://schemas.microsoft.com/office/drawing/2014/main" val="1160402138"/>
                  </a:ext>
                </a:extLst>
              </a:tr>
              <a:tr h="460551">
                <a:tc>
                  <a:txBody>
                    <a:bodyPr/>
                    <a:lstStyle/>
                    <a:p>
                      <a:r>
                        <a:rPr lang="en-US" dirty="0"/>
                        <a:t>Anxiety</a:t>
                      </a:r>
                    </a:p>
                  </a:txBody>
                  <a:tcPr/>
                </a:tc>
                <a:tc>
                  <a:txBody>
                    <a:bodyPr/>
                    <a:lstStyle/>
                    <a:p>
                      <a:pPr algn="ctr"/>
                      <a:r>
                        <a:rPr lang="en-US" dirty="0"/>
                        <a:t>8</a:t>
                      </a:r>
                    </a:p>
                  </a:txBody>
                  <a:tcPr/>
                </a:tc>
                <a:tc>
                  <a:txBody>
                    <a:bodyPr/>
                    <a:lstStyle/>
                    <a:p>
                      <a:pPr algn="ctr"/>
                      <a:r>
                        <a:rPr lang="en-US" dirty="0">
                          <a:highlight>
                            <a:srgbClr val="FFFF00"/>
                          </a:highlight>
                        </a:rPr>
                        <a:t>8  </a:t>
                      </a:r>
                    </a:p>
                  </a:txBody>
                  <a:tcPr/>
                </a:tc>
                <a:tc>
                  <a:txBody>
                    <a:bodyPr/>
                    <a:lstStyle/>
                    <a:p>
                      <a:pPr algn="ctr"/>
                      <a:r>
                        <a:rPr lang="en-US" dirty="0">
                          <a:highlight>
                            <a:srgbClr val="FFFF00"/>
                          </a:highlight>
                        </a:rPr>
                        <a:t>    7 ↓</a:t>
                      </a:r>
                    </a:p>
                  </a:txBody>
                  <a:tcPr/>
                </a:tc>
                <a:tc>
                  <a:txBody>
                    <a:bodyPr/>
                    <a:lstStyle/>
                    <a:p>
                      <a:pPr algn="ctr"/>
                      <a:r>
                        <a:rPr lang="en-US" dirty="0"/>
                        <a:t>15 ↑</a:t>
                      </a:r>
                    </a:p>
                  </a:txBody>
                  <a:tcPr/>
                </a:tc>
                <a:tc>
                  <a:txBody>
                    <a:bodyPr/>
                    <a:lstStyle/>
                    <a:p>
                      <a:pPr algn="ctr"/>
                      <a:r>
                        <a:rPr lang="en-US" dirty="0"/>
                        <a:t>15 ↑</a:t>
                      </a:r>
                    </a:p>
                  </a:txBody>
                  <a:tcPr/>
                </a:tc>
                <a:extLst>
                  <a:ext uri="{0D108BD9-81ED-4DB2-BD59-A6C34878D82A}">
                    <a16:rowId xmlns:a16="http://schemas.microsoft.com/office/drawing/2014/main" val="1097721034"/>
                  </a:ext>
                </a:extLst>
              </a:tr>
              <a:tr h="460551">
                <a:tc>
                  <a:txBody>
                    <a:bodyPr/>
                    <a:lstStyle/>
                    <a:p>
                      <a:r>
                        <a:rPr lang="en-US" dirty="0"/>
                        <a:t>Ability to participate</a:t>
                      </a:r>
                    </a:p>
                  </a:txBody>
                  <a:tcPr/>
                </a:tc>
                <a:tc>
                  <a:txBody>
                    <a:bodyPr/>
                    <a:lstStyle/>
                    <a:p>
                      <a:pPr algn="ctr"/>
                      <a:r>
                        <a:rPr lang="en-US" dirty="0"/>
                        <a:t>5</a:t>
                      </a:r>
                    </a:p>
                  </a:txBody>
                  <a:tcPr/>
                </a:tc>
                <a:tc>
                  <a:txBody>
                    <a:bodyPr/>
                    <a:lstStyle/>
                    <a:p>
                      <a:pPr algn="l"/>
                      <a:r>
                        <a:rPr lang="en-US" dirty="0">
                          <a:highlight>
                            <a:srgbClr val="FFFF00"/>
                          </a:highlight>
                        </a:rPr>
                        <a:t>      5 </a:t>
                      </a:r>
                    </a:p>
                  </a:txBody>
                  <a:tcPr/>
                </a:tc>
                <a:tc>
                  <a:txBody>
                    <a:bodyPr/>
                    <a:lstStyle/>
                    <a:p>
                      <a:pPr algn="ctr"/>
                      <a:r>
                        <a:rPr lang="en-US" dirty="0">
                          <a:highlight>
                            <a:srgbClr val="FFFF00"/>
                          </a:highlight>
                        </a:rPr>
                        <a:t>    4 ↓</a:t>
                      </a:r>
                    </a:p>
                  </a:txBody>
                  <a:tcPr/>
                </a:tc>
                <a:tc>
                  <a:txBody>
                    <a:bodyPr/>
                    <a:lstStyle/>
                    <a:p>
                      <a:pPr algn="ctr"/>
                      <a:r>
                        <a:rPr lang="en-US" dirty="0"/>
                        <a:t>15 ↑</a:t>
                      </a:r>
                    </a:p>
                  </a:txBody>
                  <a:tcPr/>
                </a:tc>
                <a:tc>
                  <a:txBody>
                    <a:bodyPr/>
                    <a:lstStyle/>
                    <a:p>
                      <a:pPr algn="ctr"/>
                      <a:r>
                        <a:rPr lang="en-US" dirty="0"/>
                        <a:t>16 ↑</a:t>
                      </a:r>
                    </a:p>
                  </a:txBody>
                  <a:tcPr/>
                </a:tc>
                <a:extLst>
                  <a:ext uri="{0D108BD9-81ED-4DB2-BD59-A6C34878D82A}">
                    <a16:rowId xmlns:a16="http://schemas.microsoft.com/office/drawing/2014/main" val="3659950157"/>
                  </a:ext>
                </a:extLst>
              </a:tr>
            </a:tbl>
          </a:graphicData>
        </a:graphic>
      </p:graphicFrame>
      <p:sp>
        <p:nvSpPr>
          <p:cNvPr id="4" name="TextBox 3">
            <a:extLst>
              <a:ext uri="{FF2B5EF4-FFF2-40B4-BE49-F238E27FC236}">
                <a16:creationId xmlns:a16="http://schemas.microsoft.com/office/drawing/2014/main" id="{6172A4A6-A1B9-4992-AADC-C1151DFD00E7}"/>
              </a:ext>
            </a:extLst>
          </p:cNvPr>
          <p:cNvSpPr txBox="1"/>
          <p:nvPr/>
        </p:nvSpPr>
        <p:spPr>
          <a:xfrm>
            <a:off x="251012" y="6461008"/>
            <a:ext cx="8686800" cy="338554"/>
          </a:xfrm>
          <a:prstGeom prst="rect">
            <a:avLst/>
          </a:prstGeom>
          <a:noFill/>
        </p:spPr>
        <p:txBody>
          <a:bodyPr wrap="square" rtlCol="0">
            <a:spAutoFit/>
          </a:bodyPr>
          <a:lstStyle/>
          <a:p>
            <a:r>
              <a:rPr lang="en-US" sz="1600" baseline="30000" dirty="0"/>
              <a:t>*</a:t>
            </a:r>
            <a:r>
              <a:rPr lang="en-US" sz="1600" dirty="0"/>
              <a:t> Among 119 who reported they did not change. </a:t>
            </a:r>
            <a:r>
              <a:rPr lang="en-US" sz="1600" baseline="30000" dirty="0"/>
              <a:t>+</a:t>
            </a:r>
            <a:r>
              <a:rPr lang="en-US" sz="1600" dirty="0"/>
              <a:t> Bland &amp; Altman (1996). </a:t>
            </a:r>
            <a:r>
              <a:rPr lang="en-US" sz="1600" baseline="30000" dirty="0"/>
              <a:t>&amp;</a:t>
            </a:r>
            <a:r>
              <a:rPr lang="en-US" sz="1600" dirty="0"/>
              <a:t> Swinton et al. (2018)</a:t>
            </a:r>
          </a:p>
        </p:txBody>
      </p:sp>
      <p:sp>
        <p:nvSpPr>
          <p:cNvPr id="6" name="TextBox 5">
            <a:extLst>
              <a:ext uri="{FF2B5EF4-FFF2-40B4-BE49-F238E27FC236}">
                <a16:creationId xmlns:a16="http://schemas.microsoft.com/office/drawing/2014/main" id="{6360EC53-B4E2-4DAA-A757-93007022F89D}"/>
              </a:ext>
            </a:extLst>
          </p:cNvPr>
          <p:cNvSpPr txBox="1"/>
          <p:nvPr/>
        </p:nvSpPr>
        <p:spPr>
          <a:xfrm>
            <a:off x="457200" y="1648145"/>
            <a:ext cx="7772400" cy="461665"/>
          </a:xfrm>
          <a:prstGeom prst="rect">
            <a:avLst/>
          </a:prstGeom>
          <a:noFill/>
        </p:spPr>
        <p:txBody>
          <a:bodyPr wrap="square" rtlCol="0">
            <a:spAutoFit/>
          </a:bodyPr>
          <a:lstStyle/>
          <a:p>
            <a:r>
              <a:rPr lang="en-US" sz="2400" b="0" i="1"/>
              <a:t>            1                    2              3            4             5            6</a:t>
            </a:r>
            <a:endParaRPr lang="en-US" sz="2400" b="0" i="1" dirty="0"/>
          </a:p>
        </p:txBody>
      </p:sp>
    </p:spTree>
    <p:extLst>
      <p:ext uri="{BB962C8B-B14F-4D97-AF65-F5344CB8AC3E}">
        <p14:creationId xmlns:p14="http://schemas.microsoft.com/office/powerpoint/2010/main" val="1468334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fld id="{C68C2FA2-DFF0-4864-AE8C-ADE31BCA5F37}" type="slidenum">
              <a:rPr lang="en-US" altLang="en-US" sz="1400" b="0"/>
              <a:pPr/>
              <a:t>4</a:t>
            </a:fld>
            <a:endParaRPr lang="en-US" altLang="en-US" sz="1400" b="0"/>
          </a:p>
        </p:txBody>
      </p:sp>
      <p:sp>
        <p:nvSpPr>
          <p:cNvPr id="216066" name="Rectangle 2"/>
          <p:cNvSpPr>
            <a:spLocks noChangeArrowheads="1"/>
          </p:cNvSpPr>
          <p:nvPr/>
        </p:nvSpPr>
        <p:spPr bwMode="auto">
          <a:xfrm>
            <a:off x="609600" y="509588"/>
            <a:ext cx="8001000" cy="473075"/>
          </a:xfrm>
          <a:prstGeom prst="rect">
            <a:avLst/>
          </a:prstGeom>
          <a:noFill/>
          <a:ln w="9525">
            <a:noFill/>
            <a:miter lim="800000"/>
            <a:headEnd/>
            <a:tailEnd/>
          </a:ln>
          <a:effectLst/>
        </p:spPr>
        <p:txBody>
          <a:bodyPr wrap="none" lIns="87312" tIns="44450" rIns="87312" bIns="44450" anchor="ctr"/>
          <a:lstStyle/>
          <a:p>
            <a:pPr algn="ctr" defTabSz="863600">
              <a:defRPr/>
            </a:pPr>
            <a:r>
              <a:rPr lang="en-US" altLang="en-US" sz="2800" dirty="0">
                <a:latin typeface="Comic Sans MS" pitchFamily="66" charset="0"/>
                <a:cs typeface="+mn-cs"/>
              </a:rPr>
              <a:t>SF-36 in HIV versus other chronic conditions </a:t>
            </a:r>
          </a:p>
          <a:p>
            <a:pPr algn="ctr" defTabSz="863600">
              <a:defRPr/>
            </a:pPr>
            <a:r>
              <a:rPr lang="en-US" altLang="en-US" sz="2800" dirty="0">
                <a:latin typeface="Comic Sans MS" pitchFamily="66" charset="0"/>
                <a:cs typeface="+mn-cs"/>
              </a:rPr>
              <a:t>and U.S. General Population</a:t>
            </a:r>
          </a:p>
          <a:p>
            <a:pPr algn="ctr" defTabSz="863600">
              <a:defRPr/>
            </a:pPr>
            <a:endParaRPr lang="en-US" altLang="en-US" sz="2800" dirty="0">
              <a:latin typeface="Comic Sans MS" pitchFamily="66" charset="0"/>
              <a:cs typeface="+mn-cs"/>
            </a:endParaRPr>
          </a:p>
        </p:txBody>
      </p:sp>
      <p:graphicFrame>
        <p:nvGraphicFramePr>
          <p:cNvPr id="35844" name="Object 3">
            <a:hlinkClick r:id="" action="ppaction://ole?verb=0"/>
          </p:cNvPr>
          <p:cNvGraphicFramePr>
            <a:graphicFrameLocks/>
          </p:cNvGraphicFramePr>
          <p:nvPr>
            <p:extLst>
              <p:ext uri="{D42A27DB-BD31-4B8C-83A1-F6EECF244321}">
                <p14:modId xmlns:p14="http://schemas.microsoft.com/office/powerpoint/2010/main" val="2995606249"/>
              </p:ext>
            </p:extLst>
          </p:nvPr>
        </p:nvGraphicFramePr>
        <p:xfrm>
          <a:off x="685800" y="1530350"/>
          <a:ext cx="7772400" cy="4794250"/>
        </p:xfrm>
        <a:graphic>
          <a:graphicData uri="http://schemas.openxmlformats.org/presentationml/2006/ole">
            <mc:AlternateContent xmlns:mc="http://schemas.openxmlformats.org/markup-compatibility/2006">
              <mc:Choice xmlns:v="urn:schemas-microsoft-com:vml" Requires="v">
                <p:oleObj spid="_x0000_s80996" name="Chart" r:id="rId4" imgW="7781849" imgH="5067402" progId="MSGraph.Chart.8">
                  <p:embed followColorScheme="full"/>
                </p:oleObj>
              </mc:Choice>
              <mc:Fallback>
                <p:oleObj name="Chart" r:id="rId4" imgW="7781849" imgH="5067402" progId="MSGraph.Chart.8">
                  <p:embed followColorScheme="full"/>
                  <p:pic>
                    <p:nvPicPr>
                      <p:cNvPr id="35844"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30350"/>
                        <a:ext cx="7772400" cy="479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5" name="Rectangle 4"/>
          <p:cNvSpPr>
            <a:spLocks noChangeArrowheads="1"/>
          </p:cNvSpPr>
          <p:nvPr/>
        </p:nvSpPr>
        <p:spPr bwMode="auto">
          <a:xfrm>
            <a:off x="152401" y="6491288"/>
            <a:ext cx="10766544" cy="55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r>
              <a:rPr lang="en-US" altLang="en-US" sz="1400" dirty="0">
                <a:latin typeface="+mn-lt"/>
              </a:rPr>
              <a:t>MS = multiple sclerosis; ESRD =  end-stage renal disease; GERD = gastroesophageal reflux disease. </a:t>
            </a:r>
          </a:p>
          <a:p>
            <a:endParaRPr lang="en-US" altLang="en-US" sz="1600" b="0" i="1" u="sng" dirty="0">
              <a:latin typeface="Arial" panose="020B0604020202020204" pitchFamily="34" charset="0"/>
            </a:endParaRPr>
          </a:p>
        </p:txBody>
      </p:sp>
      <p:sp>
        <p:nvSpPr>
          <p:cNvPr id="35846" name="TextBox 1"/>
          <p:cNvSpPr txBox="1">
            <a:spLocks noChangeArrowheads="1"/>
          </p:cNvSpPr>
          <p:nvPr/>
        </p:nvSpPr>
        <p:spPr bwMode="auto">
          <a:xfrm>
            <a:off x="5029200" y="6091238"/>
            <a:ext cx="2366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Times New Roman" panose="02020603050405020304" pitchFamily="18" charset="0"/>
                <a:cs typeface="Arial" panose="020B0604020202020204" pitchFamily="34" charset="0"/>
              </a:defRPr>
            </a:lvl1pPr>
            <a:lvl2pPr marL="742950" indent="-285750">
              <a:defRPr sz="3200" b="1">
                <a:solidFill>
                  <a:schemeClr val="tx1"/>
                </a:solidFill>
                <a:latin typeface="Times New Roman" panose="02020603050405020304" pitchFamily="18" charset="0"/>
                <a:cs typeface="Arial" panose="020B0604020202020204" pitchFamily="34" charset="0"/>
              </a:defRPr>
            </a:lvl2pPr>
            <a:lvl3pPr marL="1143000" indent="-228600">
              <a:defRPr sz="3200" b="1">
                <a:solidFill>
                  <a:schemeClr val="tx1"/>
                </a:solidFill>
                <a:latin typeface="Times New Roman" panose="02020603050405020304" pitchFamily="18" charset="0"/>
                <a:cs typeface="Arial" panose="020B0604020202020204" pitchFamily="34" charset="0"/>
              </a:defRPr>
            </a:lvl3pPr>
            <a:lvl4pPr marL="1600200" indent="-228600">
              <a:defRPr sz="3200" b="1">
                <a:solidFill>
                  <a:schemeClr val="tx1"/>
                </a:solidFill>
                <a:latin typeface="Times New Roman" panose="02020603050405020304" pitchFamily="18" charset="0"/>
                <a:cs typeface="Arial" panose="020B0604020202020204" pitchFamily="34" charset="0"/>
              </a:defRPr>
            </a:lvl4pPr>
            <a:lvl5pPr marL="2057400" indent="-228600">
              <a:defRPr sz="32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000" b="0" dirty="0">
                <a:latin typeface="Comic Sans MS" panose="030F0702030302020204" pitchFamily="66" charset="0"/>
              </a:rPr>
              <a:t>T-score metric</a:t>
            </a:r>
          </a:p>
        </p:txBody>
      </p:sp>
      <p:sp>
        <p:nvSpPr>
          <p:cNvPr id="3" name="TextBox 2">
            <a:extLst>
              <a:ext uri="{FF2B5EF4-FFF2-40B4-BE49-F238E27FC236}">
                <a16:creationId xmlns:a16="http://schemas.microsoft.com/office/drawing/2014/main" id="{F2E2E92E-EC0E-4F85-84AD-5BFF12C56453}"/>
              </a:ext>
            </a:extLst>
          </p:cNvPr>
          <p:cNvSpPr txBox="1"/>
          <p:nvPr/>
        </p:nvSpPr>
        <p:spPr>
          <a:xfrm>
            <a:off x="7178965" y="1274763"/>
            <a:ext cx="1375185" cy="338554"/>
          </a:xfrm>
          <a:prstGeom prst="rect">
            <a:avLst/>
          </a:prstGeom>
          <a:noFill/>
        </p:spPr>
        <p:txBody>
          <a:bodyPr wrap="none" rtlCol="0">
            <a:spAutoFit/>
          </a:bodyPr>
          <a:lstStyle/>
          <a:p>
            <a:r>
              <a:rPr lang="en-US" sz="1600" dirty="0"/>
              <a:t>Better Health</a:t>
            </a:r>
          </a:p>
        </p:txBody>
      </p:sp>
      <p:sp>
        <p:nvSpPr>
          <p:cNvPr id="4" name="TextBox 3">
            <a:extLst>
              <a:ext uri="{FF2B5EF4-FFF2-40B4-BE49-F238E27FC236}">
                <a16:creationId xmlns:a16="http://schemas.microsoft.com/office/drawing/2014/main" id="{78AB2707-D32F-4128-ACD1-54825A5189D1}"/>
              </a:ext>
            </a:extLst>
          </p:cNvPr>
          <p:cNvSpPr txBox="1"/>
          <p:nvPr/>
        </p:nvSpPr>
        <p:spPr>
          <a:xfrm>
            <a:off x="2895600" y="1274763"/>
            <a:ext cx="1524000" cy="338554"/>
          </a:xfrm>
          <a:prstGeom prst="rect">
            <a:avLst/>
          </a:prstGeom>
          <a:noFill/>
        </p:spPr>
        <p:txBody>
          <a:bodyPr wrap="square" rtlCol="0">
            <a:spAutoFit/>
          </a:bodyPr>
          <a:lstStyle/>
          <a:p>
            <a:r>
              <a:rPr lang="en-US" sz="1600" dirty="0"/>
              <a:t>Worse Health</a:t>
            </a: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06B9CD77-6223-466B-AB7D-DED805F9EEA7}"/>
                  </a:ext>
                </a:extLst>
              </p14:cNvPr>
              <p14:cNvContentPartPr/>
              <p14:nvPr/>
            </p14:nvContentPartPr>
            <p14:xfrm>
              <a:off x="5450704" y="2201197"/>
              <a:ext cx="360" cy="360"/>
            </p14:xfrm>
          </p:contentPart>
        </mc:Choice>
        <mc:Fallback xmlns="">
          <p:pic>
            <p:nvPicPr>
              <p:cNvPr id="2" name="Ink 1">
                <a:extLst>
                  <a:ext uri="{FF2B5EF4-FFF2-40B4-BE49-F238E27FC236}">
                    <a16:creationId xmlns:a16="http://schemas.microsoft.com/office/drawing/2014/main" id="{06B9CD77-6223-466B-AB7D-DED805F9EEA7}"/>
                  </a:ext>
                </a:extLst>
              </p:cNvPr>
              <p:cNvPicPr/>
              <p:nvPr/>
            </p:nvPicPr>
            <p:blipFill>
              <a:blip r:embed="rId7"/>
              <a:stretch>
                <a:fillRect/>
              </a:stretch>
            </p:blipFill>
            <p:spPr>
              <a:xfrm>
                <a:off x="5441704" y="219219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53D78E1D-027F-4A4C-B760-75AEFA90122F}"/>
                  </a:ext>
                </a:extLst>
              </p14:cNvPr>
              <p14:cNvContentPartPr/>
              <p14:nvPr/>
            </p14:nvContentPartPr>
            <p14:xfrm>
              <a:off x="10510864" y="2885197"/>
              <a:ext cx="360" cy="360"/>
            </p14:xfrm>
          </p:contentPart>
        </mc:Choice>
        <mc:Fallback xmlns="">
          <p:pic>
            <p:nvPicPr>
              <p:cNvPr id="6" name="Ink 5">
                <a:extLst>
                  <a:ext uri="{FF2B5EF4-FFF2-40B4-BE49-F238E27FC236}">
                    <a16:creationId xmlns:a16="http://schemas.microsoft.com/office/drawing/2014/main" id="{53D78E1D-027F-4A4C-B760-75AEFA90122F}"/>
                  </a:ext>
                </a:extLst>
              </p:cNvPr>
              <p:cNvPicPr/>
              <p:nvPr/>
            </p:nvPicPr>
            <p:blipFill>
              <a:blip r:embed="rId7"/>
              <a:stretch>
                <a:fillRect/>
              </a:stretch>
            </p:blipFill>
            <p:spPr>
              <a:xfrm>
                <a:off x="10501864" y="2876197"/>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7" name="Ink 6">
                <a:extLst>
                  <a:ext uri="{FF2B5EF4-FFF2-40B4-BE49-F238E27FC236}">
                    <a16:creationId xmlns:a16="http://schemas.microsoft.com/office/drawing/2014/main" id="{E5BF6ED4-DA75-4A39-B1E5-FF5C30F551E2}"/>
                  </a:ext>
                </a:extLst>
              </p14:cNvPr>
              <p14:cNvContentPartPr/>
              <p14:nvPr/>
            </p14:nvContentPartPr>
            <p14:xfrm>
              <a:off x="5468372" y="2644080"/>
              <a:ext cx="360" cy="360"/>
            </p14:xfrm>
          </p:contentPart>
        </mc:Choice>
        <mc:Fallback xmlns="">
          <p:pic>
            <p:nvPicPr>
              <p:cNvPr id="7" name="Ink 6">
                <a:extLst>
                  <a:ext uri="{FF2B5EF4-FFF2-40B4-BE49-F238E27FC236}">
                    <a16:creationId xmlns:a16="http://schemas.microsoft.com/office/drawing/2014/main" id="{E5BF6ED4-DA75-4A39-B1E5-FF5C30F551E2}"/>
                  </a:ext>
                </a:extLst>
              </p:cNvPr>
              <p:cNvPicPr/>
              <p:nvPr/>
            </p:nvPicPr>
            <p:blipFill>
              <a:blip r:embed="rId10"/>
              <a:stretch>
                <a:fillRect/>
              </a:stretch>
            </p:blipFill>
            <p:spPr>
              <a:xfrm>
                <a:off x="5450372" y="2626440"/>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8" name="Ink 7">
                <a:extLst>
                  <a:ext uri="{FF2B5EF4-FFF2-40B4-BE49-F238E27FC236}">
                    <a16:creationId xmlns:a16="http://schemas.microsoft.com/office/drawing/2014/main" id="{99AFCD5F-FFE6-40F7-95F8-454ACE1142B8}"/>
                  </a:ext>
                </a:extLst>
              </p14:cNvPr>
              <p14:cNvContentPartPr/>
              <p14:nvPr/>
            </p14:nvContentPartPr>
            <p14:xfrm>
              <a:off x="5531012" y="2303520"/>
              <a:ext cx="360" cy="360"/>
            </p14:xfrm>
          </p:contentPart>
        </mc:Choice>
        <mc:Fallback xmlns="">
          <p:pic>
            <p:nvPicPr>
              <p:cNvPr id="8" name="Ink 7">
                <a:extLst>
                  <a:ext uri="{FF2B5EF4-FFF2-40B4-BE49-F238E27FC236}">
                    <a16:creationId xmlns:a16="http://schemas.microsoft.com/office/drawing/2014/main" id="{99AFCD5F-FFE6-40F7-95F8-454ACE1142B8}"/>
                  </a:ext>
                </a:extLst>
              </p:cNvPr>
              <p:cNvPicPr/>
              <p:nvPr/>
            </p:nvPicPr>
            <p:blipFill>
              <a:blip r:embed="rId12"/>
              <a:stretch>
                <a:fillRect/>
              </a:stretch>
            </p:blipFill>
            <p:spPr>
              <a:xfrm>
                <a:off x="5513012" y="2285880"/>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6" name="Ink 15">
                <a:extLst>
                  <a:ext uri="{FF2B5EF4-FFF2-40B4-BE49-F238E27FC236}">
                    <a16:creationId xmlns:a16="http://schemas.microsoft.com/office/drawing/2014/main" id="{400B75AD-478C-4784-B3E9-B369480CFEBE}"/>
                  </a:ext>
                </a:extLst>
              </p14:cNvPr>
              <p14:cNvContentPartPr/>
              <p14:nvPr/>
            </p14:nvContentPartPr>
            <p14:xfrm>
              <a:off x="6445052" y="1685040"/>
              <a:ext cx="65520" cy="3999960"/>
            </p14:xfrm>
          </p:contentPart>
        </mc:Choice>
        <mc:Fallback xmlns="">
          <p:pic>
            <p:nvPicPr>
              <p:cNvPr id="16" name="Ink 15">
                <a:extLst>
                  <a:ext uri="{FF2B5EF4-FFF2-40B4-BE49-F238E27FC236}">
                    <a16:creationId xmlns:a16="http://schemas.microsoft.com/office/drawing/2014/main" id="{400B75AD-478C-4784-B3E9-B369480CFEBE}"/>
                  </a:ext>
                </a:extLst>
              </p:cNvPr>
              <p:cNvPicPr/>
              <p:nvPr/>
            </p:nvPicPr>
            <p:blipFill>
              <a:blip r:embed="rId14"/>
              <a:stretch>
                <a:fillRect/>
              </a:stretch>
            </p:blipFill>
            <p:spPr>
              <a:xfrm>
                <a:off x="6427412" y="1667040"/>
                <a:ext cx="101160" cy="4035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26" name="Ink 25">
                <a:extLst>
                  <a:ext uri="{FF2B5EF4-FFF2-40B4-BE49-F238E27FC236}">
                    <a16:creationId xmlns:a16="http://schemas.microsoft.com/office/drawing/2014/main" id="{C1F1E211-C3CD-4C60-89E8-11EA8EF07DEF}"/>
                  </a:ext>
                </a:extLst>
              </p14:cNvPr>
              <p14:cNvContentPartPr/>
              <p14:nvPr/>
            </p14:nvContentPartPr>
            <p14:xfrm>
              <a:off x="5961212" y="2680080"/>
              <a:ext cx="360" cy="360"/>
            </p14:xfrm>
          </p:contentPart>
        </mc:Choice>
        <mc:Fallback xmlns="">
          <p:pic>
            <p:nvPicPr>
              <p:cNvPr id="26" name="Ink 25">
                <a:extLst>
                  <a:ext uri="{FF2B5EF4-FFF2-40B4-BE49-F238E27FC236}">
                    <a16:creationId xmlns:a16="http://schemas.microsoft.com/office/drawing/2014/main" id="{C1F1E211-C3CD-4C60-89E8-11EA8EF07DEF}"/>
                  </a:ext>
                </a:extLst>
              </p:cNvPr>
              <p:cNvPicPr/>
              <p:nvPr/>
            </p:nvPicPr>
            <p:blipFill>
              <a:blip r:embed="rId16"/>
              <a:stretch>
                <a:fillRect/>
              </a:stretch>
            </p:blipFill>
            <p:spPr>
              <a:xfrm>
                <a:off x="5943572" y="2662440"/>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37" name="Ink 36">
                <a:extLst>
                  <a:ext uri="{FF2B5EF4-FFF2-40B4-BE49-F238E27FC236}">
                    <a16:creationId xmlns:a16="http://schemas.microsoft.com/office/drawing/2014/main" id="{443F1B71-0904-41BE-A5DB-D0A1F847753C}"/>
                  </a:ext>
                </a:extLst>
              </p14:cNvPr>
              <p14:cNvContentPartPr/>
              <p14:nvPr/>
            </p14:nvContentPartPr>
            <p14:xfrm>
              <a:off x="5916572" y="2680080"/>
              <a:ext cx="360" cy="360"/>
            </p14:xfrm>
          </p:contentPart>
        </mc:Choice>
        <mc:Fallback xmlns="">
          <p:pic>
            <p:nvPicPr>
              <p:cNvPr id="37" name="Ink 36">
                <a:extLst>
                  <a:ext uri="{FF2B5EF4-FFF2-40B4-BE49-F238E27FC236}">
                    <a16:creationId xmlns:a16="http://schemas.microsoft.com/office/drawing/2014/main" id="{443F1B71-0904-41BE-A5DB-D0A1F847753C}"/>
                  </a:ext>
                </a:extLst>
              </p:cNvPr>
              <p:cNvPicPr/>
              <p:nvPr/>
            </p:nvPicPr>
            <p:blipFill>
              <a:blip r:embed="rId18"/>
              <a:stretch>
                <a:fillRect/>
              </a:stretch>
            </p:blipFill>
            <p:spPr>
              <a:xfrm>
                <a:off x="5898572" y="2662440"/>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38" name="Ink 37">
                <a:extLst>
                  <a:ext uri="{FF2B5EF4-FFF2-40B4-BE49-F238E27FC236}">
                    <a16:creationId xmlns:a16="http://schemas.microsoft.com/office/drawing/2014/main" id="{4E5F9E38-32F9-4820-B542-4191FD149C77}"/>
                  </a:ext>
                </a:extLst>
              </p14:cNvPr>
              <p14:cNvContentPartPr/>
              <p14:nvPr/>
            </p14:nvContentPartPr>
            <p14:xfrm>
              <a:off x="5916572" y="2680080"/>
              <a:ext cx="360" cy="360"/>
            </p14:xfrm>
          </p:contentPart>
        </mc:Choice>
        <mc:Fallback xmlns="">
          <p:pic>
            <p:nvPicPr>
              <p:cNvPr id="38" name="Ink 37">
                <a:extLst>
                  <a:ext uri="{FF2B5EF4-FFF2-40B4-BE49-F238E27FC236}">
                    <a16:creationId xmlns:a16="http://schemas.microsoft.com/office/drawing/2014/main" id="{4E5F9E38-32F9-4820-B542-4191FD149C77}"/>
                  </a:ext>
                </a:extLst>
              </p:cNvPr>
              <p:cNvPicPr/>
              <p:nvPr/>
            </p:nvPicPr>
            <p:blipFill>
              <a:blip r:embed="rId20"/>
              <a:stretch>
                <a:fillRect/>
              </a:stretch>
            </p:blipFill>
            <p:spPr>
              <a:xfrm>
                <a:off x="5898572" y="2662440"/>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39" name="Ink 38">
                <a:extLst>
                  <a:ext uri="{FF2B5EF4-FFF2-40B4-BE49-F238E27FC236}">
                    <a16:creationId xmlns:a16="http://schemas.microsoft.com/office/drawing/2014/main" id="{BF87C45B-608A-4E58-8A30-DD1F13E67333}"/>
                  </a:ext>
                </a:extLst>
              </p14:cNvPr>
              <p14:cNvContentPartPr/>
              <p14:nvPr/>
            </p14:nvContentPartPr>
            <p14:xfrm>
              <a:off x="5916572" y="2671440"/>
              <a:ext cx="360" cy="360"/>
            </p14:xfrm>
          </p:contentPart>
        </mc:Choice>
        <mc:Fallback xmlns="">
          <p:pic>
            <p:nvPicPr>
              <p:cNvPr id="39" name="Ink 38">
                <a:extLst>
                  <a:ext uri="{FF2B5EF4-FFF2-40B4-BE49-F238E27FC236}">
                    <a16:creationId xmlns:a16="http://schemas.microsoft.com/office/drawing/2014/main" id="{BF87C45B-608A-4E58-8A30-DD1F13E67333}"/>
                  </a:ext>
                </a:extLst>
              </p:cNvPr>
              <p:cNvPicPr/>
              <p:nvPr/>
            </p:nvPicPr>
            <p:blipFill>
              <a:blip r:embed="rId22"/>
              <a:stretch>
                <a:fillRect/>
              </a:stretch>
            </p:blipFill>
            <p:spPr>
              <a:xfrm>
                <a:off x="5898572" y="2653440"/>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43" name="Ink 42">
                <a:extLst>
                  <a:ext uri="{FF2B5EF4-FFF2-40B4-BE49-F238E27FC236}">
                    <a16:creationId xmlns:a16="http://schemas.microsoft.com/office/drawing/2014/main" id="{DB2B228E-2CB7-41EA-BB1C-92893FBD5AFB}"/>
                  </a:ext>
                </a:extLst>
              </p14:cNvPr>
              <p14:cNvContentPartPr/>
              <p14:nvPr/>
            </p14:nvContentPartPr>
            <p14:xfrm>
              <a:off x="6499052" y="2671440"/>
              <a:ext cx="360" cy="360"/>
            </p14:xfrm>
          </p:contentPart>
        </mc:Choice>
        <mc:Fallback xmlns="">
          <p:pic>
            <p:nvPicPr>
              <p:cNvPr id="43" name="Ink 42">
                <a:extLst>
                  <a:ext uri="{FF2B5EF4-FFF2-40B4-BE49-F238E27FC236}">
                    <a16:creationId xmlns:a16="http://schemas.microsoft.com/office/drawing/2014/main" id="{DB2B228E-2CB7-41EA-BB1C-92893FBD5AFB}"/>
                  </a:ext>
                </a:extLst>
              </p:cNvPr>
              <p:cNvPicPr/>
              <p:nvPr/>
            </p:nvPicPr>
            <p:blipFill>
              <a:blip r:embed="rId24"/>
              <a:stretch>
                <a:fillRect/>
              </a:stretch>
            </p:blipFill>
            <p:spPr>
              <a:xfrm>
                <a:off x="6481052" y="2653440"/>
                <a:ext cx="36000" cy="36000"/>
              </a:xfrm>
              <a:prstGeom prst="rect">
                <a:avLst/>
              </a:prstGeom>
            </p:spPr>
          </p:pic>
        </mc:Fallback>
      </mc:AlternateContent>
    </p:spTree>
    <p:extLst>
      <p:ext uri="{BB962C8B-B14F-4D97-AF65-F5344CB8AC3E}">
        <p14:creationId xmlns:p14="http://schemas.microsoft.com/office/powerpoint/2010/main" val="1883872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22B0A6DD-785B-4D0D-8573-1F9D95B0901C}" type="slidenum">
              <a:rPr lang="en-US"/>
              <a:pPr>
                <a:defRPr/>
              </a:pPr>
              <a:t>40</a:t>
            </a:fld>
            <a:endParaRPr lang="en-US"/>
          </a:p>
        </p:txBody>
      </p:sp>
      <p:sp>
        <p:nvSpPr>
          <p:cNvPr id="98307" name="Rectangle 2"/>
          <p:cNvSpPr>
            <a:spLocks noGrp="1" noChangeArrowheads="1"/>
          </p:cNvSpPr>
          <p:nvPr>
            <p:ph type="title" idx="4294967295"/>
          </p:nvPr>
        </p:nvSpPr>
        <p:spPr>
          <a:xfrm>
            <a:off x="685800" y="381000"/>
            <a:ext cx="7848600" cy="1143000"/>
          </a:xfrm>
        </p:spPr>
        <p:txBody>
          <a:bodyPr/>
          <a:lstStyle/>
          <a:p>
            <a:pPr eaLnBrk="1" hangingPunct="1"/>
            <a:r>
              <a:rPr lang="en-US" altLang="en-US" sz="4000" dirty="0">
                <a:latin typeface="Comic Sans MS" pitchFamily="66" charset="0"/>
              </a:rPr>
              <a:t>Reliable Change Index (IRT)</a:t>
            </a:r>
          </a:p>
        </p:txBody>
      </p:sp>
      <mc:AlternateContent xmlns:mc="http://schemas.openxmlformats.org/markup-compatibility/2006" xmlns:a14="http://schemas.microsoft.com/office/drawing/2010/main">
        <mc:Choice Requires="a14">
          <p:sp>
            <p:nvSpPr>
              <p:cNvPr id="98308" name="Object 6"/>
              <p:cNvSpPr txBox="1"/>
              <p:nvPr/>
            </p:nvSpPr>
            <p:spPr bwMode="auto">
              <a:xfrm>
                <a:off x="1828800" y="2286000"/>
                <a:ext cx="6172200" cy="259061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f>
                        <m:fPr>
                          <m:ctrlPr>
                            <a:rPr lang="en-US" sz="4800" i="1" smtClean="0">
                              <a:solidFill>
                                <a:srgbClr val="000000"/>
                              </a:solidFill>
                              <a:latin typeface="Cambria Math" panose="02040503050406030204" pitchFamily="18" charset="0"/>
                            </a:rPr>
                          </m:ctrlPr>
                        </m:fPr>
                        <m:num>
                          <m:sSub>
                            <m:sSubPr>
                              <m:ctrlPr>
                                <a:rPr lang="en-US" sz="4800" i="1">
                                  <a:solidFill>
                                    <a:srgbClr val="000000"/>
                                  </a:solidFill>
                                  <a:latin typeface="Cambria Math" panose="02040503050406030204" pitchFamily="18" charset="0"/>
                                </a:rPr>
                              </m:ctrlPr>
                            </m:sSubPr>
                            <m:e>
                              <m:r>
                                <a:rPr lang="en-US" sz="4800" i="1">
                                  <a:solidFill>
                                    <a:srgbClr val="000000"/>
                                  </a:solidFill>
                                  <a:latin typeface="Cambria Math" panose="02040503050406030204" pitchFamily="18" charset="0"/>
                                </a:rPr>
                                <m:t>𝑋</m:t>
                              </m:r>
                            </m:e>
                            <m:sub>
                              <m:r>
                                <a:rPr lang="en-US" sz="4800" i="1">
                                  <a:solidFill>
                                    <a:srgbClr val="000000"/>
                                  </a:solidFill>
                                  <a:latin typeface="Cambria Math" panose="02040503050406030204" pitchFamily="18" charset="0"/>
                                </a:rPr>
                                <m:t>2</m:t>
                              </m:r>
                            </m:sub>
                          </m:sSub>
                          <m:r>
                            <a:rPr lang="en-US" sz="4800" i="1">
                              <a:solidFill>
                                <a:srgbClr val="000000"/>
                              </a:solidFill>
                              <a:latin typeface="Cambria Math" panose="02040503050406030204" pitchFamily="18" charset="0"/>
                            </a:rPr>
                            <m:t>−</m:t>
                          </m:r>
                          <m:sSub>
                            <m:sSubPr>
                              <m:ctrlPr>
                                <a:rPr lang="en-US" sz="4800" i="1">
                                  <a:solidFill>
                                    <a:srgbClr val="000000"/>
                                  </a:solidFill>
                                  <a:latin typeface="Cambria Math" panose="02040503050406030204" pitchFamily="18" charset="0"/>
                                </a:rPr>
                              </m:ctrlPr>
                            </m:sSubPr>
                            <m:e>
                              <m:r>
                                <a:rPr lang="en-US" sz="4800" i="1">
                                  <a:solidFill>
                                    <a:srgbClr val="000000"/>
                                  </a:solidFill>
                                  <a:latin typeface="Cambria Math" panose="02040503050406030204" pitchFamily="18" charset="0"/>
                                </a:rPr>
                                <m:t>𝑋</m:t>
                              </m:r>
                            </m:e>
                            <m:sub>
                              <m:r>
                                <a:rPr lang="en-US" sz="4800" i="1">
                                  <a:solidFill>
                                    <a:srgbClr val="000000"/>
                                  </a:solidFill>
                                  <a:latin typeface="Cambria Math" panose="02040503050406030204" pitchFamily="18" charset="0"/>
                                </a:rPr>
                                <m:t>1</m:t>
                              </m:r>
                            </m:sub>
                          </m:sSub>
                        </m:num>
                        <m:den>
                          <m:r>
                            <a:rPr lang="en-US" sz="4800" b="0" i="1" smtClean="0">
                              <a:solidFill>
                                <a:srgbClr val="000000"/>
                              </a:solidFill>
                              <a:latin typeface="Cambria Math" panose="02040503050406030204" pitchFamily="18" charset="0"/>
                            </a:rPr>
                            <m:t>𝑆𝑄𝑅𝑇</m:t>
                          </m:r>
                          <m:r>
                            <a:rPr lang="en-US" sz="4800" b="0" i="1">
                              <a:solidFill>
                                <a:srgbClr val="000000"/>
                              </a:solidFill>
                              <a:latin typeface="Cambria Math" panose="02040503050406030204" pitchFamily="18" charset="0"/>
                            </a:rPr>
                            <m:t>(</m:t>
                          </m:r>
                          <m:r>
                            <a:rPr lang="en-US" sz="4800" b="0" i="1" smtClean="0">
                              <a:solidFill>
                                <a:srgbClr val="000000"/>
                              </a:solidFill>
                              <a:latin typeface="Cambria Math" panose="02040503050406030204" pitchFamily="18" charset="0"/>
                            </a:rPr>
                            <m:t>𝑆𝐸</m:t>
                          </m:r>
                          <m:r>
                            <a:rPr lang="en-US" sz="4800" b="0" i="1" baseline="-25000" smtClean="0">
                              <a:solidFill>
                                <a:srgbClr val="000000"/>
                              </a:solidFill>
                              <a:latin typeface="Cambria Math" panose="02040503050406030204" pitchFamily="18" charset="0"/>
                            </a:rPr>
                            <m:t>𝑏</m:t>
                          </m:r>
                          <m:r>
                            <a:rPr lang="en-US" sz="4800" b="0" i="1" baseline="30000" smtClean="0">
                              <a:solidFill>
                                <a:srgbClr val="000000"/>
                              </a:solidFill>
                              <a:latin typeface="Cambria Math" panose="02040503050406030204" pitchFamily="18" charset="0"/>
                            </a:rPr>
                            <m:t>2</m:t>
                          </m:r>
                          <m:r>
                            <a:rPr lang="en-US" sz="4800" b="0" i="1" smtClean="0">
                              <a:solidFill>
                                <a:srgbClr val="000000"/>
                              </a:solidFill>
                              <a:latin typeface="Cambria Math" panose="02040503050406030204" pitchFamily="18" charset="0"/>
                            </a:rPr>
                            <m:t>+</m:t>
                          </m:r>
                          <m:r>
                            <a:rPr lang="en-US" sz="4800" b="0" i="1">
                              <a:solidFill>
                                <a:srgbClr val="000000"/>
                              </a:solidFill>
                              <a:latin typeface="Cambria Math" panose="02040503050406030204" pitchFamily="18" charset="0"/>
                            </a:rPr>
                            <m:t>𝑆𝐸</m:t>
                          </m:r>
                          <m:r>
                            <a:rPr lang="en-US" sz="4800" b="0" i="1" baseline="-25000" smtClean="0">
                              <a:solidFill>
                                <a:srgbClr val="000000"/>
                              </a:solidFill>
                              <a:latin typeface="Cambria Math" panose="02040503050406030204" pitchFamily="18" charset="0"/>
                            </a:rPr>
                            <m:t>𝑓</m:t>
                          </m:r>
                          <m:r>
                            <a:rPr lang="en-US" sz="4800" b="0" i="1" baseline="30000">
                              <a:solidFill>
                                <a:srgbClr val="000000"/>
                              </a:solidFill>
                              <a:latin typeface="Cambria Math" panose="02040503050406030204" pitchFamily="18" charset="0"/>
                            </a:rPr>
                            <m:t>2</m:t>
                          </m:r>
                          <m:r>
                            <a:rPr lang="en-US" sz="4800" b="0" i="0" smtClean="0">
                              <a:solidFill>
                                <a:srgbClr val="000000"/>
                              </a:solidFill>
                              <a:latin typeface="Cambria Math" panose="02040503050406030204" pitchFamily="18" charset="0"/>
                            </a:rPr>
                            <m:t>)</m:t>
                          </m:r>
                          <m:r>
                            <a:rPr lang="en-US" sz="4800" b="0" i="0">
                              <a:solidFill>
                                <a:srgbClr val="000000"/>
                              </a:solidFill>
                              <a:latin typeface="Cambria Math" panose="02040503050406030204" pitchFamily="18" charset="0"/>
                            </a:rPr>
                            <m:t> </m:t>
                          </m:r>
                        </m:den>
                      </m:f>
                    </m:oMath>
                  </m:oMathPara>
                </a14:m>
                <a:endParaRPr lang="en-US" sz="4800" dirty="0"/>
              </a:p>
            </p:txBody>
          </p:sp>
        </mc:Choice>
        <mc:Fallback xmlns="">
          <p:sp>
            <p:nvSpPr>
              <p:cNvPr id="98308" name="Object 6"/>
              <p:cNvSpPr txBox="1">
                <a:spLocks noRot="1" noChangeAspect="1" noMove="1" noResize="1" noEditPoints="1" noAdjustHandles="1" noChangeArrowheads="1" noChangeShapeType="1" noTextEdit="1"/>
              </p:cNvSpPr>
              <p:nvPr/>
            </p:nvSpPr>
            <p:spPr bwMode="auto">
              <a:xfrm>
                <a:off x="1828800" y="2286000"/>
                <a:ext cx="6172200" cy="2590613"/>
              </a:xfrm>
              <a:prstGeom prst="rect">
                <a:avLst/>
              </a:prstGeom>
              <a:blipFill>
                <a:blip r:embed="rId3"/>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36C0D804-E0DE-4931-9ABF-9A67D4B6EB2A}"/>
              </a:ext>
            </a:extLst>
          </p:cNvPr>
          <p:cNvSpPr txBox="1"/>
          <p:nvPr/>
        </p:nvSpPr>
        <p:spPr>
          <a:xfrm>
            <a:off x="609600" y="5334000"/>
            <a:ext cx="8382000" cy="1200329"/>
          </a:xfrm>
          <a:prstGeom prst="rect">
            <a:avLst/>
          </a:prstGeom>
          <a:noFill/>
        </p:spPr>
        <p:txBody>
          <a:bodyPr wrap="square" rtlCol="0">
            <a:spAutoFit/>
          </a:bodyPr>
          <a:lstStyle/>
          <a:p>
            <a:r>
              <a:rPr lang="en-US" sz="2400" dirty="0" err="1"/>
              <a:t>Jabrayilov</a:t>
            </a:r>
            <a:r>
              <a:rPr lang="en-US" sz="2400" dirty="0"/>
              <a:t> et al. (2016).  Comparison of classical test theory </a:t>
            </a:r>
          </a:p>
          <a:p>
            <a:r>
              <a:rPr lang="en-US" sz="2400" dirty="0"/>
              <a:t>and item response theory in individual change assessment.  </a:t>
            </a:r>
          </a:p>
          <a:p>
            <a:r>
              <a:rPr lang="en-US" sz="2400" u="sng" dirty="0" err="1"/>
              <a:t>Appled</a:t>
            </a:r>
            <a:r>
              <a:rPr lang="en-US" sz="2400" u="sng" dirty="0"/>
              <a:t> Psychological Measurement</a:t>
            </a:r>
            <a:r>
              <a:rPr lang="en-US" sz="2400" dirty="0"/>
              <a:t>, 40(8), 559-572.</a:t>
            </a:r>
          </a:p>
        </p:txBody>
      </p:sp>
      <p:sp>
        <p:nvSpPr>
          <p:cNvPr id="3" name="TextBox 2">
            <a:extLst>
              <a:ext uri="{FF2B5EF4-FFF2-40B4-BE49-F238E27FC236}">
                <a16:creationId xmlns:a16="http://schemas.microsoft.com/office/drawing/2014/main" id="{9CDADA61-204C-4ADD-9A63-5EEFED52E850}"/>
              </a:ext>
            </a:extLst>
          </p:cNvPr>
          <p:cNvSpPr txBox="1"/>
          <p:nvPr/>
        </p:nvSpPr>
        <p:spPr>
          <a:xfrm>
            <a:off x="1066800" y="4534379"/>
            <a:ext cx="7726411" cy="830997"/>
          </a:xfrm>
          <a:prstGeom prst="rect">
            <a:avLst/>
          </a:prstGeom>
          <a:noFill/>
        </p:spPr>
        <p:txBody>
          <a:bodyPr wrap="none" rtlCol="0">
            <a:spAutoFit/>
          </a:bodyPr>
          <a:lstStyle/>
          <a:p>
            <a:r>
              <a:rPr lang="en-US" sz="2400" dirty="0"/>
              <a:t>SE</a:t>
            </a:r>
            <a:r>
              <a:rPr lang="en-US" sz="2400" baseline="-25000" dirty="0"/>
              <a:t>b</a:t>
            </a:r>
            <a:r>
              <a:rPr lang="en-US" sz="2400" baseline="30000" dirty="0"/>
              <a:t>2</a:t>
            </a:r>
            <a:r>
              <a:rPr lang="en-US" sz="2400" dirty="0"/>
              <a:t> = Variance at baseline, SE</a:t>
            </a:r>
            <a:r>
              <a:rPr lang="en-US" sz="2400" baseline="-25000" dirty="0"/>
              <a:t>f</a:t>
            </a:r>
            <a:r>
              <a:rPr lang="en-US" sz="2400" baseline="30000" dirty="0"/>
              <a:t>2</a:t>
            </a:r>
            <a:r>
              <a:rPr lang="en-US" sz="2400" dirty="0"/>
              <a:t> = Variance at follow-up</a:t>
            </a:r>
          </a:p>
          <a:p>
            <a:endParaRPr lang="en-US" sz="2400" dirty="0"/>
          </a:p>
        </p:txBody>
      </p:sp>
    </p:spTree>
    <p:extLst>
      <p:ext uri="{BB962C8B-B14F-4D97-AF65-F5344CB8AC3E}">
        <p14:creationId xmlns:p14="http://schemas.microsoft.com/office/powerpoint/2010/main" val="2354235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0B858-891F-4CFB-A425-05925FE3161C}"/>
              </a:ext>
            </a:extLst>
          </p:cNvPr>
          <p:cNvSpPr>
            <a:spLocks noGrp="1"/>
          </p:cNvSpPr>
          <p:nvPr>
            <p:ph type="title"/>
          </p:nvPr>
        </p:nvSpPr>
        <p:spPr>
          <a:xfrm>
            <a:off x="76200" y="274638"/>
            <a:ext cx="9067800" cy="1143000"/>
          </a:xfrm>
        </p:spPr>
        <p:txBody>
          <a:bodyPr/>
          <a:lstStyle/>
          <a:p>
            <a:r>
              <a:rPr lang="en-US" dirty="0"/>
              <a:t>PROMIS-29 Physical Function and Emotional Distress Measures</a:t>
            </a:r>
          </a:p>
        </p:txBody>
      </p:sp>
      <p:graphicFrame>
        <p:nvGraphicFramePr>
          <p:cNvPr id="5" name="Table 5">
            <a:extLst>
              <a:ext uri="{FF2B5EF4-FFF2-40B4-BE49-F238E27FC236}">
                <a16:creationId xmlns:a16="http://schemas.microsoft.com/office/drawing/2014/main" id="{088E6F31-F135-4044-8508-34BAEF60B0E7}"/>
              </a:ext>
            </a:extLst>
          </p:cNvPr>
          <p:cNvGraphicFramePr>
            <a:graphicFrameLocks noGrp="1"/>
          </p:cNvGraphicFramePr>
          <p:nvPr>
            <p:ph idx="1"/>
          </p:nvPr>
        </p:nvGraphicFramePr>
        <p:xfrm>
          <a:off x="76200" y="1752600"/>
          <a:ext cx="9067800" cy="4114800"/>
        </p:xfrm>
        <a:graphic>
          <a:graphicData uri="http://schemas.openxmlformats.org/drawingml/2006/table">
            <a:tbl>
              <a:tblPr firstRow="1" bandRow="1">
                <a:tableStyleId>{5C22544A-7EE6-4342-B048-85BDC9FD1C3A}</a:tableStyleId>
              </a:tblPr>
              <a:tblGrid>
                <a:gridCol w="1813560">
                  <a:extLst>
                    <a:ext uri="{9D8B030D-6E8A-4147-A177-3AD203B41FA5}">
                      <a16:colId xmlns:a16="http://schemas.microsoft.com/office/drawing/2014/main" val="4000096691"/>
                    </a:ext>
                  </a:extLst>
                </a:gridCol>
                <a:gridCol w="1813560">
                  <a:extLst>
                    <a:ext uri="{9D8B030D-6E8A-4147-A177-3AD203B41FA5}">
                      <a16:colId xmlns:a16="http://schemas.microsoft.com/office/drawing/2014/main" val="1336265744"/>
                    </a:ext>
                  </a:extLst>
                </a:gridCol>
                <a:gridCol w="1813560">
                  <a:extLst>
                    <a:ext uri="{9D8B030D-6E8A-4147-A177-3AD203B41FA5}">
                      <a16:colId xmlns:a16="http://schemas.microsoft.com/office/drawing/2014/main" val="2964238892"/>
                    </a:ext>
                  </a:extLst>
                </a:gridCol>
                <a:gridCol w="1813560">
                  <a:extLst>
                    <a:ext uri="{9D8B030D-6E8A-4147-A177-3AD203B41FA5}">
                      <a16:colId xmlns:a16="http://schemas.microsoft.com/office/drawing/2014/main" val="1974007467"/>
                    </a:ext>
                  </a:extLst>
                </a:gridCol>
                <a:gridCol w="1813560">
                  <a:extLst>
                    <a:ext uri="{9D8B030D-6E8A-4147-A177-3AD203B41FA5}">
                      <a16:colId xmlns:a16="http://schemas.microsoft.com/office/drawing/2014/main" val="264839077"/>
                    </a:ext>
                  </a:extLst>
                </a:gridCol>
              </a:tblGrid>
              <a:tr h="1371600">
                <a:tc>
                  <a:txBody>
                    <a:bodyPr/>
                    <a:lstStyle/>
                    <a:p>
                      <a:r>
                        <a:rPr lang="en-US" dirty="0"/>
                        <a:t>PROMIS-29 Measure</a:t>
                      </a:r>
                    </a:p>
                  </a:txBody>
                  <a:tcPr/>
                </a:tc>
                <a:tc>
                  <a:txBody>
                    <a:bodyPr/>
                    <a:lstStyle/>
                    <a:p>
                      <a:pPr algn="ctr"/>
                      <a:r>
                        <a:rPr lang="en-US" dirty="0"/>
                        <a:t>Baseline Mean</a:t>
                      </a:r>
                    </a:p>
                  </a:txBody>
                  <a:tcPr/>
                </a:tc>
                <a:tc>
                  <a:txBody>
                    <a:bodyPr/>
                    <a:lstStyle/>
                    <a:p>
                      <a:pPr algn="ctr"/>
                      <a:r>
                        <a:rPr lang="en-US" dirty="0"/>
                        <a:t>3-month later Mean</a:t>
                      </a:r>
                    </a:p>
                  </a:txBody>
                  <a:tcPr/>
                </a:tc>
                <a:tc>
                  <a:txBody>
                    <a:bodyPr/>
                    <a:lstStyle/>
                    <a:p>
                      <a:pPr algn="ctr"/>
                      <a:r>
                        <a:rPr lang="en-US" dirty="0"/>
                        <a:t>t</a:t>
                      </a:r>
                    </a:p>
                  </a:txBody>
                  <a:tcPr/>
                </a:tc>
                <a:tc>
                  <a:txBody>
                    <a:bodyPr/>
                    <a:lstStyle/>
                    <a:p>
                      <a:pPr algn="ctr"/>
                      <a:r>
                        <a:rPr lang="en-US" dirty="0"/>
                        <a:t>Effect Size</a:t>
                      </a:r>
                    </a:p>
                  </a:txBody>
                  <a:tcPr/>
                </a:tc>
                <a:extLst>
                  <a:ext uri="{0D108BD9-81ED-4DB2-BD59-A6C34878D82A}">
                    <a16:rowId xmlns:a16="http://schemas.microsoft.com/office/drawing/2014/main" val="2012812812"/>
                  </a:ext>
                </a:extLst>
              </a:tr>
              <a:tr h="1371600">
                <a:tc>
                  <a:txBody>
                    <a:bodyPr/>
                    <a:lstStyle/>
                    <a:p>
                      <a:r>
                        <a:rPr lang="en-US" dirty="0"/>
                        <a:t>Physical function</a:t>
                      </a:r>
                    </a:p>
                  </a:txBody>
                  <a:tcPr/>
                </a:tc>
                <a:tc>
                  <a:txBody>
                    <a:bodyPr/>
                    <a:lstStyle/>
                    <a:p>
                      <a:pPr algn="ctr"/>
                      <a:r>
                        <a:rPr lang="en-US" dirty="0"/>
                        <a:t>46</a:t>
                      </a:r>
                    </a:p>
                  </a:txBody>
                  <a:tcPr/>
                </a:tc>
                <a:tc>
                  <a:txBody>
                    <a:bodyPr/>
                    <a:lstStyle/>
                    <a:p>
                      <a:pPr algn="ctr"/>
                      <a:r>
                        <a:rPr lang="en-US" dirty="0"/>
                        <a:t>47</a:t>
                      </a:r>
                    </a:p>
                  </a:txBody>
                  <a:tcPr/>
                </a:tc>
                <a:tc>
                  <a:txBody>
                    <a:bodyPr/>
                    <a:lstStyle/>
                    <a:p>
                      <a:pPr algn="ctr"/>
                      <a:r>
                        <a:rPr lang="en-US" dirty="0"/>
                        <a:t>4.15</a:t>
                      </a:r>
                    </a:p>
                  </a:txBody>
                  <a:tcPr/>
                </a:tc>
                <a:tc>
                  <a:txBody>
                    <a:bodyPr/>
                    <a:lstStyle/>
                    <a:p>
                      <a:pPr algn="ctr"/>
                      <a:r>
                        <a:rPr lang="en-US" dirty="0"/>
                        <a:t>.08</a:t>
                      </a:r>
                    </a:p>
                  </a:txBody>
                  <a:tcPr/>
                </a:tc>
                <a:extLst>
                  <a:ext uri="{0D108BD9-81ED-4DB2-BD59-A6C34878D82A}">
                    <a16:rowId xmlns:a16="http://schemas.microsoft.com/office/drawing/2014/main" val="2393886710"/>
                  </a:ext>
                </a:extLst>
              </a:tr>
              <a:tr h="1371600">
                <a:tc>
                  <a:txBody>
                    <a:bodyPr/>
                    <a:lstStyle/>
                    <a:p>
                      <a:r>
                        <a:rPr lang="en-US" dirty="0"/>
                        <a:t>Emotional Distress</a:t>
                      </a:r>
                    </a:p>
                  </a:txBody>
                  <a:tcPr/>
                </a:tc>
                <a:tc>
                  <a:txBody>
                    <a:bodyPr/>
                    <a:lstStyle/>
                    <a:p>
                      <a:pPr algn="ctr"/>
                      <a:r>
                        <a:rPr lang="en-US" dirty="0"/>
                        <a:t>50</a:t>
                      </a:r>
                    </a:p>
                  </a:txBody>
                  <a:tcPr/>
                </a:tc>
                <a:tc>
                  <a:txBody>
                    <a:bodyPr/>
                    <a:lstStyle/>
                    <a:p>
                      <a:pPr algn="ctr"/>
                      <a:r>
                        <a:rPr lang="en-US" dirty="0"/>
                        <a:t>50</a:t>
                      </a:r>
                    </a:p>
                  </a:txBody>
                  <a:tcPr/>
                </a:tc>
                <a:tc>
                  <a:txBody>
                    <a:bodyPr/>
                    <a:lstStyle/>
                    <a:p>
                      <a:pPr algn="ctr"/>
                      <a:r>
                        <a:rPr lang="en-US" dirty="0"/>
                        <a:t>0.04</a:t>
                      </a:r>
                    </a:p>
                  </a:txBody>
                  <a:tcPr/>
                </a:tc>
                <a:tc>
                  <a:txBody>
                    <a:bodyPr/>
                    <a:lstStyle/>
                    <a:p>
                      <a:pPr algn="ctr"/>
                      <a:r>
                        <a:rPr lang="en-US" dirty="0"/>
                        <a:t>.01</a:t>
                      </a:r>
                    </a:p>
                  </a:txBody>
                  <a:tcPr/>
                </a:tc>
                <a:extLst>
                  <a:ext uri="{0D108BD9-81ED-4DB2-BD59-A6C34878D82A}">
                    <a16:rowId xmlns:a16="http://schemas.microsoft.com/office/drawing/2014/main" val="3339531320"/>
                  </a:ext>
                </a:extLst>
              </a:tr>
            </a:tbl>
          </a:graphicData>
        </a:graphic>
      </p:graphicFrame>
      <p:sp>
        <p:nvSpPr>
          <p:cNvPr id="2" name="Slide Number Placeholder 1">
            <a:extLst>
              <a:ext uri="{FF2B5EF4-FFF2-40B4-BE49-F238E27FC236}">
                <a16:creationId xmlns:a16="http://schemas.microsoft.com/office/drawing/2014/main" id="{D543C77D-0B10-4403-8986-36A532716D9C}"/>
              </a:ext>
            </a:extLst>
          </p:cNvPr>
          <p:cNvSpPr>
            <a:spLocks noGrp="1"/>
          </p:cNvSpPr>
          <p:nvPr>
            <p:ph type="sldNum" sz="quarter" idx="12"/>
          </p:nvPr>
        </p:nvSpPr>
        <p:spPr/>
        <p:txBody>
          <a:bodyPr/>
          <a:lstStyle/>
          <a:p>
            <a:pPr>
              <a:defRPr/>
            </a:pPr>
            <a:fld id="{FC104A63-7622-4A0E-8213-283EA964E1B0}" type="slidenum">
              <a:rPr lang="en-US" smtClean="0"/>
              <a:pPr>
                <a:defRPr/>
              </a:pPr>
              <a:t>41</a:t>
            </a:fld>
            <a:endParaRPr lang="en-US"/>
          </a:p>
        </p:txBody>
      </p:sp>
      <p:sp>
        <p:nvSpPr>
          <p:cNvPr id="4" name="TextBox 3">
            <a:extLst>
              <a:ext uri="{FF2B5EF4-FFF2-40B4-BE49-F238E27FC236}">
                <a16:creationId xmlns:a16="http://schemas.microsoft.com/office/drawing/2014/main" id="{7CD7C47E-AB0E-4482-ACDB-EC5FE884C498}"/>
              </a:ext>
            </a:extLst>
          </p:cNvPr>
          <p:cNvSpPr txBox="1"/>
          <p:nvPr/>
        </p:nvSpPr>
        <p:spPr>
          <a:xfrm>
            <a:off x="76200" y="5562600"/>
            <a:ext cx="8991600" cy="430887"/>
          </a:xfrm>
          <a:prstGeom prst="rect">
            <a:avLst/>
          </a:prstGeom>
          <a:noFill/>
        </p:spPr>
        <p:txBody>
          <a:bodyPr wrap="square" rtlCol="0">
            <a:spAutoFit/>
          </a:bodyPr>
          <a:lstStyle/>
          <a:p>
            <a:r>
              <a:rPr lang="en-US" sz="2200" dirty="0"/>
              <a:t>Emotional distress = mean of 4-item depression and 4-item anxiety scales</a:t>
            </a:r>
          </a:p>
        </p:txBody>
      </p:sp>
    </p:spTree>
    <p:extLst>
      <p:ext uri="{BB962C8B-B14F-4D97-AF65-F5344CB8AC3E}">
        <p14:creationId xmlns:p14="http://schemas.microsoft.com/office/powerpoint/2010/main" val="3892166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0B858-891F-4CFB-A425-05925FE3161C}"/>
              </a:ext>
            </a:extLst>
          </p:cNvPr>
          <p:cNvSpPr>
            <a:spLocks noGrp="1"/>
          </p:cNvSpPr>
          <p:nvPr>
            <p:ph type="title"/>
          </p:nvPr>
        </p:nvSpPr>
        <p:spPr>
          <a:xfrm>
            <a:off x="76200" y="274638"/>
            <a:ext cx="9067800" cy="1143000"/>
          </a:xfrm>
        </p:spPr>
        <p:txBody>
          <a:bodyPr/>
          <a:lstStyle/>
          <a:p>
            <a:r>
              <a:rPr lang="en-US" dirty="0"/>
              <a:t>PROMIS-29 Physical Function and Emotional Distress Measures</a:t>
            </a:r>
          </a:p>
        </p:txBody>
      </p:sp>
      <p:graphicFrame>
        <p:nvGraphicFramePr>
          <p:cNvPr id="5" name="Table 5">
            <a:extLst>
              <a:ext uri="{FF2B5EF4-FFF2-40B4-BE49-F238E27FC236}">
                <a16:creationId xmlns:a16="http://schemas.microsoft.com/office/drawing/2014/main" id="{088E6F31-F135-4044-8508-34BAEF60B0E7}"/>
              </a:ext>
            </a:extLst>
          </p:cNvPr>
          <p:cNvGraphicFramePr>
            <a:graphicFrameLocks noGrp="1"/>
          </p:cNvGraphicFramePr>
          <p:nvPr>
            <p:ph idx="1"/>
          </p:nvPr>
        </p:nvGraphicFramePr>
        <p:xfrm>
          <a:off x="76200" y="1752600"/>
          <a:ext cx="9067800" cy="4114800"/>
        </p:xfrm>
        <a:graphic>
          <a:graphicData uri="http://schemas.openxmlformats.org/drawingml/2006/table">
            <a:tbl>
              <a:tblPr firstRow="1" bandRow="1">
                <a:tableStyleId>{5C22544A-7EE6-4342-B048-85BDC9FD1C3A}</a:tableStyleId>
              </a:tblPr>
              <a:tblGrid>
                <a:gridCol w="1813560">
                  <a:extLst>
                    <a:ext uri="{9D8B030D-6E8A-4147-A177-3AD203B41FA5}">
                      <a16:colId xmlns:a16="http://schemas.microsoft.com/office/drawing/2014/main" val="4000096691"/>
                    </a:ext>
                  </a:extLst>
                </a:gridCol>
                <a:gridCol w="1813560">
                  <a:extLst>
                    <a:ext uri="{9D8B030D-6E8A-4147-A177-3AD203B41FA5}">
                      <a16:colId xmlns:a16="http://schemas.microsoft.com/office/drawing/2014/main" val="1336265744"/>
                    </a:ext>
                  </a:extLst>
                </a:gridCol>
                <a:gridCol w="1813560">
                  <a:extLst>
                    <a:ext uri="{9D8B030D-6E8A-4147-A177-3AD203B41FA5}">
                      <a16:colId xmlns:a16="http://schemas.microsoft.com/office/drawing/2014/main" val="2964238892"/>
                    </a:ext>
                  </a:extLst>
                </a:gridCol>
                <a:gridCol w="1813560">
                  <a:extLst>
                    <a:ext uri="{9D8B030D-6E8A-4147-A177-3AD203B41FA5}">
                      <a16:colId xmlns:a16="http://schemas.microsoft.com/office/drawing/2014/main" val="1974007467"/>
                    </a:ext>
                  </a:extLst>
                </a:gridCol>
                <a:gridCol w="1813560">
                  <a:extLst>
                    <a:ext uri="{9D8B030D-6E8A-4147-A177-3AD203B41FA5}">
                      <a16:colId xmlns:a16="http://schemas.microsoft.com/office/drawing/2014/main" val="264839077"/>
                    </a:ext>
                  </a:extLst>
                </a:gridCol>
              </a:tblGrid>
              <a:tr h="1371600">
                <a:tc>
                  <a:txBody>
                    <a:bodyPr/>
                    <a:lstStyle/>
                    <a:p>
                      <a:r>
                        <a:rPr lang="en-US" dirty="0"/>
                        <a:t>PROMIS-29 Measure</a:t>
                      </a:r>
                    </a:p>
                  </a:txBody>
                  <a:tcPr/>
                </a:tc>
                <a:tc>
                  <a:txBody>
                    <a:bodyPr/>
                    <a:lstStyle/>
                    <a:p>
                      <a:pPr algn="ctr"/>
                      <a:r>
                        <a:rPr lang="en-US" dirty="0"/>
                        <a:t>Baseline Mean</a:t>
                      </a:r>
                    </a:p>
                  </a:txBody>
                  <a:tcPr/>
                </a:tc>
                <a:tc>
                  <a:txBody>
                    <a:bodyPr/>
                    <a:lstStyle/>
                    <a:p>
                      <a:pPr algn="ctr"/>
                      <a:r>
                        <a:rPr lang="en-US" dirty="0"/>
                        <a:t>3-month later Mean</a:t>
                      </a:r>
                    </a:p>
                  </a:txBody>
                  <a:tcPr/>
                </a:tc>
                <a:tc>
                  <a:txBody>
                    <a:bodyPr/>
                    <a:lstStyle/>
                    <a:p>
                      <a:pPr algn="ctr"/>
                      <a:r>
                        <a:rPr lang="en-US" dirty="0"/>
                        <a:t>t</a:t>
                      </a:r>
                    </a:p>
                  </a:txBody>
                  <a:tcPr/>
                </a:tc>
                <a:tc>
                  <a:txBody>
                    <a:bodyPr/>
                    <a:lstStyle/>
                    <a:p>
                      <a:pPr algn="ctr"/>
                      <a:r>
                        <a:rPr lang="en-US" dirty="0"/>
                        <a:t>Effect Size</a:t>
                      </a:r>
                    </a:p>
                  </a:txBody>
                  <a:tcPr/>
                </a:tc>
                <a:extLst>
                  <a:ext uri="{0D108BD9-81ED-4DB2-BD59-A6C34878D82A}">
                    <a16:rowId xmlns:a16="http://schemas.microsoft.com/office/drawing/2014/main" val="2012812812"/>
                  </a:ext>
                </a:extLst>
              </a:tr>
              <a:tr h="1371600">
                <a:tc>
                  <a:txBody>
                    <a:bodyPr/>
                    <a:lstStyle/>
                    <a:p>
                      <a:r>
                        <a:rPr lang="en-US" dirty="0"/>
                        <a:t>Physical function</a:t>
                      </a:r>
                    </a:p>
                  </a:txBody>
                  <a:tcPr/>
                </a:tc>
                <a:tc>
                  <a:txBody>
                    <a:bodyPr/>
                    <a:lstStyle/>
                    <a:p>
                      <a:pPr algn="ctr"/>
                      <a:r>
                        <a:rPr lang="en-US" dirty="0"/>
                        <a:t>46</a:t>
                      </a:r>
                    </a:p>
                  </a:txBody>
                  <a:tcPr/>
                </a:tc>
                <a:tc>
                  <a:txBody>
                    <a:bodyPr/>
                    <a:lstStyle/>
                    <a:p>
                      <a:pPr algn="ctr"/>
                      <a:r>
                        <a:rPr lang="en-US" dirty="0"/>
                        <a:t>47</a:t>
                      </a:r>
                    </a:p>
                  </a:txBody>
                  <a:tcPr/>
                </a:tc>
                <a:tc>
                  <a:txBody>
                    <a:bodyPr/>
                    <a:lstStyle/>
                    <a:p>
                      <a:pPr algn="ctr"/>
                      <a:r>
                        <a:rPr lang="en-US" dirty="0"/>
                        <a:t>4.15</a:t>
                      </a:r>
                    </a:p>
                  </a:txBody>
                  <a:tcPr/>
                </a:tc>
                <a:tc>
                  <a:txBody>
                    <a:bodyPr/>
                    <a:lstStyle/>
                    <a:p>
                      <a:pPr algn="ctr"/>
                      <a:r>
                        <a:rPr lang="en-US" dirty="0"/>
                        <a:t>.08</a:t>
                      </a:r>
                    </a:p>
                  </a:txBody>
                  <a:tcPr/>
                </a:tc>
                <a:extLst>
                  <a:ext uri="{0D108BD9-81ED-4DB2-BD59-A6C34878D82A}">
                    <a16:rowId xmlns:a16="http://schemas.microsoft.com/office/drawing/2014/main" val="2393886710"/>
                  </a:ext>
                </a:extLst>
              </a:tr>
              <a:tr h="1371600">
                <a:tc>
                  <a:txBody>
                    <a:bodyPr/>
                    <a:lstStyle/>
                    <a:p>
                      <a:r>
                        <a:rPr lang="en-US" dirty="0"/>
                        <a:t>Emotional Distress</a:t>
                      </a:r>
                    </a:p>
                  </a:txBody>
                  <a:tcPr/>
                </a:tc>
                <a:tc>
                  <a:txBody>
                    <a:bodyPr/>
                    <a:lstStyle/>
                    <a:p>
                      <a:pPr algn="ctr"/>
                      <a:r>
                        <a:rPr lang="en-US" dirty="0"/>
                        <a:t>50</a:t>
                      </a:r>
                    </a:p>
                  </a:txBody>
                  <a:tcPr/>
                </a:tc>
                <a:tc>
                  <a:txBody>
                    <a:bodyPr/>
                    <a:lstStyle/>
                    <a:p>
                      <a:pPr algn="ctr"/>
                      <a:r>
                        <a:rPr lang="en-US" dirty="0"/>
                        <a:t>50</a:t>
                      </a:r>
                    </a:p>
                  </a:txBody>
                  <a:tcPr/>
                </a:tc>
                <a:tc>
                  <a:txBody>
                    <a:bodyPr/>
                    <a:lstStyle/>
                    <a:p>
                      <a:pPr algn="ctr"/>
                      <a:r>
                        <a:rPr lang="en-US" dirty="0"/>
                        <a:t>0.04</a:t>
                      </a:r>
                    </a:p>
                  </a:txBody>
                  <a:tcPr/>
                </a:tc>
                <a:tc>
                  <a:txBody>
                    <a:bodyPr/>
                    <a:lstStyle/>
                    <a:p>
                      <a:pPr algn="ctr"/>
                      <a:r>
                        <a:rPr lang="en-US" dirty="0"/>
                        <a:t>.01</a:t>
                      </a:r>
                    </a:p>
                  </a:txBody>
                  <a:tcPr/>
                </a:tc>
                <a:extLst>
                  <a:ext uri="{0D108BD9-81ED-4DB2-BD59-A6C34878D82A}">
                    <a16:rowId xmlns:a16="http://schemas.microsoft.com/office/drawing/2014/main" val="3339531320"/>
                  </a:ext>
                </a:extLst>
              </a:tr>
            </a:tbl>
          </a:graphicData>
        </a:graphic>
      </p:graphicFrame>
      <p:sp>
        <p:nvSpPr>
          <p:cNvPr id="2" name="Slide Number Placeholder 1">
            <a:extLst>
              <a:ext uri="{FF2B5EF4-FFF2-40B4-BE49-F238E27FC236}">
                <a16:creationId xmlns:a16="http://schemas.microsoft.com/office/drawing/2014/main" id="{D543C77D-0B10-4403-8986-36A532716D9C}"/>
              </a:ext>
            </a:extLst>
          </p:cNvPr>
          <p:cNvSpPr>
            <a:spLocks noGrp="1"/>
          </p:cNvSpPr>
          <p:nvPr>
            <p:ph type="sldNum" sz="quarter" idx="12"/>
          </p:nvPr>
        </p:nvSpPr>
        <p:spPr/>
        <p:txBody>
          <a:bodyPr/>
          <a:lstStyle/>
          <a:p>
            <a:pPr>
              <a:defRPr/>
            </a:pPr>
            <a:fld id="{FC104A63-7622-4A0E-8213-283EA964E1B0}" type="slidenum">
              <a:rPr lang="en-US" smtClean="0"/>
              <a:pPr>
                <a:defRPr/>
              </a:pPr>
              <a:t>42</a:t>
            </a:fld>
            <a:endParaRPr lang="en-US"/>
          </a:p>
        </p:txBody>
      </p:sp>
      <p:sp>
        <p:nvSpPr>
          <p:cNvPr id="4" name="TextBox 3">
            <a:extLst>
              <a:ext uri="{FF2B5EF4-FFF2-40B4-BE49-F238E27FC236}">
                <a16:creationId xmlns:a16="http://schemas.microsoft.com/office/drawing/2014/main" id="{7CD7C47E-AB0E-4482-ACDB-EC5FE884C498}"/>
              </a:ext>
            </a:extLst>
          </p:cNvPr>
          <p:cNvSpPr txBox="1"/>
          <p:nvPr/>
        </p:nvSpPr>
        <p:spPr>
          <a:xfrm>
            <a:off x="76200" y="5562600"/>
            <a:ext cx="8991600" cy="430887"/>
          </a:xfrm>
          <a:prstGeom prst="rect">
            <a:avLst/>
          </a:prstGeom>
          <a:noFill/>
        </p:spPr>
        <p:txBody>
          <a:bodyPr wrap="square" rtlCol="0">
            <a:spAutoFit/>
          </a:bodyPr>
          <a:lstStyle/>
          <a:p>
            <a:r>
              <a:rPr lang="en-US" sz="2200" dirty="0"/>
              <a:t>Emotional distress = mean of 4-item depression and 4-item anxiety scales</a:t>
            </a:r>
          </a:p>
        </p:txBody>
      </p:sp>
    </p:spTree>
    <p:extLst>
      <p:ext uri="{BB962C8B-B14F-4D97-AF65-F5344CB8AC3E}">
        <p14:creationId xmlns:p14="http://schemas.microsoft.com/office/powerpoint/2010/main" val="624287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C5669-9046-4D17-8266-9905100589A9}"/>
              </a:ext>
            </a:extLst>
          </p:cNvPr>
          <p:cNvSpPr>
            <a:spLocks noGrp="1"/>
          </p:cNvSpPr>
          <p:nvPr>
            <p:ph type="sldNum" sz="quarter" idx="12"/>
          </p:nvPr>
        </p:nvSpPr>
        <p:spPr/>
        <p:txBody>
          <a:bodyPr/>
          <a:lstStyle/>
          <a:p>
            <a:pPr>
              <a:defRPr/>
            </a:pPr>
            <a:fld id="{FC104A63-7622-4A0E-8213-283EA964E1B0}" type="slidenum">
              <a:rPr lang="en-US" smtClean="0"/>
              <a:pPr>
                <a:defRPr/>
              </a:pPr>
              <a:t>43</a:t>
            </a:fld>
            <a:endParaRPr lang="en-US"/>
          </a:p>
        </p:txBody>
      </p:sp>
      <p:graphicFrame>
        <p:nvGraphicFramePr>
          <p:cNvPr id="3" name="Object 2">
            <a:extLst>
              <a:ext uri="{FF2B5EF4-FFF2-40B4-BE49-F238E27FC236}">
                <a16:creationId xmlns:a16="http://schemas.microsoft.com/office/drawing/2014/main" id="{1C7E44D3-E1BD-4A90-8710-461EF7E60C26}"/>
              </a:ext>
            </a:extLst>
          </p:cNvPr>
          <p:cNvGraphicFramePr>
            <a:graphicFrameLocks noChangeAspect="1"/>
          </p:cNvGraphicFramePr>
          <p:nvPr/>
        </p:nvGraphicFramePr>
        <p:xfrm>
          <a:off x="400050" y="762000"/>
          <a:ext cx="8305800" cy="5715000"/>
        </p:xfrm>
        <a:graphic>
          <a:graphicData uri="http://schemas.openxmlformats.org/presentationml/2006/ole">
            <mc:AlternateContent xmlns:mc="http://schemas.openxmlformats.org/markup-compatibility/2006">
              <mc:Choice xmlns:v="urn:schemas-microsoft-com:vml" Requires="v">
                <p:oleObj spid="_x0000_s65666" name="Document" r:id="rId4" imgW="5942845" imgH="3625715" progId="Word.Document.12">
                  <p:embed/>
                </p:oleObj>
              </mc:Choice>
              <mc:Fallback>
                <p:oleObj name="Document" r:id="rId4" imgW="5942845" imgH="3625715" progId="Word.Document.12">
                  <p:embed/>
                  <p:pic>
                    <p:nvPicPr>
                      <p:cNvPr id="3" name="Object 2">
                        <a:extLst>
                          <a:ext uri="{FF2B5EF4-FFF2-40B4-BE49-F238E27FC236}">
                            <a16:creationId xmlns:a16="http://schemas.microsoft.com/office/drawing/2014/main" id="{1C7E44D3-E1BD-4A90-8710-461EF7E60C26}"/>
                          </a:ext>
                        </a:extLst>
                      </p:cNvPr>
                      <p:cNvPicPr/>
                      <p:nvPr/>
                    </p:nvPicPr>
                    <p:blipFill>
                      <a:blip r:embed="rId5"/>
                      <a:stretch>
                        <a:fillRect/>
                      </a:stretch>
                    </p:blipFill>
                    <p:spPr>
                      <a:xfrm>
                        <a:off x="400050" y="762000"/>
                        <a:ext cx="8305800" cy="57150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BC8B5621-E199-4322-9EB4-8B1528271C9A}"/>
              </a:ext>
            </a:extLst>
          </p:cNvPr>
          <p:cNvSpPr txBox="1"/>
          <p:nvPr/>
        </p:nvSpPr>
        <p:spPr>
          <a:xfrm>
            <a:off x="7467600" y="4038600"/>
            <a:ext cx="762000" cy="400110"/>
          </a:xfrm>
          <a:prstGeom prst="rect">
            <a:avLst/>
          </a:prstGeom>
          <a:noFill/>
        </p:spPr>
        <p:txBody>
          <a:bodyPr wrap="square" rtlCol="0">
            <a:spAutoFit/>
          </a:bodyPr>
          <a:lstStyle/>
          <a:p>
            <a:r>
              <a:rPr lang="en-US" sz="2000" dirty="0">
                <a:highlight>
                  <a:srgbClr val="FFFF00"/>
                </a:highlight>
              </a:rPr>
              <a:t>78%</a:t>
            </a:r>
          </a:p>
        </p:txBody>
      </p:sp>
      <p:sp>
        <p:nvSpPr>
          <p:cNvPr id="7" name="TextBox 6">
            <a:extLst>
              <a:ext uri="{FF2B5EF4-FFF2-40B4-BE49-F238E27FC236}">
                <a16:creationId xmlns:a16="http://schemas.microsoft.com/office/drawing/2014/main" id="{8D4DC99B-E7CB-4254-99EC-5838EEBDFF2F}"/>
              </a:ext>
            </a:extLst>
          </p:cNvPr>
          <p:cNvSpPr txBox="1"/>
          <p:nvPr/>
        </p:nvSpPr>
        <p:spPr>
          <a:xfrm>
            <a:off x="4146986" y="5438745"/>
            <a:ext cx="761747" cy="400110"/>
          </a:xfrm>
          <a:prstGeom prst="rect">
            <a:avLst/>
          </a:prstGeom>
          <a:noFill/>
        </p:spPr>
        <p:txBody>
          <a:bodyPr wrap="none" rtlCol="0">
            <a:spAutoFit/>
          </a:bodyPr>
          <a:lstStyle/>
          <a:p>
            <a:r>
              <a:rPr lang="en-US" sz="2000" dirty="0">
                <a:highlight>
                  <a:srgbClr val="FFFF00"/>
                </a:highlight>
              </a:rPr>
              <a:t> 91%</a:t>
            </a:r>
          </a:p>
        </p:txBody>
      </p:sp>
      <p:sp>
        <p:nvSpPr>
          <p:cNvPr id="8" name="TextBox 7">
            <a:extLst>
              <a:ext uri="{FF2B5EF4-FFF2-40B4-BE49-F238E27FC236}">
                <a16:creationId xmlns:a16="http://schemas.microsoft.com/office/drawing/2014/main" id="{C172340F-5E89-4794-A21E-FBB55308C8A2}"/>
              </a:ext>
            </a:extLst>
          </p:cNvPr>
          <p:cNvSpPr txBox="1"/>
          <p:nvPr/>
        </p:nvSpPr>
        <p:spPr>
          <a:xfrm>
            <a:off x="685800" y="5865749"/>
            <a:ext cx="7086600" cy="492443"/>
          </a:xfrm>
          <a:prstGeom prst="rect">
            <a:avLst/>
          </a:prstGeom>
          <a:noFill/>
        </p:spPr>
        <p:txBody>
          <a:bodyPr wrap="square">
            <a:spAutoFit/>
          </a:bodyPr>
          <a:lstStyle/>
          <a:p>
            <a:pPr algn="ctr"/>
            <a:r>
              <a:rPr lang="en-US" sz="2600" dirty="0"/>
              <a:t>Spearman rank-order correlation = 0.54</a:t>
            </a:r>
          </a:p>
        </p:txBody>
      </p:sp>
    </p:spTree>
    <p:extLst>
      <p:ext uri="{BB962C8B-B14F-4D97-AF65-F5344CB8AC3E}">
        <p14:creationId xmlns:p14="http://schemas.microsoft.com/office/powerpoint/2010/main" val="2965107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C5669-9046-4D17-8266-9905100589A9}"/>
              </a:ext>
            </a:extLst>
          </p:cNvPr>
          <p:cNvSpPr>
            <a:spLocks noGrp="1"/>
          </p:cNvSpPr>
          <p:nvPr>
            <p:ph type="sldNum" sz="quarter" idx="12"/>
          </p:nvPr>
        </p:nvSpPr>
        <p:spPr/>
        <p:txBody>
          <a:bodyPr/>
          <a:lstStyle/>
          <a:p>
            <a:pPr>
              <a:defRPr/>
            </a:pPr>
            <a:fld id="{FC104A63-7622-4A0E-8213-283EA964E1B0}" type="slidenum">
              <a:rPr lang="en-US" smtClean="0"/>
              <a:pPr>
                <a:defRPr/>
              </a:pPr>
              <a:t>44</a:t>
            </a:fld>
            <a:endParaRPr lang="en-US"/>
          </a:p>
        </p:txBody>
      </p:sp>
      <p:graphicFrame>
        <p:nvGraphicFramePr>
          <p:cNvPr id="3" name="Object 2">
            <a:extLst>
              <a:ext uri="{FF2B5EF4-FFF2-40B4-BE49-F238E27FC236}">
                <a16:creationId xmlns:a16="http://schemas.microsoft.com/office/drawing/2014/main" id="{1C7E44D3-E1BD-4A90-8710-461EF7E60C26}"/>
              </a:ext>
            </a:extLst>
          </p:cNvPr>
          <p:cNvGraphicFramePr>
            <a:graphicFrameLocks noChangeAspect="1"/>
          </p:cNvGraphicFramePr>
          <p:nvPr/>
        </p:nvGraphicFramePr>
        <p:xfrm>
          <a:off x="471488" y="801688"/>
          <a:ext cx="7937500" cy="4854575"/>
        </p:xfrm>
        <a:graphic>
          <a:graphicData uri="http://schemas.openxmlformats.org/presentationml/2006/ole">
            <mc:AlternateContent xmlns:mc="http://schemas.openxmlformats.org/markup-compatibility/2006">
              <mc:Choice xmlns:v="urn:schemas-microsoft-com:vml" Requires="v">
                <p:oleObj spid="_x0000_s66690" name="Document" r:id="rId4" imgW="5952018" imgH="3632564" progId="Word.Document.12">
                  <p:embed/>
                </p:oleObj>
              </mc:Choice>
              <mc:Fallback>
                <p:oleObj name="Document" r:id="rId4" imgW="5952018" imgH="3632564" progId="Word.Document.12">
                  <p:embed/>
                  <p:pic>
                    <p:nvPicPr>
                      <p:cNvPr id="3" name="Object 2">
                        <a:extLst>
                          <a:ext uri="{FF2B5EF4-FFF2-40B4-BE49-F238E27FC236}">
                            <a16:creationId xmlns:a16="http://schemas.microsoft.com/office/drawing/2014/main" id="{1C7E44D3-E1BD-4A90-8710-461EF7E60C26}"/>
                          </a:ext>
                        </a:extLst>
                      </p:cNvPr>
                      <p:cNvPicPr/>
                      <p:nvPr/>
                    </p:nvPicPr>
                    <p:blipFill>
                      <a:blip r:embed="rId5"/>
                      <a:stretch>
                        <a:fillRect/>
                      </a:stretch>
                    </p:blipFill>
                    <p:spPr>
                      <a:xfrm>
                        <a:off x="471488" y="801688"/>
                        <a:ext cx="7937500" cy="485457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BFF8FB2-FDD4-479A-9DCB-A549CEB34179}"/>
              </a:ext>
            </a:extLst>
          </p:cNvPr>
          <p:cNvSpPr txBox="1"/>
          <p:nvPr/>
        </p:nvSpPr>
        <p:spPr>
          <a:xfrm>
            <a:off x="4191000" y="3657600"/>
            <a:ext cx="914399" cy="400110"/>
          </a:xfrm>
          <a:prstGeom prst="rect">
            <a:avLst/>
          </a:prstGeom>
          <a:noFill/>
        </p:spPr>
        <p:txBody>
          <a:bodyPr wrap="square" rtlCol="0">
            <a:spAutoFit/>
          </a:bodyPr>
          <a:lstStyle/>
          <a:p>
            <a:r>
              <a:rPr lang="en-US" sz="2000" dirty="0">
                <a:highlight>
                  <a:srgbClr val="FFFF00"/>
                </a:highlight>
              </a:rPr>
              <a:t>99%</a:t>
            </a:r>
          </a:p>
        </p:txBody>
      </p:sp>
    </p:spTree>
    <p:extLst>
      <p:ext uri="{BB962C8B-B14F-4D97-AF65-F5344CB8AC3E}">
        <p14:creationId xmlns:p14="http://schemas.microsoft.com/office/powerpoint/2010/main" val="4224508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C5669-9046-4D17-8266-9905100589A9}"/>
              </a:ext>
            </a:extLst>
          </p:cNvPr>
          <p:cNvSpPr>
            <a:spLocks noGrp="1"/>
          </p:cNvSpPr>
          <p:nvPr>
            <p:ph type="sldNum" sz="quarter" idx="12"/>
          </p:nvPr>
        </p:nvSpPr>
        <p:spPr/>
        <p:txBody>
          <a:bodyPr/>
          <a:lstStyle/>
          <a:p>
            <a:pPr>
              <a:defRPr/>
            </a:pPr>
            <a:fld id="{FC104A63-7622-4A0E-8213-283EA964E1B0}" type="slidenum">
              <a:rPr lang="en-US" smtClean="0"/>
              <a:pPr>
                <a:defRPr/>
              </a:pPr>
              <a:t>45</a:t>
            </a:fld>
            <a:endParaRPr lang="en-US"/>
          </a:p>
        </p:txBody>
      </p:sp>
      <p:graphicFrame>
        <p:nvGraphicFramePr>
          <p:cNvPr id="3" name="Object 2">
            <a:extLst>
              <a:ext uri="{FF2B5EF4-FFF2-40B4-BE49-F238E27FC236}">
                <a16:creationId xmlns:a16="http://schemas.microsoft.com/office/drawing/2014/main" id="{1C7E44D3-E1BD-4A90-8710-461EF7E60C26}"/>
              </a:ext>
            </a:extLst>
          </p:cNvPr>
          <p:cNvGraphicFramePr>
            <a:graphicFrameLocks noChangeAspect="1"/>
          </p:cNvGraphicFramePr>
          <p:nvPr/>
        </p:nvGraphicFramePr>
        <p:xfrm>
          <a:off x="471488" y="801688"/>
          <a:ext cx="7937500" cy="4854575"/>
        </p:xfrm>
        <a:graphic>
          <a:graphicData uri="http://schemas.openxmlformats.org/presentationml/2006/ole">
            <mc:AlternateContent xmlns:mc="http://schemas.openxmlformats.org/markup-compatibility/2006">
              <mc:Choice xmlns:v="urn:schemas-microsoft-com:vml" Requires="v">
                <p:oleObj spid="_x0000_s67714" name="Document" r:id="rId4" imgW="5952018" imgH="3632564" progId="Word.Document.12">
                  <p:embed/>
                </p:oleObj>
              </mc:Choice>
              <mc:Fallback>
                <p:oleObj name="Document" r:id="rId4" imgW="5952018" imgH="3632564" progId="Word.Document.12">
                  <p:embed/>
                  <p:pic>
                    <p:nvPicPr>
                      <p:cNvPr id="3" name="Object 2">
                        <a:extLst>
                          <a:ext uri="{FF2B5EF4-FFF2-40B4-BE49-F238E27FC236}">
                            <a16:creationId xmlns:a16="http://schemas.microsoft.com/office/drawing/2014/main" id="{1C7E44D3-E1BD-4A90-8710-461EF7E60C26}"/>
                          </a:ext>
                        </a:extLst>
                      </p:cNvPr>
                      <p:cNvPicPr/>
                      <p:nvPr/>
                    </p:nvPicPr>
                    <p:blipFill>
                      <a:blip r:embed="rId5"/>
                      <a:stretch>
                        <a:fillRect/>
                      </a:stretch>
                    </p:blipFill>
                    <p:spPr>
                      <a:xfrm>
                        <a:off x="471488" y="801688"/>
                        <a:ext cx="7937500" cy="485457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BFF8FB2-FDD4-479A-9DCB-A549CEB34179}"/>
              </a:ext>
            </a:extLst>
          </p:cNvPr>
          <p:cNvSpPr txBox="1"/>
          <p:nvPr/>
        </p:nvSpPr>
        <p:spPr>
          <a:xfrm>
            <a:off x="4191000" y="3657600"/>
            <a:ext cx="914399" cy="400110"/>
          </a:xfrm>
          <a:prstGeom prst="rect">
            <a:avLst/>
          </a:prstGeom>
          <a:noFill/>
        </p:spPr>
        <p:txBody>
          <a:bodyPr wrap="square" rtlCol="0">
            <a:spAutoFit/>
          </a:bodyPr>
          <a:lstStyle/>
          <a:p>
            <a:endParaRPr lang="en-US" sz="2000" dirty="0">
              <a:highlight>
                <a:srgbClr val="FFFF00"/>
              </a:highlight>
            </a:endParaRPr>
          </a:p>
        </p:txBody>
      </p:sp>
      <p:sp>
        <p:nvSpPr>
          <p:cNvPr id="7" name="TextBox 6">
            <a:extLst>
              <a:ext uri="{FF2B5EF4-FFF2-40B4-BE49-F238E27FC236}">
                <a16:creationId xmlns:a16="http://schemas.microsoft.com/office/drawing/2014/main" id="{47B44487-622D-4167-B0B7-D02C09C1BA58}"/>
              </a:ext>
            </a:extLst>
          </p:cNvPr>
          <p:cNvSpPr txBox="1"/>
          <p:nvPr/>
        </p:nvSpPr>
        <p:spPr>
          <a:xfrm>
            <a:off x="2590800" y="3045589"/>
            <a:ext cx="1143000" cy="400110"/>
          </a:xfrm>
          <a:prstGeom prst="rect">
            <a:avLst/>
          </a:prstGeom>
          <a:noFill/>
        </p:spPr>
        <p:txBody>
          <a:bodyPr wrap="square" rtlCol="0">
            <a:spAutoFit/>
          </a:bodyPr>
          <a:lstStyle/>
          <a:p>
            <a:r>
              <a:rPr lang="en-US" sz="2000" dirty="0">
                <a:highlight>
                  <a:srgbClr val="FFFF00"/>
                </a:highlight>
              </a:rPr>
              <a:t>27%</a:t>
            </a:r>
          </a:p>
        </p:txBody>
      </p:sp>
      <p:sp>
        <p:nvSpPr>
          <p:cNvPr id="8" name="TextBox 7">
            <a:extLst>
              <a:ext uri="{FF2B5EF4-FFF2-40B4-BE49-F238E27FC236}">
                <a16:creationId xmlns:a16="http://schemas.microsoft.com/office/drawing/2014/main" id="{AC296AFF-AA73-4765-ADAA-E75B256494EB}"/>
              </a:ext>
            </a:extLst>
          </p:cNvPr>
          <p:cNvSpPr txBox="1"/>
          <p:nvPr/>
        </p:nvSpPr>
        <p:spPr>
          <a:xfrm>
            <a:off x="5800725" y="4214526"/>
            <a:ext cx="773827" cy="400110"/>
          </a:xfrm>
          <a:prstGeom prst="rect">
            <a:avLst/>
          </a:prstGeom>
          <a:noFill/>
        </p:spPr>
        <p:txBody>
          <a:bodyPr wrap="square" rtlCol="0">
            <a:spAutoFit/>
          </a:bodyPr>
          <a:lstStyle/>
          <a:p>
            <a:endParaRPr lang="en-US" sz="2000" dirty="0">
              <a:highlight>
                <a:srgbClr val="FFFF00"/>
              </a:highlight>
            </a:endParaRPr>
          </a:p>
        </p:txBody>
      </p:sp>
    </p:spTree>
    <p:extLst>
      <p:ext uri="{BB962C8B-B14F-4D97-AF65-F5344CB8AC3E}">
        <p14:creationId xmlns:p14="http://schemas.microsoft.com/office/powerpoint/2010/main" val="4287834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C5669-9046-4D17-8266-9905100589A9}"/>
              </a:ext>
            </a:extLst>
          </p:cNvPr>
          <p:cNvSpPr>
            <a:spLocks noGrp="1"/>
          </p:cNvSpPr>
          <p:nvPr>
            <p:ph type="sldNum" sz="quarter" idx="12"/>
          </p:nvPr>
        </p:nvSpPr>
        <p:spPr/>
        <p:txBody>
          <a:bodyPr/>
          <a:lstStyle/>
          <a:p>
            <a:pPr>
              <a:defRPr/>
            </a:pPr>
            <a:fld id="{FC104A63-7622-4A0E-8213-283EA964E1B0}" type="slidenum">
              <a:rPr lang="en-US" smtClean="0"/>
              <a:pPr>
                <a:defRPr/>
              </a:pPr>
              <a:t>46</a:t>
            </a:fld>
            <a:endParaRPr lang="en-US"/>
          </a:p>
        </p:txBody>
      </p:sp>
      <p:graphicFrame>
        <p:nvGraphicFramePr>
          <p:cNvPr id="3" name="Object 2">
            <a:extLst>
              <a:ext uri="{FF2B5EF4-FFF2-40B4-BE49-F238E27FC236}">
                <a16:creationId xmlns:a16="http://schemas.microsoft.com/office/drawing/2014/main" id="{1C7E44D3-E1BD-4A90-8710-461EF7E60C26}"/>
              </a:ext>
            </a:extLst>
          </p:cNvPr>
          <p:cNvGraphicFramePr>
            <a:graphicFrameLocks noChangeAspect="1"/>
          </p:cNvGraphicFramePr>
          <p:nvPr/>
        </p:nvGraphicFramePr>
        <p:xfrm>
          <a:off x="471488" y="801688"/>
          <a:ext cx="7937500" cy="4854575"/>
        </p:xfrm>
        <a:graphic>
          <a:graphicData uri="http://schemas.openxmlformats.org/presentationml/2006/ole">
            <mc:AlternateContent xmlns:mc="http://schemas.openxmlformats.org/markup-compatibility/2006">
              <mc:Choice xmlns:v="urn:schemas-microsoft-com:vml" Requires="v">
                <p:oleObj spid="_x0000_s68738" name="Document" r:id="rId4" imgW="5952018" imgH="3632564" progId="Word.Document.12">
                  <p:embed/>
                </p:oleObj>
              </mc:Choice>
              <mc:Fallback>
                <p:oleObj name="Document" r:id="rId4" imgW="5952018" imgH="3632564" progId="Word.Document.12">
                  <p:embed/>
                  <p:pic>
                    <p:nvPicPr>
                      <p:cNvPr id="3" name="Object 2">
                        <a:extLst>
                          <a:ext uri="{FF2B5EF4-FFF2-40B4-BE49-F238E27FC236}">
                            <a16:creationId xmlns:a16="http://schemas.microsoft.com/office/drawing/2014/main" id="{1C7E44D3-E1BD-4A90-8710-461EF7E60C26}"/>
                          </a:ext>
                        </a:extLst>
                      </p:cNvPr>
                      <p:cNvPicPr/>
                      <p:nvPr/>
                    </p:nvPicPr>
                    <p:blipFill>
                      <a:blip r:embed="rId5"/>
                      <a:stretch>
                        <a:fillRect/>
                      </a:stretch>
                    </p:blipFill>
                    <p:spPr>
                      <a:xfrm>
                        <a:off x="471488" y="801688"/>
                        <a:ext cx="7937500" cy="485457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BFF8FB2-FDD4-479A-9DCB-A549CEB34179}"/>
              </a:ext>
            </a:extLst>
          </p:cNvPr>
          <p:cNvSpPr txBox="1"/>
          <p:nvPr/>
        </p:nvSpPr>
        <p:spPr>
          <a:xfrm>
            <a:off x="4191000" y="3657600"/>
            <a:ext cx="914399" cy="400110"/>
          </a:xfrm>
          <a:prstGeom prst="rect">
            <a:avLst/>
          </a:prstGeom>
          <a:noFill/>
        </p:spPr>
        <p:txBody>
          <a:bodyPr wrap="square" rtlCol="0">
            <a:spAutoFit/>
          </a:bodyPr>
          <a:lstStyle/>
          <a:p>
            <a:endParaRPr lang="en-US" sz="2000" dirty="0">
              <a:highlight>
                <a:srgbClr val="FFFF00"/>
              </a:highlight>
            </a:endParaRPr>
          </a:p>
        </p:txBody>
      </p:sp>
      <p:sp>
        <p:nvSpPr>
          <p:cNvPr id="7" name="TextBox 6">
            <a:extLst>
              <a:ext uri="{FF2B5EF4-FFF2-40B4-BE49-F238E27FC236}">
                <a16:creationId xmlns:a16="http://schemas.microsoft.com/office/drawing/2014/main" id="{47B44487-622D-4167-B0B7-D02C09C1BA58}"/>
              </a:ext>
            </a:extLst>
          </p:cNvPr>
          <p:cNvSpPr txBox="1"/>
          <p:nvPr/>
        </p:nvSpPr>
        <p:spPr>
          <a:xfrm>
            <a:off x="2590800" y="3045589"/>
            <a:ext cx="1143000" cy="400110"/>
          </a:xfrm>
          <a:prstGeom prst="rect">
            <a:avLst/>
          </a:prstGeom>
          <a:noFill/>
        </p:spPr>
        <p:txBody>
          <a:bodyPr wrap="square" rtlCol="0">
            <a:spAutoFit/>
          </a:bodyPr>
          <a:lstStyle/>
          <a:p>
            <a:endParaRPr lang="en-US" sz="2000" dirty="0">
              <a:highlight>
                <a:srgbClr val="FFFF00"/>
              </a:highlight>
            </a:endParaRPr>
          </a:p>
        </p:txBody>
      </p:sp>
      <p:sp>
        <p:nvSpPr>
          <p:cNvPr id="8" name="TextBox 7">
            <a:extLst>
              <a:ext uri="{FF2B5EF4-FFF2-40B4-BE49-F238E27FC236}">
                <a16:creationId xmlns:a16="http://schemas.microsoft.com/office/drawing/2014/main" id="{AC296AFF-AA73-4765-ADAA-E75B256494EB}"/>
              </a:ext>
            </a:extLst>
          </p:cNvPr>
          <p:cNvSpPr txBox="1"/>
          <p:nvPr/>
        </p:nvSpPr>
        <p:spPr>
          <a:xfrm>
            <a:off x="5800725" y="4214526"/>
            <a:ext cx="773827" cy="400110"/>
          </a:xfrm>
          <a:prstGeom prst="rect">
            <a:avLst/>
          </a:prstGeom>
          <a:noFill/>
        </p:spPr>
        <p:txBody>
          <a:bodyPr wrap="square" rtlCol="0">
            <a:spAutoFit/>
          </a:bodyPr>
          <a:lstStyle/>
          <a:p>
            <a:r>
              <a:rPr lang="en-US" sz="2000" dirty="0">
                <a:highlight>
                  <a:srgbClr val="FFFF00"/>
                </a:highlight>
              </a:rPr>
              <a:t>38%</a:t>
            </a:r>
          </a:p>
        </p:txBody>
      </p:sp>
    </p:spTree>
    <p:extLst>
      <p:ext uri="{BB962C8B-B14F-4D97-AF65-F5344CB8AC3E}">
        <p14:creationId xmlns:p14="http://schemas.microsoft.com/office/powerpoint/2010/main" val="2872858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C5669-9046-4D17-8266-9905100589A9}"/>
              </a:ext>
            </a:extLst>
          </p:cNvPr>
          <p:cNvSpPr>
            <a:spLocks noGrp="1"/>
          </p:cNvSpPr>
          <p:nvPr>
            <p:ph type="sldNum" sz="quarter" idx="12"/>
          </p:nvPr>
        </p:nvSpPr>
        <p:spPr/>
        <p:txBody>
          <a:bodyPr/>
          <a:lstStyle/>
          <a:p>
            <a:pPr>
              <a:defRPr/>
            </a:pPr>
            <a:fld id="{FC104A63-7622-4A0E-8213-283EA964E1B0}" type="slidenum">
              <a:rPr lang="en-US" smtClean="0"/>
              <a:pPr>
                <a:defRPr/>
              </a:pPr>
              <a:t>47</a:t>
            </a:fld>
            <a:endParaRPr lang="en-US"/>
          </a:p>
        </p:txBody>
      </p:sp>
      <p:graphicFrame>
        <p:nvGraphicFramePr>
          <p:cNvPr id="3" name="Object 2">
            <a:extLst>
              <a:ext uri="{FF2B5EF4-FFF2-40B4-BE49-F238E27FC236}">
                <a16:creationId xmlns:a16="http://schemas.microsoft.com/office/drawing/2014/main" id="{1C7E44D3-E1BD-4A90-8710-461EF7E60C26}"/>
              </a:ext>
            </a:extLst>
          </p:cNvPr>
          <p:cNvGraphicFramePr>
            <a:graphicFrameLocks noChangeAspect="1"/>
          </p:cNvGraphicFramePr>
          <p:nvPr/>
        </p:nvGraphicFramePr>
        <p:xfrm>
          <a:off x="466725" y="800100"/>
          <a:ext cx="8018463" cy="4897438"/>
        </p:xfrm>
        <a:graphic>
          <a:graphicData uri="http://schemas.openxmlformats.org/presentationml/2006/ole">
            <mc:AlternateContent xmlns:mc="http://schemas.openxmlformats.org/markup-compatibility/2006">
              <mc:Choice xmlns:v="urn:schemas-microsoft-com:vml" Requires="v">
                <p:oleObj spid="_x0000_s69762" name="Document" r:id="rId4" imgW="5942845" imgH="3638337" progId="Word.Document.12">
                  <p:embed/>
                </p:oleObj>
              </mc:Choice>
              <mc:Fallback>
                <p:oleObj name="Document" r:id="rId4" imgW="5942845" imgH="3638337" progId="Word.Document.12">
                  <p:embed/>
                  <p:pic>
                    <p:nvPicPr>
                      <p:cNvPr id="3" name="Object 2">
                        <a:extLst>
                          <a:ext uri="{FF2B5EF4-FFF2-40B4-BE49-F238E27FC236}">
                            <a16:creationId xmlns:a16="http://schemas.microsoft.com/office/drawing/2014/main" id="{1C7E44D3-E1BD-4A90-8710-461EF7E60C26}"/>
                          </a:ext>
                        </a:extLst>
                      </p:cNvPr>
                      <p:cNvPicPr/>
                      <p:nvPr/>
                    </p:nvPicPr>
                    <p:blipFill>
                      <a:blip r:embed="rId5"/>
                      <a:stretch>
                        <a:fillRect/>
                      </a:stretch>
                    </p:blipFill>
                    <p:spPr>
                      <a:xfrm>
                        <a:off x="466725" y="800100"/>
                        <a:ext cx="8018463" cy="489743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287F8C5A-2D32-4122-B3E1-F4847F608100}"/>
              </a:ext>
            </a:extLst>
          </p:cNvPr>
          <p:cNvSpPr txBox="1"/>
          <p:nvPr/>
        </p:nvSpPr>
        <p:spPr>
          <a:xfrm>
            <a:off x="469900" y="5398036"/>
            <a:ext cx="7988299" cy="1323439"/>
          </a:xfrm>
          <a:prstGeom prst="rect">
            <a:avLst/>
          </a:prstGeom>
          <a:noFill/>
        </p:spPr>
        <p:txBody>
          <a:bodyPr wrap="square" rtlCol="0">
            <a:spAutoFit/>
          </a:bodyPr>
          <a:lstStyle/>
          <a:p>
            <a:r>
              <a:rPr lang="en-US" sz="2000" dirty="0"/>
              <a:t>                             </a:t>
            </a:r>
          </a:p>
          <a:p>
            <a:pPr algn="ctr"/>
            <a:r>
              <a:rPr lang="en-US" sz="2000" dirty="0">
                <a:highlight>
                  <a:srgbClr val="00FFFF"/>
                </a:highlight>
              </a:rPr>
              <a:t>*</a:t>
            </a:r>
            <a:r>
              <a:rPr lang="el-GR" sz="2000" dirty="0">
                <a:highlight>
                  <a:srgbClr val="00FFFF"/>
                </a:highlight>
              </a:rPr>
              <a:t>Δ</a:t>
            </a:r>
            <a:r>
              <a:rPr lang="en-US" sz="2000" dirty="0">
                <a:highlight>
                  <a:srgbClr val="00FFFF"/>
                </a:highlight>
              </a:rPr>
              <a:t> = -13.7 </a:t>
            </a:r>
          </a:p>
          <a:p>
            <a:r>
              <a:rPr lang="en-US" sz="2000" dirty="0"/>
              <a:t>  SEM = 2.6, RCI</a:t>
            </a:r>
            <a:r>
              <a:rPr lang="en-US" sz="2000" baseline="-25000" dirty="0"/>
              <a:t>CTT</a:t>
            </a:r>
            <a:r>
              <a:rPr lang="en-US" sz="2000" dirty="0"/>
              <a:t> = 3.7 versus SE = 7.1, RCI</a:t>
            </a:r>
            <a:r>
              <a:rPr lang="en-US" sz="2000" baseline="-25000" dirty="0"/>
              <a:t>IRT</a:t>
            </a:r>
            <a:r>
              <a:rPr lang="en-US" sz="2000" dirty="0"/>
              <a:t> = 1.93</a:t>
            </a:r>
          </a:p>
          <a:p>
            <a:endParaRPr lang="en-US" sz="2000" dirty="0"/>
          </a:p>
        </p:txBody>
      </p:sp>
    </p:spTree>
    <p:extLst>
      <p:ext uri="{BB962C8B-B14F-4D97-AF65-F5344CB8AC3E}">
        <p14:creationId xmlns:p14="http://schemas.microsoft.com/office/powerpoint/2010/main" val="3869991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47FE2-A9C1-47C5-8D54-14F989B950A8}"/>
              </a:ext>
            </a:extLst>
          </p:cNvPr>
          <p:cNvSpPr>
            <a:spLocks noGrp="1"/>
          </p:cNvSpPr>
          <p:nvPr>
            <p:ph type="title"/>
          </p:nvPr>
        </p:nvSpPr>
        <p:spPr>
          <a:xfrm>
            <a:off x="0" y="-155902"/>
            <a:ext cx="9144000" cy="1143000"/>
          </a:xfrm>
        </p:spPr>
        <p:txBody>
          <a:bodyPr/>
          <a:lstStyle/>
          <a:p>
            <a:r>
              <a:rPr lang="en-US" dirty="0">
                <a:latin typeface="Comic Sans MS" panose="030F0702030302020204" pitchFamily="66" charset="0"/>
              </a:rPr>
              <a:t>Physical Function Simulation</a:t>
            </a:r>
          </a:p>
        </p:txBody>
      </p:sp>
      <p:sp>
        <p:nvSpPr>
          <p:cNvPr id="3" name="Content Placeholder 2">
            <a:extLst>
              <a:ext uri="{FF2B5EF4-FFF2-40B4-BE49-F238E27FC236}">
                <a16:creationId xmlns:a16="http://schemas.microsoft.com/office/drawing/2014/main" id="{36C25B56-D8C3-4BA5-B127-645E0B5E04A1}"/>
              </a:ext>
            </a:extLst>
          </p:cNvPr>
          <p:cNvSpPr>
            <a:spLocks noGrp="1"/>
          </p:cNvSpPr>
          <p:nvPr>
            <p:ph idx="1"/>
          </p:nvPr>
        </p:nvSpPr>
        <p:spPr>
          <a:xfrm>
            <a:off x="304800" y="1066800"/>
            <a:ext cx="8839200" cy="4525963"/>
          </a:xfrm>
        </p:spPr>
        <p:txBody>
          <a:bodyPr/>
          <a:lstStyle/>
          <a:p>
            <a:r>
              <a:rPr lang="en-US" sz="2800" dirty="0">
                <a:latin typeface="Comic Sans MS" panose="030F0702030302020204" pitchFamily="66" charset="0"/>
              </a:rPr>
              <a:t>Simulated change in physical function ranging from 1 to 6 SDs in  true thetas (z-scores)	</a:t>
            </a:r>
            <a:endParaRPr lang="en-US" sz="2000" dirty="0">
              <a:latin typeface="Comic Sans MS" panose="030F0702030302020204" pitchFamily="66" charset="0"/>
            </a:endParaRPr>
          </a:p>
          <a:p>
            <a:r>
              <a:rPr lang="en-US" sz="2400" dirty="0">
                <a:latin typeface="Comic Sans MS" panose="030F0702030302020204" pitchFamily="66" charset="0"/>
              </a:rPr>
              <a:t>-3 to -2, -3 to -1, -3 to 0, -3 to 1, -3 to 2, -3 to 2, -3 to 3</a:t>
            </a:r>
          </a:p>
          <a:p>
            <a:r>
              <a:rPr lang="en-US" sz="2400" dirty="0">
                <a:latin typeface="Comic Sans MS" panose="030F0702030302020204" pitchFamily="66" charset="0"/>
              </a:rPr>
              <a:t>-2 to -1, -2 to 0, -2 to 1, -2 to 2, -2 to 3</a:t>
            </a:r>
          </a:p>
          <a:p>
            <a:r>
              <a:rPr lang="en-US" sz="2400" dirty="0">
                <a:latin typeface="Comic Sans MS" panose="030F0702030302020204" pitchFamily="66" charset="0"/>
              </a:rPr>
              <a:t>-1 to 0, -1 to 1, -1 to 2, -1 to 3</a:t>
            </a:r>
          </a:p>
          <a:p>
            <a:r>
              <a:rPr lang="en-US" sz="2400" dirty="0">
                <a:latin typeface="Comic Sans MS" panose="030F0702030302020204" pitchFamily="66" charset="0"/>
              </a:rPr>
              <a:t>0 to 1, 0 to 2, 0 to 3</a:t>
            </a:r>
          </a:p>
          <a:p>
            <a:r>
              <a:rPr lang="en-US" sz="2400" dirty="0">
                <a:latin typeface="Comic Sans MS" panose="030F0702030302020204" pitchFamily="66" charset="0"/>
              </a:rPr>
              <a:t>1 to 2, 1 to 3</a:t>
            </a:r>
          </a:p>
          <a:p>
            <a:r>
              <a:rPr lang="en-US" sz="2400" dirty="0">
                <a:latin typeface="Comic Sans MS" panose="030F0702030302020204" pitchFamily="66" charset="0"/>
              </a:rPr>
              <a:t>2 to 3 </a:t>
            </a:r>
          </a:p>
          <a:p>
            <a:pPr marL="0" indent="0">
              <a:buNone/>
            </a:pPr>
            <a:endParaRPr lang="en-US" sz="2400" dirty="0">
              <a:latin typeface="Comic Sans MS" panose="030F0702030302020204" pitchFamily="66" charset="0"/>
            </a:endParaRPr>
          </a:p>
          <a:p>
            <a:pPr marL="0" indent="0">
              <a:buNone/>
            </a:pPr>
            <a:r>
              <a:rPr lang="en-US" sz="2400" dirty="0">
                <a:latin typeface="Comic Sans MS" panose="030F0702030302020204" pitchFamily="66" charset="0"/>
              </a:rPr>
              <a:t>For true theta change from -3 to -2, 67% of the time when CTT indicated improvement, IRT classified as same.</a:t>
            </a:r>
          </a:p>
        </p:txBody>
      </p:sp>
      <p:sp>
        <p:nvSpPr>
          <p:cNvPr id="4" name="Slide Number Placeholder 3">
            <a:extLst>
              <a:ext uri="{FF2B5EF4-FFF2-40B4-BE49-F238E27FC236}">
                <a16:creationId xmlns:a16="http://schemas.microsoft.com/office/drawing/2014/main" id="{5FE2D379-C519-4373-A4A2-CD45CC853B8C}"/>
              </a:ext>
            </a:extLst>
          </p:cNvPr>
          <p:cNvSpPr>
            <a:spLocks noGrp="1"/>
          </p:cNvSpPr>
          <p:nvPr>
            <p:ph type="sldNum" sz="quarter" idx="12"/>
          </p:nvPr>
        </p:nvSpPr>
        <p:spPr/>
        <p:txBody>
          <a:bodyPr/>
          <a:lstStyle/>
          <a:p>
            <a:pPr>
              <a:defRPr/>
            </a:pPr>
            <a:fld id="{0C5144EA-161E-419D-B606-46724030BA3B}" type="slidenum">
              <a:rPr lang="en-US" smtClean="0"/>
              <a:pPr>
                <a:defRPr/>
              </a:pPr>
              <a:t>48</a:t>
            </a:fld>
            <a:endParaRPr lang="en-US"/>
          </a:p>
        </p:txBody>
      </p:sp>
    </p:spTree>
    <p:extLst>
      <p:ext uri="{BB962C8B-B14F-4D97-AF65-F5344CB8AC3E}">
        <p14:creationId xmlns:p14="http://schemas.microsoft.com/office/powerpoint/2010/main" val="1463132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2AA963-CDB3-4298-A779-4B2BAB6641A5}"/>
              </a:ext>
            </a:extLst>
          </p:cNvPr>
          <p:cNvSpPr>
            <a:spLocks noGrp="1"/>
          </p:cNvSpPr>
          <p:nvPr>
            <p:ph type="title"/>
          </p:nvPr>
        </p:nvSpPr>
        <p:spPr>
          <a:xfrm>
            <a:off x="0" y="17929"/>
            <a:ext cx="8858250" cy="1143000"/>
          </a:xfrm>
        </p:spPr>
        <p:txBody>
          <a:bodyPr/>
          <a:lstStyle/>
          <a:p>
            <a:r>
              <a:rPr lang="en-US" dirty="0"/>
              <a:t>Likely Change (Donaldson, 2008)</a:t>
            </a:r>
          </a:p>
        </p:txBody>
      </p:sp>
      <p:pic>
        <p:nvPicPr>
          <p:cNvPr id="6" name="Content Placeholder 5">
            <a:extLst>
              <a:ext uri="{FF2B5EF4-FFF2-40B4-BE49-F238E27FC236}">
                <a16:creationId xmlns:a16="http://schemas.microsoft.com/office/drawing/2014/main" id="{4902DC75-AEE4-4542-BD5B-63C3B10AA4A2}"/>
              </a:ext>
            </a:extLst>
          </p:cNvPr>
          <p:cNvPicPr>
            <a:picLocks noGrp="1" noChangeAspect="1"/>
          </p:cNvPicPr>
          <p:nvPr>
            <p:ph idx="1"/>
          </p:nvPr>
        </p:nvPicPr>
        <p:blipFill>
          <a:blip r:embed="rId3"/>
          <a:stretch>
            <a:fillRect/>
          </a:stretch>
        </p:blipFill>
        <p:spPr>
          <a:xfrm>
            <a:off x="152400" y="1160930"/>
            <a:ext cx="8705850" cy="5560546"/>
          </a:xfrm>
        </p:spPr>
      </p:pic>
      <p:sp>
        <p:nvSpPr>
          <p:cNvPr id="2" name="Slide Number Placeholder 1">
            <a:extLst>
              <a:ext uri="{FF2B5EF4-FFF2-40B4-BE49-F238E27FC236}">
                <a16:creationId xmlns:a16="http://schemas.microsoft.com/office/drawing/2014/main" id="{15889D88-7D59-48E2-93A6-A199AA27CF96}"/>
              </a:ext>
            </a:extLst>
          </p:cNvPr>
          <p:cNvSpPr>
            <a:spLocks noGrp="1"/>
          </p:cNvSpPr>
          <p:nvPr>
            <p:ph type="sldNum" sz="quarter" idx="12"/>
          </p:nvPr>
        </p:nvSpPr>
        <p:spPr/>
        <p:txBody>
          <a:bodyPr/>
          <a:lstStyle/>
          <a:p>
            <a:pPr>
              <a:defRPr/>
            </a:pPr>
            <a:fld id="{FC104A63-7622-4A0E-8213-283EA964E1B0}" type="slidenum">
              <a:rPr lang="en-US" smtClean="0"/>
              <a:pPr>
                <a:defRPr/>
              </a:pPr>
              <a:t>49</a:t>
            </a:fld>
            <a:endParaRPr lang="en-US"/>
          </a:p>
        </p:txBody>
      </p:sp>
    </p:spTree>
    <p:extLst>
      <p:ext uri="{BB962C8B-B14F-4D97-AF65-F5344CB8AC3E}">
        <p14:creationId xmlns:p14="http://schemas.microsoft.com/office/powerpoint/2010/main" val="27019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B7A5A185-DBD0-499C-BB6F-A4EA91894CC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23F61D-82D8-4839-B721-444CBCE0E152}" type="slidenum">
              <a:rPr lang="en-US" altLang="en-US" sz="1400">
                <a:latin typeface="Times New Roman" panose="02020603050405020304" pitchFamily="18" charset="0"/>
              </a:rPr>
              <a:pPr>
                <a:spcBef>
                  <a:spcPct val="0"/>
                </a:spcBef>
                <a:buFontTx/>
                <a:buNone/>
              </a:pPr>
              <a:t>5</a:t>
            </a:fld>
            <a:endParaRPr lang="en-US" altLang="en-US" sz="1400">
              <a:latin typeface="Times New Roman" panose="02020603050405020304" pitchFamily="18" charset="0"/>
            </a:endParaRPr>
          </a:p>
        </p:txBody>
      </p:sp>
      <p:graphicFrame>
        <p:nvGraphicFramePr>
          <p:cNvPr id="27651" name="Object 3">
            <a:hlinkClick r:id="" action="ppaction://ole?verb=0"/>
            <a:extLst>
              <a:ext uri="{FF2B5EF4-FFF2-40B4-BE49-F238E27FC236}">
                <a16:creationId xmlns:a16="http://schemas.microsoft.com/office/drawing/2014/main" id="{7536469D-44D1-4F80-8518-F5D3D859D968}"/>
              </a:ext>
            </a:extLst>
          </p:cNvPr>
          <p:cNvGraphicFramePr>
            <a:graphicFrameLocks/>
          </p:cNvGraphicFramePr>
          <p:nvPr/>
        </p:nvGraphicFramePr>
        <p:xfrm>
          <a:off x="171450" y="1711325"/>
          <a:ext cx="8667750" cy="3092450"/>
        </p:xfrm>
        <a:graphic>
          <a:graphicData uri="http://schemas.openxmlformats.org/presentationml/2006/ole">
            <mc:AlternateContent xmlns:mc="http://schemas.openxmlformats.org/markup-compatibility/2006">
              <mc:Choice xmlns:v="urn:schemas-microsoft-com:vml" Requires="v">
                <p:oleObj spid="_x0000_s27836" r:id="rId4" imgW="8669263" imgH="3090940" progId="Excel.Sheet.8">
                  <p:embed/>
                </p:oleObj>
              </mc:Choice>
              <mc:Fallback>
                <p:oleObj r:id="rId4" imgW="8669263" imgH="3090940" progId="Excel.Shee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 y="1711325"/>
                        <a:ext cx="866775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2" name="Title 10">
            <a:extLst>
              <a:ext uri="{FF2B5EF4-FFF2-40B4-BE49-F238E27FC236}">
                <a16:creationId xmlns:a16="http://schemas.microsoft.com/office/drawing/2014/main" id="{785ADB35-BFC7-4F55-861E-C61757902289}"/>
              </a:ext>
            </a:extLst>
          </p:cNvPr>
          <p:cNvSpPr>
            <a:spLocks noGrp="1" noChangeArrowheads="1"/>
          </p:cNvSpPr>
          <p:nvPr>
            <p:ph type="title" idx="4294967295"/>
          </p:nvPr>
        </p:nvSpPr>
        <p:spPr>
          <a:xfrm>
            <a:off x="76200" y="271463"/>
            <a:ext cx="8939213" cy="1023937"/>
          </a:xfrm>
        </p:spPr>
        <p:txBody>
          <a:bodyPr/>
          <a:lstStyle/>
          <a:p>
            <a:pPr eaLnBrk="1" hangingPunct="1"/>
            <a:r>
              <a:rPr lang="en-US" altLang="en-US" sz="2200" b="1" dirty="0">
                <a:latin typeface="Comic Sans MS" panose="030F0702030302020204" pitchFamily="66" charset="0"/>
              </a:rPr>
              <a:t>SF-36 Physical Functioning and Emotional Well-Being at Baseline for 54 UCLA Center for East West Medicine Patients </a:t>
            </a:r>
          </a:p>
        </p:txBody>
      </p:sp>
      <p:grpSp>
        <p:nvGrpSpPr>
          <p:cNvPr id="27653" name="Group 14">
            <a:extLst>
              <a:ext uri="{FF2B5EF4-FFF2-40B4-BE49-F238E27FC236}">
                <a16:creationId xmlns:a16="http://schemas.microsoft.com/office/drawing/2014/main" id="{48461271-DD7E-4F55-95F7-11A990EE2060}"/>
              </a:ext>
            </a:extLst>
          </p:cNvPr>
          <p:cNvGrpSpPr>
            <a:grpSpLocks/>
          </p:cNvGrpSpPr>
          <p:nvPr/>
        </p:nvGrpSpPr>
        <p:grpSpPr bwMode="auto">
          <a:xfrm>
            <a:off x="7239000" y="3648075"/>
            <a:ext cx="1460500" cy="584200"/>
            <a:chOff x="158750" y="1312333"/>
            <a:chExt cx="1227667" cy="584776"/>
          </a:xfrm>
        </p:grpSpPr>
        <p:sp>
          <p:nvSpPr>
            <p:cNvPr id="27657" name="TextBox 11">
              <a:extLst>
                <a:ext uri="{FF2B5EF4-FFF2-40B4-BE49-F238E27FC236}">
                  <a16:creationId xmlns:a16="http://schemas.microsoft.com/office/drawing/2014/main" id="{5E3E85B9-8BD9-429F-AF95-D0E204813B8A}"/>
                </a:ext>
              </a:extLst>
            </p:cNvPr>
            <p:cNvSpPr txBox="1">
              <a:spLocks noChangeArrowheads="1"/>
            </p:cNvSpPr>
            <p:nvPr/>
          </p:nvSpPr>
          <p:spPr bwMode="auto">
            <a:xfrm>
              <a:off x="158750" y="1312333"/>
              <a:ext cx="1227667" cy="584776"/>
            </a:xfrm>
            <a:prstGeom prst="rect">
              <a:avLst/>
            </a:prstGeom>
            <a:solidFill>
              <a:schemeClr val="bg1"/>
            </a:solidFill>
            <a:ln w="9525">
              <a:solidFill>
                <a:srgbClr val="606060"/>
              </a:solidFill>
              <a:miter lim="800000"/>
              <a:headEnd/>
              <a:tailEnd/>
            </a:ln>
          </p:spPr>
          <p:txBody>
            <a:bodyPr>
              <a:spAutoFit/>
            </a:bodyPr>
            <a:lstStyle>
              <a:lvl1pPr marL="2333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ea typeface="ＭＳ Ｐゴシック" panose="020B0600070205080204" pitchFamily="34" charset="-128"/>
                </a:rPr>
                <a:t>EWB</a:t>
              </a:r>
            </a:p>
            <a:p>
              <a:pPr>
                <a:spcBef>
                  <a:spcPct val="0"/>
                </a:spcBef>
                <a:buFontTx/>
                <a:buNone/>
              </a:pPr>
              <a:r>
                <a:rPr lang="en-US" altLang="en-US" sz="1600">
                  <a:ea typeface="ＭＳ Ｐゴシック" panose="020B0600070205080204" pitchFamily="34" charset="-128"/>
                </a:rPr>
                <a:t>Physical</a:t>
              </a:r>
            </a:p>
          </p:txBody>
        </p:sp>
        <p:sp>
          <p:nvSpPr>
            <p:cNvPr id="27658" name="Rectangle 12">
              <a:extLst>
                <a:ext uri="{FF2B5EF4-FFF2-40B4-BE49-F238E27FC236}">
                  <a16:creationId xmlns:a16="http://schemas.microsoft.com/office/drawing/2014/main" id="{687A514F-CEF0-44BB-94C7-307EC315F444}"/>
                </a:ext>
              </a:extLst>
            </p:cNvPr>
            <p:cNvSpPr>
              <a:spLocks noChangeArrowheads="1"/>
            </p:cNvSpPr>
            <p:nvPr/>
          </p:nvSpPr>
          <p:spPr bwMode="auto">
            <a:xfrm>
              <a:off x="243417" y="1428750"/>
              <a:ext cx="158750" cy="158750"/>
            </a:xfrm>
            <a:prstGeom prst="rect">
              <a:avLst/>
            </a:prstGeom>
            <a:solidFill>
              <a:srgbClr val="FF0000"/>
            </a:solidFill>
            <a:ln w="3175">
              <a:solidFill>
                <a:schemeClr val="bg2"/>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New Roman" panose="02020603050405020304" pitchFamily="18" charset="0"/>
              </a:endParaRPr>
            </a:p>
          </p:txBody>
        </p:sp>
        <p:sp>
          <p:nvSpPr>
            <p:cNvPr id="32777" name="Rectangle 13">
              <a:extLst>
                <a:ext uri="{FF2B5EF4-FFF2-40B4-BE49-F238E27FC236}">
                  <a16:creationId xmlns:a16="http://schemas.microsoft.com/office/drawing/2014/main" id="{7046FCED-78B4-4FC8-955E-AA40E3837CE4}"/>
                </a:ext>
              </a:extLst>
            </p:cNvPr>
            <p:cNvSpPr>
              <a:spLocks noChangeArrowheads="1"/>
            </p:cNvSpPr>
            <p:nvPr/>
          </p:nvSpPr>
          <p:spPr bwMode="auto">
            <a:xfrm>
              <a:off x="242819" y="1671462"/>
              <a:ext cx="158796" cy="158907"/>
            </a:xfrm>
            <a:prstGeom prst="rect">
              <a:avLst/>
            </a:prstGeom>
            <a:solidFill>
              <a:schemeClr val="accent6"/>
            </a:solidFill>
            <a:ln w="3175">
              <a:solidFill>
                <a:schemeClr val="bg2"/>
              </a:solidFill>
              <a:round/>
              <a:headEnd/>
              <a:tailEnd/>
            </a:ln>
          </p:spPr>
          <p:txBody>
            <a:bodyPr/>
            <a:lstStyle/>
            <a:p>
              <a:pPr>
                <a:defRPr/>
              </a:pPr>
              <a:endParaRPr lang="en-US"/>
            </a:p>
          </p:txBody>
        </p:sp>
      </p:grpSp>
      <p:sp>
        <p:nvSpPr>
          <p:cNvPr id="93190" name="Rectangle 4">
            <a:extLst>
              <a:ext uri="{FF2B5EF4-FFF2-40B4-BE49-F238E27FC236}">
                <a16:creationId xmlns:a16="http://schemas.microsoft.com/office/drawing/2014/main" id="{2D474D9F-F2CF-482C-8794-0F779E0AFD2D}"/>
              </a:ext>
            </a:extLst>
          </p:cNvPr>
          <p:cNvSpPr>
            <a:spLocks noChangeArrowheads="1"/>
          </p:cNvSpPr>
          <p:nvPr/>
        </p:nvSpPr>
        <p:spPr bwMode="auto">
          <a:xfrm>
            <a:off x="76200" y="5775325"/>
            <a:ext cx="8880475" cy="304800"/>
          </a:xfrm>
          <a:prstGeom prst="rect">
            <a:avLst/>
          </a:prstGeom>
          <a:noFill/>
          <a:ln w="9525">
            <a:noFill/>
            <a:miter lim="800000"/>
            <a:headEnd/>
            <a:tailEnd/>
          </a:ln>
        </p:spPr>
        <p:txBody>
          <a:bodyPr lIns="90488" tIns="44450" rIns="90488" bIns="44450">
            <a:spAutoFit/>
          </a:bodyPr>
          <a:lstStyle/>
          <a:p>
            <a:pPr>
              <a:defRPr/>
            </a:pPr>
            <a:r>
              <a:rPr lang="en-US" altLang="en-US" sz="1400" dirty="0">
                <a:latin typeface="+mn-lt"/>
              </a:rPr>
              <a:t>MS = multiple sclerosis; ESRD =  end-stage renal disease; GERD = gastroesophageal reflux disease. </a:t>
            </a:r>
          </a:p>
        </p:txBody>
      </p:sp>
      <p:sp>
        <p:nvSpPr>
          <p:cNvPr id="27655" name="Slide Number Placeholder 1">
            <a:extLst>
              <a:ext uri="{FF2B5EF4-FFF2-40B4-BE49-F238E27FC236}">
                <a16:creationId xmlns:a16="http://schemas.microsoft.com/office/drawing/2014/main" id="{6CDAB9FA-D032-4832-A0A3-68F1DF49D62E}"/>
              </a:ext>
            </a:extLst>
          </p:cNvPr>
          <p:cNvSpPr txBox="1">
            <a:spLocks noGrp="1" noChangeArrowheads="1"/>
          </p:cNvSpPr>
          <p:nvPr/>
        </p:nvSpPr>
        <p:spPr bwMode="auto">
          <a:xfrm>
            <a:off x="7372350" y="6245225"/>
            <a:ext cx="14668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fld id="{CC220954-9C08-4A6A-8667-8BB20D88EB5A}" type="slidenum">
              <a:rPr lang="en-US" altLang="en-US" sz="1400" b="0">
                <a:latin typeface="Times New Roman" panose="02020603050405020304" pitchFamily="18" charset="0"/>
              </a:rPr>
              <a:pPr algn="r">
                <a:spcBef>
                  <a:spcPct val="0"/>
                </a:spcBef>
                <a:buFontTx/>
                <a:buNone/>
              </a:pPr>
              <a:t>5</a:t>
            </a:fld>
            <a:endParaRPr lang="en-US" altLang="en-US" sz="1400" b="0">
              <a:latin typeface="Times New Roman" panose="02020603050405020304" pitchFamily="18" charset="0"/>
            </a:endParaRPr>
          </a:p>
        </p:txBody>
      </p:sp>
      <p:sp>
        <p:nvSpPr>
          <p:cNvPr id="27656" name="TextBox 2">
            <a:extLst>
              <a:ext uri="{FF2B5EF4-FFF2-40B4-BE49-F238E27FC236}">
                <a16:creationId xmlns:a16="http://schemas.microsoft.com/office/drawing/2014/main" id="{21689916-CB49-497A-8983-2EC59F0A43DA}"/>
              </a:ext>
            </a:extLst>
          </p:cNvPr>
          <p:cNvSpPr txBox="1">
            <a:spLocks noChangeArrowheads="1"/>
          </p:cNvSpPr>
          <p:nvPr/>
        </p:nvSpPr>
        <p:spPr bwMode="auto">
          <a:xfrm>
            <a:off x="171450" y="4881563"/>
            <a:ext cx="8939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0">
                <a:latin typeface="Times New Roman" panose="02020603050405020304" pitchFamily="18" charset="0"/>
              </a:rPr>
              <a:t>Hays, R. D., Brodsky, M., Johnston, M. F., Spritzer, K. L., &amp; Hui, K.  (2005).  Evaluating the statistical significance of health-related quality of life change in individual patients.  </a:t>
            </a:r>
            <a:r>
              <a:rPr lang="en-US" altLang="en-US" sz="1400" b="0" u="sng">
                <a:latin typeface="Times New Roman" panose="02020603050405020304" pitchFamily="18" charset="0"/>
              </a:rPr>
              <a:t>Evaluation and the Health Professions</a:t>
            </a:r>
            <a:r>
              <a:rPr lang="en-US" altLang="en-US" sz="1400" b="0">
                <a:latin typeface="Times New Roman" panose="02020603050405020304" pitchFamily="18" charset="0"/>
              </a:rPr>
              <a:t>, 28, 160-171.</a:t>
            </a:r>
          </a:p>
          <a:p>
            <a:pPr>
              <a:spcBef>
                <a:spcPct val="0"/>
              </a:spcBef>
              <a:buFontTx/>
              <a:buNone/>
            </a:pPr>
            <a:endParaRPr lang="en-US" altLang="en-US">
              <a:latin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2AA963-CDB3-4298-A779-4B2BAB6641A5}"/>
              </a:ext>
            </a:extLst>
          </p:cNvPr>
          <p:cNvSpPr>
            <a:spLocks noGrp="1"/>
          </p:cNvSpPr>
          <p:nvPr>
            <p:ph type="title"/>
          </p:nvPr>
        </p:nvSpPr>
        <p:spPr>
          <a:xfrm>
            <a:off x="0" y="17929"/>
            <a:ext cx="8858250" cy="1143000"/>
          </a:xfrm>
        </p:spPr>
        <p:txBody>
          <a:bodyPr/>
          <a:lstStyle/>
          <a:p>
            <a:r>
              <a:rPr lang="en-US" dirty="0"/>
              <a:t>Likely Change (Donaldson, 2008)</a:t>
            </a:r>
          </a:p>
        </p:txBody>
      </p:sp>
      <p:pic>
        <p:nvPicPr>
          <p:cNvPr id="6" name="Content Placeholder 5">
            <a:extLst>
              <a:ext uri="{FF2B5EF4-FFF2-40B4-BE49-F238E27FC236}">
                <a16:creationId xmlns:a16="http://schemas.microsoft.com/office/drawing/2014/main" id="{4902DC75-AEE4-4542-BD5B-63C3B10AA4A2}"/>
              </a:ext>
            </a:extLst>
          </p:cNvPr>
          <p:cNvPicPr>
            <a:picLocks noGrp="1" noChangeAspect="1"/>
          </p:cNvPicPr>
          <p:nvPr>
            <p:ph idx="1"/>
          </p:nvPr>
        </p:nvPicPr>
        <p:blipFill>
          <a:blip r:embed="rId3"/>
          <a:stretch>
            <a:fillRect/>
          </a:stretch>
        </p:blipFill>
        <p:spPr>
          <a:xfrm>
            <a:off x="152400" y="1160930"/>
            <a:ext cx="8705850" cy="5560546"/>
          </a:xfrm>
        </p:spPr>
      </p:pic>
      <p:sp>
        <p:nvSpPr>
          <p:cNvPr id="2" name="Slide Number Placeholder 1">
            <a:extLst>
              <a:ext uri="{FF2B5EF4-FFF2-40B4-BE49-F238E27FC236}">
                <a16:creationId xmlns:a16="http://schemas.microsoft.com/office/drawing/2014/main" id="{15889D88-7D59-48E2-93A6-A199AA27CF96}"/>
              </a:ext>
            </a:extLst>
          </p:cNvPr>
          <p:cNvSpPr>
            <a:spLocks noGrp="1"/>
          </p:cNvSpPr>
          <p:nvPr>
            <p:ph type="sldNum" sz="quarter" idx="12"/>
          </p:nvPr>
        </p:nvSpPr>
        <p:spPr/>
        <p:txBody>
          <a:bodyPr/>
          <a:lstStyle/>
          <a:p>
            <a:pPr>
              <a:defRPr/>
            </a:pPr>
            <a:fld id="{FC104A63-7622-4A0E-8213-283EA964E1B0}" type="slidenum">
              <a:rPr lang="en-US" smtClean="0"/>
              <a:pPr>
                <a:defRPr/>
              </a:pPr>
              <a:t>50</a:t>
            </a:fld>
            <a:endParaRPr lang="en-US"/>
          </a:p>
        </p:txBody>
      </p:sp>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360719F5-DBC0-4708-9C30-BB14312EB289}"/>
                  </a:ext>
                </a:extLst>
              </p14:cNvPr>
              <p14:cNvContentPartPr/>
              <p14:nvPr/>
            </p14:nvContentPartPr>
            <p14:xfrm>
              <a:off x="5064995" y="2976035"/>
              <a:ext cx="394560" cy="1191600"/>
            </p14:xfrm>
          </p:contentPart>
        </mc:Choice>
        <mc:Fallback xmlns="">
          <p:pic>
            <p:nvPicPr>
              <p:cNvPr id="10" name="Ink 9">
                <a:extLst>
                  <a:ext uri="{FF2B5EF4-FFF2-40B4-BE49-F238E27FC236}">
                    <a16:creationId xmlns:a16="http://schemas.microsoft.com/office/drawing/2014/main" id="{360719F5-DBC0-4708-9C30-BB14312EB289}"/>
                  </a:ext>
                </a:extLst>
              </p:cNvPr>
              <p:cNvPicPr/>
              <p:nvPr/>
            </p:nvPicPr>
            <p:blipFill>
              <a:blip r:embed="rId5"/>
              <a:stretch>
                <a:fillRect/>
              </a:stretch>
            </p:blipFill>
            <p:spPr>
              <a:xfrm>
                <a:off x="5056003" y="2967035"/>
                <a:ext cx="412184" cy="1209240"/>
              </a:xfrm>
              <a:prstGeom prst="rect">
                <a:avLst/>
              </a:prstGeom>
            </p:spPr>
          </p:pic>
        </mc:Fallback>
      </mc:AlternateContent>
      <p:grpSp>
        <p:nvGrpSpPr>
          <p:cNvPr id="13" name="Group 12">
            <a:extLst>
              <a:ext uri="{FF2B5EF4-FFF2-40B4-BE49-F238E27FC236}">
                <a16:creationId xmlns:a16="http://schemas.microsoft.com/office/drawing/2014/main" id="{5DD20464-27C6-4A1B-B20D-192070331969}"/>
              </a:ext>
            </a:extLst>
          </p:cNvPr>
          <p:cNvGrpSpPr/>
          <p:nvPr/>
        </p:nvGrpSpPr>
        <p:grpSpPr>
          <a:xfrm>
            <a:off x="5082635" y="2472395"/>
            <a:ext cx="2217240" cy="1927800"/>
            <a:chOff x="5082635" y="2472395"/>
            <a:chExt cx="2217240" cy="192780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E74B4BC-7133-4369-A9E8-42DAE7C768C7}"/>
                    </a:ext>
                  </a:extLst>
                </p14:cNvPr>
                <p14:cNvContentPartPr/>
                <p14:nvPr/>
              </p14:nvContentPartPr>
              <p14:xfrm>
                <a:off x="5082635" y="2967755"/>
                <a:ext cx="2217240" cy="1432440"/>
              </p14:xfrm>
            </p:contentPart>
          </mc:Choice>
          <mc:Fallback xmlns="">
            <p:pic>
              <p:nvPicPr>
                <p:cNvPr id="4" name="Ink 3">
                  <a:extLst>
                    <a:ext uri="{FF2B5EF4-FFF2-40B4-BE49-F238E27FC236}">
                      <a16:creationId xmlns:a16="http://schemas.microsoft.com/office/drawing/2014/main" id="{6E74B4BC-7133-4369-A9E8-42DAE7C768C7}"/>
                    </a:ext>
                  </a:extLst>
                </p:cNvPr>
                <p:cNvPicPr/>
                <p:nvPr/>
              </p:nvPicPr>
              <p:blipFill>
                <a:blip r:embed="rId7"/>
                <a:stretch>
                  <a:fillRect/>
                </a:stretch>
              </p:blipFill>
              <p:spPr>
                <a:xfrm>
                  <a:off x="5073635" y="2958757"/>
                  <a:ext cx="2234880" cy="145007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FFD5132-1D4E-4CB5-A9FD-94B3F3983C9F}"/>
                    </a:ext>
                  </a:extLst>
                </p14:cNvPr>
                <p14:cNvContentPartPr/>
                <p14:nvPr/>
              </p14:nvContentPartPr>
              <p14:xfrm>
                <a:off x="6242555" y="2472395"/>
                <a:ext cx="1054800" cy="486000"/>
              </p14:xfrm>
            </p:contentPart>
          </mc:Choice>
          <mc:Fallback xmlns="">
            <p:pic>
              <p:nvPicPr>
                <p:cNvPr id="5" name="Ink 4">
                  <a:extLst>
                    <a:ext uri="{FF2B5EF4-FFF2-40B4-BE49-F238E27FC236}">
                      <a16:creationId xmlns:a16="http://schemas.microsoft.com/office/drawing/2014/main" id="{FFFD5132-1D4E-4CB5-A9FD-94B3F3983C9F}"/>
                    </a:ext>
                  </a:extLst>
                </p:cNvPr>
                <p:cNvPicPr/>
                <p:nvPr/>
              </p:nvPicPr>
              <p:blipFill>
                <a:blip r:embed="rId9"/>
                <a:stretch>
                  <a:fillRect/>
                </a:stretch>
              </p:blipFill>
              <p:spPr>
                <a:xfrm>
                  <a:off x="6233555" y="2463395"/>
                  <a:ext cx="107244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DE52434-0760-498D-932D-7A4380336B46}"/>
                    </a:ext>
                  </a:extLst>
                </p14:cNvPr>
                <p14:cNvContentPartPr/>
                <p14:nvPr/>
              </p14:nvContentPartPr>
              <p14:xfrm>
                <a:off x="5527235" y="2563835"/>
                <a:ext cx="712440" cy="407880"/>
              </p14:xfrm>
            </p:contentPart>
          </mc:Choice>
          <mc:Fallback xmlns="">
            <p:pic>
              <p:nvPicPr>
                <p:cNvPr id="7" name="Ink 6">
                  <a:extLst>
                    <a:ext uri="{FF2B5EF4-FFF2-40B4-BE49-F238E27FC236}">
                      <a16:creationId xmlns:a16="http://schemas.microsoft.com/office/drawing/2014/main" id="{5DE52434-0760-498D-932D-7A4380336B46}"/>
                    </a:ext>
                  </a:extLst>
                </p:cNvPr>
                <p:cNvPicPr/>
                <p:nvPr/>
              </p:nvPicPr>
              <p:blipFill>
                <a:blip r:embed="rId11"/>
                <a:stretch>
                  <a:fillRect/>
                </a:stretch>
              </p:blipFill>
              <p:spPr>
                <a:xfrm>
                  <a:off x="5518235" y="2554835"/>
                  <a:ext cx="73008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1EA6B3C8-91C8-4121-A22A-E51782B2A5F7}"/>
                    </a:ext>
                  </a:extLst>
                </p14:cNvPr>
                <p14:cNvContentPartPr/>
                <p14:nvPr/>
              </p14:nvContentPartPr>
              <p14:xfrm>
                <a:off x="5349755" y="3155315"/>
                <a:ext cx="20160" cy="91800"/>
              </p14:xfrm>
            </p:contentPart>
          </mc:Choice>
          <mc:Fallback xmlns="">
            <p:pic>
              <p:nvPicPr>
                <p:cNvPr id="8" name="Ink 7">
                  <a:extLst>
                    <a:ext uri="{FF2B5EF4-FFF2-40B4-BE49-F238E27FC236}">
                      <a16:creationId xmlns:a16="http://schemas.microsoft.com/office/drawing/2014/main" id="{1EA6B3C8-91C8-4121-A22A-E51782B2A5F7}"/>
                    </a:ext>
                  </a:extLst>
                </p:cNvPr>
                <p:cNvPicPr/>
                <p:nvPr/>
              </p:nvPicPr>
              <p:blipFill>
                <a:blip r:embed="rId13"/>
                <a:stretch>
                  <a:fillRect/>
                </a:stretch>
              </p:blipFill>
              <p:spPr>
                <a:xfrm>
                  <a:off x="5340755" y="3146350"/>
                  <a:ext cx="37800" cy="10937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22605B5D-7699-4799-9B32-3993CC9AFE7C}"/>
                    </a:ext>
                  </a:extLst>
                </p14:cNvPr>
                <p14:cNvContentPartPr/>
                <p14:nvPr/>
              </p14:nvContentPartPr>
              <p14:xfrm>
                <a:off x="5454875" y="2931035"/>
                <a:ext cx="76320" cy="67680"/>
              </p14:xfrm>
            </p:contentPart>
          </mc:Choice>
          <mc:Fallback xmlns="">
            <p:pic>
              <p:nvPicPr>
                <p:cNvPr id="12" name="Ink 11">
                  <a:extLst>
                    <a:ext uri="{FF2B5EF4-FFF2-40B4-BE49-F238E27FC236}">
                      <a16:creationId xmlns:a16="http://schemas.microsoft.com/office/drawing/2014/main" id="{22605B5D-7699-4799-9B32-3993CC9AFE7C}"/>
                    </a:ext>
                  </a:extLst>
                </p:cNvPr>
                <p:cNvPicPr/>
                <p:nvPr/>
              </p:nvPicPr>
              <p:blipFill>
                <a:blip r:embed="rId15"/>
                <a:stretch>
                  <a:fillRect/>
                </a:stretch>
              </p:blipFill>
              <p:spPr>
                <a:xfrm>
                  <a:off x="5445875" y="2922083"/>
                  <a:ext cx="93960" cy="85227"/>
                </a:xfrm>
                <a:prstGeom prst="rect">
                  <a:avLst/>
                </a:prstGeom>
              </p:spPr>
            </p:pic>
          </mc:Fallback>
        </mc:AlternateContent>
      </p:grpSp>
      <p:grpSp>
        <p:nvGrpSpPr>
          <p:cNvPr id="16" name="Group 15">
            <a:extLst>
              <a:ext uri="{FF2B5EF4-FFF2-40B4-BE49-F238E27FC236}">
                <a16:creationId xmlns:a16="http://schemas.microsoft.com/office/drawing/2014/main" id="{A9FFFC88-7F58-4AB6-975F-E2B79CE8FB2E}"/>
              </a:ext>
            </a:extLst>
          </p:cNvPr>
          <p:cNvGrpSpPr/>
          <p:nvPr/>
        </p:nvGrpSpPr>
        <p:grpSpPr>
          <a:xfrm>
            <a:off x="5064635" y="4141355"/>
            <a:ext cx="9720" cy="79920"/>
            <a:chOff x="5064635" y="4141355"/>
            <a:chExt cx="9720" cy="79920"/>
          </a:xfrm>
        </p:grpSpPr>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24AF71F7-CC4C-4206-8B9B-9FAB0D5797B3}"/>
                    </a:ext>
                  </a:extLst>
                </p14:cNvPr>
                <p14:cNvContentPartPr/>
                <p14:nvPr/>
              </p14:nvContentPartPr>
              <p14:xfrm>
                <a:off x="5064635" y="4141355"/>
                <a:ext cx="360" cy="16560"/>
              </p14:xfrm>
            </p:contentPart>
          </mc:Choice>
          <mc:Fallback xmlns="">
            <p:pic>
              <p:nvPicPr>
                <p:cNvPr id="14" name="Ink 13">
                  <a:extLst>
                    <a:ext uri="{FF2B5EF4-FFF2-40B4-BE49-F238E27FC236}">
                      <a16:creationId xmlns:a16="http://schemas.microsoft.com/office/drawing/2014/main" id="{24AF71F7-CC4C-4206-8B9B-9FAB0D5797B3}"/>
                    </a:ext>
                  </a:extLst>
                </p:cNvPr>
                <p:cNvPicPr/>
                <p:nvPr/>
              </p:nvPicPr>
              <p:blipFill>
                <a:blip r:embed="rId17"/>
                <a:stretch>
                  <a:fillRect/>
                </a:stretch>
              </p:blipFill>
              <p:spPr>
                <a:xfrm>
                  <a:off x="5055635" y="4132355"/>
                  <a:ext cx="180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C550A2A5-40D0-489B-9552-954ACBC7562F}"/>
                    </a:ext>
                  </a:extLst>
                </p14:cNvPr>
                <p14:cNvContentPartPr/>
                <p14:nvPr/>
              </p14:nvContentPartPr>
              <p14:xfrm>
                <a:off x="5064635" y="4141355"/>
                <a:ext cx="9720" cy="79920"/>
              </p14:xfrm>
            </p:contentPart>
          </mc:Choice>
          <mc:Fallback xmlns="">
            <p:pic>
              <p:nvPicPr>
                <p:cNvPr id="15" name="Ink 14">
                  <a:extLst>
                    <a:ext uri="{FF2B5EF4-FFF2-40B4-BE49-F238E27FC236}">
                      <a16:creationId xmlns:a16="http://schemas.microsoft.com/office/drawing/2014/main" id="{C550A2A5-40D0-489B-9552-954ACBC7562F}"/>
                    </a:ext>
                  </a:extLst>
                </p:cNvPr>
                <p:cNvPicPr/>
                <p:nvPr/>
              </p:nvPicPr>
              <p:blipFill>
                <a:blip r:embed="rId19"/>
                <a:stretch>
                  <a:fillRect/>
                </a:stretch>
              </p:blipFill>
              <p:spPr>
                <a:xfrm>
                  <a:off x="5055635" y="4132355"/>
                  <a:ext cx="27360" cy="97560"/>
                </a:xfrm>
                <a:prstGeom prst="rect">
                  <a:avLst/>
                </a:prstGeom>
              </p:spPr>
            </p:pic>
          </mc:Fallback>
        </mc:AlternateContent>
      </p:grpSp>
    </p:spTree>
    <p:extLst>
      <p:ext uri="{BB962C8B-B14F-4D97-AF65-F5344CB8AC3E}">
        <p14:creationId xmlns:p14="http://schemas.microsoft.com/office/powerpoint/2010/main" val="24212771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2AA963-CDB3-4298-A779-4B2BAB6641A5}"/>
              </a:ext>
            </a:extLst>
          </p:cNvPr>
          <p:cNvSpPr>
            <a:spLocks noGrp="1"/>
          </p:cNvSpPr>
          <p:nvPr>
            <p:ph type="title"/>
          </p:nvPr>
        </p:nvSpPr>
        <p:spPr>
          <a:xfrm>
            <a:off x="0" y="17929"/>
            <a:ext cx="8858250" cy="1143000"/>
          </a:xfrm>
        </p:spPr>
        <p:txBody>
          <a:bodyPr/>
          <a:lstStyle/>
          <a:p>
            <a:r>
              <a:rPr lang="en-US" dirty="0"/>
              <a:t>Likely Change (Donaldson, 2008)</a:t>
            </a:r>
          </a:p>
        </p:txBody>
      </p:sp>
      <p:pic>
        <p:nvPicPr>
          <p:cNvPr id="6" name="Content Placeholder 5">
            <a:extLst>
              <a:ext uri="{FF2B5EF4-FFF2-40B4-BE49-F238E27FC236}">
                <a16:creationId xmlns:a16="http://schemas.microsoft.com/office/drawing/2014/main" id="{4902DC75-AEE4-4542-BD5B-63C3B10AA4A2}"/>
              </a:ext>
            </a:extLst>
          </p:cNvPr>
          <p:cNvPicPr>
            <a:picLocks noGrp="1" noChangeAspect="1"/>
          </p:cNvPicPr>
          <p:nvPr>
            <p:ph idx="1"/>
          </p:nvPr>
        </p:nvPicPr>
        <p:blipFill>
          <a:blip r:embed="rId3"/>
          <a:stretch>
            <a:fillRect/>
          </a:stretch>
        </p:blipFill>
        <p:spPr>
          <a:xfrm>
            <a:off x="152400" y="1160930"/>
            <a:ext cx="8705850" cy="5560546"/>
          </a:xfrm>
        </p:spPr>
      </p:pic>
      <p:sp>
        <p:nvSpPr>
          <p:cNvPr id="2" name="Slide Number Placeholder 1">
            <a:extLst>
              <a:ext uri="{FF2B5EF4-FFF2-40B4-BE49-F238E27FC236}">
                <a16:creationId xmlns:a16="http://schemas.microsoft.com/office/drawing/2014/main" id="{15889D88-7D59-48E2-93A6-A199AA27CF96}"/>
              </a:ext>
            </a:extLst>
          </p:cNvPr>
          <p:cNvSpPr>
            <a:spLocks noGrp="1"/>
          </p:cNvSpPr>
          <p:nvPr>
            <p:ph type="sldNum" sz="quarter" idx="12"/>
          </p:nvPr>
        </p:nvSpPr>
        <p:spPr/>
        <p:txBody>
          <a:bodyPr/>
          <a:lstStyle/>
          <a:p>
            <a:pPr>
              <a:defRPr/>
            </a:pPr>
            <a:fld id="{FC104A63-7622-4A0E-8213-283EA964E1B0}" type="slidenum">
              <a:rPr lang="en-US" smtClean="0"/>
              <a:pPr>
                <a:defRPr/>
              </a:pPr>
              <a:t>51</a:t>
            </a:fld>
            <a:endParaRPr lang="en-US"/>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4" name="Ink 3">
                <a:extLst>
                  <a:ext uri="{FF2B5EF4-FFF2-40B4-BE49-F238E27FC236}">
                    <a16:creationId xmlns:a16="http://schemas.microsoft.com/office/drawing/2014/main" id="{3DB249EF-B324-414C-BAC8-188F17CBF8E9}"/>
                  </a:ext>
                </a:extLst>
              </p14:cNvPr>
              <p14:cNvContentPartPr/>
              <p14:nvPr/>
            </p14:nvContentPartPr>
            <p14:xfrm>
              <a:off x="4356155" y="4391915"/>
              <a:ext cx="1659600" cy="906480"/>
            </p14:xfrm>
          </p:contentPart>
        </mc:Choice>
        <mc:Fallback xmlns="">
          <p:pic>
            <p:nvPicPr>
              <p:cNvPr id="4" name="Ink 3">
                <a:extLst>
                  <a:ext uri="{FF2B5EF4-FFF2-40B4-BE49-F238E27FC236}">
                    <a16:creationId xmlns:a16="http://schemas.microsoft.com/office/drawing/2014/main" id="{3DB249EF-B324-414C-BAC8-188F17CBF8E9}"/>
                  </a:ext>
                </a:extLst>
              </p:cNvPr>
              <p:cNvPicPr/>
              <p:nvPr/>
            </p:nvPicPr>
            <p:blipFill>
              <a:blip r:embed="rId5"/>
              <a:stretch>
                <a:fillRect/>
              </a:stretch>
            </p:blipFill>
            <p:spPr>
              <a:xfrm>
                <a:off x="4338155" y="4373915"/>
                <a:ext cx="1695240" cy="942120"/>
              </a:xfrm>
              <a:prstGeom prst="rect">
                <a:avLst/>
              </a:prstGeom>
            </p:spPr>
          </p:pic>
        </mc:Fallback>
      </mc:AlternateContent>
    </p:spTree>
    <p:extLst>
      <p:ext uri="{BB962C8B-B14F-4D97-AF65-F5344CB8AC3E}">
        <p14:creationId xmlns:p14="http://schemas.microsoft.com/office/powerpoint/2010/main" val="2160356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2AA963-CDB3-4298-A779-4B2BAB6641A5}"/>
              </a:ext>
            </a:extLst>
          </p:cNvPr>
          <p:cNvSpPr>
            <a:spLocks noGrp="1"/>
          </p:cNvSpPr>
          <p:nvPr>
            <p:ph type="title"/>
          </p:nvPr>
        </p:nvSpPr>
        <p:spPr>
          <a:xfrm>
            <a:off x="0" y="17929"/>
            <a:ext cx="8858250" cy="1143000"/>
          </a:xfrm>
        </p:spPr>
        <p:txBody>
          <a:bodyPr/>
          <a:lstStyle/>
          <a:p>
            <a:r>
              <a:rPr lang="en-US" dirty="0"/>
              <a:t>Likely Change (Donaldson, 2008)</a:t>
            </a:r>
          </a:p>
        </p:txBody>
      </p:sp>
      <p:pic>
        <p:nvPicPr>
          <p:cNvPr id="6" name="Content Placeholder 5">
            <a:extLst>
              <a:ext uri="{FF2B5EF4-FFF2-40B4-BE49-F238E27FC236}">
                <a16:creationId xmlns:a16="http://schemas.microsoft.com/office/drawing/2014/main" id="{4902DC75-AEE4-4542-BD5B-63C3B10AA4A2}"/>
              </a:ext>
            </a:extLst>
          </p:cNvPr>
          <p:cNvPicPr>
            <a:picLocks noGrp="1" noChangeAspect="1"/>
          </p:cNvPicPr>
          <p:nvPr>
            <p:ph idx="1"/>
          </p:nvPr>
        </p:nvPicPr>
        <p:blipFill>
          <a:blip r:embed="rId3"/>
          <a:stretch>
            <a:fillRect/>
          </a:stretch>
        </p:blipFill>
        <p:spPr>
          <a:xfrm>
            <a:off x="152400" y="1160930"/>
            <a:ext cx="8705850" cy="5560546"/>
          </a:xfrm>
        </p:spPr>
      </p:pic>
      <p:sp>
        <p:nvSpPr>
          <p:cNvPr id="2" name="Slide Number Placeholder 1">
            <a:extLst>
              <a:ext uri="{FF2B5EF4-FFF2-40B4-BE49-F238E27FC236}">
                <a16:creationId xmlns:a16="http://schemas.microsoft.com/office/drawing/2014/main" id="{15889D88-7D59-48E2-93A6-A199AA27CF96}"/>
              </a:ext>
            </a:extLst>
          </p:cNvPr>
          <p:cNvSpPr>
            <a:spLocks noGrp="1"/>
          </p:cNvSpPr>
          <p:nvPr>
            <p:ph type="sldNum" sz="quarter" idx="12"/>
          </p:nvPr>
        </p:nvSpPr>
        <p:spPr/>
        <p:txBody>
          <a:bodyPr/>
          <a:lstStyle/>
          <a:p>
            <a:pPr>
              <a:defRPr/>
            </a:pPr>
            <a:fld id="{FC104A63-7622-4A0E-8213-283EA964E1B0}" type="slidenum">
              <a:rPr lang="en-US" smtClean="0"/>
              <a:pPr>
                <a:defRPr/>
              </a:pPr>
              <a:t>52</a:t>
            </a:fld>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97D5507-5240-4BAD-ADD8-E19BD6E02480}"/>
                  </a:ext>
                </a:extLst>
              </p14:cNvPr>
              <p14:cNvContentPartPr/>
              <p14:nvPr/>
            </p14:nvContentPartPr>
            <p14:xfrm>
              <a:off x="3861155" y="5233955"/>
              <a:ext cx="1125360" cy="468360"/>
            </p14:xfrm>
          </p:contentPart>
        </mc:Choice>
        <mc:Fallback xmlns="">
          <p:pic>
            <p:nvPicPr>
              <p:cNvPr id="4" name="Ink 3">
                <a:extLst>
                  <a:ext uri="{FF2B5EF4-FFF2-40B4-BE49-F238E27FC236}">
                    <a16:creationId xmlns:a16="http://schemas.microsoft.com/office/drawing/2014/main" id="{497D5507-5240-4BAD-ADD8-E19BD6E02480}"/>
                  </a:ext>
                </a:extLst>
              </p:cNvPr>
              <p:cNvPicPr/>
              <p:nvPr/>
            </p:nvPicPr>
            <p:blipFill>
              <a:blip r:embed="rId5"/>
              <a:stretch>
                <a:fillRect/>
              </a:stretch>
            </p:blipFill>
            <p:spPr>
              <a:xfrm>
                <a:off x="3852155" y="5224948"/>
                <a:ext cx="1143000" cy="486014"/>
              </a:xfrm>
              <a:prstGeom prst="rect">
                <a:avLst/>
              </a:prstGeom>
            </p:spPr>
          </p:pic>
        </mc:Fallback>
      </mc:AlternateContent>
    </p:spTree>
    <p:extLst>
      <p:ext uri="{BB962C8B-B14F-4D97-AF65-F5344CB8AC3E}">
        <p14:creationId xmlns:p14="http://schemas.microsoft.com/office/powerpoint/2010/main" val="2024451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2AA963-CDB3-4298-A779-4B2BAB6641A5}"/>
              </a:ext>
            </a:extLst>
          </p:cNvPr>
          <p:cNvSpPr>
            <a:spLocks noGrp="1"/>
          </p:cNvSpPr>
          <p:nvPr>
            <p:ph type="title"/>
          </p:nvPr>
        </p:nvSpPr>
        <p:spPr>
          <a:xfrm>
            <a:off x="0" y="17929"/>
            <a:ext cx="8858250" cy="1143000"/>
          </a:xfrm>
        </p:spPr>
        <p:txBody>
          <a:bodyPr/>
          <a:lstStyle/>
          <a:p>
            <a:r>
              <a:rPr lang="en-US" dirty="0"/>
              <a:t>Likely Change (Donaldson, 2008)</a:t>
            </a:r>
          </a:p>
        </p:txBody>
      </p:sp>
      <p:pic>
        <p:nvPicPr>
          <p:cNvPr id="6" name="Content Placeholder 5">
            <a:extLst>
              <a:ext uri="{FF2B5EF4-FFF2-40B4-BE49-F238E27FC236}">
                <a16:creationId xmlns:a16="http://schemas.microsoft.com/office/drawing/2014/main" id="{4902DC75-AEE4-4542-BD5B-63C3B10AA4A2}"/>
              </a:ext>
            </a:extLst>
          </p:cNvPr>
          <p:cNvPicPr>
            <a:picLocks noGrp="1" noChangeAspect="1"/>
          </p:cNvPicPr>
          <p:nvPr>
            <p:ph idx="1"/>
          </p:nvPr>
        </p:nvPicPr>
        <p:blipFill>
          <a:blip r:embed="rId3"/>
          <a:stretch>
            <a:fillRect/>
          </a:stretch>
        </p:blipFill>
        <p:spPr>
          <a:xfrm>
            <a:off x="152400" y="1160930"/>
            <a:ext cx="8705850" cy="5560546"/>
          </a:xfrm>
        </p:spPr>
      </p:pic>
      <p:sp>
        <p:nvSpPr>
          <p:cNvPr id="2" name="Slide Number Placeholder 1">
            <a:extLst>
              <a:ext uri="{FF2B5EF4-FFF2-40B4-BE49-F238E27FC236}">
                <a16:creationId xmlns:a16="http://schemas.microsoft.com/office/drawing/2014/main" id="{15889D88-7D59-48E2-93A6-A199AA27CF96}"/>
              </a:ext>
            </a:extLst>
          </p:cNvPr>
          <p:cNvSpPr>
            <a:spLocks noGrp="1"/>
          </p:cNvSpPr>
          <p:nvPr>
            <p:ph type="sldNum" sz="quarter" idx="12"/>
          </p:nvPr>
        </p:nvSpPr>
        <p:spPr/>
        <p:txBody>
          <a:bodyPr/>
          <a:lstStyle/>
          <a:p>
            <a:pPr>
              <a:defRPr/>
            </a:pPr>
            <a:fld id="{FC104A63-7622-4A0E-8213-283EA964E1B0}" type="slidenum">
              <a:rPr lang="en-US" smtClean="0"/>
              <a:pPr>
                <a:defRPr/>
              </a:pPr>
              <a:t>53</a:t>
            </a:fld>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79E7CF14-9D0C-44F7-B369-47F4A4AC6291}"/>
                  </a:ext>
                </a:extLst>
              </p14:cNvPr>
              <p14:cNvContentPartPr/>
              <p14:nvPr/>
            </p14:nvContentPartPr>
            <p14:xfrm>
              <a:off x="4803995" y="5494235"/>
              <a:ext cx="1526040" cy="324360"/>
            </p14:xfrm>
          </p:contentPart>
        </mc:Choice>
        <mc:Fallback xmlns="">
          <p:pic>
            <p:nvPicPr>
              <p:cNvPr id="4" name="Ink 3">
                <a:extLst>
                  <a:ext uri="{FF2B5EF4-FFF2-40B4-BE49-F238E27FC236}">
                    <a16:creationId xmlns:a16="http://schemas.microsoft.com/office/drawing/2014/main" id="{79E7CF14-9D0C-44F7-B369-47F4A4AC6291}"/>
                  </a:ext>
                </a:extLst>
              </p:cNvPr>
              <p:cNvPicPr/>
              <p:nvPr/>
            </p:nvPicPr>
            <p:blipFill>
              <a:blip r:embed="rId5"/>
              <a:stretch>
                <a:fillRect/>
              </a:stretch>
            </p:blipFill>
            <p:spPr>
              <a:xfrm>
                <a:off x="4794995" y="5485235"/>
                <a:ext cx="1543680" cy="342000"/>
              </a:xfrm>
              <a:prstGeom prst="rect">
                <a:avLst/>
              </a:prstGeom>
            </p:spPr>
          </p:pic>
        </mc:Fallback>
      </mc:AlternateContent>
    </p:spTree>
    <p:extLst>
      <p:ext uri="{BB962C8B-B14F-4D97-AF65-F5344CB8AC3E}">
        <p14:creationId xmlns:p14="http://schemas.microsoft.com/office/powerpoint/2010/main" val="1169956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8A6B-C858-467F-9A25-6DE9056AAFDA}"/>
              </a:ext>
            </a:extLst>
          </p:cNvPr>
          <p:cNvSpPr>
            <a:spLocks noGrp="1"/>
          </p:cNvSpPr>
          <p:nvPr>
            <p:ph type="title"/>
          </p:nvPr>
        </p:nvSpPr>
        <p:spPr>
          <a:xfrm>
            <a:off x="0" y="8965"/>
            <a:ext cx="9067800" cy="1143000"/>
          </a:xfrm>
        </p:spPr>
        <p:txBody>
          <a:bodyPr/>
          <a:lstStyle/>
          <a:p>
            <a:r>
              <a:rPr lang="en-US" sz="3200" dirty="0">
                <a:latin typeface="Comic Sans MS" panose="030F0702030302020204" pitchFamily="66" charset="0"/>
                <a:ea typeface="Calibri" panose="020F0502020204030204" pitchFamily="34" charset="0"/>
              </a:rPr>
              <a:t>Peer Reviewer’s Comment </a:t>
            </a:r>
            <a:br>
              <a:rPr lang="en-US" sz="2400" dirty="0">
                <a:latin typeface="Comic Sans MS" panose="030F0702030302020204" pitchFamily="66" charset="0"/>
                <a:ea typeface="Calibri" panose="020F0502020204030204" pitchFamily="34" charset="0"/>
              </a:rPr>
            </a:br>
            <a:endParaRPr lang="en-US" sz="2400"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9AAD90B2-F56C-4B0D-8010-AEBF5EFB30E4}"/>
              </a:ext>
            </a:extLst>
          </p:cNvPr>
          <p:cNvSpPr>
            <a:spLocks noGrp="1"/>
          </p:cNvSpPr>
          <p:nvPr>
            <p:ph idx="1"/>
          </p:nvPr>
        </p:nvSpPr>
        <p:spPr>
          <a:xfrm>
            <a:off x="76200" y="1435613"/>
            <a:ext cx="9067800" cy="4736587"/>
          </a:xfrm>
        </p:spPr>
        <p:txBody>
          <a:bodyPr/>
          <a:lstStyle/>
          <a:p>
            <a:pPr marL="0" indent="0">
              <a:buNone/>
            </a:pPr>
            <a:r>
              <a:rPr lang="en-US" sz="2800" dirty="0">
                <a:effectLst/>
                <a:latin typeface="Times New Roman" panose="02020603050405020304" pitchFamily="18" charset="0"/>
                <a:ea typeface="Calibri" panose="020F0502020204030204" pitchFamily="34" charset="0"/>
              </a:rPr>
              <a:t>If a person's change surpasses the RCI-50% threshold it means that, if the person were unchanged, probability of observing that change is 50%.</a:t>
            </a:r>
          </a:p>
          <a:p>
            <a:pPr marL="0" indent="0">
              <a:buNone/>
            </a:pPr>
            <a:endParaRPr lang="en-US" sz="2800" dirty="0">
              <a:latin typeface="Times New Roman" panose="02020603050405020304" pitchFamily="18" charset="0"/>
              <a:ea typeface="Calibri" panose="020F0502020204030204" pitchFamily="34" charset="0"/>
            </a:endParaRPr>
          </a:p>
          <a:p>
            <a:pPr marL="0" indent="0">
              <a:buNone/>
            </a:pPr>
            <a:r>
              <a:rPr lang="en-US" sz="2800" dirty="0">
                <a:effectLst/>
                <a:latin typeface="Times New Roman" panose="02020603050405020304" pitchFamily="18" charset="0"/>
                <a:ea typeface="Calibri" panose="020F0502020204030204" pitchFamily="34" charset="0"/>
              </a:rPr>
              <a:t>What does this tell us about the how likely it is that the person has really changed? </a:t>
            </a:r>
          </a:p>
          <a:p>
            <a:pPr marL="0" indent="0">
              <a:buNone/>
            </a:pPr>
            <a:endParaRPr lang="en-US" sz="2800" dirty="0">
              <a:latin typeface="Times New Roman" panose="02020603050405020304" pitchFamily="18" charset="0"/>
              <a:ea typeface="Calibri" panose="020F0502020204030204" pitchFamily="34" charset="0"/>
            </a:endParaRPr>
          </a:p>
          <a:p>
            <a:pPr marL="0" indent="0">
              <a:buNone/>
            </a:pPr>
            <a:r>
              <a:rPr lang="en-US" sz="2800" u="sng" dirty="0">
                <a:latin typeface="Times New Roman" panose="02020603050405020304" pitchFamily="18" charset="0"/>
                <a:ea typeface="Calibri" panose="020F0502020204030204" pitchFamily="34" charset="0"/>
              </a:rPr>
              <a:t>The scores observed are likely even if the person has not changed</a:t>
            </a:r>
            <a:r>
              <a:rPr lang="en-US" sz="2800" dirty="0">
                <a:latin typeface="Times New Roman" panose="02020603050405020304" pitchFamily="18" charset="0"/>
                <a:ea typeface="Calibri" panose="020F0502020204030204" pitchFamily="34" charset="0"/>
              </a:rPr>
              <a:t>.</a:t>
            </a:r>
            <a:r>
              <a:rPr lang="en-US" sz="2800" dirty="0">
                <a:effectLst/>
                <a:latin typeface="Times New Roman" panose="02020603050405020304" pitchFamily="18" charset="0"/>
                <a:ea typeface="Calibri" panose="020F0502020204030204" pitchFamily="34" charset="0"/>
              </a:rPr>
              <a:t> </a:t>
            </a:r>
          </a:p>
          <a:p>
            <a:pPr marL="0" indent="0">
              <a:buNone/>
            </a:pPr>
            <a:endParaRPr lang="en-US" sz="2200" dirty="0"/>
          </a:p>
        </p:txBody>
      </p:sp>
      <p:sp>
        <p:nvSpPr>
          <p:cNvPr id="4" name="Slide Number Placeholder 3">
            <a:extLst>
              <a:ext uri="{FF2B5EF4-FFF2-40B4-BE49-F238E27FC236}">
                <a16:creationId xmlns:a16="http://schemas.microsoft.com/office/drawing/2014/main" id="{1C016969-B550-421C-8B6A-B692AE307E45}"/>
              </a:ext>
            </a:extLst>
          </p:cNvPr>
          <p:cNvSpPr>
            <a:spLocks noGrp="1"/>
          </p:cNvSpPr>
          <p:nvPr>
            <p:ph type="sldNum" sz="quarter" idx="12"/>
          </p:nvPr>
        </p:nvSpPr>
        <p:spPr/>
        <p:txBody>
          <a:bodyPr/>
          <a:lstStyle/>
          <a:p>
            <a:pPr>
              <a:defRPr/>
            </a:pPr>
            <a:fld id="{0C5144EA-161E-419D-B606-46724030BA3B}" type="slidenum">
              <a:rPr lang="en-US" smtClean="0"/>
              <a:pPr>
                <a:defRPr/>
              </a:pPr>
              <a:t>54</a:t>
            </a:fld>
            <a:endParaRPr lang="en-US"/>
          </a:p>
        </p:txBody>
      </p:sp>
      <p:grpSp>
        <p:nvGrpSpPr>
          <p:cNvPr id="8" name="Group 7">
            <a:extLst>
              <a:ext uri="{FF2B5EF4-FFF2-40B4-BE49-F238E27FC236}">
                <a16:creationId xmlns:a16="http://schemas.microsoft.com/office/drawing/2014/main" id="{888D35A8-49F6-4E86-BDAB-39F34B1CBDE2}"/>
              </a:ext>
            </a:extLst>
          </p:cNvPr>
          <p:cNvGrpSpPr/>
          <p:nvPr/>
        </p:nvGrpSpPr>
        <p:grpSpPr>
          <a:xfrm>
            <a:off x="197075" y="1658075"/>
            <a:ext cx="18000" cy="18360"/>
            <a:chOff x="197075" y="1658075"/>
            <a:chExt cx="18000" cy="1836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1D7C5965-0548-470C-96AB-55647ADE0862}"/>
                    </a:ext>
                  </a:extLst>
                </p14:cNvPr>
                <p14:cNvContentPartPr/>
                <p14:nvPr/>
              </p14:nvContentPartPr>
              <p14:xfrm>
                <a:off x="214715" y="1658075"/>
                <a:ext cx="360" cy="360"/>
              </p14:xfrm>
            </p:contentPart>
          </mc:Choice>
          <mc:Fallback xmlns="">
            <p:pic>
              <p:nvPicPr>
                <p:cNvPr id="5" name="Ink 4">
                  <a:extLst>
                    <a:ext uri="{FF2B5EF4-FFF2-40B4-BE49-F238E27FC236}">
                      <a16:creationId xmlns:a16="http://schemas.microsoft.com/office/drawing/2014/main" id="{1D7C5965-0548-470C-96AB-55647ADE0862}"/>
                    </a:ext>
                  </a:extLst>
                </p:cNvPr>
                <p:cNvPicPr/>
                <p:nvPr/>
              </p:nvPicPr>
              <p:blipFill>
                <a:blip r:embed="rId4"/>
                <a:stretch>
                  <a:fillRect/>
                </a:stretch>
              </p:blipFill>
              <p:spPr>
                <a:xfrm>
                  <a:off x="205715" y="16490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7E4148A-1C79-44AB-B86C-C8E936D67B85}"/>
                    </a:ext>
                  </a:extLst>
                </p14:cNvPr>
                <p14:cNvContentPartPr/>
                <p14:nvPr/>
              </p14:nvContentPartPr>
              <p14:xfrm>
                <a:off x="197075" y="1676075"/>
                <a:ext cx="360" cy="360"/>
              </p14:xfrm>
            </p:contentPart>
          </mc:Choice>
          <mc:Fallback xmlns="">
            <p:pic>
              <p:nvPicPr>
                <p:cNvPr id="6" name="Ink 5">
                  <a:extLst>
                    <a:ext uri="{FF2B5EF4-FFF2-40B4-BE49-F238E27FC236}">
                      <a16:creationId xmlns:a16="http://schemas.microsoft.com/office/drawing/2014/main" id="{E7E4148A-1C79-44AB-B86C-C8E936D67B85}"/>
                    </a:ext>
                  </a:extLst>
                </p:cNvPr>
                <p:cNvPicPr/>
                <p:nvPr/>
              </p:nvPicPr>
              <p:blipFill>
                <a:blip r:embed="rId4"/>
                <a:stretch>
                  <a:fillRect/>
                </a:stretch>
              </p:blipFill>
              <p:spPr>
                <a:xfrm>
                  <a:off x="188075" y="166707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8C1B22FD-6F43-4AAC-A35C-7DA15F1669CE}"/>
                  </a:ext>
                </a:extLst>
              </p14:cNvPr>
              <p14:cNvContentPartPr/>
              <p14:nvPr/>
            </p14:nvContentPartPr>
            <p14:xfrm>
              <a:off x="241715" y="1711715"/>
              <a:ext cx="360" cy="360"/>
            </p14:xfrm>
          </p:contentPart>
        </mc:Choice>
        <mc:Fallback xmlns="">
          <p:pic>
            <p:nvPicPr>
              <p:cNvPr id="7" name="Ink 6">
                <a:extLst>
                  <a:ext uri="{FF2B5EF4-FFF2-40B4-BE49-F238E27FC236}">
                    <a16:creationId xmlns:a16="http://schemas.microsoft.com/office/drawing/2014/main" id="{8C1B22FD-6F43-4AAC-A35C-7DA15F1669CE}"/>
                  </a:ext>
                </a:extLst>
              </p:cNvPr>
              <p:cNvPicPr/>
              <p:nvPr/>
            </p:nvPicPr>
            <p:blipFill>
              <a:blip r:embed="rId4"/>
              <a:stretch>
                <a:fillRect/>
              </a:stretch>
            </p:blipFill>
            <p:spPr>
              <a:xfrm>
                <a:off x="232715" y="1702715"/>
                <a:ext cx="18000" cy="18000"/>
              </a:xfrm>
              <a:prstGeom prst="rect">
                <a:avLst/>
              </a:prstGeom>
            </p:spPr>
          </p:pic>
        </mc:Fallback>
      </mc:AlternateContent>
      <p:grpSp>
        <p:nvGrpSpPr>
          <p:cNvPr id="12" name="Group 11">
            <a:extLst>
              <a:ext uri="{FF2B5EF4-FFF2-40B4-BE49-F238E27FC236}">
                <a16:creationId xmlns:a16="http://schemas.microsoft.com/office/drawing/2014/main" id="{6B8E50D9-F786-4378-937D-0B4BDFBAB005}"/>
              </a:ext>
            </a:extLst>
          </p:cNvPr>
          <p:cNvGrpSpPr/>
          <p:nvPr/>
        </p:nvGrpSpPr>
        <p:grpSpPr>
          <a:xfrm>
            <a:off x="671915" y="3728795"/>
            <a:ext cx="9720" cy="360"/>
            <a:chOff x="671915" y="3728795"/>
            <a:chExt cx="9720" cy="360"/>
          </a:xfrm>
        </p:grpSpPr>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31292D9D-2B6A-42C1-AEF7-9A7A9F54CA4E}"/>
                    </a:ext>
                  </a:extLst>
                </p14:cNvPr>
                <p14:cNvContentPartPr/>
                <p14:nvPr/>
              </p14:nvContentPartPr>
              <p14:xfrm>
                <a:off x="671915" y="3728795"/>
                <a:ext cx="360" cy="360"/>
              </p14:xfrm>
            </p:contentPart>
          </mc:Choice>
          <mc:Fallback xmlns="">
            <p:pic>
              <p:nvPicPr>
                <p:cNvPr id="9" name="Ink 8">
                  <a:extLst>
                    <a:ext uri="{FF2B5EF4-FFF2-40B4-BE49-F238E27FC236}">
                      <a16:creationId xmlns:a16="http://schemas.microsoft.com/office/drawing/2014/main" id="{31292D9D-2B6A-42C1-AEF7-9A7A9F54CA4E}"/>
                    </a:ext>
                  </a:extLst>
                </p:cNvPr>
                <p:cNvPicPr/>
                <p:nvPr/>
              </p:nvPicPr>
              <p:blipFill>
                <a:blip r:embed="rId4"/>
                <a:stretch>
                  <a:fillRect/>
                </a:stretch>
              </p:blipFill>
              <p:spPr>
                <a:xfrm>
                  <a:off x="662915" y="37197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CFF786C9-50DE-4179-8321-E383228DE9B3}"/>
                    </a:ext>
                  </a:extLst>
                </p14:cNvPr>
                <p14:cNvContentPartPr/>
                <p14:nvPr/>
              </p14:nvContentPartPr>
              <p14:xfrm>
                <a:off x="671915" y="3728795"/>
                <a:ext cx="360" cy="360"/>
              </p14:xfrm>
            </p:contentPart>
          </mc:Choice>
          <mc:Fallback xmlns="">
            <p:pic>
              <p:nvPicPr>
                <p:cNvPr id="10" name="Ink 9">
                  <a:extLst>
                    <a:ext uri="{FF2B5EF4-FFF2-40B4-BE49-F238E27FC236}">
                      <a16:creationId xmlns:a16="http://schemas.microsoft.com/office/drawing/2014/main" id="{CFF786C9-50DE-4179-8321-E383228DE9B3}"/>
                    </a:ext>
                  </a:extLst>
                </p:cNvPr>
                <p:cNvPicPr/>
                <p:nvPr/>
              </p:nvPicPr>
              <p:blipFill>
                <a:blip r:embed="rId4"/>
                <a:stretch>
                  <a:fillRect/>
                </a:stretch>
              </p:blipFill>
              <p:spPr>
                <a:xfrm>
                  <a:off x="662915" y="37197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F8DE7793-CE97-4D26-AB3B-21881A540E10}"/>
                    </a:ext>
                  </a:extLst>
                </p14:cNvPr>
                <p14:cNvContentPartPr/>
                <p14:nvPr/>
              </p14:nvContentPartPr>
              <p14:xfrm>
                <a:off x="681275" y="3728795"/>
                <a:ext cx="360" cy="360"/>
              </p14:xfrm>
            </p:contentPart>
          </mc:Choice>
          <mc:Fallback xmlns="">
            <p:pic>
              <p:nvPicPr>
                <p:cNvPr id="11" name="Ink 10">
                  <a:extLst>
                    <a:ext uri="{FF2B5EF4-FFF2-40B4-BE49-F238E27FC236}">
                      <a16:creationId xmlns:a16="http://schemas.microsoft.com/office/drawing/2014/main" id="{F8DE7793-CE97-4D26-AB3B-21881A540E10}"/>
                    </a:ext>
                  </a:extLst>
                </p:cNvPr>
                <p:cNvPicPr/>
                <p:nvPr/>
              </p:nvPicPr>
              <p:blipFill>
                <a:blip r:embed="rId4"/>
                <a:stretch>
                  <a:fillRect/>
                </a:stretch>
              </p:blipFill>
              <p:spPr>
                <a:xfrm>
                  <a:off x="672275" y="3719795"/>
                  <a:ext cx="18000" cy="18000"/>
                </a:xfrm>
                <a:prstGeom prst="rect">
                  <a:avLst/>
                </a:prstGeom>
              </p:spPr>
            </p:pic>
          </mc:Fallback>
        </mc:AlternateContent>
      </p:grpSp>
    </p:spTree>
    <p:extLst>
      <p:ext uri="{BB962C8B-B14F-4D97-AF65-F5344CB8AC3E}">
        <p14:creationId xmlns:p14="http://schemas.microsoft.com/office/powerpoint/2010/main" val="58595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D167F0-B9B0-4D05-B0A2-26AF59C11BB1}"/>
              </a:ext>
            </a:extLst>
          </p:cNvPr>
          <p:cNvSpPr>
            <a:spLocks noGrp="1"/>
          </p:cNvSpPr>
          <p:nvPr>
            <p:ph type="sldNum" sz="quarter" idx="12"/>
          </p:nvPr>
        </p:nvSpPr>
        <p:spPr/>
        <p:txBody>
          <a:bodyPr/>
          <a:lstStyle/>
          <a:p>
            <a:pPr>
              <a:defRPr/>
            </a:pPr>
            <a:fld id="{FC104A63-7622-4A0E-8213-283EA964E1B0}" type="slidenum">
              <a:rPr lang="en-US" smtClean="0"/>
              <a:pPr>
                <a:defRPr/>
              </a:pPr>
              <a:t>55</a:t>
            </a:fld>
            <a:endParaRPr lang="en-US"/>
          </a:p>
        </p:txBody>
      </p:sp>
      <p:graphicFrame>
        <p:nvGraphicFramePr>
          <p:cNvPr id="3" name="Object 2">
            <a:extLst>
              <a:ext uri="{FF2B5EF4-FFF2-40B4-BE49-F238E27FC236}">
                <a16:creationId xmlns:a16="http://schemas.microsoft.com/office/drawing/2014/main" id="{ACBF8D75-1EE0-4F2E-BE8F-EBB418D3D878}"/>
              </a:ext>
            </a:extLst>
          </p:cNvPr>
          <p:cNvGraphicFramePr>
            <a:graphicFrameLocks noChangeAspect="1"/>
          </p:cNvGraphicFramePr>
          <p:nvPr/>
        </p:nvGraphicFramePr>
        <p:xfrm>
          <a:off x="234950" y="490538"/>
          <a:ext cx="8353425" cy="8794750"/>
        </p:xfrm>
        <a:graphic>
          <a:graphicData uri="http://schemas.openxmlformats.org/presentationml/2006/ole">
            <mc:AlternateContent xmlns:mc="http://schemas.openxmlformats.org/markup-compatibility/2006">
              <mc:Choice xmlns:v="urn:schemas-microsoft-com:vml" Requires="v">
                <p:oleObj spid="_x0000_s70786" name="Document" r:id="rId4" imgW="5952018" imgH="6249966" progId="Word.Document.12">
                  <p:embed/>
                </p:oleObj>
              </mc:Choice>
              <mc:Fallback>
                <p:oleObj name="Document" r:id="rId4" imgW="5952018" imgH="6249966" progId="Word.Document.12">
                  <p:embed/>
                  <p:pic>
                    <p:nvPicPr>
                      <p:cNvPr id="3" name="Object 2">
                        <a:extLst>
                          <a:ext uri="{FF2B5EF4-FFF2-40B4-BE49-F238E27FC236}">
                            <a16:creationId xmlns:a16="http://schemas.microsoft.com/office/drawing/2014/main" id="{ACBF8D75-1EE0-4F2E-BE8F-EBB418D3D878}"/>
                          </a:ext>
                        </a:extLst>
                      </p:cNvPr>
                      <p:cNvPicPr/>
                      <p:nvPr/>
                    </p:nvPicPr>
                    <p:blipFill>
                      <a:blip r:embed="rId5"/>
                      <a:stretch>
                        <a:fillRect/>
                      </a:stretch>
                    </p:blipFill>
                    <p:spPr>
                      <a:xfrm>
                        <a:off x="234950" y="490538"/>
                        <a:ext cx="8353425" cy="87947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87F9970-C719-49BF-9489-EAD58E0F5C99}"/>
              </a:ext>
            </a:extLst>
          </p:cNvPr>
          <p:cNvSpPr txBox="1"/>
          <p:nvPr/>
        </p:nvSpPr>
        <p:spPr>
          <a:xfrm>
            <a:off x="1447800" y="5071790"/>
            <a:ext cx="5562600" cy="1200329"/>
          </a:xfrm>
          <a:prstGeom prst="rect">
            <a:avLst/>
          </a:prstGeom>
          <a:noFill/>
        </p:spPr>
        <p:txBody>
          <a:bodyPr wrap="square">
            <a:spAutoFit/>
          </a:bodyPr>
          <a:lstStyle/>
          <a:p>
            <a:r>
              <a:rPr lang="en-US" sz="3200" dirty="0"/>
              <a:t>CR (two-tailed): 2.77*SEM</a:t>
            </a:r>
          </a:p>
          <a:p>
            <a:r>
              <a:rPr lang="en-US" sz="3200" dirty="0"/>
              <a:t>CR (one-tailed): 2.33*SEM</a:t>
            </a:r>
            <a:r>
              <a:rPr lang="en-US" sz="4000" dirty="0"/>
              <a:t> </a:t>
            </a:r>
          </a:p>
        </p:txBody>
      </p:sp>
    </p:spTree>
    <p:extLst>
      <p:ext uri="{BB962C8B-B14F-4D97-AF65-F5344CB8AC3E}">
        <p14:creationId xmlns:p14="http://schemas.microsoft.com/office/powerpoint/2010/main" val="1778374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D167F0-B9B0-4D05-B0A2-26AF59C11BB1}"/>
              </a:ext>
            </a:extLst>
          </p:cNvPr>
          <p:cNvSpPr>
            <a:spLocks noGrp="1"/>
          </p:cNvSpPr>
          <p:nvPr>
            <p:ph type="sldNum" sz="quarter" idx="12"/>
          </p:nvPr>
        </p:nvSpPr>
        <p:spPr/>
        <p:txBody>
          <a:bodyPr/>
          <a:lstStyle/>
          <a:p>
            <a:pPr>
              <a:defRPr/>
            </a:pPr>
            <a:fld id="{FC104A63-7622-4A0E-8213-283EA964E1B0}" type="slidenum">
              <a:rPr lang="en-US" smtClean="0"/>
              <a:pPr>
                <a:defRPr/>
              </a:pPr>
              <a:t>56</a:t>
            </a:fld>
            <a:endParaRPr lang="en-US"/>
          </a:p>
        </p:txBody>
      </p:sp>
      <p:graphicFrame>
        <p:nvGraphicFramePr>
          <p:cNvPr id="3" name="Object 2">
            <a:extLst>
              <a:ext uri="{FF2B5EF4-FFF2-40B4-BE49-F238E27FC236}">
                <a16:creationId xmlns:a16="http://schemas.microsoft.com/office/drawing/2014/main" id="{ACBF8D75-1EE0-4F2E-BE8F-EBB418D3D878}"/>
              </a:ext>
            </a:extLst>
          </p:cNvPr>
          <p:cNvGraphicFramePr>
            <a:graphicFrameLocks noChangeAspect="1"/>
          </p:cNvGraphicFramePr>
          <p:nvPr/>
        </p:nvGraphicFramePr>
        <p:xfrm>
          <a:off x="234950" y="490538"/>
          <a:ext cx="8353425" cy="8794750"/>
        </p:xfrm>
        <a:graphic>
          <a:graphicData uri="http://schemas.openxmlformats.org/presentationml/2006/ole">
            <mc:AlternateContent xmlns:mc="http://schemas.openxmlformats.org/markup-compatibility/2006">
              <mc:Choice xmlns:v="urn:schemas-microsoft-com:vml" Requires="v">
                <p:oleObj spid="_x0000_s71810" name="Document" r:id="rId4" imgW="5952018" imgH="6249966" progId="Word.Document.12">
                  <p:embed/>
                </p:oleObj>
              </mc:Choice>
              <mc:Fallback>
                <p:oleObj name="Document" r:id="rId4" imgW="5952018" imgH="6249966" progId="Word.Document.12">
                  <p:embed/>
                  <p:pic>
                    <p:nvPicPr>
                      <p:cNvPr id="3" name="Object 2">
                        <a:extLst>
                          <a:ext uri="{FF2B5EF4-FFF2-40B4-BE49-F238E27FC236}">
                            <a16:creationId xmlns:a16="http://schemas.microsoft.com/office/drawing/2014/main" id="{ACBF8D75-1EE0-4F2E-BE8F-EBB418D3D878}"/>
                          </a:ext>
                        </a:extLst>
                      </p:cNvPr>
                      <p:cNvPicPr/>
                      <p:nvPr/>
                    </p:nvPicPr>
                    <p:blipFill>
                      <a:blip r:embed="rId5"/>
                      <a:stretch>
                        <a:fillRect/>
                      </a:stretch>
                    </p:blipFill>
                    <p:spPr>
                      <a:xfrm>
                        <a:off x="234950" y="490538"/>
                        <a:ext cx="8353425" cy="879475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033C529-45E6-4CE9-AB93-5A960F157656}"/>
                  </a:ext>
                </a:extLst>
              </p14:cNvPr>
              <p14:cNvContentPartPr/>
              <p14:nvPr/>
            </p14:nvContentPartPr>
            <p14:xfrm>
              <a:off x="1012835" y="3038859"/>
              <a:ext cx="360" cy="360"/>
            </p14:xfrm>
          </p:contentPart>
        </mc:Choice>
        <mc:Fallback xmlns="">
          <p:pic>
            <p:nvPicPr>
              <p:cNvPr id="4" name="Ink 3">
                <a:extLst>
                  <a:ext uri="{FF2B5EF4-FFF2-40B4-BE49-F238E27FC236}">
                    <a16:creationId xmlns:a16="http://schemas.microsoft.com/office/drawing/2014/main" id="{7033C529-45E6-4CE9-AB93-5A960F157656}"/>
                  </a:ext>
                </a:extLst>
              </p:cNvPr>
              <p:cNvPicPr/>
              <p:nvPr/>
            </p:nvPicPr>
            <p:blipFill>
              <a:blip r:embed="rId7"/>
              <a:stretch>
                <a:fillRect/>
              </a:stretch>
            </p:blipFill>
            <p:spPr>
              <a:xfrm>
                <a:off x="1003835" y="302985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91C0AF5-53F6-43FA-AE5C-AEB0BB3AD2D8}"/>
                  </a:ext>
                </a:extLst>
              </p14:cNvPr>
              <p14:cNvContentPartPr/>
              <p14:nvPr/>
            </p14:nvContentPartPr>
            <p14:xfrm>
              <a:off x="1764875" y="857619"/>
              <a:ext cx="1175760" cy="1912320"/>
            </p14:xfrm>
          </p:contentPart>
        </mc:Choice>
        <mc:Fallback xmlns="">
          <p:pic>
            <p:nvPicPr>
              <p:cNvPr id="5" name="Ink 4">
                <a:extLst>
                  <a:ext uri="{FF2B5EF4-FFF2-40B4-BE49-F238E27FC236}">
                    <a16:creationId xmlns:a16="http://schemas.microsoft.com/office/drawing/2014/main" id="{491C0AF5-53F6-43FA-AE5C-AEB0BB3AD2D8}"/>
                  </a:ext>
                </a:extLst>
              </p:cNvPr>
              <p:cNvPicPr/>
              <p:nvPr/>
            </p:nvPicPr>
            <p:blipFill>
              <a:blip r:embed="rId9"/>
              <a:stretch>
                <a:fillRect/>
              </a:stretch>
            </p:blipFill>
            <p:spPr>
              <a:xfrm>
                <a:off x="1755875" y="848619"/>
                <a:ext cx="1193400" cy="1929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2632B5CA-7794-461E-AFF8-B78351D60442}"/>
                  </a:ext>
                </a:extLst>
              </p14:cNvPr>
              <p14:cNvContentPartPr/>
              <p14:nvPr/>
            </p14:nvContentPartPr>
            <p14:xfrm>
              <a:off x="7349915" y="876699"/>
              <a:ext cx="1321920" cy="1786320"/>
            </p14:xfrm>
          </p:contentPart>
        </mc:Choice>
        <mc:Fallback xmlns="">
          <p:pic>
            <p:nvPicPr>
              <p:cNvPr id="6" name="Ink 5">
                <a:extLst>
                  <a:ext uri="{FF2B5EF4-FFF2-40B4-BE49-F238E27FC236}">
                    <a16:creationId xmlns:a16="http://schemas.microsoft.com/office/drawing/2014/main" id="{2632B5CA-7794-461E-AFF8-B78351D60442}"/>
                  </a:ext>
                </a:extLst>
              </p:cNvPr>
              <p:cNvPicPr/>
              <p:nvPr/>
            </p:nvPicPr>
            <p:blipFill>
              <a:blip r:embed="rId11"/>
              <a:stretch>
                <a:fillRect/>
              </a:stretch>
            </p:blipFill>
            <p:spPr>
              <a:xfrm>
                <a:off x="7340915" y="867699"/>
                <a:ext cx="1339560" cy="1803960"/>
              </a:xfrm>
              <a:prstGeom prst="rect">
                <a:avLst/>
              </a:prstGeom>
            </p:spPr>
          </p:pic>
        </mc:Fallback>
      </mc:AlternateContent>
    </p:spTree>
    <p:extLst>
      <p:ext uri="{BB962C8B-B14F-4D97-AF65-F5344CB8AC3E}">
        <p14:creationId xmlns:p14="http://schemas.microsoft.com/office/powerpoint/2010/main" val="3368277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D167F0-B9B0-4D05-B0A2-26AF59C11BB1}"/>
              </a:ext>
            </a:extLst>
          </p:cNvPr>
          <p:cNvSpPr>
            <a:spLocks noGrp="1"/>
          </p:cNvSpPr>
          <p:nvPr>
            <p:ph type="sldNum" sz="quarter" idx="12"/>
          </p:nvPr>
        </p:nvSpPr>
        <p:spPr/>
        <p:txBody>
          <a:bodyPr/>
          <a:lstStyle/>
          <a:p>
            <a:pPr>
              <a:defRPr/>
            </a:pPr>
            <a:fld id="{FC104A63-7622-4A0E-8213-283EA964E1B0}" type="slidenum">
              <a:rPr lang="en-US" smtClean="0"/>
              <a:pPr>
                <a:defRPr/>
              </a:pPr>
              <a:t>57</a:t>
            </a:fld>
            <a:endParaRPr lang="en-US"/>
          </a:p>
        </p:txBody>
      </p:sp>
      <p:graphicFrame>
        <p:nvGraphicFramePr>
          <p:cNvPr id="3" name="Object 2">
            <a:extLst>
              <a:ext uri="{FF2B5EF4-FFF2-40B4-BE49-F238E27FC236}">
                <a16:creationId xmlns:a16="http://schemas.microsoft.com/office/drawing/2014/main" id="{ACBF8D75-1EE0-4F2E-BE8F-EBB418D3D878}"/>
              </a:ext>
            </a:extLst>
          </p:cNvPr>
          <p:cNvGraphicFramePr>
            <a:graphicFrameLocks noChangeAspect="1"/>
          </p:cNvGraphicFramePr>
          <p:nvPr/>
        </p:nvGraphicFramePr>
        <p:xfrm>
          <a:off x="234950" y="490538"/>
          <a:ext cx="8353425" cy="8794750"/>
        </p:xfrm>
        <a:graphic>
          <a:graphicData uri="http://schemas.openxmlformats.org/presentationml/2006/ole">
            <mc:AlternateContent xmlns:mc="http://schemas.openxmlformats.org/markup-compatibility/2006">
              <mc:Choice xmlns:v="urn:schemas-microsoft-com:vml" Requires="v">
                <p:oleObj spid="_x0000_s72834" name="Document" r:id="rId4" imgW="5952018" imgH="6245290" progId="Word.Document.12">
                  <p:embed/>
                </p:oleObj>
              </mc:Choice>
              <mc:Fallback>
                <p:oleObj name="Document" r:id="rId4" imgW="5952018" imgH="6245290" progId="Word.Document.12">
                  <p:embed/>
                  <p:pic>
                    <p:nvPicPr>
                      <p:cNvPr id="3" name="Object 2">
                        <a:extLst>
                          <a:ext uri="{FF2B5EF4-FFF2-40B4-BE49-F238E27FC236}">
                            <a16:creationId xmlns:a16="http://schemas.microsoft.com/office/drawing/2014/main" id="{ACBF8D75-1EE0-4F2E-BE8F-EBB418D3D878}"/>
                          </a:ext>
                        </a:extLst>
                      </p:cNvPr>
                      <p:cNvPicPr/>
                      <p:nvPr/>
                    </p:nvPicPr>
                    <p:blipFill>
                      <a:blip r:embed="rId5"/>
                      <a:stretch>
                        <a:fillRect/>
                      </a:stretch>
                    </p:blipFill>
                    <p:spPr>
                      <a:xfrm>
                        <a:off x="234950" y="490538"/>
                        <a:ext cx="8353425" cy="8794750"/>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386EE9D-9175-438A-BCC4-EC9004CEA48A}"/>
                  </a:ext>
                </a:extLst>
              </p14:cNvPr>
              <p14:cNvContentPartPr/>
              <p14:nvPr/>
            </p14:nvContentPartPr>
            <p14:xfrm>
              <a:off x="3234755" y="921339"/>
              <a:ext cx="1095480" cy="1867320"/>
            </p14:xfrm>
          </p:contentPart>
        </mc:Choice>
        <mc:Fallback xmlns="">
          <p:pic>
            <p:nvPicPr>
              <p:cNvPr id="4" name="Ink 3">
                <a:extLst>
                  <a:ext uri="{FF2B5EF4-FFF2-40B4-BE49-F238E27FC236}">
                    <a16:creationId xmlns:a16="http://schemas.microsoft.com/office/drawing/2014/main" id="{0386EE9D-9175-438A-BCC4-EC9004CEA48A}"/>
                  </a:ext>
                </a:extLst>
              </p:cNvPr>
              <p:cNvPicPr/>
              <p:nvPr/>
            </p:nvPicPr>
            <p:blipFill>
              <a:blip r:embed="rId7"/>
              <a:stretch>
                <a:fillRect/>
              </a:stretch>
            </p:blipFill>
            <p:spPr>
              <a:xfrm>
                <a:off x="3225755" y="912339"/>
                <a:ext cx="1113120" cy="1884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CF72B0A-82A5-4E71-BA29-BF6117FEE30B}"/>
                  </a:ext>
                </a:extLst>
              </p14:cNvPr>
              <p14:cNvContentPartPr/>
              <p14:nvPr/>
            </p14:nvContentPartPr>
            <p14:xfrm>
              <a:off x="7484915" y="707859"/>
              <a:ext cx="360" cy="360"/>
            </p14:xfrm>
          </p:contentPart>
        </mc:Choice>
        <mc:Fallback xmlns="">
          <p:pic>
            <p:nvPicPr>
              <p:cNvPr id="5" name="Ink 4">
                <a:extLst>
                  <a:ext uri="{FF2B5EF4-FFF2-40B4-BE49-F238E27FC236}">
                    <a16:creationId xmlns:a16="http://schemas.microsoft.com/office/drawing/2014/main" id="{ACF72B0A-82A5-4E71-BA29-BF6117FEE30B}"/>
                  </a:ext>
                </a:extLst>
              </p:cNvPr>
              <p:cNvPicPr/>
              <p:nvPr/>
            </p:nvPicPr>
            <p:blipFill>
              <a:blip r:embed="rId9"/>
              <a:stretch>
                <a:fillRect/>
              </a:stretch>
            </p:blipFill>
            <p:spPr>
              <a:xfrm>
                <a:off x="7475915" y="69885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DDEC7D5E-190B-45E5-A3E5-90FC9A8F55F8}"/>
                  </a:ext>
                </a:extLst>
              </p14:cNvPr>
              <p14:cNvContentPartPr/>
              <p14:nvPr/>
            </p14:nvContentPartPr>
            <p14:xfrm>
              <a:off x="5933675" y="932139"/>
              <a:ext cx="1130760" cy="1748880"/>
            </p14:xfrm>
          </p:contentPart>
        </mc:Choice>
        <mc:Fallback xmlns="">
          <p:pic>
            <p:nvPicPr>
              <p:cNvPr id="6" name="Ink 5">
                <a:extLst>
                  <a:ext uri="{FF2B5EF4-FFF2-40B4-BE49-F238E27FC236}">
                    <a16:creationId xmlns:a16="http://schemas.microsoft.com/office/drawing/2014/main" id="{DDEC7D5E-190B-45E5-A3E5-90FC9A8F55F8}"/>
                  </a:ext>
                </a:extLst>
              </p:cNvPr>
              <p:cNvPicPr/>
              <p:nvPr/>
            </p:nvPicPr>
            <p:blipFill>
              <a:blip r:embed="rId11"/>
              <a:stretch>
                <a:fillRect/>
              </a:stretch>
            </p:blipFill>
            <p:spPr>
              <a:xfrm>
                <a:off x="5924672" y="923139"/>
                <a:ext cx="1148406" cy="1766520"/>
              </a:xfrm>
              <a:prstGeom prst="rect">
                <a:avLst/>
              </a:prstGeom>
            </p:spPr>
          </p:pic>
        </mc:Fallback>
      </mc:AlternateContent>
    </p:spTree>
    <p:extLst>
      <p:ext uri="{BB962C8B-B14F-4D97-AF65-F5344CB8AC3E}">
        <p14:creationId xmlns:p14="http://schemas.microsoft.com/office/powerpoint/2010/main" val="45869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303F2-96FF-4EA2-BAE4-13392000072A}"/>
              </a:ext>
            </a:extLst>
          </p:cNvPr>
          <p:cNvSpPr>
            <a:spLocks noGrp="1"/>
          </p:cNvSpPr>
          <p:nvPr>
            <p:ph type="title"/>
          </p:nvPr>
        </p:nvSpPr>
        <p:spPr>
          <a:xfrm>
            <a:off x="76200" y="338138"/>
            <a:ext cx="9067800" cy="1143000"/>
          </a:xfrm>
        </p:spPr>
        <p:txBody>
          <a:bodyPr/>
          <a:lstStyle/>
          <a:p>
            <a:r>
              <a:rPr lang="en-US" sz="3600" dirty="0">
                <a:latin typeface="Comic Sans MS" panose="030F0702030302020204" pitchFamily="66" charset="0"/>
              </a:rPr>
              <a:t>Journal editor </a:t>
            </a:r>
            <a:r>
              <a:rPr lang="en-US" sz="3600" u="sng" dirty="0">
                <a:latin typeface="Comic Sans MS" panose="030F0702030302020204" pitchFamily="66" charset="0"/>
              </a:rPr>
              <a:t>not in favor </a:t>
            </a:r>
            <a:r>
              <a:rPr lang="en-US" sz="3600" dirty="0">
                <a:latin typeface="Comic Sans MS" panose="030F0702030302020204" pitchFamily="66" charset="0"/>
              </a:rPr>
              <a:t>of estimating significance of individual change </a:t>
            </a:r>
          </a:p>
        </p:txBody>
      </p:sp>
      <p:sp>
        <p:nvSpPr>
          <p:cNvPr id="3" name="Content Placeholder 2">
            <a:extLst>
              <a:ext uri="{FF2B5EF4-FFF2-40B4-BE49-F238E27FC236}">
                <a16:creationId xmlns:a16="http://schemas.microsoft.com/office/drawing/2014/main" id="{86F9BC60-9CBD-43AE-AA27-666639AC426D}"/>
              </a:ext>
            </a:extLst>
          </p:cNvPr>
          <p:cNvSpPr>
            <a:spLocks noGrp="1"/>
          </p:cNvSpPr>
          <p:nvPr>
            <p:ph idx="1"/>
          </p:nvPr>
        </p:nvSpPr>
        <p:spPr>
          <a:xfrm>
            <a:off x="76200" y="1600200"/>
            <a:ext cx="9067800" cy="4525963"/>
          </a:xfrm>
        </p:spPr>
        <p:txBody>
          <a:bodyPr/>
          <a:lstStyle/>
          <a:p>
            <a:pPr marL="0" indent="0">
              <a:buNone/>
            </a:pPr>
            <a:endParaRPr lang="en-US" sz="2800" dirty="0"/>
          </a:p>
          <a:p>
            <a:pPr marL="0" indent="0">
              <a:buNone/>
            </a:pPr>
            <a:r>
              <a:rPr lang="en-US" sz="2800" dirty="0"/>
              <a:t>"Surely we're not trying to conduct a statistical test for each person as to whether or not they changed? This would lead to a major multiple testing issue. It also </a:t>
            </a:r>
            <a:r>
              <a:rPr lang="en-US" sz="2800" b="1" dirty="0"/>
              <a:t>doesn't make sense because the point of a statistical test is to make inferences to a population, whereas in this case we want to know whether a specific person experienced meaningful change</a:t>
            </a:r>
            <a:r>
              <a:rPr lang="en-US" sz="2800" dirty="0"/>
              <a:t>. Statistical tests are not an appropriate way to do that.” </a:t>
            </a:r>
          </a:p>
          <a:p>
            <a:pPr marL="0" indent="0">
              <a:buNone/>
            </a:pPr>
            <a:endParaRPr lang="en-US" sz="2800" b="1" dirty="0"/>
          </a:p>
          <a:p>
            <a:pPr marL="0" indent="0">
              <a:buNone/>
            </a:pPr>
            <a:endParaRPr lang="en-US" sz="2800" dirty="0"/>
          </a:p>
        </p:txBody>
      </p:sp>
      <p:sp>
        <p:nvSpPr>
          <p:cNvPr id="4" name="Slide Number Placeholder 3">
            <a:extLst>
              <a:ext uri="{FF2B5EF4-FFF2-40B4-BE49-F238E27FC236}">
                <a16:creationId xmlns:a16="http://schemas.microsoft.com/office/drawing/2014/main" id="{C875AAC6-66DA-4C3A-B190-8EC5D375669E}"/>
              </a:ext>
            </a:extLst>
          </p:cNvPr>
          <p:cNvSpPr>
            <a:spLocks noGrp="1"/>
          </p:cNvSpPr>
          <p:nvPr>
            <p:ph type="sldNum" sz="quarter" idx="12"/>
          </p:nvPr>
        </p:nvSpPr>
        <p:spPr/>
        <p:txBody>
          <a:bodyPr/>
          <a:lstStyle/>
          <a:p>
            <a:pPr>
              <a:defRPr/>
            </a:pPr>
            <a:fld id="{0C5144EA-161E-419D-B606-46724030BA3B}" type="slidenum">
              <a:rPr lang="en-US" smtClean="0"/>
              <a:pPr>
                <a:defRPr/>
              </a:pPr>
              <a:t>58</a:t>
            </a:fld>
            <a:endParaRPr lang="en-US"/>
          </a:p>
        </p:txBody>
      </p:sp>
    </p:spTree>
    <p:extLst>
      <p:ext uri="{BB962C8B-B14F-4D97-AF65-F5344CB8AC3E}">
        <p14:creationId xmlns:p14="http://schemas.microsoft.com/office/powerpoint/2010/main" val="5837831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AECF-F8E8-4744-A1D8-A93FF6F14C97}"/>
              </a:ext>
            </a:extLst>
          </p:cNvPr>
          <p:cNvSpPr>
            <a:spLocks noGrp="1"/>
          </p:cNvSpPr>
          <p:nvPr>
            <p:ph type="title"/>
          </p:nvPr>
        </p:nvSpPr>
        <p:spPr>
          <a:xfrm>
            <a:off x="0" y="114113"/>
            <a:ext cx="9144000" cy="1143000"/>
          </a:xfrm>
        </p:spPr>
        <p:txBody>
          <a:bodyPr/>
          <a:lstStyle/>
          <a:p>
            <a:r>
              <a:rPr lang="en-US" dirty="0"/>
              <a:t>Peer Reviewer’s Comment</a:t>
            </a:r>
          </a:p>
        </p:txBody>
      </p:sp>
      <p:sp>
        <p:nvSpPr>
          <p:cNvPr id="6" name="Content Placeholder 5">
            <a:extLst>
              <a:ext uri="{FF2B5EF4-FFF2-40B4-BE49-F238E27FC236}">
                <a16:creationId xmlns:a16="http://schemas.microsoft.com/office/drawing/2014/main" id="{CEC27B96-E13D-4643-AB70-DE470F76D395}"/>
              </a:ext>
            </a:extLst>
          </p:cNvPr>
          <p:cNvSpPr>
            <a:spLocks noGrp="1"/>
          </p:cNvSpPr>
          <p:nvPr>
            <p:ph idx="1"/>
          </p:nvPr>
        </p:nvSpPr>
        <p:spPr>
          <a:xfrm>
            <a:off x="76200" y="1453497"/>
            <a:ext cx="9067800" cy="4791728"/>
          </a:xfrm>
        </p:spPr>
        <p:txBody>
          <a:bodyPr/>
          <a:lstStyle/>
          <a:p>
            <a:pPr marL="0" indent="0">
              <a:buNone/>
            </a:pPr>
            <a:r>
              <a:rPr lang="en-US" sz="2000" dirty="0">
                <a:highlight>
                  <a:srgbClr val="FFFF00"/>
                </a:highlight>
              </a:rPr>
              <a:t>As no clinical or patient-reported anchors were included in the study</a:t>
            </a:r>
            <a:r>
              <a:rPr lang="en-US" sz="2000" dirty="0"/>
              <a:t>, the authors are unable to classify people into change groups and subsequently compute individual-level change thresholds. This is contrary to the FDA's PRO Guidance, including their most recent updates, on use of anchor-based methods to compute within-patient meaningful change. To call the approaches used in this manuscript individual-level statistics is simply incorrect and cannot be published this way. This is a fatal flaw of this study.</a:t>
            </a:r>
            <a:br>
              <a:rPr lang="en-US" sz="2000" dirty="0"/>
            </a:br>
            <a:br>
              <a:rPr lang="en-US" sz="2000" dirty="0"/>
            </a:br>
            <a:r>
              <a:rPr lang="en-US" sz="2000" dirty="0"/>
              <a:t>See citation below for appropriate meaningful change methodology. </a:t>
            </a:r>
            <a:br>
              <a:rPr lang="en-US" sz="2000" dirty="0"/>
            </a:br>
            <a:br>
              <a:rPr lang="en-US" sz="2000" dirty="0"/>
            </a:br>
            <a:r>
              <a:rPr lang="en-US" sz="2000" dirty="0" err="1">
                <a:highlight>
                  <a:srgbClr val="FFFF00"/>
                </a:highlight>
              </a:rPr>
              <a:t>Wywrich</a:t>
            </a:r>
            <a:r>
              <a:rPr lang="en-US" sz="2000" dirty="0">
                <a:highlight>
                  <a:srgbClr val="FFFF00"/>
                </a:highlight>
              </a:rPr>
              <a:t>, K.W</a:t>
            </a:r>
            <a:r>
              <a:rPr lang="en-US" sz="2000" dirty="0"/>
              <a:t>., Norquist, J.M, Lenderking. W.R. (2013). Methods for interpreting change over time in patient-reported outcome measures. Quality of Life Research. </a:t>
            </a:r>
          </a:p>
          <a:p>
            <a:endParaRPr lang="en-US" dirty="0"/>
          </a:p>
        </p:txBody>
      </p:sp>
      <p:sp>
        <p:nvSpPr>
          <p:cNvPr id="3" name="Slide Number Placeholder 2">
            <a:extLst>
              <a:ext uri="{FF2B5EF4-FFF2-40B4-BE49-F238E27FC236}">
                <a16:creationId xmlns:a16="http://schemas.microsoft.com/office/drawing/2014/main" id="{B520E0CB-4778-4D65-B23A-AC4C14E7F4A3}"/>
              </a:ext>
            </a:extLst>
          </p:cNvPr>
          <p:cNvSpPr>
            <a:spLocks noGrp="1"/>
          </p:cNvSpPr>
          <p:nvPr>
            <p:ph type="sldNum" sz="quarter" idx="12"/>
          </p:nvPr>
        </p:nvSpPr>
        <p:spPr/>
        <p:txBody>
          <a:bodyPr/>
          <a:lstStyle/>
          <a:p>
            <a:pPr>
              <a:defRPr/>
            </a:pPr>
            <a:fld id="{D8B15C0F-D46F-4F15-BEA4-3F0FAA134F23}" type="slidenum">
              <a:rPr lang="en-US" smtClean="0"/>
              <a:pPr>
                <a:defRPr/>
              </a:pPr>
              <a:t>59</a:t>
            </a:fld>
            <a:endParaRPr lang="en-US"/>
          </a:p>
        </p:txBody>
      </p:sp>
    </p:spTree>
    <p:extLst>
      <p:ext uri="{BB962C8B-B14F-4D97-AF65-F5344CB8AC3E}">
        <p14:creationId xmlns:p14="http://schemas.microsoft.com/office/powerpoint/2010/main" val="23124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693376-4E8B-45AB-A330-087A16F4ABD7}"/>
              </a:ext>
            </a:extLst>
          </p:cNvPr>
          <p:cNvSpPr>
            <a:spLocks noGrp="1"/>
          </p:cNvSpPr>
          <p:nvPr>
            <p:ph type="title"/>
          </p:nvPr>
        </p:nvSpPr>
        <p:spPr>
          <a:xfrm>
            <a:off x="0" y="274638"/>
            <a:ext cx="9144000" cy="1143000"/>
          </a:xfrm>
        </p:spPr>
        <p:txBody>
          <a:bodyPr/>
          <a:lstStyle/>
          <a:p>
            <a:r>
              <a:rPr lang="en-US" dirty="0"/>
              <a:t>Patients seen at UCLA Center for East-West Medicine </a:t>
            </a:r>
          </a:p>
        </p:txBody>
      </p:sp>
      <p:sp>
        <p:nvSpPr>
          <p:cNvPr id="4" name="Content Placeholder 3">
            <a:extLst>
              <a:ext uri="{FF2B5EF4-FFF2-40B4-BE49-F238E27FC236}">
                <a16:creationId xmlns:a16="http://schemas.microsoft.com/office/drawing/2014/main" id="{F11C9C68-5925-4162-82E9-8FE0DCC2A273}"/>
              </a:ext>
            </a:extLst>
          </p:cNvPr>
          <p:cNvSpPr>
            <a:spLocks noGrp="1"/>
          </p:cNvSpPr>
          <p:nvPr>
            <p:ph idx="1"/>
          </p:nvPr>
        </p:nvSpPr>
        <p:spPr>
          <a:xfrm>
            <a:off x="-4482" y="2057399"/>
            <a:ext cx="9072282" cy="4525963"/>
          </a:xfrm>
        </p:spPr>
        <p:txBody>
          <a:bodyPr/>
          <a:lstStyle/>
          <a:p>
            <a:pPr algn="l">
              <a:buFont typeface="Wingdings" panose="05000000000000000000" pitchFamily="2" charset="2"/>
              <a:buChar char="Ø"/>
            </a:pPr>
            <a:r>
              <a:rPr lang="en-US" sz="2600" b="0" i="0" u="none" strike="noStrike" baseline="0" dirty="0">
                <a:latin typeface="Times-Roman"/>
              </a:rPr>
              <a:t>Have a variety of illnesses:</a:t>
            </a:r>
          </a:p>
          <a:p>
            <a:pPr lvl="1">
              <a:buFont typeface="Wingdings" panose="05000000000000000000" pitchFamily="2" charset="2"/>
              <a:buChar char="Ø"/>
            </a:pPr>
            <a:r>
              <a:rPr lang="en-US" sz="2200" dirty="0">
                <a:latin typeface="Times-Roman"/>
              </a:rPr>
              <a:t>C</a:t>
            </a:r>
            <a:r>
              <a:rPr lang="en-US" sz="2200" b="0" i="0" u="none" strike="noStrike" baseline="0" dirty="0">
                <a:latin typeface="Times-Roman"/>
              </a:rPr>
              <a:t>hronic pain conditions such as neck and back pain, headaches, fibromyalgia, sports and occupational-related injuries, and cancer-related symptoms. </a:t>
            </a:r>
          </a:p>
          <a:p>
            <a:pPr lvl="1">
              <a:buFont typeface="Wingdings" panose="05000000000000000000" pitchFamily="2" charset="2"/>
              <a:buChar char="Ø"/>
            </a:pPr>
            <a:endParaRPr lang="en-US" sz="1800" b="0" i="0" u="none" strike="noStrike" baseline="0" dirty="0">
              <a:latin typeface="Times-Roman"/>
            </a:endParaRPr>
          </a:p>
          <a:p>
            <a:pPr>
              <a:buFont typeface="Wingdings" panose="05000000000000000000" pitchFamily="2" charset="2"/>
              <a:buChar char="Ø"/>
            </a:pPr>
            <a:r>
              <a:rPr lang="en-US" sz="2600" b="0" i="0" u="none" strike="noStrike" baseline="0" dirty="0">
                <a:latin typeface="Times-Roman"/>
              </a:rPr>
              <a:t>Therapeutic techniques include:</a:t>
            </a:r>
          </a:p>
          <a:p>
            <a:pPr lvl="1">
              <a:buFont typeface="Wingdings" panose="05000000000000000000" pitchFamily="2" charset="2"/>
              <a:buChar char="Ø"/>
            </a:pPr>
            <a:r>
              <a:rPr lang="en-US" sz="2200" dirty="0">
                <a:latin typeface="Times-Roman"/>
              </a:rPr>
              <a:t>P</a:t>
            </a:r>
            <a:r>
              <a:rPr lang="en-US" sz="2200" b="0" i="0" u="none" strike="noStrike" baseline="0" dirty="0">
                <a:latin typeface="Times-Roman"/>
              </a:rPr>
              <a:t>atient education, medication  adjustments, trigger point injections, acupuncture, acupressure, therapeutic massage, dietary and herbal counseling, and mind-body exercises</a:t>
            </a:r>
            <a:endParaRPr lang="en-US" sz="2200" dirty="0"/>
          </a:p>
        </p:txBody>
      </p:sp>
      <p:sp>
        <p:nvSpPr>
          <p:cNvPr id="2" name="Slide Number Placeholder 1">
            <a:extLst>
              <a:ext uri="{FF2B5EF4-FFF2-40B4-BE49-F238E27FC236}">
                <a16:creationId xmlns:a16="http://schemas.microsoft.com/office/drawing/2014/main" id="{60D6141F-392A-4980-BF0F-4A4DE2A54246}"/>
              </a:ext>
            </a:extLst>
          </p:cNvPr>
          <p:cNvSpPr>
            <a:spLocks noGrp="1"/>
          </p:cNvSpPr>
          <p:nvPr>
            <p:ph type="sldNum" sz="quarter" idx="12"/>
          </p:nvPr>
        </p:nvSpPr>
        <p:spPr/>
        <p:txBody>
          <a:bodyPr/>
          <a:lstStyle/>
          <a:p>
            <a:pPr>
              <a:defRPr/>
            </a:pPr>
            <a:fld id="{54C7639B-418A-4E78-A1C0-699FE5DF7233}" type="slidenum">
              <a:rPr lang="en-US" altLang="en-US" smtClean="0"/>
              <a:pPr>
                <a:defRPr/>
              </a:pPr>
              <a:t>6</a:t>
            </a:fld>
            <a:endParaRPr lang="en-US" altLang="en-US"/>
          </a:p>
        </p:txBody>
      </p:sp>
    </p:spTree>
    <p:extLst>
      <p:ext uri="{BB962C8B-B14F-4D97-AF65-F5344CB8AC3E}">
        <p14:creationId xmlns:p14="http://schemas.microsoft.com/office/powerpoint/2010/main" val="16447122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841" y="0"/>
            <a:ext cx="7886700" cy="1325563"/>
          </a:xfrm>
        </p:spPr>
        <p:txBody>
          <a:bodyPr>
            <a:normAutofit fontScale="90000"/>
          </a:bodyPr>
          <a:lstStyle/>
          <a:p>
            <a:pPr algn="ctr"/>
            <a:br>
              <a:rPr lang="en-US" sz="4000" dirty="0">
                <a:latin typeface="Comic Sans MS" panose="030F0702030302020204" pitchFamily="66" charset="0"/>
              </a:rPr>
            </a:br>
            <a:br>
              <a:rPr lang="en-US" sz="4000" dirty="0">
                <a:latin typeface="Comic Sans MS" panose="030F0702030302020204" pitchFamily="66" charset="0"/>
              </a:rPr>
            </a:br>
            <a:br>
              <a:rPr lang="en-US" sz="4000" dirty="0">
                <a:latin typeface="Comic Sans MS" panose="030F0702030302020204" pitchFamily="66" charset="0"/>
              </a:rPr>
            </a:br>
            <a:r>
              <a:rPr lang="en-US" sz="4000" dirty="0">
                <a:latin typeface="Comic Sans MS" panose="030F0702030302020204" pitchFamily="66" charset="0"/>
              </a:rPr>
              <a:t>Meaningful individual change</a:t>
            </a:r>
          </a:p>
        </p:txBody>
      </p:sp>
      <p:sp>
        <p:nvSpPr>
          <p:cNvPr id="3" name="Content Placeholder 2"/>
          <p:cNvSpPr>
            <a:spLocks noGrp="1"/>
          </p:cNvSpPr>
          <p:nvPr>
            <p:ph idx="1"/>
          </p:nvPr>
        </p:nvSpPr>
        <p:spPr>
          <a:xfrm>
            <a:off x="304800" y="2209800"/>
            <a:ext cx="8610600" cy="4351338"/>
          </a:xfrm>
        </p:spPr>
        <p:txBody>
          <a:bodyPr>
            <a:normAutofit/>
          </a:bodyPr>
          <a:lstStyle/>
          <a:p>
            <a:r>
              <a:rPr lang="en-US" sz="2600" dirty="0"/>
              <a:t>Incorporating Clinical Outcome Assessments into Endpoints for Regulatory  Decision-Making (December 6, 2019, patient-focused drug development guidance public workshop)</a:t>
            </a:r>
          </a:p>
          <a:p>
            <a:endParaRPr lang="en-US" sz="2600" dirty="0"/>
          </a:p>
          <a:p>
            <a:pPr lvl="1"/>
            <a:r>
              <a:rPr lang="en-US" sz="2300" dirty="0"/>
              <a:t>“D</a:t>
            </a:r>
            <a:r>
              <a:rPr lang="en-US" sz="2300" b="0" i="0" u="none" strike="noStrike" baseline="0" dirty="0">
                <a:solidFill>
                  <a:srgbClr val="000000"/>
                </a:solidFill>
              </a:rPr>
              <a:t>istribution-based methods (e.g., effect sizes, certain proportions of the standard deviation and/or standard error of measurement) do not directly take into account the patient voice and as such cannot be the primary evidence for within-patient clinical meaningfulness.” </a:t>
            </a:r>
            <a:endParaRPr lang="en-US" sz="2300" dirty="0"/>
          </a:p>
          <a:p>
            <a:pPr marL="342900" lvl="1" indent="0">
              <a:buNone/>
            </a:pPr>
            <a:endParaRPr lang="en-US" sz="2000" dirty="0"/>
          </a:p>
          <a:p>
            <a:r>
              <a:rPr lang="en-US" sz="2400" dirty="0"/>
              <a:t>Guidance focuses on average change for patients who improved or got worse. </a:t>
            </a:r>
          </a:p>
        </p:txBody>
      </p:sp>
      <p:pic>
        <p:nvPicPr>
          <p:cNvPr id="1026" name="Picture 2" descr="How Many Drugs has FDA Approved in its Entire History? New Paper Explains |  RAP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892" b="20879"/>
          <a:stretch/>
        </p:blipFill>
        <p:spPr bwMode="auto">
          <a:xfrm>
            <a:off x="1469091" y="186149"/>
            <a:ext cx="6172200" cy="953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9338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CA7B7BB-92A2-447A-9816-C42F767D0332}"/>
              </a:ext>
            </a:extLst>
          </p:cNvPr>
          <p:cNvSpPr>
            <a:spLocks noGrp="1" noChangeArrowheads="1"/>
          </p:cNvSpPr>
          <p:nvPr>
            <p:ph type="title"/>
          </p:nvPr>
        </p:nvSpPr>
        <p:spPr>
          <a:xfrm>
            <a:off x="28575" y="0"/>
            <a:ext cx="9067800" cy="1143000"/>
          </a:xfrm>
        </p:spPr>
        <p:txBody>
          <a:bodyPr/>
          <a:lstStyle/>
          <a:p>
            <a:r>
              <a:rPr lang="en-US" altLang="en-US" dirty="0"/>
              <a:t>Distribution-based “estimates”</a:t>
            </a:r>
          </a:p>
        </p:txBody>
      </p:sp>
      <p:sp>
        <p:nvSpPr>
          <p:cNvPr id="3" name="Content Placeholder 2">
            <a:extLst>
              <a:ext uri="{FF2B5EF4-FFF2-40B4-BE49-F238E27FC236}">
                <a16:creationId xmlns:a16="http://schemas.microsoft.com/office/drawing/2014/main" id="{E00FCD63-CB52-48CC-BA88-29630C262942}"/>
              </a:ext>
            </a:extLst>
          </p:cNvPr>
          <p:cNvSpPr>
            <a:spLocks noGrp="1"/>
          </p:cNvSpPr>
          <p:nvPr>
            <p:ph idx="1"/>
          </p:nvPr>
        </p:nvSpPr>
        <p:spPr>
          <a:xfrm>
            <a:off x="76200" y="990600"/>
            <a:ext cx="9067800" cy="5257800"/>
          </a:xfrm>
        </p:spPr>
        <p:txBody>
          <a:bodyPr/>
          <a:lstStyle/>
          <a:p>
            <a:pPr marL="0" indent="0">
              <a:buFontTx/>
              <a:buNone/>
              <a:defRPr/>
            </a:pPr>
            <a:r>
              <a:rPr lang="en-US" sz="2600" dirty="0"/>
              <a:t>“Distribution-based” methods are simply a way of expressing the observed change in a standardized metric. </a:t>
            </a:r>
          </a:p>
          <a:p>
            <a:pPr marL="0" indent="0">
              <a:buFontTx/>
              <a:buNone/>
              <a:defRPr/>
            </a:pPr>
            <a:endParaRPr lang="en-US" sz="2600" dirty="0"/>
          </a:p>
          <a:p>
            <a:pPr marL="0" indent="0">
              <a:buFontTx/>
              <a:buNone/>
              <a:defRPr/>
            </a:pPr>
            <a:r>
              <a:rPr lang="en-US" sz="2600" dirty="0"/>
              <a:t>This makes it possible to compare change observed for measures that have a different raw metric but </a:t>
            </a:r>
            <a:r>
              <a:rPr lang="en-US" sz="2600" dirty="0">
                <a:highlight>
                  <a:srgbClr val="FFFF00"/>
                </a:highlight>
              </a:rPr>
              <a:t>does not provide new information about the size of change in a measure that is minimally important. </a:t>
            </a:r>
          </a:p>
          <a:p>
            <a:pPr marL="0" indent="0">
              <a:buFontTx/>
              <a:buNone/>
              <a:defRPr/>
            </a:pPr>
            <a:endParaRPr lang="en-US" sz="2600" dirty="0">
              <a:highlight>
                <a:srgbClr val="FFFF00"/>
              </a:highlight>
            </a:endParaRPr>
          </a:p>
          <a:p>
            <a:pPr marL="0" indent="0">
              <a:buFontTx/>
              <a:buNone/>
              <a:defRPr/>
            </a:pPr>
            <a:r>
              <a:rPr lang="en-US" sz="2600" b="1" dirty="0"/>
              <a:t>Anchor-based methods are the only way to estimate minimally important change.</a:t>
            </a:r>
            <a:r>
              <a:rPr lang="en-US" sz="2000" b="1" dirty="0"/>
              <a:t> </a:t>
            </a:r>
          </a:p>
          <a:p>
            <a:pPr marL="0" indent="0">
              <a:buFontTx/>
              <a:buNone/>
              <a:defRPr/>
            </a:pPr>
            <a:endParaRPr lang="en-US" sz="2000" dirty="0"/>
          </a:p>
          <a:p>
            <a:pPr marL="0" indent="0">
              <a:buFontTx/>
              <a:buNone/>
              <a:defRPr/>
            </a:pPr>
            <a:r>
              <a:rPr lang="en-US" sz="2000" dirty="0"/>
              <a:t> </a:t>
            </a:r>
          </a:p>
        </p:txBody>
      </p:sp>
    </p:spTree>
    <p:extLst>
      <p:ext uri="{BB962C8B-B14F-4D97-AF65-F5344CB8AC3E}">
        <p14:creationId xmlns:p14="http://schemas.microsoft.com/office/powerpoint/2010/main" val="8582153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C03F-686D-412D-941C-D35687A0F3DA}"/>
              </a:ext>
            </a:extLst>
          </p:cNvPr>
          <p:cNvSpPr>
            <a:spLocks noGrp="1"/>
          </p:cNvSpPr>
          <p:nvPr>
            <p:ph type="title"/>
          </p:nvPr>
        </p:nvSpPr>
        <p:spPr>
          <a:xfrm>
            <a:off x="0" y="228600"/>
            <a:ext cx="9067800" cy="1143000"/>
          </a:xfrm>
        </p:spPr>
        <p:txBody>
          <a:bodyPr/>
          <a:lstStyle/>
          <a:p>
            <a:r>
              <a:rPr lang="en-US" sz="3200" dirty="0">
                <a:latin typeface="Comic Sans MS" panose="030F0702030302020204" pitchFamily="66" charset="0"/>
              </a:rPr>
              <a:t>But minimally important change should </a:t>
            </a:r>
            <a:r>
              <a:rPr lang="en-US" sz="3200" u="sng" dirty="0">
                <a:latin typeface="Comic Sans MS" panose="030F0702030302020204" pitchFamily="66" charset="0"/>
              </a:rPr>
              <a:t>not</a:t>
            </a:r>
            <a:r>
              <a:rPr lang="en-US" sz="3200" dirty="0">
                <a:latin typeface="Comic Sans MS" panose="030F0702030302020204" pitchFamily="66" charset="0"/>
              </a:rPr>
              <a:t> be used to identify responders to treatment</a:t>
            </a:r>
          </a:p>
        </p:txBody>
      </p:sp>
      <p:sp>
        <p:nvSpPr>
          <p:cNvPr id="3" name="Content Placeholder 2">
            <a:extLst>
              <a:ext uri="{FF2B5EF4-FFF2-40B4-BE49-F238E27FC236}">
                <a16:creationId xmlns:a16="http://schemas.microsoft.com/office/drawing/2014/main" id="{0CDCD0E4-7408-40DC-A827-D3E54A495073}"/>
              </a:ext>
            </a:extLst>
          </p:cNvPr>
          <p:cNvSpPr>
            <a:spLocks noGrp="1"/>
          </p:cNvSpPr>
          <p:nvPr>
            <p:ph idx="1"/>
          </p:nvPr>
        </p:nvSpPr>
        <p:spPr>
          <a:xfrm>
            <a:off x="76200" y="1600200"/>
            <a:ext cx="8991600" cy="4525963"/>
          </a:xfrm>
        </p:spPr>
        <p:txBody>
          <a:bodyPr/>
          <a:lstStyle/>
          <a:p>
            <a:pPr marL="0" indent="0">
              <a:buNone/>
            </a:pPr>
            <a:r>
              <a:rPr lang="en-US"/>
              <a:t>Underestimate </a:t>
            </a:r>
            <a:r>
              <a:rPr lang="en-US" dirty="0"/>
              <a:t>the amount of change needed to be significant at the individual level due to large measurement error around individual change scores.</a:t>
            </a:r>
          </a:p>
        </p:txBody>
      </p:sp>
    </p:spTree>
    <p:extLst>
      <p:ext uri="{BB962C8B-B14F-4D97-AF65-F5344CB8AC3E}">
        <p14:creationId xmlns:p14="http://schemas.microsoft.com/office/powerpoint/2010/main" val="1810939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C463C-A9D2-4587-A10F-E12589CB84E2}"/>
              </a:ext>
            </a:extLst>
          </p:cNvPr>
          <p:cNvSpPr>
            <a:spLocks noGrp="1"/>
          </p:cNvSpPr>
          <p:nvPr>
            <p:ph type="title"/>
          </p:nvPr>
        </p:nvSpPr>
        <p:spPr>
          <a:xfrm>
            <a:off x="0" y="365126"/>
            <a:ext cx="8515350" cy="1325563"/>
          </a:xfrm>
        </p:spPr>
        <p:txBody>
          <a:bodyPr>
            <a:normAutofit/>
          </a:bodyPr>
          <a:lstStyle/>
          <a:p>
            <a:pPr algn="ctr"/>
            <a:r>
              <a:rPr lang="en-US" dirty="0"/>
              <a:t> </a:t>
            </a:r>
            <a:r>
              <a:rPr lang="en-US" sz="4000" dirty="0">
                <a:latin typeface="Comic Sans MS" panose="030F0702030302020204" pitchFamily="66" charset="0"/>
              </a:rPr>
              <a:t>Statistically Significant and </a:t>
            </a:r>
            <a:br>
              <a:rPr lang="en-US" sz="4000" dirty="0">
                <a:latin typeface="Comic Sans MS" panose="030F0702030302020204" pitchFamily="66" charset="0"/>
              </a:rPr>
            </a:br>
            <a:r>
              <a:rPr lang="en-US" sz="4000" dirty="0">
                <a:latin typeface="Comic Sans MS" panose="030F0702030302020204" pitchFamily="66" charset="0"/>
              </a:rPr>
              <a:t>Meaningful Individual Change</a:t>
            </a:r>
          </a:p>
        </p:txBody>
      </p:sp>
      <p:sp>
        <p:nvSpPr>
          <p:cNvPr id="3" name="Content Placeholder 2">
            <a:extLst>
              <a:ext uri="{FF2B5EF4-FFF2-40B4-BE49-F238E27FC236}">
                <a16:creationId xmlns:a16="http://schemas.microsoft.com/office/drawing/2014/main" id="{2A845B99-73E9-4A00-B2EA-77E77F590ECF}"/>
              </a:ext>
            </a:extLst>
          </p:cNvPr>
          <p:cNvSpPr>
            <a:spLocks noGrp="1"/>
          </p:cNvSpPr>
          <p:nvPr>
            <p:ph idx="1"/>
          </p:nvPr>
        </p:nvSpPr>
        <p:spPr>
          <a:xfrm>
            <a:off x="188259" y="2126968"/>
            <a:ext cx="8362950" cy="4351338"/>
          </a:xfrm>
        </p:spPr>
        <p:txBody>
          <a:bodyPr/>
          <a:lstStyle/>
          <a:p>
            <a:r>
              <a:rPr lang="en-US" sz="2800" dirty="0"/>
              <a:t>Jacobson and Truax (1991</a:t>
            </a:r>
            <a:r>
              <a:rPr lang="en-US" dirty="0"/>
              <a:t>)</a:t>
            </a:r>
          </a:p>
          <a:p>
            <a:pPr lvl="1"/>
            <a:r>
              <a:rPr lang="en-US" sz="2400" dirty="0"/>
              <a:t>Recovered</a:t>
            </a:r>
          </a:p>
          <a:p>
            <a:pPr lvl="2"/>
            <a:r>
              <a:rPr lang="en-US" sz="2100" dirty="0"/>
              <a:t>Statistically significant and clinically significant improvement </a:t>
            </a:r>
          </a:p>
          <a:p>
            <a:pPr lvl="1"/>
            <a:r>
              <a:rPr lang="en-US" sz="2400" dirty="0"/>
              <a:t>Improved</a:t>
            </a:r>
          </a:p>
          <a:p>
            <a:pPr lvl="2"/>
            <a:r>
              <a:rPr lang="en-US" sz="2100" dirty="0"/>
              <a:t>Statistically significant but not clinically significant</a:t>
            </a:r>
          </a:p>
          <a:p>
            <a:pPr lvl="1"/>
            <a:r>
              <a:rPr lang="en-US" sz="2400" dirty="0"/>
              <a:t>Unchanged</a:t>
            </a:r>
          </a:p>
          <a:p>
            <a:pPr lvl="2"/>
            <a:r>
              <a:rPr lang="en-US" sz="2100" dirty="0"/>
              <a:t>Not statistically significant</a:t>
            </a:r>
          </a:p>
          <a:p>
            <a:pPr lvl="1"/>
            <a:r>
              <a:rPr lang="en-US" sz="2400" dirty="0"/>
              <a:t>Deteriorated</a:t>
            </a:r>
          </a:p>
          <a:p>
            <a:pPr lvl="2"/>
            <a:r>
              <a:rPr lang="en-US" sz="2100" dirty="0"/>
              <a:t>Statistically significantly worse</a:t>
            </a:r>
          </a:p>
          <a:p>
            <a:endParaRPr lang="en-US" dirty="0"/>
          </a:p>
        </p:txBody>
      </p:sp>
      <p:sp>
        <p:nvSpPr>
          <p:cNvPr id="4" name="Slide Number Placeholder 3">
            <a:extLst>
              <a:ext uri="{FF2B5EF4-FFF2-40B4-BE49-F238E27FC236}">
                <a16:creationId xmlns:a16="http://schemas.microsoft.com/office/drawing/2014/main" id="{35EBD425-259E-476E-B5C4-905D6692C438}"/>
              </a:ext>
            </a:extLst>
          </p:cNvPr>
          <p:cNvSpPr>
            <a:spLocks noGrp="1"/>
          </p:cNvSpPr>
          <p:nvPr>
            <p:ph type="sldNum" sz="quarter" idx="12"/>
          </p:nvPr>
        </p:nvSpPr>
        <p:spPr/>
        <p:txBody>
          <a:bodyPr/>
          <a:lstStyle/>
          <a:p>
            <a:fld id="{65D2B266-4D06-451D-AF49-BBC90F75CA38}" type="slidenum">
              <a:rPr lang="en-US" smtClean="0"/>
              <a:t>63</a:t>
            </a:fld>
            <a:endParaRPr lang="en-US"/>
          </a:p>
        </p:txBody>
      </p:sp>
    </p:spTree>
    <p:extLst>
      <p:ext uri="{BB962C8B-B14F-4D97-AF65-F5344CB8AC3E}">
        <p14:creationId xmlns:p14="http://schemas.microsoft.com/office/powerpoint/2010/main" val="11027741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028D-63C3-43C4-B4A1-05BF26416577}"/>
              </a:ext>
            </a:extLst>
          </p:cNvPr>
          <p:cNvSpPr>
            <a:spLocks noGrp="1"/>
          </p:cNvSpPr>
          <p:nvPr>
            <p:ph type="title"/>
          </p:nvPr>
        </p:nvSpPr>
        <p:spPr>
          <a:xfrm>
            <a:off x="76200" y="-161133"/>
            <a:ext cx="9067799" cy="1325563"/>
          </a:xfrm>
        </p:spPr>
        <p:txBody>
          <a:bodyPr>
            <a:noAutofit/>
          </a:bodyPr>
          <a:lstStyle/>
          <a:p>
            <a:pPr algn="ctr"/>
            <a:r>
              <a:rPr lang="en-US" sz="4800" dirty="0">
                <a:latin typeface="Comic Sans MS" panose="030F0702030302020204" pitchFamily="66" charset="0"/>
              </a:rPr>
              <a:t>Impact Stratification Score </a:t>
            </a:r>
          </a:p>
        </p:txBody>
      </p:sp>
      <p:sp>
        <p:nvSpPr>
          <p:cNvPr id="3" name="Content Placeholder 2">
            <a:extLst>
              <a:ext uri="{FF2B5EF4-FFF2-40B4-BE49-F238E27FC236}">
                <a16:creationId xmlns:a16="http://schemas.microsoft.com/office/drawing/2014/main" id="{76DE4774-0A7E-4387-803B-CA22911F02D7}"/>
              </a:ext>
            </a:extLst>
          </p:cNvPr>
          <p:cNvSpPr>
            <a:spLocks noGrp="1"/>
          </p:cNvSpPr>
          <p:nvPr>
            <p:ph idx="1"/>
          </p:nvPr>
        </p:nvSpPr>
        <p:spPr>
          <a:xfrm>
            <a:off x="161364" y="951471"/>
            <a:ext cx="8686800" cy="4409609"/>
          </a:xfrm>
        </p:spPr>
        <p:txBody>
          <a:bodyPr/>
          <a:lstStyle/>
          <a:p>
            <a:pPr marL="0" indent="0">
              <a:buNone/>
            </a:pPr>
            <a:r>
              <a:rPr lang="en-US" dirty="0"/>
              <a:t>37% statistically significant improvement (using RCI) over 6 weeks in sample of 750 active-duty U.S. military personnel with low back pain. </a:t>
            </a:r>
          </a:p>
          <a:p>
            <a:pPr marL="0" indent="0">
              <a:buNone/>
            </a:pPr>
            <a:r>
              <a:rPr lang="en-US" dirty="0"/>
              <a:t>59% reported they were a </a:t>
            </a:r>
            <a:r>
              <a:rPr lang="en-US" i="1" dirty="0"/>
              <a:t>little better</a:t>
            </a:r>
            <a:r>
              <a:rPr lang="en-US" dirty="0"/>
              <a:t>, </a:t>
            </a:r>
            <a:r>
              <a:rPr lang="en-US" i="1" dirty="0"/>
              <a:t>moderately better</a:t>
            </a:r>
            <a:r>
              <a:rPr lang="en-US" dirty="0"/>
              <a:t>, </a:t>
            </a:r>
            <a:r>
              <a:rPr lang="en-US" i="1" dirty="0"/>
              <a:t>much better </a:t>
            </a:r>
            <a:r>
              <a:rPr lang="en-US" dirty="0"/>
              <a:t>or their pain was </a:t>
            </a:r>
            <a:r>
              <a:rPr lang="en-US" i="1" dirty="0"/>
              <a:t>completely gone </a:t>
            </a:r>
            <a:r>
              <a:rPr lang="en-US" dirty="0"/>
              <a:t>post-baseline.</a:t>
            </a:r>
          </a:p>
          <a:p>
            <a:pPr marL="0" indent="0">
              <a:buNone/>
            </a:pPr>
            <a:endParaRPr lang="en-US" dirty="0"/>
          </a:p>
          <a:p>
            <a:r>
              <a:rPr lang="en-US" u="sng" dirty="0"/>
              <a:t>Most desirable</a:t>
            </a:r>
            <a:r>
              <a:rPr lang="en-US" dirty="0"/>
              <a:t>: 33% improved significantly and reported being better</a:t>
            </a:r>
          </a:p>
          <a:p>
            <a:r>
              <a:rPr lang="en-US" dirty="0"/>
              <a:t>Intermediate: </a:t>
            </a:r>
          </a:p>
          <a:p>
            <a:pPr lvl="1"/>
            <a:r>
              <a:rPr lang="en-US" dirty="0"/>
              <a:t>4% improved significantly but reported not being better</a:t>
            </a:r>
          </a:p>
          <a:p>
            <a:pPr lvl="1"/>
            <a:r>
              <a:rPr lang="en-US" dirty="0"/>
              <a:t>26% did not improve significantly but reported being better</a:t>
            </a:r>
          </a:p>
          <a:p>
            <a:r>
              <a:rPr lang="en-US" u="sng" dirty="0"/>
              <a:t>Least desirable</a:t>
            </a:r>
            <a:r>
              <a:rPr lang="en-US" dirty="0"/>
              <a:t>: 37% did not improve significantly or report being better</a:t>
            </a:r>
          </a:p>
          <a:p>
            <a:endParaRPr lang="en-US" dirty="0"/>
          </a:p>
          <a:p>
            <a:endParaRPr lang="en-US" dirty="0"/>
          </a:p>
        </p:txBody>
      </p:sp>
      <p:sp>
        <p:nvSpPr>
          <p:cNvPr id="4" name="Slide Number Placeholder 3">
            <a:extLst>
              <a:ext uri="{FF2B5EF4-FFF2-40B4-BE49-F238E27FC236}">
                <a16:creationId xmlns:a16="http://schemas.microsoft.com/office/drawing/2014/main" id="{583099E9-E452-415F-98E3-A4522D8CFF92}"/>
              </a:ext>
            </a:extLst>
          </p:cNvPr>
          <p:cNvSpPr>
            <a:spLocks noGrp="1"/>
          </p:cNvSpPr>
          <p:nvPr>
            <p:ph type="sldNum" sz="quarter" idx="12"/>
          </p:nvPr>
        </p:nvSpPr>
        <p:spPr/>
        <p:txBody>
          <a:bodyPr/>
          <a:lstStyle/>
          <a:p>
            <a:fld id="{65D2B266-4D06-451D-AF49-BBC90F75CA38}" type="slidenum">
              <a:rPr lang="en-US" smtClean="0"/>
              <a:t>64</a:t>
            </a:fld>
            <a:endParaRPr lang="en-US"/>
          </a:p>
        </p:txBody>
      </p:sp>
      <p:pic>
        <p:nvPicPr>
          <p:cNvPr id="7" name="Picture 6" descr="A picture containing clipart&#10;&#10;Description automatically generated">
            <a:extLst>
              <a:ext uri="{FF2B5EF4-FFF2-40B4-BE49-F238E27FC236}">
                <a16:creationId xmlns:a16="http://schemas.microsoft.com/office/drawing/2014/main" id="{5CFBF516-6BFB-4F8E-8C68-CE0EF30D6CF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4419599"/>
            <a:ext cx="9144000" cy="1936751"/>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4E4BA376-D89D-4900-BE19-009C3FDAD0F7}"/>
                  </a:ext>
                </a:extLst>
              </p14:cNvPr>
              <p14:cNvContentPartPr/>
              <p14:nvPr/>
            </p14:nvContentPartPr>
            <p14:xfrm>
              <a:off x="2966915" y="1998812"/>
              <a:ext cx="360" cy="3960"/>
            </p14:xfrm>
          </p:contentPart>
        </mc:Choice>
        <mc:Fallback xmlns="">
          <p:pic>
            <p:nvPicPr>
              <p:cNvPr id="5" name="Ink 4">
                <a:extLst>
                  <a:ext uri="{FF2B5EF4-FFF2-40B4-BE49-F238E27FC236}">
                    <a16:creationId xmlns:a16="http://schemas.microsoft.com/office/drawing/2014/main" id="{4E4BA376-D89D-4900-BE19-009C3FDAD0F7}"/>
                  </a:ext>
                </a:extLst>
              </p:cNvPr>
              <p:cNvPicPr/>
              <p:nvPr/>
            </p:nvPicPr>
            <p:blipFill>
              <a:blip r:embed="rId6"/>
              <a:stretch>
                <a:fillRect/>
              </a:stretch>
            </p:blipFill>
            <p:spPr>
              <a:xfrm>
                <a:off x="2957915" y="1989812"/>
                <a:ext cx="18000" cy="21600"/>
              </a:xfrm>
              <a:prstGeom prst="rect">
                <a:avLst/>
              </a:prstGeom>
            </p:spPr>
          </p:pic>
        </mc:Fallback>
      </mc:AlternateContent>
    </p:spTree>
    <p:extLst>
      <p:ext uri="{BB962C8B-B14F-4D97-AF65-F5344CB8AC3E}">
        <p14:creationId xmlns:p14="http://schemas.microsoft.com/office/powerpoint/2010/main" val="19567242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028D-63C3-43C4-B4A1-05BF26416577}"/>
              </a:ext>
            </a:extLst>
          </p:cNvPr>
          <p:cNvSpPr>
            <a:spLocks noGrp="1"/>
          </p:cNvSpPr>
          <p:nvPr>
            <p:ph type="title"/>
          </p:nvPr>
        </p:nvSpPr>
        <p:spPr>
          <a:xfrm>
            <a:off x="76200" y="-161133"/>
            <a:ext cx="9067799" cy="1325563"/>
          </a:xfrm>
        </p:spPr>
        <p:txBody>
          <a:bodyPr>
            <a:noAutofit/>
          </a:bodyPr>
          <a:lstStyle/>
          <a:p>
            <a:pPr algn="ctr"/>
            <a:r>
              <a:rPr lang="en-US" sz="4800" dirty="0">
                <a:latin typeface="Comic Sans MS" panose="030F0702030302020204" pitchFamily="66" charset="0"/>
              </a:rPr>
              <a:t>Impact Stratification Score </a:t>
            </a:r>
          </a:p>
        </p:txBody>
      </p:sp>
      <p:sp>
        <p:nvSpPr>
          <p:cNvPr id="3" name="Content Placeholder 2">
            <a:extLst>
              <a:ext uri="{FF2B5EF4-FFF2-40B4-BE49-F238E27FC236}">
                <a16:creationId xmlns:a16="http://schemas.microsoft.com/office/drawing/2014/main" id="{76DE4774-0A7E-4387-803B-CA22911F02D7}"/>
              </a:ext>
            </a:extLst>
          </p:cNvPr>
          <p:cNvSpPr>
            <a:spLocks noGrp="1"/>
          </p:cNvSpPr>
          <p:nvPr>
            <p:ph idx="1"/>
          </p:nvPr>
        </p:nvSpPr>
        <p:spPr>
          <a:xfrm>
            <a:off x="161364" y="951471"/>
            <a:ext cx="8686800" cy="4409609"/>
          </a:xfrm>
        </p:spPr>
        <p:txBody>
          <a:bodyPr/>
          <a:lstStyle/>
          <a:p>
            <a:pPr marL="0" indent="0">
              <a:buNone/>
            </a:pPr>
            <a:r>
              <a:rPr lang="en-US" dirty="0"/>
              <a:t>37% statistically significant improvement (using RCI) over 6 weeks in sample of 750 active-duty U.S. military personnel with low back pain. </a:t>
            </a:r>
          </a:p>
          <a:p>
            <a:pPr marL="0" indent="0">
              <a:buNone/>
            </a:pPr>
            <a:r>
              <a:rPr lang="en-US" dirty="0"/>
              <a:t>59% reported they were a </a:t>
            </a:r>
            <a:r>
              <a:rPr lang="en-US" i="1" dirty="0"/>
              <a:t>little better</a:t>
            </a:r>
            <a:r>
              <a:rPr lang="en-US" dirty="0"/>
              <a:t>, </a:t>
            </a:r>
            <a:r>
              <a:rPr lang="en-US" i="1" dirty="0"/>
              <a:t>moderately better</a:t>
            </a:r>
            <a:r>
              <a:rPr lang="en-US" dirty="0"/>
              <a:t>, </a:t>
            </a:r>
            <a:r>
              <a:rPr lang="en-US" i="1" dirty="0"/>
              <a:t>much better </a:t>
            </a:r>
            <a:r>
              <a:rPr lang="en-US" dirty="0"/>
              <a:t>or their pain was </a:t>
            </a:r>
            <a:r>
              <a:rPr lang="en-US" i="1" dirty="0"/>
              <a:t>completely gone </a:t>
            </a:r>
            <a:r>
              <a:rPr lang="en-US" dirty="0"/>
              <a:t>post-baseline.</a:t>
            </a:r>
          </a:p>
          <a:p>
            <a:pPr marL="0" indent="0">
              <a:buNone/>
            </a:pPr>
            <a:endParaRPr lang="en-US" dirty="0"/>
          </a:p>
          <a:p>
            <a:r>
              <a:rPr lang="en-US" u="sng" dirty="0"/>
              <a:t>Most desirable</a:t>
            </a:r>
            <a:r>
              <a:rPr lang="en-US" dirty="0"/>
              <a:t>: 33% improved significantly and reported being better</a:t>
            </a:r>
          </a:p>
          <a:p>
            <a:r>
              <a:rPr lang="en-US" dirty="0"/>
              <a:t>Intermediate: </a:t>
            </a:r>
          </a:p>
          <a:p>
            <a:pPr lvl="1"/>
            <a:r>
              <a:rPr lang="en-US" dirty="0"/>
              <a:t>4% improved significantly but reported not being better</a:t>
            </a:r>
          </a:p>
          <a:p>
            <a:pPr lvl="1"/>
            <a:r>
              <a:rPr lang="en-US" dirty="0"/>
              <a:t>26% did not improve significantly but reported being better</a:t>
            </a:r>
          </a:p>
          <a:p>
            <a:r>
              <a:rPr lang="en-US" u="sng" dirty="0"/>
              <a:t>Least desirable</a:t>
            </a:r>
            <a:r>
              <a:rPr lang="en-US" dirty="0"/>
              <a:t>: 37% did not improve significantly or report being better</a:t>
            </a:r>
          </a:p>
          <a:p>
            <a:endParaRPr lang="en-US" dirty="0"/>
          </a:p>
          <a:p>
            <a:endParaRPr lang="en-US" dirty="0"/>
          </a:p>
        </p:txBody>
      </p:sp>
      <p:sp>
        <p:nvSpPr>
          <p:cNvPr id="4" name="Slide Number Placeholder 3">
            <a:extLst>
              <a:ext uri="{FF2B5EF4-FFF2-40B4-BE49-F238E27FC236}">
                <a16:creationId xmlns:a16="http://schemas.microsoft.com/office/drawing/2014/main" id="{583099E9-E452-415F-98E3-A4522D8CFF92}"/>
              </a:ext>
            </a:extLst>
          </p:cNvPr>
          <p:cNvSpPr>
            <a:spLocks noGrp="1"/>
          </p:cNvSpPr>
          <p:nvPr>
            <p:ph type="sldNum" sz="quarter" idx="12"/>
          </p:nvPr>
        </p:nvSpPr>
        <p:spPr/>
        <p:txBody>
          <a:bodyPr/>
          <a:lstStyle/>
          <a:p>
            <a:fld id="{65D2B266-4D06-451D-AF49-BBC90F75CA38}" type="slidenum">
              <a:rPr lang="en-US" smtClean="0"/>
              <a:t>65</a:t>
            </a:fld>
            <a:endParaRPr lang="en-US"/>
          </a:p>
        </p:txBody>
      </p:sp>
      <p:pic>
        <p:nvPicPr>
          <p:cNvPr id="7" name="Picture 6" descr="A picture containing clipart&#10;&#10;Description automatically generated">
            <a:extLst>
              <a:ext uri="{FF2B5EF4-FFF2-40B4-BE49-F238E27FC236}">
                <a16:creationId xmlns:a16="http://schemas.microsoft.com/office/drawing/2014/main" id="{5CFBF516-6BFB-4F8E-8C68-CE0EF30D6CF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4419599"/>
            <a:ext cx="9144000" cy="1936751"/>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4E4BA376-D89D-4900-BE19-009C3FDAD0F7}"/>
                  </a:ext>
                </a:extLst>
              </p14:cNvPr>
              <p14:cNvContentPartPr/>
              <p14:nvPr/>
            </p14:nvContentPartPr>
            <p14:xfrm>
              <a:off x="2966915" y="1998812"/>
              <a:ext cx="360" cy="3960"/>
            </p14:xfrm>
          </p:contentPart>
        </mc:Choice>
        <mc:Fallback xmlns="">
          <p:pic>
            <p:nvPicPr>
              <p:cNvPr id="5" name="Ink 4">
                <a:extLst>
                  <a:ext uri="{FF2B5EF4-FFF2-40B4-BE49-F238E27FC236}">
                    <a16:creationId xmlns:a16="http://schemas.microsoft.com/office/drawing/2014/main" id="{4E4BA376-D89D-4900-BE19-009C3FDAD0F7}"/>
                  </a:ext>
                </a:extLst>
              </p:cNvPr>
              <p:cNvPicPr/>
              <p:nvPr/>
            </p:nvPicPr>
            <p:blipFill>
              <a:blip r:embed="rId6"/>
              <a:stretch>
                <a:fillRect/>
              </a:stretch>
            </p:blipFill>
            <p:spPr>
              <a:xfrm>
                <a:off x="2957915" y="1989812"/>
                <a:ext cx="18000" cy="21600"/>
              </a:xfrm>
              <a:prstGeom prst="rect">
                <a:avLst/>
              </a:prstGeom>
            </p:spPr>
          </p:pic>
        </mc:Fallback>
      </mc:AlternateContent>
    </p:spTree>
    <p:extLst>
      <p:ext uri="{BB962C8B-B14F-4D97-AF65-F5344CB8AC3E}">
        <p14:creationId xmlns:p14="http://schemas.microsoft.com/office/powerpoint/2010/main" val="34097347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B5C3D872-C75A-4043-A99E-6BE0869B287C}"/>
              </a:ext>
            </a:extLst>
          </p:cNvPr>
          <p:cNvGraphicFramePr>
            <a:graphicFrameLocks noGrp="1"/>
          </p:cNvGraphicFramePr>
          <p:nvPr>
            <p:ph idx="1"/>
          </p:nvPr>
        </p:nvGraphicFramePr>
        <p:xfrm>
          <a:off x="152400" y="1825625"/>
          <a:ext cx="8610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text, green, light, traffic&#10;&#10;Description automatically generated">
            <a:extLst>
              <a:ext uri="{FF2B5EF4-FFF2-40B4-BE49-F238E27FC236}">
                <a16:creationId xmlns:a16="http://schemas.microsoft.com/office/drawing/2014/main" id="{24036E65-5085-4395-8611-DC44900AC72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057400" y="304799"/>
            <a:ext cx="5715000" cy="2286001"/>
          </a:xfrm>
          <a:prstGeom prst="rect">
            <a:avLst/>
          </a:prstGeom>
        </p:spPr>
      </p:pic>
    </p:spTree>
    <p:extLst>
      <p:ext uri="{BB962C8B-B14F-4D97-AF65-F5344CB8AC3E}">
        <p14:creationId xmlns:p14="http://schemas.microsoft.com/office/powerpoint/2010/main" val="13595346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9AA4BEA-038C-4B37-A742-44E4341B351F}"/>
              </a:ext>
            </a:extLst>
          </p:cNvPr>
          <p:cNvSpPr>
            <a:spLocks noGrp="1"/>
          </p:cNvSpPr>
          <p:nvPr>
            <p:ph type="title"/>
          </p:nvPr>
        </p:nvSpPr>
        <p:spPr>
          <a:xfrm>
            <a:off x="0" y="-304800"/>
            <a:ext cx="9152965" cy="1143000"/>
          </a:xfrm>
        </p:spPr>
        <p:txBody>
          <a:bodyPr/>
          <a:lstStyle/>
          <a:p>
            <a:r>
              <a:rPr lang="en-US" sz="4000" dirty="0"/>
              <a:t>Bibliography</a:t>
            </a:r>
          </a:p>
        </p:txBody>
      </p:sp>
      <p:sp>
        <p:nvSpPr>
          <p:cNvPr id="9" name="Content Placeholder 8">
            <a:extLst>
              <a:ext uri="{FF2B5EF4-FFF2-40B4-BE49-F238E27FC236}">
                <a16:creationId xmlns:a16="http://schemas.microsoft.com/office/drawing/2014/main" id="{5121FAF0-3F98-41D8-B037-5E326B8B1608}"/>
              </a:ext>
            </a:extLst>
          </p:cNvPr>
          <p:cNvSpPr>
            <a:spLocks noGrp="1"/>
          </p:cNvSpPr>
          <p:nvPr>
            <p:ph idx="1"/>
          </p:nvPr>
        </p:nvSpPr>
        <p:spPr>
          <a:xfrm>
            <a:off x="112059" y="685800"/>
            <a:ext cx="9067800" cy="4525963"/>
          </a:xfrm>
        </p:spPr>
        <p:txBody>
          <a:bodyPr/>
          <a:lstStyle/>
          <a:p>
            <a:pPr marL="0" indent="0">
              <a:buNone/>
            </a:pPr>
            <a:r>
              <a:rPr lang="en-US" sz="1400" dirty="0"/>
              <a:t>Bland, J. M., &amp; Altman, D. G.  (1996).  Measurement error.  </a:t>
            </a:r>
            <a:r>
              <a:rPr lang="en-US" sz="1400" i="1" dirty="0"/>
              <a:t>BMJ</a:t>
            </a:r>
            <a:r>
              <a:rPr lang="en-US" sz="1400" dirty="0"/>
              <a:t>, 313: 744-753.</a:t>
            </a:r>
          </a:p>
          <a:p>
            <a:pPr marL="0" indent="0">
              <a:buNone/>
            </a:pPr>
            <a:r>
              <a:rPr lang="en-US" sz="1400" dirty="0"/>
              <a:t>Brouwer, D., Meijer R. R., &amp; </a:t>
            </a:r>
            <a:r>
              <a:rPr lang="en-US" sz="1400" dirty="0" err="1"/>
              <a:t>Zevalkink</a:t>
            </a:r>
            <a:r>
              <a:rPr lang="en-US" sz="1400" dirty="0"/>
              <a:t>, J.  (2013).  Measuring individual significant change on the Beck Depression Inventory-II through IRT-based statistics.  </a:t>
            </a:r>
            <a:r>
              <a:rPr lang="en-US" sz="1400" i="1" dirty="0"/>
              <a:t>Psychotherapy Research</a:t>
            </a:r>
            <a:r>
              <a:rPr lang="en-US" sz="1400" dirty="0"/>
              <a:t>, 23(5):489-501. </a:t>
            </a:r>
          </a:p>
          <a:p>
            <a:pPr marL="0" indent="0">
              <a:buNone/>
            </a:pPr>
            <a:r>
              <a:rPr lang="en-US" sz="1400" dirty="0"/>
              <a:t>De Vries, R., Meijer, R. R., Van </a:t>
            </a:r>
            <a:r>
              <a:rPr lang="en-US" sz="1400" dirty="0" err="1"/>
              <a:t>Bruggen</a:t>
            </a:r>
            <a:r>
              <a:rPr lang="en-US" sz="1400" dirty="0"/>
              <a:t> V., &amp; Morey, R. D.  (2016).  Improving the analysis of routine outcome measurement data: What a Bayesian approach can do for you.  </a:t>
            </a:r>
            <a:r>
              <a:rPr lang="en-US" sz="1400" i="1" dirty="0"/>
              <a:t>Int J Methods </a:t>
            </a:r>
            <a:r>
              <a:rPr lang="en-US" sz="1400" i="1" dirty="0" err="1"/>
              <a:t>Psychiatr</a:t>
            </a:r>
            <a:r>
              <a:rPr lang="en-US" sz="1400" i="1" dirty="0"/>
              <a:t> Res</a:t>
            </a:r>
            <a:r>
              <a:rPr lang="en-US" sz="1400" dirty="0"/>
              <a:t>, 25(3), 155-167. </a:t>
            </a:r>
          </a:p>
          <a:p>
            <a:pPr marL="0" indent="0">
              <a:buNone/>
            </a:pPr>
            <a:r>
              <a:rPr lang="en-US" sz="1400" dirty="0"/>
              <a:t>Donaldson, G.  (2008).  Patient-reported outcomes and the mandate of measurement.  </a:t>
            </a:r>
            <a:r>
              <a:rPr lang="en-US" sz="1400" i="1" dirty="0"/>
              <a:t>Qual Life Res</a:t>
            </a:r>
            <a:r>
              <a:rPr lang="en-US" sz="1400" dirty="0"/>
              <a:t>, </a:t>
            </a:r>
            <a:r>
              <a:rPr lang="en-US" sz="1400" i="1" dirty="0"/>
              <a:t>17</a:t>
            </a:r>
            <a:r>
              <a:rPr lang="en-US" sz="1400" dirty="0"/>
              <a:t>(10), 1303-13. </a:t>
            </a:r>
          </a:p>
          <a:p>
            <a:pPr marL="0" indent="0">
              <a:buNone/>
            </a:pPr>
            <a:r>
              <a:rPr lang="en-US" sz="1400" dirty="0"/>
              <a:t>Hays, R. D., &amp; </a:t>
            </a:r>
            <a:r>
              <a:rPr lang="en-US" sz="1400" dirty="0" err="1"/>
              <a:t>Peipert</a:t>
            </a:r>
            <a:r>
              <a:rPr lang="en-US" sz="1400" dirty="0"/>
              <a:t>, J. (2021).  Between-group minimally important change versus individual treatment responders.  </a:t>
            </a:r>
            <a:r>
              <a:rPr lang="en-US" sz="1400" i="1" dirty="0"/>
              <a:t>Qual Life Res</a:t>
            </a:r>
            <a:r>
              <a:rPr lang="en-US" sz="1400" dirty="0"/>
              <a:t>. </a:t>
            </a:r>
            <a:r>
              <a:rPr lang="en-US" sz="1400" dirty="0">
                <a:effectLst/>
                <a:ea typeface="Times New Roman" panose="02020603050405020304" pitchFamily="18" charset="0"/>
              </a:rPr>
              <a:t>30, 2765-2772</a:t>
            </a:r>
            <a:endParaRPr lang="en-US" sz="1400" dirty="0"/>
          </a:p>
          <a:p>
            <a:pPr marL="0" indent="0">
              <a:buNone/>
            </a:pPr>
            <a:r>
              <a:rPr lang="en-US" sz="1400" dirty="0"/>
              <a:t>Hays, R. D., Spritzer, K. L., &amp; </a:t>
            </a:r>
            <a:r>
              <a:rPr lang="en-US" sz="1400" dirty="0" err="1"/>
              <a:t>Reise</a:t>
            </a:r>
            <a:r>
              <a:rPr lang="en-US" sz="1400" dirty="0"/>
              <a:t>, S. P.  (2021).  Using item response theory to identify responders to treatment: Examples with the Patient-Reported Outcomes Measurement Information System (PROMIS®) physical functioning and emotional distress scales.  </a:t>
            </a:r>
            <a:r>
              <a:rPr lang="en-US" sz="1400" i="1" dirty="0"/>
              <a:t>Psychometrika, </a:t>
            </a:r>
            <a:r>
              <a:rPr lang="en-US" sz="1400" dirty="0"/>
              <a:t>86(3): 781-792.</a:t>
            </a:r>
          </a:p>
          <a:p>
            <a:pPr marL="0" indent="0">
              <a:buNone/>
            </a:pPr>
            <a:r>
              <a:rPr lang="en-US" sz="1400" dirty="0">
                <a:effectLst/>
                <a:ea typeface="Times New Roman" panose="02020603050405020304" pitchFamily="18" charset="0"/>
              </a:rPr>
              <a:t>Hurst, H., &amp; Bolton, J.  (2004). Assessing the clinical significance of change scores recorded on subjective outcome measures.  </a:t>
            </a:r>
            <a:r>
              <a:rPr lang="en-US" sz="1400" i="1" dirty="0">
                <a:effectLst/>
                <a:ea typeface="Times New Roman" panose="02020603050405020304" pitchFamily="18" charset="0"/>
              </a:rPr>
              <a:t>Journal of Manipulative and Physiological Therapeutics</a:t>
            </a:r>
            <a:r>
              <a:rPr lang="en-US" sz="1400" dirty="0">
                <a:effectLst/>
                <a:ea typeface="Times New Roman" panose="02020603050405020304" pitchFamily="18" charset="0"/>
              </a:rPr>
              <a:t>, 27:26-35.</a:t>
            </a:r>
            <a:endParaRPr lang="en-US" sz="1400" dirty="0"/>
          </a:p>
          <a:p>
            <a:pPr marL="0" indent="0">
              <a:buNone/>
            </a:pPr>
            <a:r>
              <a:rPr lang="en-US" sz="1400" dirty="0" err="1"/>
              <a:t>Jabrayilov</a:t>
            </a:r>
            <a:r>
              <a:rPr lang="en-US" sz="1400" dirty="0"/>
              <a:t>, R., </a:t>
            </a:r>
            <a:r>
              <a:rPr lang="en-US" sz="1400" dirty="0" err="1"/>
              <a:t>Emons</a:t>
            </a:r>
            <a:r>
              <a:rPr lang="en-US" sz="1400" dirty="0"/>
              <a:t>, W. H. M., &amp; </a:t>
            </a:r>
            <a:r>
              <a:rPr lang="en-US" sz="1400" dirty="0" err="1"/>
              <a:t>Sijtsma</a:t>
            </a:r>
            <a:r>
              <a:rPr lang="en-US" sz="1400" dirty="0"/>
              <a:t>, K. (2016). Comparison of classical test theory and item response theory in individual change assessment. </a:t>
            </a:r>
            <a:r>
              <a:rPr lang="en-US" sz="1400" i="1" dirty="0"/>
              <a:t>Applied Psychological Measurement</a:t>
            </a:r>
            <a:r>
              <a:rPr lang="en-US" sz="1400" dirty="0"/>
              <a:t>, </a:t>
            </a:r>
            <a:r>
              <a:rPr lang="en-US" sz="1400" i="1" dirty="0"/>
              <a:t>40</a:t>
            </a:r>
            <a:r>
              <a:rPr lang="en-US" sz="1400" dirty="0"/>
              <a:t>(8):559-572.  </a:t>
            </a:r>
          </a:p>
          <a:p>
            <a:pPr marL="0" indent="0">
              <a:buNone/>
            </a:pPr>
            <a:r>
              <a:rPr lang="en-US" sz="1400" dirty="0"/>
              <a:t>Jacobson, N. S., &amp; Truax, P.  (1991).  Clinical significance: A statistical approach to defining meaningful change in psychotherapy research.  </a:t>
            </a:r>
            <a:r>
              <a:rPr lang="en-US" sz="1400" i="1" dirty="0"/>
              <a:t>Journal of Consulting and Clinical Psychology</a:t>
            </a:r>
            <a:r>
              <a:rPr lang="en-US" sz="1400" dirty="0"/>
              <a:t>, </a:t>
            </a:r>
            <a:r>
              <a:rPr lang="en-US" sz="1400" i="1" dirty="0"/>
              <a:t>59</a:t>
            </a:r>
            <a:r>
              <a:rPr lang="en-US" sz="1400" dirty="0"/>
              <a:t>(1):12-19. </a:t>
            </a:r>
          </a:p>
          <a:p>
            <a:pPr marL="0" indent="0">
              <a:buNone/>
            </a:pPr>
            <a:r>
              <a:rPr lang="en-US" sz="1400" dirty="0">
                <a:effectLst/>
                <a:ea typeface="Times New Roman" panose="02020603050405020304" pitchFamily="18" charset="0"/>
              </a:rPr>
              <a:t>Reeve, B. B., </a:t>
            </a:r>
            <a:r>
              <a:rPr lang="en-US" sz="1400" dirty="0" err="1">
                <a:effectLst/>
                <a:ea typeface="Times New Roman" panose="02020603050405020304" pitchFamily="18" charset="0"/>
              </a:rPr>
              <a:t>Wyrwich</a:t>
            </a:r>
            <a:r>
              <a:rPr lang="en-US" sz="1400" dirty="0">
                <a:effectLst/>
                <a:ea typeface="Times New Roman" panose="02020603050405020304" pitchFamily="18" charset="0"/>
              </a:rPr>
              <a:t>, K. W., et al. (2013).  ISOQOL recommends minimum standards for patient-reported outcome measures used in patient-centered outcomes and comparative effectiveness research.  </a:t>
            </a:r>
            <a:r>
              <a:rPr lang="en-US" sz="1400" i="1" dirty="0">
                <a:effectLst/>
                <a:ea typeface="Times New Roman" panose="02020603050405020304" pitchFamily="18" charset="0"/>
              </a:rPr>
              <a:t>Quality of Life Research,</a:t>
            </a:r>
            <a:r>
              <a:rPr lang="en-US" sz="1400" dirty="0">
                <a:effectLst/>
                <a:ea typeface="Times New Roman" panose="02020603050405020304" pitchFamily="18" charset="0"/>
              </a:rPr>
              <a:t> 22: 1889-1905.</a:t>
            </a:r>
          </a:p>
          <a:p>
            <a:pPr marL="0" indent="0">
              <a:buNone/>
            </a:pPr>
            <a:r>
              <a:rPr lang="en-US" sz="1400" dirty="0">
                <a:effectLst/>
                <a:ea typeface="Times New Roman" panose="02020603050405020304" pitchFamily="18" charset="0"/>
              </a:rPr>
              <a:t>Swinton, P. A., Hemingway, B. S., et al.  (2018).  A statistical framework to interpret individual response to intervention: Paving the way for personalized nutrition and exercise prescription.  </a:t>
            </a:r>
            <a:r>
              <a:rPr lang="en-US" sz="1400" i="1" dirty="0">
                <a:effectLst/>
                <a:ea typeface="Times New Roman" panose="02020603050405020304" pitchFamily="18" charset="0"/>
              </a:rPr>
              <a:t>Frontiers in Nutrition</a:t>
            </a:r>
            <a:r>
              <a:rPr lang="en-US" sz="1400" dirty="0">
                <a:effectLst/>
                <a:ea typeface="Times New Roman" panose="02020603050405020304" pitchFamily="18" charset="0"/>
              </a:rPr>
              <a:t>, 5: 41.</a:t>
            </a:r>
          </a:p>
          <a:p>
            <a:pPr marL="0" indent="0">
              <a:buNone/>
            </a:pPr>
            <a:r>
              <a:rPr lang="en-US" sz="1400" dirty="0" err="1"/>
              <a:t>Terwee</a:t>
            </a:r>
            <a:r>
              <a:rPr lang="en-US" sz="1400" dirty="0"/>
              <a:t>, C. B., </a:t>
            </a:r>
            <a:r>
              <a:rPr lang="en-US" sz="1400" dirty="0" err="1"/>
              <a:t>Peipert</a:t>
            </a:r>
            <a:r>
              <a:rPr lang="en-US" sz="1400" dirty="0"/>
              <a:t>, J. D., et al.  (2021).  Minimal important change (MIC): A conceptual clarification and systematic review of MIC estimates of PROMIS measures.  </a:t>
            </a:r>
            <a:r>
              <a:rPr lang="en-US" sz="1400" i="1" dirty="0"/>
              <a:t>Qual Life Res</a:t>
            </a:r>
            <a:r>
              <a:rPr lang="en-US" sz="1400" dirty="0"/>
              <a:t>. </a:t>
            </a:r>
            <a:r>
              <a:rPr lang="en-US" sz="1300" dirty="0" err="1"/>
              <a:t>doi</a:t>
            </a:r>
            <a:r>
              <a:rPr lang="en-US" sz="1300" dirty="0"/>
              <a:t>: 10.1007/s11136-021-02925-y</a:t>
            </a:r>
          </a:p>
          <a:p>
            <a:pPr marL="0" indent="0">
              <a:buNone/>
            </a:pPr>
            <a:endParaRPr lang="en-US" dirty="0"/>
          </a:p>
          <a:p>
            <a:endParaRPr lang="en-US" dirty="0"/>
          </a:p>
        </p:txBody>
      </p:sp>
      <p:sp>
        <p:nvSpPr>
          <p:cNvPr id="7" name="Slide Number Placeholder 6">
            <a:extLst>
              <a:ext uri="{FF2B5EF4-FFF2-40B4-BE49-F238E27FC236}">
                <a16:creationId xmlns:a16="http://schemas.microsoft.com/office/drawing/2014/main" id="{84348317-D628-49B6-8297-A42955ABA3D0}"/>
              </a:ext>
            </a:extLst>
          </p:cNvPr>
          <p:cNvSpPr>
            <a:spLocks noGrp="1"/>
          </p:cNvSpPr>
          <p:nvPr>
            <p:ph type="sldNum" sz="quarter" idx="12"/>
          </p:nvPr>
        </p:nvSpPr>
        <p:spPr/>
        <p:txBody>
          <a:bodyPr/>
          <a:lstStyle/>
          <a:p>
            <a:pPr>
              <a:defRPr/>
            </a:pPr>
            <a:fld id="{A467A2FA-A687-472D-9525-18D7C7100D54}" type="slidenum">
              <a:rPr lang="en-US" smtClean="0"/>
              <a:pPr>
                <a:defRPr/>
              </a:pPr>
              <a:t>67</a:t>
            </a:fld>
            <a:endParaRPr lang="en-US"/>
          </a:p>
        </p:txBody>
      </p:sp>
    </p:spTree>
    <p:extLst>
      <p:ext uri="{BB962C8B-B14F-4D97-AF65-F5344CB8AC3E}">
        <p14:creationId xmlns:p14="http://schemas.microsoft.com/office/powerpoint/2010/main" val="2442144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B7A5A185-DBD0-499C-BB6F-A4EA91894CC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23F61D-82D8-4839-B721-444CBCE0E152}" type="slidenum">
              <a:rPr lang="en-US" altLang="en-US" sz="1400">
                <a:latin typeface="Times New Roman" panose="02020603050405020304" pitchFamily="18" charset="0"/>
              </a:rPr>
              <a:pPr>
                <a:spcBef>
                  <a:spcPct val="0"/>
                </a:spcBef>
                <a:buFontTx/>
                <a:buNone/>
              </a:pPr>
              <a:t>7</a:t>
            </a:fld>
            <a:endParaRPr lang="en-US" altLang="en-US" sz="1400">
              <a:latin typeface="Times New Roman" panose="02020603050405020304" pitchFamily="18" charset="0"/>
            </a:endParaRPr>
          </a:p>
        </p:txBody>
      </p:sp>
      <p:graphicFrame>
        <p:nvGraphicFramePr>
          <p:cNvPr id="27651" name="Object 3">
            <a:hlinkClick r:id="" action="ppaction://ole?verb=0"/>
            <a:extLst>
              <a:ext uri="{FF2B5EF4-FFF2-40B4-BE49-F238E27FC236}">
                <a16:creationId xmlns:a16="http://schemas.microsoft.com/office/drawing/2014/main" id="{7536469D-44D1-4F80-8518-F5D3D859D968}"/>
              </a:ext>
            </a:extLst>
          </p:cNvPr>
          <p:cNvGraphicFramePr>
            <a:graphicFrameLocks/>
          </p:cNvGraphicFramePr>
          <p:nvPr/>
        </p:nvGraphicFramePr>
        <p:xfrm>
          <a:off x="171450" y="1711325"/>
          <a:ext cx="8667750" cy="3092450"/>
        </p:xfrm>
        <a:graphic>
          <a:graphicData uri="http://schemas.openxmlformats.org/presentationml/2006/ole">
            <mc:AlternateContent xmlns:mc="http://schemas.openxmlformats.org/markup-compatibility/2006">
              <mc:Choice xmlns:v="urn:schemas-microsoft-com:vml" Requires="v">
                <p:oleObj spid="_x0000_s82972" r:id="rId4" imgW="8669263" imgH="3090940" progId="Excel.Sheet.8">
                  <p:embed/>
                </p:oleObj>
              </mc:Choice>
              <mc:Fallback>
                <p:oleObj r:id="rId4" imgW="8669263" imgH="3090940" progId="Excel.Sheet.8">
                  <p:embed/>
                  <p:pic>
                    <p:nvPicPr>
                      <p:cNvPr id="27651" name="Object 3">
                        <a:hlinkClick r:id="" action="ppaction://ole?verb=0"/>
                        <a:extLst>
                          <a:ext uri="{FF2B5EF4-FFF2-40B4-BE49-F238E27FC236}">
                            <a16:creationId xmlns:a16="http://schemas.microsoft.com/office/drawing/2014/main" id="{7536469D-44D1-4F80-8518-F5D3D859D96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 y="1711325"/>
                        <a:ext cx="866775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2" name="Title 10">
            <a:extLst>
              <a:ext uri="{FF2B5EF4-FFF2-40B4-BE49-F238E27FC236}">
                <a16:creationId xmlns:a16="http://schemas.microsoft.com/office/drawing/2014/main" id="{785ADB35-BFC7-4F55-861E-C61757902289}"/>
              </a:ext>
            </a:extLst>
          </p:cNvPr>
          <p:cNvSpPr>
            <a:spLocks noGrp="1" noChangeArrowheads="1"/>
          </p:cNvSpPr>
          <p:nvPr>
            <p:ph type="title" idx="4294967295"/>
          </p:nvPr>
        </p:nvSpPr>
        <p:spPr>
          <a:xfrm>
            <a:off x="76200" y="271463"/>
            <a:ext cx="8939213" cy="1023937"/>
          </a:xfrm>
        </p:spPr>
        <p:txBody>
          <a:bodyPr/>
          <a:lstStyle/>
          <a:p>
            <a:pPr eaLnBrk="1" hangingPunct="1"/>
            <a:r>
              <a:rPr lang="en-US" altLang="en-US" sz="2200" b="1" dirty="0">
                <a:latin typeface="Comic Sans MS" panose="030F0702030302020204" pitchFamily="66" charset="0"/>
              </a:rPr>
              <a:t>SF-36 Physical Functioning and Emotional Well-Being at Baseline for 54 UCLA Center for East West Medicine Patients </a:t>
            </a:r>
          </a:p>
        </p:txBody>
      </p:sp>
      <p:grpSp>
        <p:nvGrpSpPr>
          <p:cNvPr id="27653" name="Group 14">
            <a:extLst>
              <a:ext uri="{FF2B5EF4-FFF2-40B4-BE49-F238E27FC236}">
                <a16:creationId xmlns:a16="http://schemas.microsoft.com/office/drawing/2014/main" id="{48461271-DD7E-4F55-95F7-11A990EE2060}"/>
              </a:ext>
            </a:extLst>
          </p:cNvPr>
          <p:cNvGrpSpPr>
            <a:grpSpLocks/>
          </p:cNvGrpSpPr>
          <p:nvPr/>
        </p:nvGrpSpPr>
        <p:grpSpPr bwMode="auto">
          <a:xfrm>
            <a:off x="7239000" y="3648075"/>
            <a:ext cx="1460500" cy="584200"/>
            <a:chOff x="158750" y="1312333"/>
            <a:chExt cx="1227667" cy="584776"/>
          </a:xfrm>
        </p:grpSpPr>
        <p:sp>
          <p:nvSpPr>
            <p:cNvPr id="27657" name="TextBox 11">
              <a:extLst>
                <a:ext uri="{FF2B5EF4-FFF2-40B4-BE49-F238E27FC236}">
                  <a16:creationId xmlns:a16="http://schemas.microsoft.com/office/drawing/2014/main" id="{5E3E85B9-8BD9-429F-AF95-D0E204813B8A}"/>
                </a:ext>
              </a:extLst>
            </p:cNvPr>
            <p:cNvSpPr txBox="1">
              <a:spLocks noChangeArrowheads="1"/>
            </p:cNvSpPr>
            <p:nvPr/>
          </p:nvSpPr>
          <p:spPr bwMode="auto">
            <a:xfrm>
              <a:off x="158750" y="1312333"/>
              <a:ext cx="1227667" cy="584776"/>
            </a:xfrm>
            <a:prstGeom prst="rect">
              <a:avLst/>
            </a:prstGeom>
            <a:solidFill>
              <a:schemeClr val="bg1"/>
            </a:solidFill>
            <a:ln w="9525">
              <a:solidFill>
                <a:srgbClr val="606060"/>
              </a:solidFill>
              <a:miter lim="800000"/>
              <a:headEnd/>
              <a:tailEnd/>
            </a:ln>
          </p:spPr>
          <p:txBody>
            <a:bodyPr>
              <a:spAutoFit/>
            </a:bodyPr>
            <a:lstStyle>
              <a:lvl1pPr marL="23336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a:ea typeface="ＭＳ Ｐゴシック" panose="020B0600070205080204" pitchFamily="34" charset="-128"/>
                </a:rPr>
                <a:t>EWB</a:t>
              </a:r>
            </a:p>
            <a:p>
              <a:pPr>
                <a:spcBef>
                  <a:spcPct val="0"/>
                </a:spcBef>
                <a:buFontTx/>
                <a:buNone/>
              </a:pPr>
              <a:r>
                <a:rPr lang="en-US" altLang="en-US" sz="1600">
                  <a:ea typeface="ＭＳ Ｐゴシック" panose="020B0600070205080204" pitchFamily="34" charset="-128"/>
                </a:rPr>
                <a:t>Physical</a:t>
              </a:r>
            </a:p>
          </p:txBody>
        </p:sp>
        <p:sp>
          <p:nvSpPr>
            <p:cNvPr id="27658" name="Rectangle 12">
              <a:extLst>
                <a:ext uri="{FF2B5EF4-FFF2-40B4-BE49-F238E27FC236}">
                  <a16:creationId xmlns:a16="http://schemas.microsoft.com/office/drawing/2014/main" id="{687A514F-CEF0-44BB-94C7-307EC315F444}"/>
                </a:ext>
              </a:extLst>
            </p:cNvPr>
            <p:cNvSpPr>
              <a:spLocks noChangeArrowheads="1"/>
            </p:cNvSpPr>
            <p:nvPr/>
          </p:nvSpPr>
          <p:spPr bwMode="auto">
            <a:xfrm>
              <a:off x="243417" y="1428750"/>
              <a:ext cx="158750" cy="158750"/>
            </a:xfrm>
            <a:prstGeom prst="rect">
              <a:avLst/>
            </a:prstGeom>
            <a:solidFill>
              <a:srgbClr val="FF0000"/>
            </a:solidFill>
            <a:ln w="3175">
              <a:solidFill>
                <a:schemeClr val="bg2"/>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a:latin typeface="Times New Roman" panose="02020603050405020304" pitchFamily="18" charset="0"/>
              </a:endParaRPr>
            </a:p>
          </p:txBody>
        </p:sp>
        <p:sp>
          <p:nvSpPr>
            <p:cNvPr id="32777" name="Rectangle 13">
              <a:extLst>
                <a:ext uri="{FF2B5EF4-FFF2-40B4-BE49-F238E27FC236}">
                  <a16:creationId xmlns:a16="http://schemas.microsoft.com/office/drawing/2014/main" id="{7046FCED-78B4-4FC8-955E-AA40E3837CE4}"/>
                </a:ext>
              </a:extLst>
            </p:cNvPr>
            <p:cNvSpPr>
              <a:spLocks noChangeArrowheads="1"/>
            </p:cNvSpPr>
            <p:nvPr/>
          </p:nvSpPr>
          <p:spPr bwMode="auto">
            <a:xfrm>
              <a:off x="242819" y="1671462"/>
              <a:ext cx="158796" cy="158907"/>
            </a:xfrm>
            <a:prstGeom prst="rect">
              <a:avLst/>
            </a:prstGeom>
            <a:solidFill>
              <a:schemeClr val="accent6"/>
            </a:solidFill>
            <a:ln w="3175">
              <a:solidFill>
                <a:schemeClr val="bg2"/>
              </a:solidFill>
              <a:round/>
              <a:headEnd/>
              <a:tailEnd/>
            </a:ln>
          </p:spPr>
          <p:txBody>
            <a:bodyPr/>
            <a:lstStyle/>
            <a:p>
              <a:pPr>
                <a:defRPr/>
              </a:pPr>
              <a:endParaRPr lang="en-US"/>
            </a:p>
          </p:txBody>
        </p:sp>
      </p:grpSp>
      <p:sp>
        <p:nvSpPr>
          <p:cNvPr id="93190" name="Rectangle 4">
            <a:extLst>
              <a:ext uri="{FF2B5EF4-FFF2-40B4-BE49-F238E27FC236}">
                <a16:creationId xmlns:a16="http://schemas.microsoft.com/office/drawing/2014/main" id="{2D474D9F-F2CF-482C-8794-0F779E0AFD2D}"/>
              </a:ext>
            </a:extLst>
          </p:cNvPr>
          <p:cNvSpPr>
            <a:spLocks noChangeArrowheads="1"/>
          </p:cNvSpPr>
          <p:nvPr/>
        </p:nvSpPr>
        <p:spPr bwMode="auto">
          <a:xfrm>
            <a:off x="76200" y="5775325"/>
            <a:ext cx="8880475" cy="304800"/>
          </a:xfrm>
          <a:prstGeom prst="rect">
            <a:avLst/>
          </a:prstGeom>
          <a:noFill/>
          <a:ln w="9525">
            <a:noFill/>
            <a:miter lim="800000"/>
            <a:headEnd/>
            <a:tailEnd/>
          </a:ln>
        </p:spPr>
        <p:txBody>
          <a:bodyPr lIns="90488" tIns="44450" rIns="90488" bIns="44450">
            <a:spAutoFit/>
          </a:bodyPr>
          <a:lstStyle/>
          <a:p>
            <a:pPr>
              <a:defRPr/>
            </a:pPr>
            <a:r>
              <a:rPr lang="en-US" altLang="en-US" sz="1400" dirty="0">
                <a:latin typeface="+mn-lt"/>
              </a:rPr>
              <a:t>MS = multiple sclerosis; ESRD =  end-stage renal disease; GERD = gastroesophageal reflux disease. </a:t>
            </a:r>
          </a:p>
        </p:txBody>
      </p:sp>
      <p:sp>
        <p:nvSpPr>
          <p:cNvPr id="27655" name="Slide Number Placeholder 1">
            <a:extLst>
              <a:ext uri="{FF2B5EF4-FFF2-40B4-BE49-F238E27FC236}">
                <a16:creationId xmlns:a16="http://schemas.microsoft.com/office/drawing/2014/main" id="{6CDAB9FA-D032-4832-A0A3-68F1DF49D62E}"/>
              </a:ext>
            </a:extLst>
          </p:cNvPr>
          <p:cNvSpPr txBox="1">
            <a:spLocks noGrp="1" noChangeArrowheads="1"/>
          </p:cNvSpPr>
          <p:nvPr/>
        </p:nvSpPr>
        <p:spPr bwMode="auto">
          <a:xfrm>
            <a:off x="7372350" y="6245225"/>
            <a:ext cx="14668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fld id="{CC220954-9C08-4A6A-8667-8BB20D88EB5A}" type="slidenum">
              <a:rPr lang="en-US" altLang="en-US" sz="1400" b="0">
                <a:latin typeface="Times New Roman" panose="02020603050405020304" pitchFamily="18" charset="0"/>
              </a:rPr>
              <a:pPr algn="r">
                <a:spcBef>
                  <a:spcPct val="0"/>
                </a:spcBef>
                <a:buFontTx/>
                <a:buNone/>
              </a:pPr>
              <a:t>7</a:t>
            </a:fld>
            <a:endParaRPr lang="en-US" altLang="en-US" sz="1400" b="0">
              <a:latin typeface="Times New Roman" panose="02020603050405020304" pitchFamily="18" charset="0"/>
            </a:endParaRPr>
          </a:p>
        </p:txBody>
      </p:sp>
      <p:sp>
        <p:nvSpPr>
          <p:cNvPr id="27656" name="TextBox 2">
            <a:extLst>
              <a:ext uri="{FF2B5EF4-FFF2-40B4-BE49-F238E27FC236}">
                <a16:creationId xmlns:a16="http://schemas.microsoft.com/office/drawing/2014/main" id="{21689916-CB49-497A-8983-2EC59F0A43DA}"/>
              </a:ext>
            </a:extLst>
          </p:cNvPr>
          <p:cNvSpPr txBox="1">
            <a:spLocks noChangeArrowheads="1"/>
          </p:cNvSpPr>
          <p:nvPr/>
        </p:nvSpPr>
        <p:spPr bwMode="auto">
          <a:xfrm>
            <a:off x="171450" y="4881563"/>
            <a:ext cx="8939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0">
                <a:latin typeface="Times New Roman" panose="02020603050405020304" pitchFamily="18" charset="0"/>
              </a:rPr>
              <a:t>Hays, R. D., Brodsky, M., Johnston, M. F., Spritzer, K. L., &amp; Hui, K.  (2005).  Evaluating the statistical significance of health-related quality of life change in individual patients.  </a:t>
            </a:r>
            <a:r>
              <a:rPr lang="en-US" altLang="en-US" sz="1400" b="0" u="sng">
                <a:latin typeface="Times New Roman" panose="02020603050405020304" pitchFamily="18" charset="0"/>
              </a:rPr>
              <a:t>Evaluation and the Health Professions</a:t>
            </a:r>
            <a:r>
              <a:rPr lang="en-US" altLang="en-US" sz="1400" b="0">
                <a:latin typeface="Times New Roman" panose="02020603050405020304" pitchFamily="18" charset="0"/>
              </a:rPr>
              <a:t>, 28, 160-171.</a:t>
            </a:r>
          </a:p>
          <a:p>
            <a:pPr>
              <a:spcBef>
                <a:spcPct val="0"/>
              </a:spcBef>
              <a:buFontTx/>
              <a:buNone/>
            </a:pPr>
            <a:endParaRPr lang="en-US" altLang="en-US">
              <a:latin typeface="Times New Roman" panose="02020603050405020304" pitchFamily="18" charset="0"/>
            </a:endParaRPr>
          </a:p>
        </p:txBody>
      </p:sp>
    </p:spTree>
    <p:extLst>
      <p:ext uri="{BB962C8B-B14F-4D97-AF65-F5344CB8AC3E}">
        <p14:creationId xmlns:p14="http://schemas.microsoft.com/office/powerpoint/2010/main" val="2342416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a:extLst>
              <a:ext uri="{FF2B5EF4-FFF2-40B4-BE49-F238E27FC236}">
                <a16:creationId xmlns:a16="http://schemas.microsoft.com/office/drawing/2014/main" id="{23713CDB-3F56-4271-A838-EC7E4AE0BF4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7BD8C6-90D7-48F2-988B-FCC38549FF82}" type="slidenum">
              <a:rPr lang="en-US" altLang="en-US" sz="1400">
                <a:latin typeface="Times New Roman" panose="02020603050405020304" pitchFamily="18" charset="0"/>
              </a:rPr>
              <a:pPr>
                <a:spcBef>
                  <a:spcPct val="0"/>
                </a:spcBef>
                <a:buFontTx/>
                <a:buNone/>
              </a:pPr>
              <a:t>8</a:t>
            </a:fld>
            <a:endParaRPr lang="en-US" altLang="en-US" sz="1400">
              <a:latin typeface="Times New Roman" panose="02020603050405020304" pitchFamily="18" charset="0"/>
            </a:endParaRPr>
          </a:p>
        </p:txBody>
      </p:sp>
      <p:sp>
        <p:nvSpPr>
          <p:cNvPr id="29699" name="Rectangle 2">
            <a:extLst>
              <a:ext uri="{FF2B5EF4-FFF2-40B4-BE49-F238E27FC236}">
                <a16:creationId xmlns:a16="http://schemas.microsoft.com/office/drawing/2014/main" id="{02F47796-BE84-4107-9EDA-380F8B25E609}"/>
              </a:ext>
            </a:extLst>
          </p:cNvPr>
          <p:cNvSpPr>
            <a:spLocks noGrp="1" noChangeArrowheads="1"/>
          </p:cNvSpPr>
          <p:nvPr>
            <p:ph type="title" idx="4294967295"/>
          </p:nvPr>
        </p:nvSpPr>
        <p:spPr>
          <a:xfrm>
            <a:off x="228600" y="152400"/>
            <a:ext cx="8915400" cy="1371600"/>
          </a:xfrm>
        </p:spPr>
        <p:txBody>
          <a:bodyPr/>
          <a:lstStyle/>
          <a:p>
            <a:pPr algn="l" eaLnBrk="1" hangingPunct="1"/>
            <a:r>
              <a:rPr lang="en-US" altLang="en-US" sz="2800" b="1" dirty="0">
                <a:latin typeface="Comic Sans MS" panose="030F0702030302020204" pitchFamily="66" charset="0"/>
              </a:rPr>
              <a:t>Significant Improvement in all but 1 of SF-36 Scales (3-month change in T-scores)</a:t>
            </a:r>
          </a:p>
        </p:txBody>
      </p:sp>
      <p:grpSp>
        <p:nvGrpSpPr>
          <p:cNvPr id="29700" name="Group 69">
            <a:extLst>
              <a:ext uri="{FF2B5EF4-FFF2-40B4-BE49-F238E27FC236}">
                <a16:creationId xmlns:a16="http://schemas.microsoft.com/office/drawing/2014/main" id="{AFC9DC96-DCCC-4FC0-A42A-7B34344072DE}"/>
              </a:ext>
            </a:extLst>
          </p:cNvPr>
          <p:cNvGrpSpPr>
            <a:grpSpLocks noGrp="1"/>
          </p:cNvGrpSpPr>
          <p:nvPr/>
        </p:nvGrpSpPr>
        <p:grpSpPr bwMode="auto">
          <a:xfrm>
            <a:off x="290513" y="1581150"/>
            <a:ext cx="8472487" cy="4667250"/>
            <a:chOff x="183" y="833"/>
            <a:chExt cx="5337" cy="2940"/>
          </a:xfrm>
        </p:grpSpPr>
        <p:sp>
          <p:nvSpPr>
            <p:cNvPr id="29702" name="Rectangle 2053">
              <a:extLst>
                <a:ext uri="{FF2B5EF4-FFF2-40B4-BE49-F238E27FC236}">
                  <a16:creationId xmlns:a16="http://schemas.microsoft.com/office/drawing/2014/main" id="{74B7E863-0B15-46D4-BFBA-D0BC2F3B599F}"/>
                </a:ext>
              </a:extLst>
            </p:cNvPr>
            <p:cNvSpPr>
              <a:spLocks noChangeArrowheads="1"/>
            </p:cNvSpPr>
            <p:nvPr/>
          </p:nvSpPr>
          <p:spPr bwMode="auto">
            <a:xfrm>
              <a:off x="183" y="833"/>
              <a:ext cx="1334" cy="38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5000"/>
                </a:spcBef>
                <a:buClr>
                  <a:srgbClr val="275DA6"/>
                </a:buClr>
                <a:buFontTx/>
                <a:buNone/>
              </a:pPr>
              <a:endParaRPr lang="en-US" altLang="en-US" sz="2000">
                <a:solidFill>
                  <a:schemeClr val="bg1"/>
                </a:solidFill>
                <a:latin typeface="Times New Roman" panose="02020603050405020304" pitchFamily="18" charset="0"/>
              </a:endParaRPr>
            </a:p>
          </p:txBody>
        </p:sp>
        <p:sp>
          <p:nvSpPr>
            <p:cNvPr id="29703" name="Rectangle 2054">
              <a:extLst>
                <a:ext uri="{FF2B5EF4-FFF2-40B4-BE49-F238E27FC236}">
                  <a16:creationId xmlns:a16="http://schemas.microsoft.com/office/drawing/2014/main" id="{DD910A1D-AA04-441D-BF8A-647368A5D86B}"/>
                </a:ext>
              </a:extLst>
            </p:cNvPr>
            <p:cNvSpPr>
              <a:spLocks noChangeArrowheads="1"/>
            </p:cNvSpPr>
            <p:nvPr/>
          </p:nvSpPr>
          <p:spPr bwMode="auto">
            <a:xfrm>
              <a:off x="1517" y="833"/>
              <a:ext cx="1335" cy="38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solidFill>
                    <a:schemeClr val="bg1"/>
                  </a:solidFill>
                  <a:latin typeface="Times New Roman" panose="02020603050405020304" pitchFamily="18" charset="0"/>
                </a:rPr>
                <a:t>Change</a:t>
              </a:r>
            </a:p>
          </p:txBody>
        </p:sp>
        <p:sp>
          <p:nvSpPr>
            <p:cNvPr id="29704" name="Rectangle 2055">
              <a:extLst>
                <a:ext uri="{FF2B5EF4-FFF2-40B4-BE49-F238E27FC236}">
                  <a16:creationId xmlns:a16="http://schemas.microsoft.com/office/drawing/2014/main" id="{D9C3A4F8-CD40-4867-86B4-E0C75F5CE519}"/>
                </a:ext>
              </a:extLst>
            </p:cNvPr>
            <p:cNvSpPr>
              <a:spLocks noChangeArrowheads="1"/>
            </p:cNvSpPr>
            <p:nvPr/>
          </p:nvSpPr>
          <p:spPr bwMode="auto">
            <a:xfrm>
              <a:off x="2852" y="833"/>
              <a:ext cx="1334" cy="38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solidFill>
                    <a:schemeClr val="bg1"/>
                  </a:solidFill>
                  <a:latin typeface="Times New Roman" panose="02020603050405020304" pitchFamily="18" charset="0"/>
                </a:rPr>
                <a:t>t-test</a:t>
              </a:r>
            </a:p>
          </p:txBody>
        </p:sp>
        <p:sp>
          <p:nvSpPr>
            <p:cNvPr id="29705" name="Rectangle 2056">
              <a:extLst>
                <a:ext uri="{FF2B5EF4-FFF2-40B4-BE49-F238E27FC236}">
                  <a16:creationId xmlns:a16="http://schemas.microsoft.com/office/drawing/2014/main" id="{0415410F-B128-4209-898A-71AC62B5731F}"/>
                </a:ext>
              </a:extLst>
            </p:cNvPr>
            <p:cNvSpPr>
              <a:spLocks noChangeArrowheads="1"/>
            </p:cNvSpPr>
            <p:nvPr/>
          </p:nvSpPr>
          <p:spPr bwMode="auto">
            <a:xfrm>
              <a:off x="4186" y="833"/>
              <a:ext cx="1334" cy="38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solidFill>
                    <a:schemeClr val="bg1"/>
                  </a:solidFill>
                  <a:latin typeface="Times New Roman" panose="02020603050405020304" pitchFamily="18" charset="0"/>
                </a:rPr>
                <a:t>prob.</a:t>
              </a:r>
            </a:p>
          </p:txBody>
        </p:sp>
        <p:sp>
          <p:nvSpPr>
            <p:cNvPr id="29706" name="Rectangle 2057">
              <a:extLst>
                <a:ext uri="{FF2B5EF4-FFF2-40B4-BE49-F238E27FC236}">
                  <a16:creationId xmlns:a16="http://schemas.microsoft.com/office/drawing/2014/main" id="{D6C1EE74-4CB5-4050-877E-3308797C0DD9}"/>
                </a:ext>
              </a:extLst>
            </p:cNvPr>
            <p:cNvSpPr>
              <a:spLocks noChangeArrowheads="1"/>
            </p:cNvSpPr>
            <p:nvPr/>
          </p:nvSpPr>
          <p:spPr bwMode="auto">
            <a:xfrm>
              <a:off x="183" y="1213"/>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5000"/>
                </a:spcBef>
                <a:buClr>
                  <a:srgbClr val="275DA6"/>
                </a:buClr>
                <a:buFontTx/>
                <a:buNone/>
              </a:pPr>
              <a:r>
                <a:rPr lang="en-US" altLang="en-US" sz="2000">
                  <a:latin typeface="Times New Roman" panose="02020603050405020304" pitchFamily="18" charset="0"/>
                </a:rPr>
                <a:t>PF-10</a:t>
              </a:r>
            </a:p>
          </p:txBody>
        </p:sp>
        <p:sp>
          <p:nvSpPr>
            <p:cNvPr id="29707" name="Rectangle 2058">
              <a:extLst>
                <a:ext uri="{FF2B5EF4-FFF2-40B4-BE49-F238E27FC236}">
                  <a16:creationId xmlns:a16="http://schemas.microsoft.com/office/drawing/2014/main" id="{AA2EDA99-2D6C-4075-9989-B42986312882}"/>
                </a:ext>
              </a:extLst>
            </p:cNvPr>
            <p:cNvSpPr>
              <a:spLocks noChangeArrowheads="1"/>
            </p:cNvSpPr>
            <p:nvPr/>
          </p:nvSpPr>
          <p:spPr bwMode="auto">
            <a:xfrm>
              <a:off x="1517" y="1213"/>
              <a:ext cx="1335"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1.7</a:t>
              </a:r>
            </a:p>
          </p:txBody>
        </p:sp>
        <p:sp>
          <p:nvSpPr>
            <p:cNvPr id="29708" name="Rectangle 2059">
              <a:extLst>
                <a:ext uri="{FF2B5EF4-FFF2-40B4-BE49-F238E27FC236}">
                  <a16:creationId xmlns:a16="http://schemas.microsoft.com/office/drawing/2014/main" id="{897A4E0F-D4BA-4DAC-AD30-12C2F616DE58}"/>
                </a:ext>
              </a:extLst>
            </p:cNvPr>
            <p:cNvSpPr>
              <a:spLocks noChangeArrowheads="1"/>
            </p:cNvSpPr>
            <p:nvPr/>
          </p:nvSpPr>
          <p:spPr bwMode="auto">
            <a:xfrm>
              <a:off x="2852" y="1213"/>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2.38</a:t>
              </a:r>
            </a:p>
          </p:txBody>
        </p:sp>
        <p:sp>
          <p:nvSpPr>
            <p:cNvPr id="29709" name="Rectangle 2060">
              <a:extLst>
                <a:ext uri="{FF2B5EF4-FFF2-40B4-BE49-F238E27FC236}">
                  <a16:creationId xmlns:a16="http://schemas.microsoft.com/office/drawing/2014/main" id="{39716FAB-3211-4C99-9496-0F3E107E3E6B}"/>
                </a:ext>
              </a:extLst>
            </p:cNvPr>
            <p:cNvSpPr>
              <a:spLocks noChangeArrowheads="1"/>
            </p:cNvSpPr>
            <p:nvPr/>
          </p:nvSpPr>
          <p:spPr bwMode="auto">
            <a:xfrm>
              <a:off x="4186" y="1213"/>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.0208</a:t>
              </a:r>
            </a:p>
          </p:txBody>
        </p:sp>
        <p:sp>
          <p:nvSpPr>
            <p:cNvPr id="29710" name="Rectangle 2061">
              <a:extLst>
                <a:ext uri="{FF2B5EF4-FFF2-40B4-BE49-F238E27FC236}">
                  <a16:creationId xmlns:a16="http://schemas.microsoft.com/office/drawing/2014/main" id="{05A86699-4967-4B15-B21E-A23158798656}"/>
                </a:ext>
              </a:extLst>
            </p:cNvPr>
            <p:cNvSpPr>
              <a:spLocks noChangeArrowheads="1"/>
            </p:cNvSpPr>
            <p:nvPr/>
          </p:nvSpPr>
          <p:spPr bwMode="auto">
            <a:xfrm>
              <a:off x="183" y="1469"/>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5000"/>
                </a:spcBef>
                <a:buClr>
                  <a:srgbClr val="275DA6"/>
                </a:buClr>
                <a:buFontTx/>
                <a:buNone/>
              </a:pPr>
              <a:r>
                <a:rPr lang="en-US" altLang="en-US" sz="2000">
                  <a:latin typeface="Times New Roman" panose="02020603050405020304" pitchFamily="18" charset="0"/>
                </a:rPr>
                <a:t>RP-4</a:t>
              </a:r>
            </a:p>
          </p:txBody>
        </p:sp>
        <p:sp>
          <p:nvSpPr>
            <p:cNvPr id="29711" name="Rectangle 2062">
              <a:extLst>
                <a:ext uri="{FF2B5EF4-FFF2-40B4-BE49-F238E27FC236}">
                  <a16:creationId xmlns:a16="http://schemas.microsoft.com/office/drawing/2014/main" id="{719EFC58-0894-429D-8597-63A889819E9C}"/>
                </a:ext>
              </a:extLst>
            </p:cNvPr>
            <p:cNvSpPr>
              <a:spLocks noChangeArrowheads="1"/>
            </p:cNvSpPr>
            <p:nvPr/>
          </p:nvSpPr>
          <p:spPr bwMode="auto">
            <a:xfrm>
              <a:off x="1517" y="1469"/>
              <a:ext cx="1335"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4.1</a:t>
              </a:r>
            </a:p>
          </p:txBody>
        </p:sp>
        <p:sp>
          <p:nvSpPr>
            <p:cNvPr id="29712" name="Rectangle 2063">
              <a:extLst>
                <a:ext uri="{FF2B5EF4-FFF2-40B4-BE49-F238E27FC236}">
                  <a16:creationId xmlns:a16="http://schemas.microsoft.com/office/drawing/2014/main" id="{9D92AE26-0090-4A71-A7D3-134691AEED99}"/>
                </a:ext>
              </a:extLst>
            </p:cNvPr>
            <p:cNvSpPr>
              <a:spLocks noChangeArrowheads="1"/>
            </p:cNvSpPr>
            <p:nvPr/>
          </p:nvSpPr>
          <p:spPr bwMode="auto">
            <a:xfrm>
              <a:off x="2852" y="1469"/>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3.81</a:t>
              </a:r>
            </a:p>
          </p:txBody>
        </p:sp>
        <p:sp>
          <p:nvSpPr>
            <p:cNvPr id="29713" name="Rectangle 2064">
              <a:extLst>
                <a:ext uri="{FF2B5EF4-FFF2-40B4-BE49-F238E27FC236}">
                  <a16:creationId xmlns:a16="http://schemas.microsoft.com/office/drawing/2014/main" id="{E152F895-D72F-4DED-AD66-E3DC31D54532}"/>
                </a:ext>
              </a:extLst>
            </p:cNvPr>
            <p:cNvSpPr>
              <a:spLocks noChangeArrowheads="1"/>
            </p:cNvSpPr>
            <p:nvPr/>
          </p:nvSpPr>
          <p:spPr bwMode="auto">
            <a:xfrm>
              <a:off x="4186" y="1469"/>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.0004</a:t>
              </a:r>
            </a:p>
          </p:txBody>
        </p:sp>
        <p:sp>
          <p:nvSpPr>
            <p:cNvPr id="29714" name="Rectangle 2065">
              <a:extLst>
                <a:ext uri="{FF2B5EF4-FFF2-40B4-BE49-F238E27FC236}">
                  <a16:creationId xmlns:a16="http://schemas.microsoft.com/office/drawing/2014/main" id="{938F59C3-680A-4440-AFB2-725D57F8CDAE}"/>
                </a:ext>
              </a:extLst>
            </p:cNvPr>
            <p:cNvSpPr>
              <a:spLocks noChangeArrowheads="1"/>
            </p:cNvSpPr>
            <p:nvPr/>
          </p:nvSpPr>
          <p:spPr bwMode="auto">
            <a:xfrm>
              <a:off x="183" y="1725"/>
              <a:ext cx="1334" cy="257"/>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5000"/>
                </a:spcBef>
                <a:buClr>
                  <a:srgbClr val="275DA6"/>
                </a:buClr>
                <a:buFontTx/>
                <a:buNone/>
              </a:pPr>
              <a:r>
                <a:rPr lang="en-US" altLang="en-US" sz="2000">
                  <a:latin typeface="Times New Roman" panose="02020603050405020304" pitchFamily="18" charset="0"/>
                </a:rPr>
                <a:t>BP-2</a:t>
              </a:r>
            </a:p>
          </p:txBody>
        </p:sp>
        <p:sp>
          <p:nvSpPr>
            <p:cNvPr id="29715" name="Rectangle 2066">
              <a:extLst>
                <a:ext uri="{FF2B5EF4-FFF2-40B4-BE49-F238E27FC236}">
                  <a16:creationId xmlns:a16="http://schemas.microsoft.com/office/drawing/2014/main" id="{32B46874-112E-41EF-8921-FE064C35CBDF}"/>
                </a:ext>
              </a:extLst>
            </p:cNvPr>
            <p:cNvSpPr>
              <a:spLocks noChangeArrowheads="1"/>
            </p:cNvSpPr>
            <p:nvPr/>
          </p:nvSpPr>
          <p:spPr bwMode="auto">
            <a:xfrm>
              <a:off x="1517" y="1725"/>
              <a:ext cx="1335" cy="257"/>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3.6</a:t>
              </a:r>
            </a:p>
          </p:txBody>
        </p:sp>
        <p:sp>
          <p:nvSpPr>
            <p:cNvPr id="29716" name="Rectangle 2067">
              <a:extLst>
                <a:ext uri="{FF2B5EF4-FFF2-40B4-BE49-F238E27FC236}">
                  <a16:creationId xmlns:a16="http://schemas.microsoft.com/office/drawing/2014/main" id="{9B69E8A3-77B2-40F7-A4D8-77097847AF8B}"/>
                </a:ext>
              </a:extLst>
            </p:cNvPr>
            <p:cNvSpPr>
              <a:spLocks noChangeArrowheads="1"/>
            </p:cNvSpPr>
            <p:nvPr/>
          </p:nvSpPr>
          <p:spPr bwMode="auto">
            <a:xfrm>
              <a:off x="2852" y="1725"/>
              <a:ext cx="1334" cy="257"/>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2.59</a:t>
              </a:r>
            </a:p>
          </p:txBody>
        </p:sp>
        <p:sp>
          <p:nvSpPr>
            <p:cNvPr id="29717" name="Rectangle 2068">
              <a:extLst>
                <a:ext uri="{FF2B5EF4-FFF2-40B4-BE49-F238E27FC236}">
                  <a16:creationId xmlns:a16="http://schemas.microsoft.com/office/drawing/2014/main" id="{DB53E6A7-F1D3-4CB3-87B6-AA8DB9D48C06}"/>
                </a:ext>
              </a:extLst>
            </p:cNvPr>
            <p:cNvSpPr>
              <a:spLocks noChangeArrowheads="1"/>
            </p:cNvSpPr>
            <p:nvPr/>
          </p:nvSpPr>
          <p:spPr bwMode="auto">
            <a:xfrm>
              <a:off x="4186" y="1725"/>
              <a:ext cx="1334" cy="257"/>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.0125</a:t>
              </a:r>
            </a:p>
          </p:txBody>
        </p:sp>
        <p:sp>
          <p:nvSpPr>
            <p:cNvPr id="29718" name="Rectangle 2069">
              <a:extLst>
                <a:ext uri="{FF2B5EF4-FFF2-40B4-BE49-F238E27FC236}">
                  <a16:creationId xmlns:a16="http://schemas.microsoft.com/office/drawing/2014/main" id="{7AF292FD-FE74-49CD-A7E7-86158DFB1B6E}"/>
                </a:ext>
              </a:extLst>
            </p:cNvPr>
            <p:cNvSpPr>
              <a:spLocks noChangeArrowheads="1"/>
            </p:cNvSpPr>
            <p:nvPr/>
          </p:nvSpPr>
          <p:spPr bwMode="auto">
            <a:xfrm>
              <a:off x="183" y="1982"/>
              <a:ext cx="1334" cy="255"/>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5000"/>
                </a:spcBef>
                <a:buClr>
                  <a:srgbClr val="275DA6"/>
                </a:buClr>
                <a:buFontTx/>
                <a:buNone/>
              </a:pPr>
              <a:r>
                <a:rPr lang="en-US" altLang="en-US" sz="2000">
                  <a:latin typeface="Times New Roman" panose="02020603050405020304" pitchFamily="18" charset="0"/>
                </a:rPr>
                <a:t>GH-5</a:t>
              </a:r>
            </a:p>
          </p:txBody>
        </p:sp>
        <p:sp>
          <p:nvSpPr>
            <p:cNvPr id="29719" name="Rectangle 2070">
              <a:extLst>
                <a:ext uri="{FF2B5EF4-FFF2-40B4-BE49-F238E27FC236}">
                  <a16:creationId xmlns:a16="http://schemas.microsoft.com/office/drawing/2014/main" id="{8FD26BA2-7977-4F50-B11F-58AD34CBFA1B}"/>
                </a:ext>
              </a:extLst>
            </p:cNvPr>
            <p:cNvSpPr>
              <a:spLocks noChangeArrowheads="1"/>
            </p:cNvSpPr>
            <p:nvPr/>
          </p:nvSpPr>
          <p:spPr bwMode="auto">
            <a:xfrm>
              <a:off x="1517" y="1982"/>
              <a:ext cx="1335" cy="255"/>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2.4</a:t>
              </a:r>
            </a:p>
          </p:txBody>
        </p:sp>
        <p:sp>
          <p:nvSpPr>
            <p:cNvPr id="29720" name="Rectangle 2071">
              <a:extLst>
                <a:ext uri="{FF2B5EF4-FFF2-40B4-BE49-F238E27FC236}">
                  <a16:creationId xmlns:a16="http://schemas.microsoft.com/office/drawing/2014/main" id="{615AC89A-C76E-47DF-B954-68DA8D3C026B}"/>
                </a:ext>
              </a:extLst>
            </p:cNvPr>
            <p:cNvSpPr>
              <a:spLocks noChangeArrowheads="1"/>
            </p:cNvSpPr>
            <p:nvPr/>
          </p:nvSpPr>
          <p:spPr bwMode="auto">
            <a:xfrm>
              <a:off x="2852" y="1982"/>
              <a:ext cx="1334" cy="255"/>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2.86</a:t>
              </a:r>
            </a:p>
          </p:txBody>
        </p:sp>
        <p:sp>
          <p:nvSpPr>
            <p:cNvPr id="29721" name="Rectangle 2072">
              <a:extLst>
                <a:ext uri="{FF2B5EF4-FFF2-40B4-BE49-F238E27FC236}">
                  <a16:creationId xmlns:a16="http://schemas.microsoft.com/office/drawing/2014/main" id="{B4B4EECD-D857-4CCC-AB88-7D0C8AA33BD8}"/>
                </a:ext>
              </a:extLst>
            </p:cNvPr>
            <p:cNvSpPr>
              <a:spLocks noChangeArrowheads="1"/>
            </p:cNvSpPr>
            <p:nvPr/>
          </p:nvSpPr>
          <p:spPr bwMode="auto">
            <a:xfrm>
              <a:off x="4186" y="1982"/>
              <a:ext cx="1334" cy="255"/>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.0061</a:t>
              </a:r>
            </a:p>
          </p:txBody>
        </p:sp>
        <p:sp>
          <p:nvSpPr>
            <p:cNvPr id="29722" name="Rectangle 2073">
              <a:extLst>
                <a:ext uri="{FF2B5EF4-FFF2-40B4-BE49-F238E27FC236}">
                  <a16:creationId xmlns:a16="http://schemas.microsoft.com/office/drawing/2014/main" id="{7558260E-A1EF-4E80-9148-F91320A50D4D}"/>
                </a:ext>
              </a:extLst>
            </p:cNvPr>
            <p:cNvSpPr>
              <a:spLocks noChangeArrowheads="1"/>
            </p:cNvSpPr>
            <p:nvPr/>
          </p:nvSpPr>
          <p:spPr bwMode="auto">
            <a:xfrm>
              <a:off x="183" y="2237"/>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5000"/>
                </a:spcBef>
                <a:buClr>
                  <a:srgbClr val="275DA6"/>
                </a:buClr>
                <a:buFontTx/>
                <a:buNone/>
              </a:pPr>
              <a:r>
                <a:rPr lang="en-US" altLang="en-US" sz="2000">
                  <a:latin typeface="Times New Roman" panose="02020603050405020304" pitchFamily="18" charset="0"/>
                </a:rPr>
                <a:t>EN-4</a:t>
              </a:r>
            </a:p>
          </p:txBody>
        </p:sp>
        <p:sp>
          <p:nvSpPr>
            <p:cNvPr id="29723" name="Rectangle 2074">
              <a:extLst>
                <a:ext uri="{FF2B5EF4-FFF2-40B4-BE49-F238E27FC236}">
                  <a16:creationId xmlns:a16="http://schemas.microsoft.com/office/drawing/2014/main" id="{4A5AAE5A-3551-43C1-BA33-011039130E4F}"/>
                </a:ext>
              </a:extLst>
            </p:cNvPr>
            <p:cNvSpPr>
              <a:spLocks noChangeArrowheads="1"/>
            </p:cNvSpPr>
            <p:nvPr/>
          </p:nvSpPr>
          <p:spPr bwMode="auto">
            <a:xfrm>
              <a:off x="1517" y="2237"/>
              <a:ext cx="1335"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5.1</a:t>
              </a:r>
            </a:p>
          </p:txBody>
        </p:sp>
        <p:sp>
          <p:nvSpPr>
            <p:cNvPr id="29724" name="Rectangle 2075">
              <a:extLst>
                <a:ext uri="{FF2B5EF4-FFF2-40B4-BE49-F238E27FC236}">
                  <a16:creationId xmlns:a16="http://schemas.microsoft.com/office/drawing/2014/main" id="{DDC99DC0-7C01-4308-8F31-77A5E1CDBAE4}"/>
                </a:ext>
              </a:extLst>
            </p:cNvPr>
            <p:cNvSpPr>
              <a:spLocks noChangeArrowheads="1"/>
            </p:cNvSpPr>
            <p:nvPr/>
          </p:nvSpPr>
          <p:spPr bwMode="auto">
            <a:xfrm>
              <a:off x="2852" y="2237"/>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4.33</a:t>
              </a:r>
            </a:p>
          </p:txBody>
        </p:sp>
        <p:sp>
          <p:nvSpPr>
            <p:cNvPr id="29725" name="Rectangle 2076">
              <a:extLst>
                <a:ext uri="{FF2B5EF4-FFF2-40B4-BE49-F238E27FC236}">
                  <a16:creationId xmlns:a16="http://schemas.microsoft.com/office/drawing/2014/main" id="{8E335944-8375-43E7-8AEA-94E9E287842A}"/>
                </a:ext>
              </a:extLst>
            </p:cNvPr>
            <p:cNvSpPr>
              <a:spLocks noChangeArrowheads="1"/>
            </p:cNvSpPr>
            <p:nvPr/>
          </p:nvSpPr>
          <p:spPr bwMode="auto">
            <a:xfrm>
              <a:off x="4186" y="2237"/>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.0001</a:t>
              </a:r>
            </a:p>
          </p:txBody>
        </p:sp>
        <p:sp>
          <p:nvSpPr>
            <p:cNvPr id="29726" name="Rectangle 2077">
              <a:extLst>
                <a:ext uri="{FF2B5EF4-FFF2-40B4-BE49-F238E27FC236}">
                  <a16:creationId xmlns:a16="http://schemas.microsoft.com/office/drawing/2014/main" id="{3728A80F-C35A-4BD7-BDED-859BFCC3A671}"/>
                </a:ext>
              </a:extLst>
            </p:cNvPr>
            <p:cNvSpPr>
              <a:spLocks noChangeArrowheads="1"/>
            </p:cNvSpPr>
            <p:nvPr/>
          </p:nvSpPr>
          <p:spPr bwMode="auto">
            <a:xfrm>
              <a:off x="183" y="2493"/>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5000"/>
                </a:spcBef>
                <a:buClr>
                  <a:srgbClr val="275DA6"/>
                </a:buClr>
                <a:buFontTx/>
                <a:buNone/>
              </a:pPr>
              <a:r>
                <a:rPr lang="en-US" altLang="en-US" sz="2000">
                  <a:latin typeface="Times New Roman" panose="02020603050405020304" pitchFamily="18" charset="0"/>
                </a:rPr>
                <a:t>SF-2</a:t>
              </a:r>
            </a:p>
          </p:txBody>
        </p:sp>
        <p:sp>
          <p:nvSpPr>
            <p:cNvPr id="29727" name="Rectangle 2078">
              <a:extLst>
                <a:ext uri="{FF2B5EF4-FFF2-40B4-BE49-F238E27FC236}">
                  <a16:creationId xmlns:a16="http://schemas.microsoft.com/office/drawing/2014/main" id="{2B074257-F793-4ACA-9A58-723DD7F1E6E4}"/>
                </a:ext>
              </a:extLst>
            </p:cNvPr>
            <p:cNvSpPr>
              <a:spLocks noChangeArrowheads="1"/>
            </p:cNvSpPr>
            <p:nvPr/>
          </p:nvSpPr>
          <p:spPr bwMode="auto">
            <a:xfrm>
              <a:off x="1517" y="2493"/>
              <a:ext cx="1335"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4.7</a:t>
              </a:r>
            </a:p>
          </p:txBody>
        </p:sp>
        <p:sp>
          <p:nvSpPr>
            <p:cNvPr id="29728" name="Rectangle 2079">
              <a:extLst>
                <a:ext uri="{FF2B5EF4-FFF2-40B4-BE49-F238E27FC236}">
                  <a16:creationId xmlns:a16="http://schemas.microsoft.com/office/drawing/2014/main" id="{FE19F534-9394-4ED3-878E-A1A1B7FE9929}"/>
                </a:ext>
              </a:extLst>
            </p:cNvPr>
            <p:cNvSpPr>
              <a:spLocks noChangeArrowheads="1"/>
            </p:cNvSpPr>
            <p:nvPr/>
          </p:nvSpPr>
          <p:spPr bwMode="auto">
            <a:xfrm>
              <a:off x="2852" y="2493"/>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3.51</a:t>
              </a:r>
            </a:p>
          </p:txBody>
        </p:sp>
        <p:sp>
          <p:nvSpPr>
            <p:cNvPr id="29729" name="Rectangle 2080">
              <a:extLst>
                <a:ext uri="{FF2B5EF4-FFF2-40B4-BE49-F238E27FC236}">
                  <a16:creationId xmlns:a16="http://schemas.microsoft.com/office/drawing/2014/main" id="{75E7E5BB-F955-46FA-8E71-39D2E311EEA1}"/>
                </a:ext>
              </a:extLst>
            </p:cNvPr>
            <p:cNvSpPr>
              <a:spLocks noChangeArrowheads="1"/>
            </p:cNvSpPr>
            <p:nvPr/>
          </p:nvSpPr>
          <p:spPr bwMode="auto">
            <a:xfrm>
              <a:off x="4186" y="2493"/>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.0009</a:t>
              </a:r>
            </a:p>
          </p:txBody>
        </p:sp>
        <p:sp>
          <p:nvSpPr>
            <p:cNvPr id="29730" name="Rectangle 2081">
              <a:extLst>
                <a:ext uri="{FF2B5EF4-FFF2-40B4-BE49-F238E27FC236}">
                  <a16:creationId xmlns:a16="http://schemas.microsoft.com/office/drawing/2014/main" id="{A96EF944-AA72-4A39-B25C-82EF8E76536A}"/>
                </a:ext>
              </a:extLst>
            </p:cNvPr>
            <p:cNvSpPr>
              <a:spLocks noChangeArrowheads="1"/>
            </p:cNvSpPr>
            <p:nvPr/>
          </p:nvSpPr>
          <p:spPr bwMode="auto">
            <a:xfrm>
              <a:off x="183" y="2749"/>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5000"/>
                </a:spcBef>
                <a:buClr>
                  <a:srgbClr val="275DA6"/>
                </a:buClr>
                <a:buFontTx/>
                <a:buNone/>
              </a:pPr>
              <a:r>
                <a:rPr lang="en-US" altLang="en-US" sz="2000">
                  <a:latin typeface="Times New Roman" panose="02020603050405020304" pitchFamily="18" charset="0"/>
                </a:rPr>
                <a:t>RE-3</a:t>
              </a:r>
            </a:p>
          </p:txBody>
        </p:sp>
        <p:sp>
          <p:nvSpPr>
            <p:cNvPr id="29731" name="Rectangle 2082">
              <a:extLst>
                <a:ext uri="{FF2B5EF4-FFF2-40B4-BE49-F238E27FC236}">
                  <a16:creationId xmlns:a16="http://schemas.microsoft.com/office/drawing/2014/main" id="{D3AE0C41-AFA1-4A98-8531-7D5BE70B74D9}"/>
                </a:ext>
              </a:extLst>
            </p:cNvPr>
            <p:cNvSpPr>
              <a:spLocks noChangeArrowheads="1"/>
            </p:cNvSpPr>
            <p:nvPr/>
          </p:nvSpPr>
          <p:spPr bwMode="auto">
            <a:xfrm>
              <a:off x="1517" y="2749"/>
              <a:ext cx="1335"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1.5</a:t>
              </a:r>
            </a:p>
          </p:txBody>
        </p:sp>
        <p:sp>
          <p:nvSpPr>
            <p:cNvPr id="29732" name="Rectangle 2083">
              <a:extLst>
                <a:ext uri="{FF2B5EF4-FFF2-40B4-BE49-F238E27FC236}">
                  <a16:creationId xmlns:a16="http://schemas.microsoft.com/office/drawing/2014/main" id="{034916CF-2FA0-4029-AEAF-18BA4170DB40}"/>
                </a:ext>
              </a:extLst>
            </p:cNvPr>
            <p:cNvSpPr>
              <a:spLocks noChangeArrowheads="1"/>
            </p:cNvSpPr>
            <p:nvPr/>
          </p:nvSpPr>
          <p:spPr bwMode="auto">
            <a:xfrm>
              <a:off x="2852" y="2749"/>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0.96</a:t>
              </a:r>
            </a:p>
          </p:txBody>
        </p:sp>
        <p:sp>
          <p:nvSpPr>
            <p:cNvPr id="29733" name="Rectangle 2084">
              <a:extLst>
                <a:ext uri="{FF2B5EF4-FFF2-40B4-BE49-F238E27FC236}">
                  <a16:creationId xmlns:a16="http://schemas.microsoft.com/office/drawing/2014/main" id="{016C20B3-CF9A-42C5-97A9-64C2C1AE86E2}"/>
                </a:ext>
              </a:extLst>
            </p:cNvPr>
            <p:cNvSpPr>
              <a:spLocks noChangeArrowheads="1"/>
            </p:cNvSpPr>
            <p:nvPr/>
          </p:nvSpPr>
          <p:spPr bwMode="auto">
            <a:xfrm>
              <a:off x="4186" y="2749"/>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.3400</a:t>
              </a:r>
            </a:p>
          </p:txBody>
        </p:sp>
        <p:sp>
          <p:nvSpPr>
            <p:cNvPr id="29734" name="Rectangle 2085">
              <a:extLst>
                <a:ext uri="{FF2B5EF4-FFF2-40B4-BE49-F238E27FC236}">
                  <a16:creationId xmlns:a16="http://schemas.microsoft.com/office/drawing/2014/main" id="{F7ECFD74-E8D3-418C-851A-E81A29ADB411}"/>
                </a:ext>
              </a:extLst>
            </p:cNvPr>
            <p:cNvSpPr>
              <a:spLocks noChangeArrowheads="1"/>
            </p:cNvSpPr>
            <p:nvPr/>
          </p:nvSpPr>
          <p:spPr bwMode="auto">
            <a:xfrm>
              <a:off x="183" y="3005"/>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5000"/>
                </a:spcBef>
                <a:buClr>
                  <a:srgbClr val="275DA6"/>
                </a:buClr>
                <a:buFontTx/>
                <a:buNone/>
              </a:pPr>
              <a:r>
                <a:rPr lang="en-US" altLang="en-US" sz="2000">
                  <a:latin typeface="Times New Roman" panose="02020603050405020304" pitchFamily="18" charset="0"/>
                </a:rPr>
                <a:t>EWB-5</a:t>
              </a:r>
            </a:p>
          </p:txBody>
        </p:sp>
        <p:sp>
          <p:nvSpPr>
            <p:cNvPr id="29735" name="Rectangle 2086">
              <a:extLst>
                <a:ext uri="{FF2B5EF4-FFF2-40B4-BE49-F238E27FC236}">
                  <a16:creationId xmlns:a16="http://schemas.microsoft.com/office/drawing/2014/main" id="{4B340B6D-DC4D-4156-AB40-828FF4BC588B}"/>
                </a:ext>
              </a:extLst>
            </p:cNvPr>
            <p:cNvSpPr>
              <a:spLocks noChangeArrowheads="1"/>
            </p:cNvSpPr>
            <p:nvPr/>
          </p:nvSpPr>
          <p:spPr bwMode="auto">
            <a:xfrm>
              <a:off x="1517" y="3005"/>
              <a:ext cx="1335"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4.3</a:t>
              </a:r>
            </a:p>
          </p:txBody>
        </p:sp>
        <p:sp>
          <p:nvSpPr>
            <p:cNvPr id="29736" name="Rectangle 2087">
              <a:extLst>
                <a:ext uri="{FF2B5EF4-FFF2-40B4-BE49-F238E27FC236}">
                  <a16:creationId xmlns:a16="http://schemas.microsoft.com/office/drawing/2014/main" id="{15ABACA8-32F6-48D7-B6B7-A18BBE4A282F}"/>
                </a:ext>
              </a:extLst>
            </p:cNvPr>
            <p:cNvSpPr>
              <a:spLocks noChangeArrowheads="1"/>
            </p:cNvSpPr>
            <p:nvPr/>
          </p:nvSpPr>
          <p:spPr bwMode="auto">
            <a:xfrm>
              <a:off x="2852" y="3005"/>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3.20</a:t>
              </a:r>
            </a:p>
          </p:txBody>
        </p:sp>
        <p:sp>
          <p:nvSpPr>
            <p:cNvPr id="29737" name="Rectangle 2088">
              <a:extLst>
                <a:ext uri="{FF2B5EF4-FFF2-40B4-BE49-F238E27FC236}">
                  <a16:creationId xmlns:a16="http://schemas.microsoft.com/office/drawing/2014/main" id="{EE67840C-7F89-4186-BA50-6F64D3ACC0A1}"/>
                </a:ext>
              </a:extLst>
            </p:cNvPr>
            <p:cNvSpPr>
              <a:spLocks noChangeArrowheads="1"/>
            </p:cNvSpPr>
            <p:nvPr/>
          </p:nvSpPr>
          <p:spPr bwMode="auto">
            <a:xfrm>
              <a:off x="4186" y="3005"/>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.0023</a:t>
              </a:r>
            </a:p>
          </p:txBody>
        </p:sp>
        <p:sp>
          <p:nvSpPr>
            <p:cNvPr id="29738" name="Rectangle 2089">
              <a:extLst>
                <a:ext uri="{FF2B5EF4-FFF2-40B4-BE49-F238E27FC236}">
                  <a16:creationId xmlns:a16="http://schemas.microsoft.com/office/drawing/2014/main" id="{8F3492EB-07D9-4913-BC5A-A285F234F970}"/>
                </a:ext>
              </a:extLst>
            </p:cNvPr>
            <p:cNvSpPr>
              <a:spLocks noChangeArrowheads="1"/>
            </p:cNvSpPr>
            <p:nvPr/>
          </p:nvSpPr>
          <p:spPr bwMode="auto">
            <a:xfrm>
              <a:off x="183" y="3261"/>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5000"/>
                </a:spcBef>
                <a:buClr>
                  <a:srgbClr val="275DA6"/>
                </a:buClr>
                <a:buFontTx/>
                <a:buNone/>
              </a:pPr>
              <a:r>
                <a:rPr lang="en-US" altLang="en-US" sz="2000">
                  <a:latin typeface="Times New Roman" panose="02020603050405020304" pitchFamily="18" charset="0"/>
                </a:rPr>
                <a:t>PCS</a:t>
              </a:r>
            </a:p>
          </p:txBody>
        </p:sp>
        <p:sp>
          <p:nvSpPr>
            <p:cNvPr id="29739" name="Rectangle 2090">
              <a:extLst>
                <a:ext uri="{FF2B5EF4-FFF2-40B4-BE49-F238E27FC236}">
                  <a16:creationId xmlns:a16="http://schemas.microsoft.com/office/drawing/2014/main" id="{62C10B77-C710-4B74-8A52-3EA635F2AF54}"/>
                </a:ext>
              </a:extLst>
            </p:cNvPr>
            <p:cNvSpPr>
              <a:spLocks noChangeArrowheads="1"/>
            </p:cNvSpPr>
            <p:nvPr/>
          </p:nvSpPr>
          <p:spPr bwMode="auto">
            <a:xfrm>
              <a:off x="1517" y="3261"/>
              <a:ext cx="1335"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2.8</a:t>
              </a:r>
            </a:p>
          </p:txBody>
        </p:sp>
        <p:sp>
          <p:nvSpPr>
            <p:cNvPr id="29740" name="Rectangle 2091">
              <a:extLst>
                <a:ext uri="{FF2B5EF4-FFF2-40B4-BE49-F238E27FC236}">
                  <a16:creationId xmlns:a16="http://schemas.microsoft.com/office/drawing/2014/main" id="{6247F411-F55B-48ED-B5D7-E7E5F056E608}"/>
                </a:ext>
              </a:extLst>
            </p:cNvPr>
            <p:cNvSpPr>
              <a:spLocks noChangeArrowheads="1"/>
            </p:cNvSpPr>
            <p:nvPr/>
          </p:nvSpPr>
          <p:spPr bwMode="auto">
            <a:xfrm>
              <a:off x="2852" y="3261"/>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3.23</a:t>
              </a:r>
            </a:p>
          </p:txBody>
        </p:sp>
        <p:sp>
          <p:nvSpPr>
            <p:cNvPr id="29741" name="Rectangle 2092">
              <a:extLst>
                <a:ext uri="{FF2B5EF4-FFF2-40B4-BE49-F238E27FC236}">
                  <a16:creationId xmlns:a16="http://schemas.microsoft.com/office/drawing/2014/main" id="{6650B81C-E610-4AE0-945B-422D4413008F}"/>
                </a:ext>
              </a:extLst>
            </p:cNvPr>
            <p:cNvSpPr>
              <a:spLocks noChangeArrowheads="1"/>
            </p:cNvSpPr>
            <p:nvPr/>
          </p:nvSpPr>
          <p:spPr bwMode="auto">
            <a:xfrm>
              <a:off x="4186" y="3261"/>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.0021</a:t>
              </a:r>
            </a:p>
          </p:txBody>
        </p:sp>
        <p:sp>
          <p:nvSpPr>
            <p:cNvPr id="29742" name="Rectangle 2093">
              <a:extLst>
                <a:ext uri="{FF2B5EF4-FFF2-40B4-BE49-F238E27FC236}">
                  <a16:creationId xmlns:a16="http://schemas.microsoft.com/office/drawing/2014/main" id="{477A5FF4-4665-497E-AAA4-E7501D680633}"/>
                </a:ext>
              </a:extLst>
            </p:cNvPr>
            <p:cNvSpPr>
              <a:spLocks noChangeArrowheads="1"/>
            </p:cNvSpPr>
            <p:nvPr/>
          </p:nvSpPr>
          <p:spPr bwMode="auto">
            <a:xfrm>
              <a:off x="183" y="3517"/>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35000"/>
                </a:spcBef>
                <a:buClr>
                  <a:srgbClr val="275DA6"/>
                </a:buClr>
                <a:buFontTx/>
                <a:buNone/>
              </a:pPr>
              <a:r>
                <a:rPr lang="en-US" altLang="en-US" sz="2000">
                  <a:latin typeface="Times New Roman" panose="02020603050405020304" pitchFamily="18" charset="0"/>
                </a:rPr>
                <a:t>MCS</a:t>
              </a:r>
            </a:p>
          </p:txBody>
        </p:sp>
        <p:sp>
          <p:nvSpPr>
            <p:cNvPr id="29743" name="Rectangle 2094">
              <a:extLst>
                <a:ext uri="{FF2B5EF4-FFF2-40B4-BE49-F238E27FC236}">
                  <a16:creationId xmlns:a16="http://schemas.microsoft.com/office/drawing/2014/main" id="{C089D0BE-2F83-43A3-A959-9C25FD0DE62C}"/>
                </a:ext>
              </a:extLst>
            </p:cNvPr>
            <p:cNvSpPr>
              <a:spLocks noChangeArrowheads="1"/>
            </p:cNvSpPr>
            <p:nvPr/>
          </p:nvSpPr>
          <p:spPr bwMode="auto">
            <a:xfrm>
              <a:off x="1517" y="3517"/>
              <a:ext cx="1335"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3.9</a:t>
              </a:r>
            </a:p>
          </p:txBody>
        </p:sp>
        <p:sp>
          <p:nvSpPr>
            <p:cNvPr id="29744" name="Rectangle 2095">
              <a:extLst>
                <a:ext uri="{FF2B5EF4-FFF2-40B4-BE49-F238E27FC236}">
                  <a16:creationId xmlns:a16="http://schemas.microsoft.com/office/drawing/2014/main" id="{8E717548-2E05-408A-8487-860AAFCB6C96}"/>
                </a:ext>
              </a:extLst>
            </p:cNvPr>
            <p:cNvSpPr>
              <a:spLocks noChangeArrowheads="1"/>
            </p:cNvSpPr>
            <p:nvPr/>
          </p:nvSpPr>
          <p:spPr bwMode="auto">
            <a:xfrm>
              <a:off x="2852" y="3517"/>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2.82</a:t>
              </a:r>
            </a:p>
          </p:txBody>
        </p:sp>
        <p:sp>
          <p:nvSpPr>
            <p:cNvPr id="29745" name="Rectangle 2096">
              <a:extLst>
                <a:ext uri="{FF2B5EF4-FFF2-40B4-BE49-F238E27FC236}">
                  <a16:creationId xmlns:a16="http://schemas.microsoft.com/office/drawing/2014/main" id="{3BBE5C75-0391-4B38-BB6E-678C82D2E311}"/>
                </a:ext>
              </a:extLst>
            </p:cNvPr>
            <p:cNvSpPr>
              <a:spLocks noChangeArrowheads="1"/>
            </p:cNvSpPr>
            <p:nvPr/>
          </p:nvSpPr>
          <p:spPr bwMode="auto">
            <a:xfrm>
              <a:off x="4186" y="3517"/>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1550">
                <a:spcBef>
                  <a:spcPct val="20000"/>
                </a:spcBef>
                <a:buChar char="•"/>
                <a:defRPr sz="3200">
                  <a:solidFill>
                    <a:schemeClr val="tx1"/>
                  </a:solidFill>
                  <a:latin typeface="Arial" panose="020B0604020202020204" pitchFamily="34" charset="0"/>
                </a:defRPr>
              </a:lvl1pPr>
              <a:lvl2pPr marL="742950" indent="-285750" defTabSz="971550">
                <a:spcBef>
                  <a:spcPct val="20000"/>
                </a:spcBef>
                <a:buChar char="–"/>
                <a:defRPr sz="2800">
                  <a:solidFill>
                    <a:schemeClr val="tx1"/>
                  </a:solidFill>
                  <a:latin typeface="Arial" panose="020B0604020202020204" pitchFamily="34" charset="0"/>
                </a:defRPr>
              </a:lvl2pPr>
              <a:lvl3pPr marL="1143000" indent="-228600" defTabSz="971550">
                <a:spcBef>
                  <a:spcPct val="20000"/>
                </a:spcBef>
                <a:buChar char="•"/>
                <a:defRPr sz="2400">
                  <a:solidFill>
                    <a:schemeClr val="tx1"/>
                  </a:solidFill>
                  <a:latin typeface="Arial" panose="020B0604020202020204" pitchFamily="34" charset="0"/>
                </a:defRPr>
              </a:lvl3pPr>
              <a:lvl4pPr marL="1600200" indent="-228600" defTabSz="971550">
                <a:spcBef>
                  <a:spcPct val="20000"/>
                </a:spcBef>
                <a:buChar char="–"/>
                <a:defRPr sz="2000">
                  <a:solidFill>
                    <a:schemeClr val="tx1"/>
                  </a:solidFill>
                  <a:latin typeface="Arial" panose="020B0604020202020204" pitchFamily="34" charset="0"/>
                </a:defRPr>
              </a:lvl4pPr>
              <a:lvl5pPr marL="2057400" indent="-228600" defTabSz="971550">
                <a:spcBef>
                  <a:spcPct val="20000"/>
                </a:spcBef>
                <a:buChar char="»"/>
                <a:defRPr sz="2000">
                  <a:solidFill>
                    <a:schemeClr val="tx1"/>
                  </a:solidFill>
                  <a:latin typeface="Arial" panose="020B0604020202020204" pitchFamily="34" charset="0"/>
                </a:defRPr>
              </a:lvl5pPr>
              <a:lvl6pPr marL="25146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7155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5000"/>
                </a:lnSpc>
                <a:spcBef>
                  <a:spcPct val="35000"/>
                </a:spcBef>
                <a:buClr>
                  <a:srgbClr val="275DA6"/>
                </a:buClr>
                <a:buFontTx/>
                <a:buNone/>
              </a:pPr>
              <a:r>
                <a:rPr lang="en-US" altLang="en-US" sz="2000">
                  <a:latin typeface="Times New Roman" panose="02020603050405020304" pitchFamily="18" charset="0"/>
                </a:rPr>
                <a:t>.0067</a:t>
              </a:r>
            </a:p>
          </p:txBody>
        </p:sp>
        <p:sp>
          <p:nvSpPr>
            <p:cNvPr id="29746" name="Line 2097">
              <a:extLst>
                <a:ext uri="{FF2B5EF4-FFF2-40B4-BE49-F238E27FC236}">
                  <a16:creationId xmlns:a16="http://schemas.microsoft.com/office/drawing/2014/main" id="{CA1406DF-5A98-4486-8966-27E413C6C805}"/>
                </a:ext>
              </a:extLst>
            </p:cNvPr>
            <p:cNvSpPr>
              <a:spLocks noChangeShapeType="1"/>
            </p:cNvSpPr>
            <p:nvPr/>
          </p:nvSpPr>
          <p:spPr bwMode="auto">
            <a:xfrm>
              <a:off x="1517" y="833"/>
              <a:ext cx="0" cy="294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7" name="Line 2098">
              <a:extLst>
                <a:ext uri="{FF2B5EF4-FFF2-40B4-BE49-F238E27FC236}">
                  <a16:creationId xmlns:a16="http://schemas.microsoft.com/office/drawing/2014/main" id="{7FC6BD89-8D5E-4151-B626-B650C81DB97A}"/>
                </a:ext>
              </a:extLst>
            </p:cNvPr>
            <p:cNvSpPr>
              <a:spLocks noChangeShapeType="1"/>
            </p:cNvSpPr>
            <p:nvPr/>
          </p:nvSpPr>
          <p:spPr bwMode="auto">
            <a:xfrm>
              <a:off x="2852" y="833"/>
              <a:ext cx="0" cy="294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8" name="Line 2099">
              <a:extLst>
                <a:ext uri="{FF2B5EF4-FFF2-40B4-BE49-F238E27FC236}">
                  <a16:creationId xmlns:a16="http://schemas.microsoft.com/office/drawing/2014/main" id="{2875CF5F-209D-4D8C-B8DD-50F20CFE56D0}"/>
                </a:ext>
              </a:extLst>
            </p:cNvPr>
            <p:cNvSpPr>
              <a:spLocks noChangeShapeType="1"/>
            </p:cNvSpPr>
            <p:nvPr/>
          </p:nvSpPr>
          <p:spPr bwMode="auto">
            <a:xfrm>
              <a:off x="4186" y="833"/>
              <a:ext cx="0" cy="294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9" name="Line 2100">
              <a:extLst>
                <a:ext uri="{FF2B5EF4-FFF2-40B4-BE49-F238E27FC236}">
                  <a16:creationId xmlns:a16="http://schemas.microsoft.com/office/drawing/2014/main" id="{7595C7DC-4764-4E4F-9149-9B2D9D5B0AFD}"/>
                </a:ext>
              </a:extLst>
            </p:cNvPr>
            <p:cNvSpPr>
              <a:spLocks noChangeShapeType="1"/>
            </p:cNvSpPr>
            <p:nvPr/>
          </p:nvSpPr>
          <p:spPr bwMode="auto">
            <a:xfrm>
              <a:off x="183" y="1213"/>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0" name="Line 2101">
              <a:extLst>
                <a:ext uri="{FF2B5EF4-FFF2-40B4-BE49-F238E27FC236}">
                  <a16:creationId xmlns:a16="http://schemas.microsoft.com/office/drawing/2014/main" id="{2047280D-36BD-42FE-9F87-9563F8F1D8DA}"/>
                </a:ext>
              </a:extLst>
            </p:cNvPr>
            <p:cNvSpPr>
              <a:spLocks noChangeShapeType="1"/>
            </p:cNvSpPr>
            <p:nvPr/>
          </p:nvSpPr>
          <p:spPr bwMode="auto">
            <a:xfrm>
              <a:off x="183" y="1469"/>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1" name="Line 2102">
              <a:extLst>
                <a:ext uri="{FF2B5EF4-FFF2-40B4-BE49-F238E27FC236}">
                  <a16:creationId xmlns:a16="http://schemas.microsoft.com/office/drawing/2014/main" id="{2DAF73F4-F66F-4A62-AB3F-709A759C1992}"/>
                </a:ext>
              </a:extLst>
            </p:cNvPr>
            <p:cNvSpPr>
              <a:spLocks noChangeShapeType="1"/>
            </p:cNvSpPr>
            <p:nvPr/>
          </p:nvSpPr>
          <p:spPr bwMode="auto">
            <a:xfrm>
              <a:off x="183" y="1725"/>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2" name="Line 2103">
              <a:extLst>
                <a:ext uri="{FF2B5EF4-FFF2-40B4-BE49-F238E27FC236}">
                  <a16:creationId xmlns:a16="http://schemas.microsoft.com/office/drawing/2014/main" id="{74122DD6-89D8-461E-865A-ED813A9B6349}"/>
                </a:ext>
              </a:extLst>
            </p:cNvPr>
            <p:cNvSpPr>
              <a:spLocks noChangeShapeType="1"/>
            </p:cNvSpPr>
            <p:nvPr/>
          </p:nvSpPr>
          <p:spPr bwMode="auto">
            <a:xfrm>
              <a:off x="183" y="1982"/>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3" name="Line 2104">
              <a:extLst>
                <a:ext uri="{FF2B5EF4-FFF2-40B4-BE49-F238E27FC236}">
                  <a16:creationId xmlns:a16="http://schemas.microsoft.com/office/drawing/2014/main" id="{873BB937-2888-49A3-8958-42C1DDDC9B50}"/>
                </a:ext>
              </a:extLst>
            </p:cNvPr>
            <p:cNvSpPr>
              <a:spLocks noChangeShapeType="1"/>
            </p:cNvSpPr>
            <p:nvPr/>
          </p:nvSpPr>
          <p:spPr bwMode="auto">
            <a:xfrm>
              <a:off x="183" y="2237"/>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4" name="Line 2105">
              <a:extLst>
                <a:ext uri="{FF2B5EF4-FFF2-40B4-BE49-F238E27FC236}">
                  <a16:creationId xmlns:a16="http://schemas.microsoft.com/office/drawing/2014/main" id="{FC7EC213-EA85-4ACF-96E8-0721DDFBC6CC}"/>
                </a:ext>
              </a:extLst>
            </p:cNvPr>
            <p:cNvSpPr>
              <a:spLocks noChangeShapeType="1"/>
            </p:cNvSpPr>
            <p:nvPr/>
          </p:nvSpPr>
          <p:spPr bwMode="auto">
            <a:xfrm>
              <a:off x="183" y="2493"/>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5" name="Line 2106">
              <a:extLst>
                <a:ext uri="{FF2B5EF4-FFF2-40B4-BE49-F238E27FC236}">
                  <a16:creationId xmlns:a16="http://schemas.microsoft.com/office/drawing/2014/main" id="{7D354F84-389E-44CA-8EBC-A56FC26D1A0B}"/>
                </a:ext>
              </a:extLst>
            </p:cNvPr>
            <p:cNvSpPr>
              <a:spLocks noChangeShapeType="1"/>
            </p:cNvSpPr>
            <p:nvPr/>
          </p:nvSpPr>
          <p:spPr bwMode="auto">
            <a:xfrm>
              <a:off x="183" y="2749"/>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6" name="Line 2107">
              <a:extLst>
                <a:ext uri="{FF2B5EF4-FFF2-40B4-BE49-F238E27FC236}">
                  <a16:creationId xmlns:a16="http://schemas.microsoft.com/office/drawing/2014/main" id="{87272F7B-D5FA-4464-886F-E3AB04B06DAF}"/>
                </a:ext>
              </a:extLst>
            </p:cNvPr>
            <p:cNvSpPr>
              <a:spLocks noChangeShapeType="1"/>
            </p:cNvSpPr>
            <p:nvPr/>
          </p:nvSpPr>
          <p:spPr bwMode="auto">
            <a:xfrm>
              <a:off x="183" y="3005"/>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7" name="Line 2108">
              <a:extLst>
                <a:ext uri="{FF2B5EF4-FFF2-40B4-BE49-F238E27FC236}">
                  <a16:creationId xmlns:a16="http://schemas.microsoft.com/office/drawing/2014/main" id="{1E69DBDB-716F-41F7-A706-18D8F70C991A}"/>
                </a:ext>
              </a:extLst>
            </p:cNvPr>
            <p:cNvSpPr>
              <a:spLocks noChangeShapeType="1"/>
            </p:cNvSpPr>
            <p:nvPr/>
          </p:nvSpPr>
          <p:spPr bwMode="auto">
            <a:xfrm>
              <a:off x="183" y="3261"/>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8" name="Line 2109">
              <a:extLst>
                <a:ext uri="{FF2B5EF4-FFF2-40B4-BE49-F238E27FC236}">
                  <a16:creationId xmlns:a16="http://schemas.microsoft.com/office/drawing/2014/main" id="{E7FA118A-E1B5-41A0-9617-E2606B4CF7E0}"/>
                </a:ext>
              </a:extLst>
            </p:cNvPr>
            <p:cNvSpPr>
              <a:spLocks noChangeShapeType="1"/>
            </p:cNvSpPr>
            <p:nvPr/>
          </p:nvSpPr>
          <p:spPr bwMode="auto">
            <a:xfrm>
              <a:off x="183" y="3517"/>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9" name="Line 2110">
              <a:extLst>
                <a:ext uri="{FF2B5EF4-FFF2-40B4-BE49-F238E27FC236}">
                  <a16:creationId xmlns:a16="http://schemas.microsoft.com/office/drawing/2014/main" id="{D6C21261-FB02-4870-8F6D-FDB80C1D097E}"/>
                </a:ext>
              </a:extLst>
            </p:cNvPr>
            <p:cNvSpPr>
              <a:spLocks noChangeShapeType="1"/>
            </p:cNvSpPr>
            <p:nvPr/>
          </p:nvSpPr>
          <p:spPr bwMode="auto">
            <a:xfrm>
              <a:off x="183" y="833"/>
              <a:ext cx="0" cy="294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0" name="Line 2111">
              <a:extLst>
                <a:ext uri="{FF2B5EF4-FFF2-40B4-BE49-F238E27FC236}">
                  <a16:creationId xmlns:a16="http://schemas.microsoft.com/office/drawing/2014/main" id="{722F3E87-9DDD-4D6B-9B41-0AEB37FB07D0}"/>
                </a:ext>
              </a:extLst>
            </p:cNvPr>
            <p:cNvSpPr>
              <a:spLocks noChangeShapeType="1"/>
            </p:cNvSpPr>
            <p:nvPr/>
          </p:nvSpPr>
          <p:spPr bwMode="auto">
            <a:xfrm>
              <a:off x="5520" y="833"/>
              <a:ext cx="0" cy="294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1" name="Line 2112">
              <a:extLst>
                <a:ext uri="{FF2B5EF4-FFF2-40B4-BE49-F238E27FC236}">
                  <a16:creationId xmlns:a16="http://schemas.microsoft.com/office/drawing/2014/main" id="{DDCD22CC-6260-4862-9FD4-F3B0B9981A35}"/>
                </a:ext>
              </a:extLst>
            </p:cNvPr>
            <p:cNvSpPr>
              <a:spLocks noChangeShapeType="1"/>
            </p:cNvSpPr>
            <p:nvPr/>
          </p:nvSpPr>
          <p:spPr bwMode="auto">
            <a:xfrm>
              <a:off x="183" y="833"/>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2" name="Line 2113">
              <a:extLst>
                <a:ext uri="{FF2B5EF4-FFF2-40B4-BE49-F238E27FC236}">
                  <a16:creationId xmlns:a16="http://schemas.microsoft.com/office/drawing/2014/main" id="{9CBF1498-2347-4BBC-A8EF-F6C285CB1B06}"/>
                </a:ext>
              </a:extLst>
            </p:cNvPr>
            <p:cNvSpPr>
              <a:spLocks noChangeShapeType="1"/>
            </p:cNvSpPr>
            <p:nvPr/>
          </p:nvSpPr>
          <p:spPr bwMode="auto">
            <a:xfrm>
              <a:off x="183" y="3773"/>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01" name="Line 68">
            <a:extLst>
              <a:ext uri="{FF2B5EF4-FFF2-40B4-BE49-F238E27FC236}">
                <a16:creationId xmlns:a16="http://schemas.microsoft.com/office/drawing/2014/main" id="{C0219F53-5FA7-401C-9E51-B7BDFC493D63}"/>
              </a:ext>
            </a:extLst>
          </p:cNvPr>
          <p:cNvSpPr>
            <a:spLocks noChangeShapeType="1"/>
          </p:cNvSpPr>
          <p:nvPr/>
        </p:nvSpPr>
        <p:spPr bwMode="auto">
          <a:xfrm>
            <a:off x="8096250" y="4826000"/>
            <a:ext cx="361950" cy="0"/>
          </a:xfrm>
          <a:prstGeom prst="line">
            <a:avLst/>
          </a:prstGeom>
          <a:noFill/>
          <a:ln w="412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a:extLst>
              <a:ext uri="{FF2B5EF4-FFF2-40B4-BE49-F238E27FC236}">
                <a16:creationId xmlns:a16="http://schemas.microsoft.com/office/drawing/2014/main" id="{93F0A32A-1CE2-4953-9E2B-75F78F60B806}"/>
              </a:ext>
            </a:extLst>
          </p:cNvPr>
          <p:cNvSpPr>
            <a:spLocks noGrp="1" noChangeArrowheads="1"/>
          </p:cNvSpPr>
          <p:nvPr>
            <p:ph type="title"/>
          </p:nvPr>
        </p:nvSpPr>
        <p:spPr>
          <a:xfrm>
            <a:off x="0" y="274638"/>
            <a:ext cx="9258300" cy="1143000"/>
          </a:xfrm>
        </p:spPr>
        <p:txBody>
          <a:bodyPr/>
          <a:lstStyle/>
          <a:p>
            <a:r>
              <a:rPr lang="en-US" altLang="en-US" b="1">
                <a:latin typeface="Comic Sans MS" panose="030F0702030302020204" pitchFamily="66" charset="0"/>
              </a:rPr>
              <a:t>Effect Size</a:t>
            </a:r>
          </a:p>
        </p:txBody>
      </p:sp>
      <p:sp>
        <p:nvSpPr>
          <p:cNvPr id="4" name="Content Placeholder 3">
            <a:extLst>
              <a:ext uri="{FF2B5EF4-FFF2-40B4-BE49-F238E27FC236}">
                <a16:creationId xmlns:a16="http://schemas.microsoft.com/office/drawing/2014/main" id="{8D48DD17-5C69-4897-9F48-AD1E8CE8562B}"/>
              </a:ext>
            </a:extLst>
          </p:cNvPr>
          <p:cNvSpPr>
            <a:spLocks noGrp="1"/>
          </p:cNvSpPr>
          <p:nvPr>
            <p:ph idx="1"/>
          </p:nvPr>
        </p:nvSpPr>
        <p:spPr>
          <a:xfrm>
            <a:off x="1066800" y="1600200"/>
            <a:ext cx="6934200" cy="4525963"/>
          </a:xfrm>
        </p:spPr>
        <p:txBody>
          <a:bodyPr/>
          <a:lstStyle/>
          <a:p>
            <a:pPr marL="0" indent="0">
              <a:buFontTx/>
              <a:buNone/>
              <a:defRPr/>
            </a:pPr>
            <a:r>
              <a:rPr lang="en-US" dirty="0"/>
              <a:t>(Follow-up – Baseline)/ </a:t>
            </a:r>
            <a:r>
              <a:rPr lang="en-US" dirty="0" err="1"/>
              <a:t>SD</a:t>
            </a:r>
            <a:r>
              <a:rPr lang="en-US" baseline="-25000" dirty="0" err="1"/>
              <a:t>baseline</a:t>
            </a:r>
            <a:endParaRPr lang="en-US" baseline="-25000" dirty="0"/>
          </a:p>
          <a:p>
            <a:pPr marL="0" indent="0">
              <a:buFontTx/>
              <a:buNone/>
              <a:defRPr/>
            </a:pPr>
            <a:endParaRPr lang="en-US" baseline="-25000" dirty="0"/>
          </a:p>
          <a:p>
            <a:pPr marL="0" indent="0">
              <a:buFontTx/>
              <a:buNone/>
              <a:defRPr/>
            </a:pPr>
            <a:r>
              <a:rPr lang="en-US" i="1" baseline="-25000" dirty="0"/>
              <a:t>Cohen’s Rule of Thumb:</a:t>
            </a:r>
          </a:p>
          <a:p>
            <a:pPr marL="0" indent="0">
              <a:buFontTx/>
              <a:buNone/>
              <a:defRPr/>
            </a:pPr>
            <a:endParaRPr lang="en-US" i="1" baseline="-25000" dirty="0"/>
          </a:p>
          <a:p>
            <a:pPr>
              <a:buFont typeface="Wingdings" pitchFamily="2" charset="2"/>
              <a:buChar char="ü"/>
              <a:defRPr/>
            </a:pPr>
            <a:r>
              <a:rPr lang="en-US" baseline="-25000" dirty="0"/>
              <a:t>ES = 0.20   Small</a:t>
            </a:r>
          </a:p>
          <a:p>
            <a:pPr>
              <a:buFont typeface="Wingdings" pitchFamily="2" charset="2"/>
              <a:buChar char="ü"/>
              <a:defRPr/>
            </a:pPr>
            <a:endParaRPr lang="en-US" baseline="-25000" dirty="0"/>
          </a:p>
          <a:p>
            <a:pPr>
              <a:buFont typeface="Wingdings" pitchFamily="2" charset="2"/>
              <a:buChar char="ü"/>
              <a:defRPr/>
            </a:pPr>
            <a:r>
              <a:rPr lang="en-US" baseline="-25000" dirty="0"/>
              <a:t>ES = 0.50   Medium</a:t>
            </a:r>
          </a:p>
          <a:p>
            <a:pPr>
              <a:buFont typeface="Wingdings" pitchFamily="2" charset="2"/>
              <a:buChar char="ü"/>
              <a:defRPr/>
            </a:pPr>
            <a:endParaRPr lang="en-US" baseline="-25000" dirty="0"/>
          </a:p>
          <a:p>
            <a:pPr>
              <a:buFont typeface="Wingdings" pitchFamily="2" charset="2"/>
              <a:buChar char="ü"/>
              <a:defRPr/>
            </a:pPr>
            <a:r>
              <a:rPr lang="en-US" baseline="-25000" dirty="0"/>
              <a:t>ES = 0.80   Large</a:t>
            </a:r>
          </a:p>
        </p:txBody>
      </p:sp>
      <p:sp>
        <p:nvSpPr>
          <p:cNvPr id="31748" name="Slide Number Placeholder 1">
            <a:extLst>
              <a:ext uri="{FF2B5EF4-FFF2-40B4-BE49-F238E27FC236}">
                <a16:creationId xmlns:a16="http://schemas.microsoft.com/office/drawing/2014/main" id="{93E7E17D-E9F2-4031-8E5D-17ACC6E45624}"/>
              </a:ext>
            </a:extLst>
          </p:cNvPr>
          <p:cNvSpPr>
            <a:spLocks noGrp="1" noChangeArrowheads="1"/>
          </p:cNvSpPr>
          <p:nvPr>
            <p:ph type="sldNum" sz="quarter" idx="4"/>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FontTx/>
              <a:buNone/>
            </a:pPr>
            <a:fld id="{3872B6B4-25E5-423A-BAE0-2444A5BF693B}" type="slidenum">
              <a:rPr lang="en-US" altLang="en-US" sz="1200" b="1">
                <a:solidFill>
                  <a:srgbClr val="898989"/>
                </a:solidFill>
              </a:rPr>
              <a:pPr algn="l">
                <a:spcBef>
                  <a:spcPct val="0"/>
                </a:spcBef>
                <a:buFontTx/>
                <a:buNone/>
              </a:pPr>
              <a:t>9</a:t>
            </a:fld>
            <a:endParaRPr lang="en-US" altLang="en-US" sz="1200" b="1">
              <a:solidFill>
                <a:srgbClr val="898989"/>
              </a:solidFill>
            </a:endParaRPr>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7050</TotalTime>
  <Words>6219</Words>
  <Application>Microsoft Office PowerPoint</Application>
  <PresentationFormat>On-screen Show (4:3)</PresentationFormat>
  <Paragraphs>883</Paragraphs>
  <Slides>67</Slides>
  <Notes>66</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4</vt:i4>
      </vt:variant>
      <vt:variant>
        <vt:lpstr>Slide Titles</vt:lpstr>
      </vt:variant>
      <vt:variant>
        <vt:i4>67</vt:i4>
      </vt:variant>
    </vt:vector>
  </HeadingPairs>
  <TitlesOfParts>
    <vt:vector size="89" baseType="lpstr">
      <vt:lpstr>Arial</vt:lpstr>
      <vt:lpstr>Calibri</vt:lpstr>
      <vt:lpstr>Calibri Light</vt:lpstr>
      <vt:lpstr>Cambria Math</vt:lpstr>
      <vt:lpstr>Comic Sans MS</vt:lpstr>
      <vt:lpstr>Symbol</vt:lpstr>
      <vt:lpstr>Times New Roman</vt:lpstr>
      <vt:lpstr>Times-Roman</vt:lpstr>
      <vt:lpstr>Wingdings</vt:lpstr>
      <vt:lpstr>Custom Design</vt:lpstr>
      <vt:lpstr>Custom Design</vt:lpstr>
      <vt:lpstr>Custom Design</vt:lpstr>
      <vt:lpstr>Custom Design</vt:lpstr>
      <vt:lpstr>Custom Design</vt:lpstr>
      <vt:lpstr>Custom Design</vt:lpstr>
      <vt:lpstr>1_Office Theme</vt:lpstr>
      <vt:lpstr>Custom Design</vt:lpstr>
      <vt:lpstr>Office Theme</vt:lpstr>
      <vt:lpstr>Chart</vt:lpstr>
      <vt:lpstr>Microsoft Excel 97-2003 Worksheet</vt:lpstr>
      <vt:lpstr>Equation</vt:lpstr>
      <vt:lpstr>Document</vt:lpstr>
      <vt:lpstr>Interpreting Group and Individual Change: Minimally Important Difference Versus Responder </vt:lpstr>
      <vt:lpstr>PowerPoint Presentation</vt:lpstr>
      <vt:lpstr>PowerPoint Presentation</vt:lpstr>
      <vt:lpstr>PowerPoint Presentation</vt:lpstr>
      <vt:lpstr>SF-36 Physical Functioning and Emotional Well-Being at Baseline for 54 UCLA Center for East West Medicine Patients </vt:lpstr>
      <vt:lpstr>Patients seen at UCLA Center for East-West Medicine </vt:lpstr>
      <vt:lpstr>SF-36 Physical Functioning and Emotional Well-Being at Baseline for 54 UCLA Center for East West Medicine Patients </vt:lpstr>
      <vt:lpstr>Significant Improvement in all but 1 of SF-36 Scales (3-month change in T-scores)</vt:lpstr>
      <vt:lpstr>Effect Size</vt:lpstr>
      <vt:lpstr>Effect Sizes for Changes  in SF-36 Scores </vt:lpstr>
      <vt:lpstr>Minimally Important Difference (MID)</vt:lpstr>
      <vt:lpstr>PowerPoint Presentation</vt:lpstr>
      <vt:lpstr>Change in SF-36 Physical Functioning   for one Adult Male </vt:lpstr>
      <vt:lpstr>Minimally Important Difference (MID) Retrospective Rating of Change Anchor Item </vt:lpstr>
      <vt:lpstr>Raw Score Change (12 months) on PROMIS  Physical Function (T-score) by Change on Retrospective Change Anchor  </vt:lpstr>
      <vt:lpstr>Distribution-based MID “estimates”</vt:lpstr>
      <vt:lpstr>PowerPoint Presentation</vt:lpstr>
      <vt:lpstr>How do you identify the individuals in a study that are “responders”?</vt:lpstr>
      <vt:lpstr>Identifying “Responders”: Reliable Change Index (RCI)</vt:lpstr>
      <vt:lpstr>Identifying “Responders”: Reliable Change Index (RCI)</vt:lpstr>
      <vt:lpstr>Amount of Change in Observed Score Needed To be Statistically Significant </vt:lpstr>
      <vt:lpstr>Amount of Change in Observed Score  Needed for Significant Individual Change</vt:lpstr>
      <vt:lpstr>Amount of Change Needed for Significant Individual Change </vt:lpstr>
      <vt:lpstr>PowerPoint Presentation</vt:lpstr>
      <vt:lpstr>7-31% of People in Sample  Improve Significantly </vt:lpstr>
      <vt:lpstr>PowerPoint Presentation</vt:lpstr>
      <vt:lpstr>Group-Level Change in Physical Function  in 2024 chiropractic patients:  Baseline (46) to 3 months Later (47) </vt:lpstr>
      <vt:lpstr>Reliable Change Index (RCI)</vt:lpstr>
      <vt:lpstr>Break</vt:lpstr>
      <vt:lpstr>PowerPoint Presentation</vt:lpstr>
      <vt:lpstr>PowerPoint Presentation</vt:lpstr>
      <vt:lpstr>PowerPoint Presentation</vt:lpstr>
      <vt:lpstr>PowerPoint Presentation</vt:lpstr>
      <vt:lpstr>An editor’s comments</vt:lpstr>
      <vt:lpstr>Analogous to Responsiveness Indices </vt:lpstr>
      <vt:lpstr>Reeve et al. (2013, p. 1895)</vt:lpstr>
      <vt:lpstr>Change needed to be statistically significant (p &lt;.05) in 316 low back pain patients over 6 weeks</vt:lpstr>
      <vt:lpstr>Change needed to be statistically significant (p &lt;.05) in 316 low back pain patients over 6 weeks</vt:lpstr>
      <vt:lpstr>Change needed to be statistically significant (p &lt;.05) in 316 low back pain patients over 6 weeks</vt:lpstr>
      <vt:lpstr>Reliable Change Index (IRT)</vt:lpstr>
      <vt:lpstr>PROMIS-29 Physical Function and Emotional Distress Measures</vt:lpstr>
      <vt:lpstr>PROMIS-29 Physical Function and Emotional Distress Measures</vt:lpstr>
      <vt:lpstr>PowerPoint Presentation</vt:lpstr>
      <vt:lpstr>PowerPoint Presentation</vt:lpstr>
      <vt:lpstr>PowerPoint Presentation</vt:lpstr>
      <vt:lpstr>PowerPoint Presentation</vt:lpstr>
      <vt:lpstr>PowerPoint Presentation</vt:lpstr>
      <vt:lpstr>Physical Function Simulation</vt:lpstr>
      <vt:lpstr>Likely Change (Donaldson, 2008)</vt:lpstr>
      <vt:lpstr>Likely Change (Donaldson, 2008)</vt:lpstr>
      <vt:lpstr>Likely Change (Donaldson, 2008)</vt:lpstr>
      <vt:lpstr>Likely Change (Donaldson, 2008)</vt:lpstr>
      <vt:lpstr>Likely Change (Donaldson, 2008)</vt:lpstr>
      <vt:lpstr>Peer Reviewer’s Comment  </vt:lpstr>
      <vt:lpstr>PowerPoint Presentation</vt:lpstr>
      <vt:lpstr>PowerPoint Presentation</vt:lpstr>
      <vt:lpstr>PowerPoint Presentation</vt:lpstr>
      <vt:lpstr>Journal editor not in favor of estimating significance of individual change </vt:lpstr>
      <vt:lpstr>Peer Reviewer’s Comment</vt:lpstr>
      <vt:lpstr>   Meaningful individual change</vt:lpstr>
      <vt:lpstr>Distribution-based “estimates”</vt:lpstr>
      <vt:lpstr>But minimally important change should not be used to identify responders to treatment</vt:lpstr>
      <vt:lpstr> Statistically Significant and  Meaningful Individual Change</vt:lpstr>
      <vt:lpstr>Impact Stratification Score </vt:lpstr>
      <vt:lpstr>Impact Stratification Score </vt:lpstr>
      <vt:lpstr>PowerPoint Presentation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Dept of Medicine</dc:creator>
  <cp:lastModifiedBy>Ron D Hays</cp:lastModifiedBy>
  <cp:revision>612</cp:revision>
  <cp:lastPrinted>2022-02-26T14:44:05Z</cp:lastPrinted>
  <dcterms:created xsi:type="dcterms:W3CDTF">2001-01-03T19:26:53Z</dcterms:created>
  <dcterms:modified xsi:type="dcterms:W3CDTF">2022-04-02T21:50:55Z</dcterms:modified>
</cp:coreProperties>
</file>