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45"/>
  </p:notesMasterIdLst>
  <p:handoutMasterIdLst>
    <p:handoutMasterId r:id="rId46"/>
  </p:handoutMasterIdLst>
  <p:sldIdLst>
    <p:sldId id="598" r:id="rId2"/>
    <p:sldId id="648" r:id="rId3"/>
    <p:sldId id="567" r:id="rId4"/>
    <p:sldId id="650" r:id="rId5"/>
    <p:sldId id="626" r:id="rId6"/>
    <p:sldId id="627" r:id="rId7"/>
    <p:sldId id="628" r:id="rId8"/>
    <p:sldId id="629" r:id="rId9"/>
    <p:sldId id="630" r:id="rId10"/>
    <p:sldId id="631" r:id="rId11"/>
    <p:sldId id="642" r:id="rId12"/>
    <p:sldId id="643" r:id="rId13"/>
    <p:sldId id="644" r:id="rId14"/>
    <p:sldId id="632" r:id="rId15"/>
    <p:sldId id="634" r:id="rId16"/>
    <p:sldId id="635" r:id="rId17"/>
    <p:sldId id="637" r:id="rId18"/>
    <p:sldId id="636" r:id="rId19"/>
    <p:sldId id="640" r:id="rId20"/>
    <p:sldId id="641" r:id="rId21"/>
    <p:sldId id="638" r:id="rId22"/>
    <p:sldId id="639" r:id="rId23"/>
    <p:sldId id="633" r:id="rId24"/>
    <p:sldId id="647" r:id="rId25"/>
    <p:sldId id="646" r:id="rId26"/>
    <p:sldId id="562" r:id="rId27"/>
    <p:sldId id="563" r:id="rId28"/>
    <p:sldId id="564" r:id="rId29"/>
    <p:sldId id="333" r:id="rId30"/>
    <p:sldId id="322" r:id="rId31"/>
    <p:sldId id="518" r:id="rId32"/>
    <p:sldId id="407" r:id="rId33"/>
    <p:sldId id="409" r:id="rId34"/>
    <p:sldId id="470" r:id="rId35"/>
    <p:sldId id="363" r:id="rId36"/>
    <p:sldId id="471" r:id="rId37"/>
    <p:sldId id="605" r:id="rId38"/>
    <p:sldId id="610" r:id="rId39"/>
    <p:sldId id="611" r:id="rId40"/>
    <p:sldId id="651" r:id="rId41"/>
    <p:sldId id="597" r:id="rId42"/>
    <p:sldId id="586" r:id="rId43"/>
    <p:sldId id="524" r:id="rId44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95" autoAdjust="0"/>
    <p:restoredTop sz="94434" autoAdjust="0"/>
  </p:normalViewPr>
  <p:slideViewPr>
    <p:cSldViewPr snapToObjects="1">
      <p:cViewPr varScale="1">
        <p:scale>
          <a:sx n="70" d="100"/>
          <a:sy n="70" d="100"/>
        </p:scale>
        <p:origin x="142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2126"/>
    </p:cViewPr>
  </p:sorterViewPr>
  <p:notesViewPr>
    <p:cSldViewPr snapToObjects="1">
      <p:cViewPr varScale="1">
        <p:scale>
          <a:sx n="54" d="100"/>
          <a:sy n="54" d="100"/>
        </p:scale>
        <p:origin x="-2832" y="-108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82428" cy="46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8" tIns="46209" rIns="92418" bIns="46209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9385" y="1"/>
            <a:ext cx="2982428" cy="46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8" tIns="46209" rIns="92418" bIns="4620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423"/>
            <a:ext cx="2982428" cy="464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8" tIns="46209" rIns="92418" bIns="46209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9385" y="8831423"/>
            <a:ext cx="2982428" cy="464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8" tIns="46209" rIns="92418" bIns="4620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B5CFF0E0-9292-4E99-842A-D31D68E327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8761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82428" cy="46497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418" tIns="46209" rIns="92418" bIns="46209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99385" y="1"/>
            <a:ext cx="2982428" cy="46497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418" tIns="46209" rIns="92418" bIns="4620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692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6613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6958" y="4414924"/>
            <a:ext cx="5047898" cy="418479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418" tIns="46209" rIns="92418" bIns="462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855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423"/>
            <a:ext cx="2982428" cy="46497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418" tIns="46209" rIns="92418" bIns="46209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5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9385" y="8831423"/>
            <a:ext cx="2982428" cy="46497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418" tIns="46209" rIns="92418" bIns="4620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560BD1C5-117E-4168-A7B7-3C97EA08B6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2928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0BD1C5-117E-4168-A7B7-3C97EA08B6E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3743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0BD1C5-117E-4168-A7B7-3C97EA08B6E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0210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329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217132" indent="-217132"/>
            <a:r>
              <a:rPr lang="en-US" altLang="en-US" smtClean="0">
                <a:latin typeface="Arial" pitchFamily="34" charset="0"/>
              </a:rPr>
              <a:t>T = z*10 + 50</a:t>
            </a: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3930" indent="-286127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4507" indent="-228901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2310" indent="-228901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60112" indent="-228901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7915" indent="-228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5718" indent="-228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33520" indent="-228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91323" indent="-228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DACCB05D-A5F4-4803-9055-6982377C32B3}" type="slidenum">
              <a:rPr lang="en-US" altLang="en-US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64147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042225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669935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380886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546969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2051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531339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763334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704626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3812" indent="-28608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4327" indent="-22886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2057" indent="-22886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9788" indent="-22886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7518" indent="-2288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5249" indent="-2288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2979" indent="-2288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0709" indent="-2288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F344B7EA-E954-4A75-8763-94D6C8ADD276}" type="slidenum">
              <a:rPr 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defRPr/>
              </a:pPr>
              <a:t>26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155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31"/>
          <p:cNvSpPr>
            <a:spLocks noGrp="1" noChangeArrowheads="1"/>
          </p:cNvSpPr>
          <p:nvPr>
            <p:ph type="sldNum" sz="quarter" idx="5"/>
          </p:nvPr>
        </p:nvSpPr>
        <p:spPr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3812" indent="-28608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4327" indent="-22886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2057" indent="-22886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9788" indent="-22886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7518" indent="-2288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5249" indent="-2288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2979" indent="-2288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0709" indent="-2288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9FE6B092-85A8-414C-A412-DEF14D55EDEB}" type="slidenum">
              <a:rPr lang="en-US"/>
              <a:pPr>
                <a:spcBef>
                  <a:spcPct val="0"/>
                </a:spcBef>
                <a:defRPr/>
              </a:pPr>
              <a:t>3</a:t>
            </a:fld>
            <a:endParaRPr lang="en-US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4438" y="704850"/>
            <a:ext cx="4675187" cy="3506788"/>
          </a:xfrm>
          <a:ln w="12700" cap="flat">
            <a:solidFill>
              <a:schemeClr val="tx1"/>
            </a:solidFill>
          </a:ln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744" y="4446448"/>
            <a:ext cx="5211530" cy="4214746"/>
          </a:xfrm>
          <a:noFill/>
          <a:ln w="9525"/>
        </p:spPr>
        <p:txBody>
          <a:bodyPr lIns="93312" tIns="46656" rIns="93312" bIns="46656"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770243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3812" indent="-28608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4327" indent="-22886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2057" indent="-22886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9788" indent="-22886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7518" indent="-2288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5249" indent="-2288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2979" indent="-2288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0709" indent="-2288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771F9ECC-2D7A-46BF-9563-7B84D0EED4BA}" type="slidenum">
              <a:rPr 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defRPr/>
              </a:pPr>
              <a:t>27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4633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3812" indent="-28608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4327" indent="-22886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2057" indent="-22886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9788" indent="-22886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7518" indent="-2288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5249" indent="-2288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2979" indent="-2288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0709" indent="-2288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9B4620FA-16B0-4048-92C8-E0BEA6CFA4BC}" type="slidenum">
              <a:rPr 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defRPr/>
              </a:pPr>
              <a:t>28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877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22978B-700B-417D-A321-54AF23ACE444}" type="slidenum">
              <a:rPr lang="en-US" smtClean="0"/>
              <a:pPr>
                <a:defRPr/>
              </a:pPr>
              <a:t>29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48587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25FF82-9127-46F3-B7E7-C10E81FB8D35}" type="slidenum">
              <a:rPr lang="en-US" smtClean="0"/>
              <a:pPr>
                <a:defRPr/>
              </a:pPr>
              <a:t>30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171660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6FDC1D-4524-4E55-AABE-67188A0F5910}" type="slidenum">
              <a:rPr lang="en-US" smtClean="0"/>
              <a:pPr>
                <a:defRPr/>
              </a:pPr>
              <a:t>32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976053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3B1BE5-094A-4905-AC75-1C994D03AAE4}" type="slidenum">
              <a:rPr lang="en-US" smtClean="0"/>
              <a:pPr>
                <a:defRPr/>
              </a:pPr>
              <a:t>33</a:t>
            </a:fld>
            <a:endParaRPr lang="en-US" smtClean="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2363" y="700088"/>
            <a:ext cx="4640262" cy="3481387"/>
          </a:xfrm>
          <a:ln cap="flat"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644428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987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3804" indent="-286078" defTabSz="924987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4313" indent="-228864" defTabSz="924987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2040" indent="-228864" defTabSz="924987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9764" indent="-228864" defTabSz="924987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7489" indent="-228864" defTabSz="9249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5215" indent="-228864" defTabSz="9249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32940" indent="-228864" defTabSz="9249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90667" indent="-228864" defTabSz="9249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fld id="{8DE7D9F1-20B0-4BB7-9E32-98913355F3DA}" type="slidenum">
              <a:rPr lang="en-US" sz="1200"/>
              <a:pPr>
                <a:defRPr/>
              </a:pPr>
              <a:t>34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1195504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E16719-65A5-4C04-9AFF-3AA02F2474D4}" type="slidenum">
              <a:rPr lang="en-US" smtClean="0"/>
              <a:pPr>
                <a:defRPr/>
              </a:pPr>
              <a:t>35</a:t>
            </a:fld>
            <a:endParaRPr lang="en-US" smtClean="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2363" y="700088"/>
            <a:ext cx="4640262" cy="3481387"/>
          </a:xfrm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414" y="4414924"/>
            <a:ext cx="5050985" cy="4184798"/>
          </a:xfrm>
          <a:noFill/>
          <a:ln w="9525"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935773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987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3804" indent="-286078" defTabSz="924987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4313" indent="-228864" defTabSz="924987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2040" indent="-228864" defTabSz="924987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9764" indent="-228864" defTabSz="924987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7489" indent="-228864" defTabSz="9249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5215" indent="-228864" defTabSz="9249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32940" indent="-228864" defTabSz="9249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90667" indent="-228864" defTabSz="9249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fld id="{BF61928F-2148-435E-A739-05812967D0AD}" type="slidenum">
              <a:rPr lang="en-US" sz="1200"/>
              <a:pPr>
                <a:defRPr/>
              </a:pPr>
              <a:t>36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0267646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743930" indent="-286127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4507" indent="-228901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2310" indent="-228901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60112" indent="-228901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7915" indent="-228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5718" indent="-228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33520" indent="-228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91323" indent="-228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defRPr/>
            </a:pPr>
            <a:fld id="{D81E44E4-4BC4-4A8B-8C00-2341FDED9C6C}" type="slidenum">
              <a:rPr lang="en-US"/>
              <a:pPr eaLnBrk="1" hangingPunct="1">
                <a:defRPr/>
              </a:pPr>
              <a:t>43</a:t>
            </a:fld>
            <a:endParaRPr lang="en-US"/>
          </a:p>
        </p:txBody>
      </p:sp>
      <p:sp>
        <p:nvSpPr>
          <p:cNvPr id="19046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0468" name="Notes Placeholder 2"/>
          <p:cNvSpPr>
            <a:spLocks noGrp="1"/>
          </p:cNvSpPr>
          <p:nvPr>
            <p:ph type="body" idx="1"/>
          </p:nvPr>
        </p:nvSpPr>
        <p:spPr>
          <a:xfrm>
            <a:off x="916958" y="4416500"/>
            <a:ext cx="5047898" cy="4183222"/>
          </a:xfrm>
          <a:noFill/>
          <a:ln w="9525"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  <p:sp>
        <p:nvSpPr>
          <p:cNvPr id="190469" name="Slide Number Placeholder 3"/>
          <p:cNvSpPr txBox="1">
            <a:spLocks noGrp="1"/>
          </p:cNvSpPr>
          <p:nvPr/>
        </p:nvSpPr>
        <p:spPr bwMode="auto">
          <a:xfrm>
            <a:off x="3899385" y="8831423"/>
            <a:ext cx="2982428" cy="46497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1560" tIns="45781" rIns="91560" bIns="45781" anchor="b"/>
          <a:lstStyle/>
          <a:p>
            <a:pPr algn="r" eaLnBrk="0" hangingPunct="0"/>
            <a:fld id="{1C66787E-2916-4B06-8C09-D7DF3ED913EA}" type="slidenum">
              <a:rPr lang="en-US" altLang="en-US" sz="1200">
                <a:ea typeface="MS PGothic" pitchFamily="34" charset="-128"/>
              </a:rPr>
              <a:pPr algn="r" eaLnBrk="0" hangingPunct="0"/>
              <a:t>43</a:t>
            </a:fld>
            <a:endParaRPr lang="en-US" altLang="en-US" sz="120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91861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Never: 39</a:t>
            </a:r>
          </a:p>
          <a:p>
            <a:r>
              <a:rPr lang="en-US" altLang="en-US" smtClean="0">
                <a:latin typeface="Arial" pitchFamily="34" charset="0"/>
              </a:rPr>
              <a:t>Rarely: 48</a:t>
            </a:r>
          </a:p>
          <a:p>
            <a:r>
              <a:rPr lang="en-US" altLang="en-US" smtClean="0">
                <a:latin typeface="Arial" pitchFamily="34" charset="0"/>
              </a:rPr>
              <a:t>Sometimes = 56</a:t>
            </a:r>
          </a:p>
          <a:p>
            <a:r>
              <a:rPr lang="en-US" altLang="en-US" smtClean="0">
                <a:latin typeface="Arial" pitchFamily="34" charset="0"/>
              </a:rPr>
              <a:t>Often = 64</a:t>
            </a:r>
          </a:p>
          <a:p>
            <a:r>
              <a:rPr lang="en-US" altLang="en-US" smtClean="0">
                <a:latin typeface="Arial" pitchFamily="34" charset="0"/>
              </a:rPr>
              <a:t>Always = 72</a:t>
            </a: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3930" indent="-286127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4507" indent="-228901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2310" indent="-228901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60112" indent="-228901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7915" indent="-228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5718" indent="-228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33520" indent="-228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91323" indent="-228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AB49BFFE-0224-4968-9F7B-D0DA6128F570}" type="slidenum">
              <a:rPr lang="en-US" altLang="en-US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7771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3930" indent="-286127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4507" indent="-228901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2310" indent="-228901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60112" indent="-228901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7915" indent="-228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5718" indent="-228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33520" indent="-228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91323" indent="-228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C15AE009-CDB2-4EBA-AFD5-79D28A9D7461}" type="slidenum">
              <a:rPr lang="en-US" altLang="en-US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4339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3930" indent="-286127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4507" indent="-228901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2310" indent="-228901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60112" indent="-228901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7915" indent="-228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5718" indent="-228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33520" indent="-228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91323" indent="-228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146E6715-F9A2-4292-8C91-E78D999E9B6D}" type="slidenum">
              <a:rPr lang="en-US" altLang="en-US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9286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73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3930" indent="-286127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4507" indent="-228901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2310" indent="-228901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60112" indent="-228901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7915" indent="-228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5718" indent="-228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33520" indent="-228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91323" indent="-228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528A48D0-FB42-461A-8A79-F64BCEC06516}" type="slidenum">
              <a:rPr lang="en-US" altLang="en-US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79650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841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3930" indent="-286127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4507" indent="-228901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2310" indent="-228901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60112" indent="-228901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7915" indent="-228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5718" indent="-228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33520" indent="-228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91323" indent="-228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4B59BCE4-3637-46BB-BA75-2E0E8A8413AA}" type="slidenum">
              <a:rPr lang="en-US" altLang="en-US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5468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944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3930" indent="-286127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4507" indent="-228901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2310" indent="-228901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60112" indent="-228901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7915" indent="-228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5718" indent="-228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33520" indent="-228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91323" indent="-228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50749EF7-91DD-424C-BC6B-D3F4E3F7C9F3}" type="slidenum">
              <a:rPr lang="en-US" altLang="en-US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14426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1212" indent="-28135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25432" indent="-224134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75288" indent="-224134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26732" indent="-224134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4534" indent="-2241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42337" indent="-2241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00140" indent="-2241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57942" indent="-2241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C76F464E-75EE-4A02-9FCE-A592909F0471}" type="slidenum">
              <a:rPr lang="en-US" altLang="en-US">
                <a:latin typeface="Times New Roman" pitchFamily="18" charset="0"/>
              </a:rPr>
              <a:pPr>
                <a:spcBef>
                  <a:spcPct val="0"/>
                </a:spcBef>
                <a:defRPr/>
              </a:pPr>
              <a:t>11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Early research on CAT was funded by the U.S. military to enhance mental measurement.</a:t>
            </a:r>
          </a:p>
          <a:p>
            <a:r>
              <a:rPr lang="en-US" altLang="en-US" smtClean="0">
                <a:latin typeface="Arial" pitchFamily="34" charset="0"/>
              </a:rPr>
              <a:t>NASD = National Association of Security Dealers.  In 1978 they began developing CAT for regulatory exam to assess knowledge of securities and securities future products among licensed brokers.</a:t>
            </a:r>
          </a:p>
          <a:p>
            <a:r>
              <a:rPr lang="en-US" altLang="en-US" smtClean="0">
                <a:latin typeface="Arial" pitchFamily="34" charset="0"/>
              </a:rPr>
              <a:t>The National Council of State Boards of Nursing starting using CAT in 1994.</a:t>
            </a:r>
          </a:p>
        </p:txBody>
      </p:sp>
    </p:spTree>
    <p:extLst>
      <p:ext uri="{BB962C8B-B14F-4D97-AF65-F5344CB8AC3E}">
        <p14:creationId xmlns:p14="http://schemas.microsoft.com/office/powerpoint/2010/main" val="1016098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638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62D00-B1E3-4835-884C-5F222AD40C36}" type="datetime4">
              <a:rPr lang="en-US" smtClean="0"/>
              <a:pPr>
                <a:defRPr/>
              </a:pPr>
              <a:t>May 1, 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4FC7D-27F8-4040-9DB7-283913AE0F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5A4A1-9252-4FD7-8760-8C2999A8B094}" type="datetime4">
              <a:rPr lang="en-US" smtClean="0"/>
              <a:pPr>
                <a:defRPr/>
              </a:pPr>
              <a:t>May 1, 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D421E-8161-453C-8076-6BF5406752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851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851"/>
            <a:ext cx="67722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401EB-4B9C-48CC-ADED-389175255878}" type="datetime4">
              <a:rPr lang="en-US" smtClean="0"/>
              <a:pPr>
                <a:defRPr/>
              </a:pPr>
              <a:t>May 1, 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F06D7-3CF0-4962-B168-1E7701C0AC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E360E-EB38-4DBC-9C96-F00C75741A90}" type="datetime4">
              <a:rPr lang="en-US" smtClean="0"/>
              <a:pPr>
                <a:defRPr/>
              </a:pPr>
              <a:t>May 1, 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44EA-161E-419D-B606-46724030BA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7113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16653-7477-46EE-A296-04E01C88B3E7}" type="datetime4">
              <a:rPr lang="en-US" smtClean="0"/>
              <a:pPr>
                <a:defRPr/>
              </a:pPr>
              <a:t>May 1, 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58977-03B1-44FE-8B2A-BEE55865E6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6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600206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44D67-F380-4D19-8DC2-D8D7A69C8563}" type="datetime4">
              <a:rPr lang="en-US" smtClean="0"/>
              <a:pPr>
                <a:defRPr/>
              </a:pPr>
              <a:t>May 1, 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19EFA-3A8A-4C18-A720-9C0EC50ECD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773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773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CBE2D-70F3-49DF-A8CE-D027752C8EA0}" type="datetime4">
              <a:rPr lang="en-US" smtClean="0"/>
              <a:pPr>
                <a:defRPr/>
              </a:pPr>
              <a:t>May 1, 2014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7A2FA-A687-472D-9525-18D7C7100D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20A68-4B0D-44CB-80E7-7F72BDD3676F}" type="datetime4">
              <a:rPr lang="en-US" smtClean="0"/>
              <a:pPr>
                <a:defRPr/>
              </a:pPr>
              <a:t>May 1, 2014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15C0F-D46F-4F15-BEA4-3F0FAA134F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1A488-F133-44E0-BCE0-C7297E6E078D}" type="datetime4">
              <a:rPr lang="en-US" smtClean="0"/>
              <a:pPr>
                <a:defRPr/>
              </a:pPr>
              <a:t>May 1, 2014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72350" y="6245225"/>
            <a:ext cx="146685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04A63-7622-4A0E-8213-283EA964E1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273263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5" y="1435103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975F8-1663-4452-B460-4155C3994215}" type="datetime4">
              <a:rPr lang="en-US" smtClean="0"/>
              <a:pPr>
                <a:defRPr/>
              </a:pPr>
              <a:t>May 1, 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76091-6E7F-47D4-BCEF-D4FB530B7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B6E74-21EF-4574-967D-34216100E44B}" type="datetime4">
              <a:rPr lang="en-US" smtClean="0"/>
              <a:pPr>
                <a:defRPr/>
              </a:pPr>
              <a:t>May 1, 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EE16E-B068-4EA7-9C0F-EA431C66DB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68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>
                <a:cs typeface="+mn-cs"/>
              </a:defRPr>
            </a:lvl1pPr>
          </a:lstStyle>
          <a:p>
            <a:pPr>
              <a:defRPr/>
            </a:pPr>
            <a:fld id="{B61280BB-8824-4F15-A934-5DD9C1B3420A}" type="datetime4">
              <a:rPr lang="en-US" smtClean="0"/>
              <a:pPr>
                <a:defRPr/>
              </a:pPr>
              <a:t>May 1, 2014</a:t>
            </a:fld>
            <a:endParaRPr lang="en-US"/>
          </a:p>
        </p:txBody>
      </p:sp>
      <p:sp>
        <p:nvSpPr>
          <p:cNvPr id="168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8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cs typeface="+mn-cs"/>
              </a:defRPr>
            </a:lvl1pPr>
          </a:lstStyle>
          <a:p>
            <a:pPr>
              <a:defRPr/>
            </a:pPr>
            <a:fld id="{122CADC7-F8D5-43F5-B6BB-578E5327D4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8" r:id="rId7"/>
    <p:sldLayoutId id="2147483804" r:id="rId8"/>
    <p:sldLayoutId id="2147483805" r:id="rId9"/>
    <p:sldLayoutId id="2147483806" r:id="rId10"/>
    <p:sldLayoutId id="214748380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png"/><Relationship Id="rId4" Type="http://schemas.openxmlformats.org/officeDocument/2006/relationships/oleObject" Target="../embeddings/Microsoft_Excel_97-2003_Worksheet1.xls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emf"/><Relationship Id="rId4" Type="http://schemas.openxmlformats.org/officeDocument/2006/relationships/oleObject" Target="../embeddings/Microsoft_Excel_97-2003_Worksheet2.xls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png"/><Relationship Id="rId4" Type="http://schemas.openxmlformats.org/officeDocument/2006/relationships/oleObject" Target="../embeddings/Microsoft_Excel_97-2003_Worksheet3.xls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3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esignsonline.com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4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araw.mede.uic.edu/cgi-bin/utility.cgi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5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6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mailto:drhays@ucla.edu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gim.med.ucla.edu/FacultyPages/Hays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991600" cy="1162050"/>
          </a:xfrm>
        </p:spPr>
        <p:txBody>
          <a:bodyPr/>
          <a:lstStyle/>
          <a:p>
            <a:pPr algn="ctr"/>
            <a:r>
              <a:rPr lang="en-US" altLang="en-US" sz="3200" dirty="0" smtClean="0">
                <a:latin typeface="Comic Sans MS" pitchFamily="66" charset="0"/>
              </a:rPr>
              <a:t>Health-Related Quality of Life </a:t>
            </a:r>
            <a:br>
              <a:rPr lang="en-US" altLang="en-US" sz="3200" dirty="0" smtClean="0">
                <a:latin typeface="Comic Sans MS" pitchFamily="66" charset="0"/>
              </a:rPr>
            </a:br>
            <a:r>
              <a:rPr lang="en-US" altLang="en-US" sz="3200" dirty="0" smtClean="0">
                <a:latin typeface="Comic Sans MS" pitchFamily="66" charset="0"/>
              </a:rPr>
              <a:t>as an Indicator of Quality of Care </a:t>
            </a:r>
          </a:p>
        </p:txBody>
      </p:sp>
      <p:pic>
        <p:nvPicPr>
          <p:cNvPr id="3075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r="13333"/>
          <a:stretch>
            <a:fillRect/>
          </a:stretch>
        </p:blipFill>
        <p:spPr>
          <a:xfrm>
            <a:off x="5029200" y="1524000"/>
            <a:ext cx="3962400" cy="3233737"/>
          </a:xfrm>
        </p:spPr>
      </p:pic>
      <p:sp>
        <p:nvSpPr>
          <p:cNvPr id="3076" name="Text Placeholder 6"/>
          <p:cNvSpPr>
            <a:spLocks noGrp="1"/>
          </p:cNvSpPr>
          <p:nvPr>
            <p:ph type="body" sz="half" idx="2"/>
          </p:nvPr>
        </p:nvSpPr>
        <p:spPr>
          <a:xfrm>
            <a:off x="533400" y="1752600"/>
            <a:ext cx="6591300" cy="4373563"/>
          </a:xfrm>
        </p:spPr>
        <p:txBody>
          <a:bodyPr/>
          <a:lstStyle/>
          <a:p>
            <a:r>
              <a:rPr lang="en-US" altLang="en-US" sz="2400" dirty="0" smtClean="0">
                <a:latin typeface="Comic Sans MS" pitchFamily="66" charset="0"/>
              </a:rPr>
              <a:t>May 4, 2014 (8:30 – 11:30 PDT)</a:t>
            </a:r>
          </a:p>
          <a:p>
            <a:endParaRPr lang="en-US" sz="2400" dirty="0" smtClean="0">
              <a:latin typeface="Comic Sans MS" panose="030F0702030302020204" pitchFamily="66" charset="0"/>
            </a:endParaRPr>
          </a:p>
          <a:p>
            <a:r>
              <a:rPr lang="en-US" sz="2400" dirty="0" smtClean="0">
                <a:latin typeface="Comic Sans MS" panose="030F0702030302020204" pitchFamily="66" charset="0"/>
              </a:rPr>
              <a:t>HPM216: </a:t>
            </a:r>
            <a:r>
              <a:rPr lang="en-US" sz="2400" i="1" dirty="0" smtClean="0">
                <a:latin typeface="Comic Sans MS" panose="030F0702030302020204" pitchFamily="66" charset="0"/>
              </a:rPr>
              <a:t>Quality Assessment/</a:t>
            </a:r>
          </a:p>
          <a:p>
            <a:r>
              <a:rPr lang="en-US" sz="2400" i="1" dirty="0" smtClean="0">
                <a:latin typeface="Comic Sans MS" panose="030F0702030302020204" pitchFamily="66" charset="0"/>
              </a:rPr>
              <a:t>Making the Business Case for Quality</a:t>
            </a:r>
          </a:p>
          <a:p>
            <a:endParaRPr lang="en-US" sz="2400" dirty="0" smtClean="0">
              <a:latin typeface="Comic Sans MS" panose="030F0702030302020204" pitchFamily="66" charset="0"/>
            </a:endParaRPr>
          </a:p>
          <a:p>
            <a:r>
              <a:rPr lang="en-US" sz="2400" dirty="0" smtClean="0">
                <a:latin typeface="Comic Sans MS" panose="030F0702030302020204" pitchFamily="66" charset="0"/>
              </a:rPr>
              <a:t>10940 Wilshire Blvd. Suite 700</a:t>
            </a:r>
          </a:p>
          <a:p>
            <a:r>
              <a:rPr lang="en-US" sz="2400" dirty="0" smtClean="0">
                <a:latin typeface="Comic Sans MS" panose="030F0702030302020204" pitchFamily="66" charset="0"/>
              </a:rPr>
              <a:t>Los Angeles, CA</a:t>
            </a:r>
            <a:endParaRPr lang="en-US" sz="2400" dirty="0">
              <a:latin typeface="Comic Sans MS" panose="030F0702030302020204" pitchFamily="66" charset="0"/>
            </a:endParaRPr>
          </a:p>
          <a:p>
            <a:endParaRPr lang="en-US" altLang="en-US" sz="2400" dirty="0" smtClean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91300" y="6245225"/>
            <a:ext cx="2400300" cy="476250"/>
          </a:xfrm>
        </p:spPr>
        <p:txBody>
          <a:bodyPr/>
          <a:lstStyle/>
          <a:p>
            <a:pPr>
              <a:defRPr/>
            </a:pPr>
            <a:fld id="{7646C21A-8BFE-462D-BFF3-46243DE5025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3078" name="TextBox 7"/>
          <p:cNvSpPr txBox="1">
            <a:spLocks noChangeArrowheads="1"/>
          </p:cNvSpPr>
          <p:nvPr/>
        </p:nvSpPr>
        <p:spPr bwMode="auto">
          <a:xfrm>
            <a:off x="5715000" y="4495800"/>
            <a:ext cx="3657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800" dirty="0">
                <a:latin typeface="Comic Sans MS" pitchFamily="66" charset="0"/>
              </a:rPr>
              <a:t>Ron </a:t>
            </a:r>
            <a:r>
              <a:rPr lang="en-US" altLang="en-US" sz="2800" dirty="0" err="1" smtClean="0">
                <a:latin typeface="Comic Sans MS" pitchFamily="66" charset="0"/>
              </a:rPr>
              <a:t>D.Hays</a:t>
            </a:r>
            <a:r>
              <a:rPr lang="en-US" altLang="en-US" sz="2800" dirty="0">
                <a:latin typeface="Comic Sans MS" pitchFamily="66" charset="0"/>
              </a:rPr>
              <a:t>, Ph.D</a:t>
            </a:r>
            <a:r>
              <a:rPr lang="en-US" altLang="en-US" sz="2800" dirty="0" smtClean="0">
                <a:latin typeface="Comic Sans MS" pitchFamily="66" charset="0"/>
              </a:rPr>
              <a:t>. </a:t>
            </a:r>
            <a:r>
              <a:rPr lang="en-US" altLang="en-US" sz="2800" b="0" i="1" dirty="0" smtClean="0">
                <a:latin typeface="Comic Sans MS" pitchFamily="66" charset="0"/>
              </a:rPr>
              <a:t>drhays@ucla.edu</a:t>
            </a:r>
            <a:endParaRPr lang="en-US" altLang="en-US" sz="2800" b="0" i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1"/>
          <p:cNvSpPr>
            <a:spLocks noGrp="1"/>
          </p:cNvSpPr>
          <p:nvPr>
            <p:ph type="title"/>
          </p:nvPr>
        </p:nvSpPr>
        <p:spPr>
          <a:xfrm>
            <a:off x="-114300" y="76200"/>
            <a:ext cx="9258300" cy="1143000"/>
          </a:xfrm>
        </p:spPr>
        <p:txBody>
          <a:bodyPr/>
          <a:lstStyle/>
          <a:p>
            <a:r>
              <a:rPr lang="en-US" altLang="en-US" b="1" dirty="0" smtClean="0">
                <a:latin typeface="Comic Sans MS" pitchFamily="66" charset="0"/>
              </a:rPr>
              <a:t>In the past 7 days …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620000" cy="51054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I made myself angry about something just by thinking about it. </a:t>
            </a:r>
            <a:r>
              <a:rPr lang="en-US" altLang="en-US" dirty="0" smtClean="0">
                <a:solidFill>
                  <a:srgbClr val="FFC000"/>
                </a:solidFill>
                <a:latin typeface="Comic Sans MS" pitchFamily="66" charset="0"/>
              </a:rPr>
              <a:t>[6</a:t>
            </a:r>
            <a:r>
              <a:rPr lang="en-US" altLang="en-US" baseline="30000" dirty="0" smtClean="0">
                <a:solidFill>
                  <a:srgbClr val="FFC000"/>
                </a:solidFill>
                <a:latin typeface="Comic Sans MS" pitchFamily="66" charset="0"/>
              </a:rPr>
              <a:t>th</a:t>
            </a:r>
            <a:r>
              <a:rPr lang="en-US" altLang="en-US" dirty="0" smtClean="0">
                <a:solidFill>
                  <a:srgbClr val="FFC000"/>
                </a:solidFill>
                <a:latin typeface="Comic Sans MS" pitchFamily="66" charset="0"/>
              </a:rPr>
              <a:t> question]</a:t>
            </a:r>
            <a:endParaRPr lang="en-US" altLang="en-US" sz="2800" dirty="0" smtClean="0">
              <a:latin typeface="Comic Sans MS" pitchFamily="66" charset="0"/>
            </a:endParaRP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Never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Rarely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Sometimes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Often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Always</a:t>
            </a:r>
          </a:p>
          <a:p>
            <a:pPr marL="0" indent="0">
              <a:buFontTx/>
              <a:buNone/>
            </a:pPr>
            <a:endParaRPr lang="en-US" altLang="en-US" sz="2800" dirty="0" smtClean="0">
              <a:latin typeface="Comic Sans MS" pitchFamily="66" charset="0"/>
            </a:endParaRPr>
          </a:p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Estimated Anger = 50.2  </a:t>
            </a:r>
          </a:p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SE = 2.8 (</a:t>
            </a:r>
            <a:r>
              <a:rPr lang="en-US" altLang="en-US" dirty="0" err="1" smtClean="0">
                <a:latin typeface="Comic Sans MS" pitchFamily="66" charset="0"/>
              </a:rPr>
              <a:t>rel</a:t>
            </a:r>
            <a:r>
              <a:rPr lang="en-US" altLang="en-US" dirty="0" smtClean="0">
                <a:latin typeface="Comic Sans MS" pitchFamily="66" charset="0"/>
              </a:rPr>
              <a:t> = 0.92)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238875"/>
            <a:ext cx="2400300" cy="476250"/>
          </a:xfrm>
        </p:spPr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3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914400"/>
          </a:xfrm>
        </p:spPr>
        <p:txBody>
          <a:bodyPr/>
          <a:lstStyle/>
          <a:p>
            <a:r>
              <a:rPr lang="en-US" altLang="en-US" sz="3600" b="1" dirty="0" smtClean="0">
                <a:latin typeface="Comic Sans MS" pitchFamily="66" charset="0"/>
              </a:rPr>
              <a:t>Computer Adaptive Testing (CAT)</a:t>
            </a:r>
          </a:p>
        </p:txBody>
      </p:sp>
      <p:sp>
        <p:nvSpPr>
          <p:cNvPr id="103427" name="Text Box 4"/>
          <p:cNvSpPr txBox="1">
            <a:spLocks noChangeArrowheads="1"/>
          </p:cNvSpPr>
          <p:nvPr/>
        </p:nvSpPr>
        <p:spPr bwMode="auto">
          <a:xfrm>
            <a:off x="8610600" y="6338888"/>
            <a:ext cx="533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 sz="2800"/>
          </a:p>
        </p:txBody>
      </p:sp>
      <p:pic>
        <p:nvPicPr>
          <p:cNvPr id="5" name="Picture 4" descr="armyhd"/>
          <p:cNvPicPr>
            <a:picLocks noChangeAspect="1" noChangeArrowheads="1"/>
          </p:cNvPicPr>
          <p:nvPr/>
        </p:nvPicPr>
        <p:blipFill rotWithShape="1">
          <a:blip r:embed="rId3" cstate="print"/>
          <a:srcRect r="79384"/>
          <a:stretch/>
        </p:blipFill>
        <p:spPr bwMode="auto">
          <a:xfrm>
            <a:off x="838200" y="1905000"/>
            <a:ext cx="1657350" cy="873125"/>
          </a:xfrm>
          <a:prstGeom prst="rect">
            <a:avLst/>
          </a:prstGeom>
          <a:noFill/>
          <a:ln w="28575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03429" name="Picture 6" descr="nasd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195638"/>
            <a:ext cx="2690813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0" name="Picture 10" descr="ncsbn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3200400"/>
            <a:ext cx="5527675" cy="118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1" name="Picture 5" descr="gre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4200" y="1905000"/>
            <a:ext cx="57054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2" name="Picture 14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76400" y="4800600"/>
            <a:ext cx="51689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629400" y="6245225"/>
            <a:ext cx="2400300" cy="476250"/>
          </a:xfrm>
        </p:spPr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74638"/>
            <a:ext cx="89916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Comic Sans MS" pitchFamily="66" charset="0"/>
              </a:rPr>
              <a:t>Item Responses and </a:t>
            </a:r>
            <a:br>
              <a:rPr lang="en-US" altLang="en-US" b="1" dirty="0" smtClean="0">
                <a:latin typeface="Comic Sans MS" pitchFamily="66" charset="0"/>
              </a:rPr>
            </a:br>
            <a:r>
              <a:rPr lang="en-US" altLang="en-US" b="1" dirty="0" smtClean="0">
                <a:latin typeface="Comic Sans MS" pitchFamily="66" charset="0"/>
              </a:rPr>
              <a:t>Trait Levels</a:t>
            </a:r>
          </a:p>
        </p:txBody>
      </p:sp>
      <p:grpSp>
        <p:nvGrpSpPr>
          <p:cNvPr id="102403" name="Group 3"/>
          <p:cNvGrpSpPr>
            <a:grpSpLocks/>
          </p:cNvGrpSpPr>
          <p:nvPr/>
        </p:nvGrpSpPr>
        <p:grpSpPr bwMode="auto">
          <a:xfrm>
            <a:off x="744538" y="2138363"/>
            <a:ext cx="8054975" cy="2362200"/>
            <a:chOff x="528" y="1347"/>
            <a:chExt cx="5708" cy="1488"/>
          </a:xfrm>
        </p:grpSpPr>
        <p:sp>
          <p:nvSpPr>
            <p:cNvPr id="102405" name="Line 4"/>
            <p:cNvSpPr>
              <a:spLocks noChangeShapeType="1"/>
            </p:cNvSpPr>
            <p:nvPr/>
          </p:nvSpPr>
          <p:spPr bwMode="auto">
            <a:xfrm>
              <a:off x="528" y="2090"/>
              <a:ext cx="5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06" name="AutoShape 5"/>
            <p:cNvSpPr>
              <a:spLocks noChangeArrowheads="1"/>
            </p:cNvSpPr>
            <p:nvPr/>
          </p:nvSpPr>
          <p:spPr bwMode="auto">
            <a:xfrm flipV="1">
              <a:off x="1274" y="1691"/>
              <a:ext cx="106" cy="277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02407" name="AutoShape 6"/>
            <p:cNvSpPr>
              <a:spLocks noChangeArrowheads="1"/>
            </p:cNvSpPr>
            <p:nvPr/>
          </p:nvSpPr>
          <p:spPr bwMode="auto">
            <a:xfrm flipV="1">
              <a:off x="3380" y="1692"/>
              <a:ext cx="105" cy="277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02408" name="AutoShape 7"/>
            <p:cNvSpPr>
              <a:spLocks noChangeArrowheads="1"/>
            </p:cNvSpPr>
            <p:nvPr/>
          </p:nvSpPr>
          <p:spPr bwMode="auto">
            <a:xfrm flipV="1">
              <a:off x="4411" y="1692"/>
              <a:ext cx="106" cy="277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02409" name="AutoShape 8"/>
            <p:cNvSpPr>
              <a:spLocks noChangeArrowheads="1"/>
            </p:cNvSpPr>
            <p:nvPr/>
          </p:nvSpPr>
          <p:spPr bwMode="auto">
            <a:xfrm>
              <a:off x="1569" y="2203"/>
              <a:ext cx="105" cy="277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02410" name="AutoShape 9"/>
            <p:cNvSpPr>
              <a:spLocks noChangeArrowheads="1"/>
            </p:cNvSpPr>
            <p:nvPr/>
          </p:nvSpPr>
          <p:spPr bwMode="auto">
            <a:xfrm>
              <a:off x="2733" y="2203"/>
              <a:ext cx="106" cy="277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02411" name="AutoShape 10"/>
            <p:cNvSpPr>
              <a:spLocks noChangeArrowheads="1"/>
            </p:cNvSpPr>
            <p:nvPr/>
          </p:nvSpPr>
          <p:spPr bwMode="auto">
            <a:xfrm>
              <a:off x="4083" y="2202"/>
              <a:ext cx="106" cy="277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02412" name="Text Box 11"/>
            <p:cNvSpPr txBox="1">
              <a:spLocks noChangeArrowheads="1"/>
            </p:cNvSpPr>
            <p:nvPr/>
          </p:nvSpPr>
          <p:spPr bwMode="auto">
            <a:xfrm>
              <a:off x="1261" y="2526"/>
              <a:ext cx="87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400">
                  <a:latin typeface="Comic Sans MS" pitchFamily="66" charset="0"/>
                </a:rPr>
                <a:t>Item 1</a:t>
              </a:r>
            </a:p>
          </p:txBody>
        </p:sp>
        <p:sp>
          <p:nvSpPr>
            <p:cNvPr id="102413" name="Text Box 12"/>
            <p:cNvSpPr txBox="1">
              <a:spLocks noChangeArrowheads="1"/>
            </p:cNvSpPr>
            <p:nvPr/>
          </p:nvSpPr>
          <p:spPr bwMode="auto">
            <a:xfrm>
              <a:off x="2426" y="2535"/>
              <a:ext cx="87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400">
                  <a:latin typeface="Comic Sans MS" pitchFamily="66" charset="0"/>
                </a:rPr>
                <a:t>Item 2</a:t>
              </a:r>
            </a:p>
          </p:txBody>
        </p:sp>
        <p:sp>
          <p:nvSpPr>
            <p:cNvPr id="102414" name="Text Box 13"/>
            <p:cNvSpPr txBox="1">
              <a:spLocks noChangeArrowheads="1"/>
            </p:cNvSpPr>
            <p:nvPr/>
          </p:nvSpPr>
          <p:spPr bwMode="auto">
            <a:xfrm>
              <a:off x="3875" y="2544"/>
              <a:ext cx="87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400">
                  <a:latin typeface="Comic Sans MS" pitchFamily="66" charset="0"/>
                </a:rPr>
                <a:t>Item 3</a:t>
              </a:r>
            </a:p>
          </p:txBody>
        </p:sp>
        <p:sp>
          <p:nvSpPr>
            <p:cNvPr id="102415" name="Text Box 14"/>
            <p:cNvSpPr txBox="1">
              <a:spLocks noChangeArrowheads="1"/>
            </p:cNvSpPr>
            <p:nvPr/>
          </p:nvSpPr>
          <p:spPr bwMode="auto">
            <a:xfrm>
              <a:off x="888" y="1347"/>
              <a:ext cx="103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400">
                  <a:latin typeface="Comic Sans MS" pitchFamily="66" charset="0"/>
                </a:rPr>
                <a:t>Person 1</a:t>
              </a:r>
            </a:p>
          </p:txBody>
        </p:sp>
        <p:sp>
          <p:nvSpPr>
            <p:cNvPr id="102416" name="Text Box 15"/>
            <p:cNvSpPr txBox="1">
              <a:spLocks noChangeArrowheads="1"/>
            </p:cNvSpPr>
            <p:nvPr/>
          </p:nvSpPr>
          <p:spPr bwMode="auto">
            <a:xfrm>
              <a:off x="2993" y="1347"/>
              <a:ext cx="103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400">
                  <a:latin typeface="Comic Sans MS" pitchFamily="66" charset="0"/>
                </a:rPr>
                <a:t>Person 2</a:t>
              </a:r>
            </a:p>
          </p:txBody>
        </p:sp>
        <p:sp>
          <p:nvSpPr>
            <p:cNvPr id="102417" name="Text Box 16"/>
            <p:cNvSpPr txBox="1">
              <a:spLocks noChangeArrowheads="1"/>
            </p:cNvSpPr>
            <p:nvPr/>
          </p:nvSpPr>
          <p:spPr bwMode="auto">
            <a:xfrm>
              <a:off x="4015" y="1347"/>
              <a:ext cx="103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400">
                  <a:latin typeface="Comic Sans MS" pitchFamily="66" charset="0"/>
                </a:rPr>
                <a:t>Person 3</a:t>
              </a:r>
            </a:p>
          </p:txBody>
        </p:sp>
        <p:sp>
          <p:nvSpPr>
            <p:cNvPr id="102418" name="AutoShape 17"/>
            <p:cNvSpPr>
              <a:spLocks/>
            </p:cNvSpPr>
            <p:nvPr/>
          </p:nvSpPr>
          <p:spPr bwMode="auto">
            <a:xfrm>
              <a:off x="5073" y="2318"/>
              <a:ext cx="1163" cy="384"/>
            </a:xfrm>
            <a:prstGeom prst="accentCallout2">
              <a:avLst>
                <a:gd name="adj1" fmla="val 18750"/>
                <a:gd name="adj2" fmla="val -4644"/>
                <a:gd name="adj3" fmla="val 18750"/>
                <a:gd name="adj4" fmla="val -23019"/>
                <a:gd name="adj5" fmla="val -57292"/>
                <a:gd name="adj6" fmla="val -4206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en-US" sz="2000">
                  <a:latin typeface="Calibri" pitchFamily="34" charset="0"/>
                </a:rPr>
                <a:t>Trait</a:t>
              </a:r>
            </a:p>
            <a:p>
              <a:r>
                <a:rPr lang="en-US" altLang="en-US" sz="2000">
                  <a:latin typeface="Calibri" pitchFamily="34" charset="0"/>
                </a:rPr>
                <a:t>Continuum</a:t>
              </a:r>
            </a:p>
          </p:txBody>
        </p:sp>
      </p:grpSp>
      <p:sp>
        <p:nvSpPr>
          <p:cNvPr id="102404" name="TextBox 1"/>
          <p:cNvSpPr txBox="1">
            <a:spLocks noChangeArrowheads="1"/>
          </p:cNvSpPr>
          <p:nvPr/>
        </p:nvSpPr>
        <p:spPr bwMode="auto">
          <a:xfrm>
            <a:off x="2212975" y="5864225"/>
            <a:ext cx="28178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>
                <a:latin typeface="Comic Sans MS" pitchFamily="66" charset="0"/>
              </a:rPr>
              <a:t>www.nihpromis.org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104A63-7622-4A0E-8213-283EA964E1B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altLang="en-US" sz="4000" b="1" dirty="0" smtClean="0">
                <a:latin typeface="Comic Sans MS" pitchFamily="66" charset="0"/>
              </a:rPr>
              <a:t>Reliability Target for Use of Measures with Individuals 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077200" cy="35052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latin typeface="Comic Sans MS" panose="030F0702030302020204" pitchFamily="66" charset="0"/>
              </a:rPr>
              <a:t>Reliability ranges from 0-1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latin typeface="Comic Sans MS" panose="030F0702030302020204" pitchFamily="66" charset="0"/>
              </a:rPr>
              <a:t>0.90 or above is goal</a:t>
            </a:r>
          </a:p>
          <a:p>
            <a:pPr marL="584200" lvl="1">
              <a:spcBef>
                <a:spcPct val="0"/>
              </a:spcBef>
              <a:buFont typeface="Wingdings" panose="05000000000000000000" pitchFamily="2" charset="2"/>
              <a:buChar char="Ø"/>
              <a:tabLst>
                <a:tab pos="228600" algn="l"/>
                <a:tab pos="457200" algn="l"/>
                <a:tab pos="673100" algn="l"/>
              </a:tabLst>
              <a:defRPr/>
            </a:pPr>
            <a:r>
              <a:rPr lang="en-US" dirty="0" smtClean="0"/>
              <a:t>SEM = SD (1- reliability)</a:t>
            </a:r>
            <a:r>
              <a:rPr lang="en-US" baseline="30000" dirty="0" smtClean="0"/>
              <a:t>1/2</a:t>
            </a:r>
            <a:r>
              <a:rPr lang="en-US" dirty="0" smtClean="0"/>
              <a:t> </a:t>
            </a:r>
          </a:p>
          <a:p>
            <a:pPr marL="584200" lvl="1">
              <a:spcBef>
                <a:spcPct val="0"/>
              </a:spcBef>
              <a:buFont typeface="Wingdings" panose="05000000000000000000" pitchFamily="2" charset="2"/>
              <a:buChar char="Ø"/>
              <a:tabLst>
                <a:tab pos="228600" algn="l"/>
                <a:tab pos="457200" algn="l"/>
                <a:tab pos="673100" algn="l"/>
              </a:tabLst>
              <a:defRPr/>
            </a:pPr>
            <a:r>
              <a:rPr lang="en-US" dirty="0" smtClean="0"/>
              <a:t> 95% CI = true score +/- 1.96 x SEM</a:t>
            </a:r>
          </a:p>
          <a:p>
            <a:pPr marL="984250" lvl="2">
              <a:spcBef>
                <a:spcPct val="0"/>
              </a:spcBef>
              <a:buFont typeface="Wingdings" panose="05000000000000000000" pitchFamily="2" charset="2"/>
              <a:buChar char="Ø"/>
              <a:tabLst>
                <a:tab pos="228600" algn="l"/>
                <a:tab pos="457200" algn="l"/>
                <a:tab pos="673100" algn="l"/>
              </a:tabLst>
              <a:defRPr/>
            </a:pPr>
            <a:r>
              <a:rPr lang="en-US" dirty="0" smtClean="0"/>
              <a:t> if true z-score = 0, then CI: -.62 to +.62</a:t>
            </a:r>
          </a:p>
          <a:p>
            <a:pPr marL="1441450" lvl="3">
              <a:spcBef>
                <a:spcPct val="0"/>
              </a:spcBef>
              <a:buFont typeface="Wingdings" panose="05000000000000000000" pitchFamily="2" charset="2"/>
              <a:buChar char="Ø"/>
              <a:tabLst>
                <a:tab pos="228600" algn="l"/>
                <a:tab pos="457200" algn="l"/>
                <a:tab pos="673100" algn="l"/>
              </a:tabLst>
              <a:defRPr/>
            </a:pPr>
            <a:r>
              <a:rPr lang="en-US" dirty="0" smtClean="0"/>
              <a:t>Width of CI is 1.24 z-score units	</a:t>
            </a:r>
          </a:p>
          <a:p>
            <a:pPr>
              <a:defRPr/>
            </a:pPr>
            <a:endParaRPr lang="en-US" dirty="0" smtClean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en-US" dirty="0" smtClean="0">
                <a:latin typeface="Comic Sans MS" panose="030F0702030302020204" pitchFamily="66" charset="0"/>
              </a:rPr>
              <a:t>Reliability = 0.90 when </a:t>
            </a:r>
            <a:r>
              <a:rPr lang="en-US" u="sng" dirty="0" smtClean="0">
                <a:latin typeface="Comic Sans MS" panose="030F0702030302020204" pitchFamily="66" charset="0"/>
              </a:rPr>
              <a:t>SE = 3.2 </a:t>
            </a:r>
          </a:p>
          <a:p>
            <a:pPr lvl="1">
              <a:defRPr/>
            </a:pPr>
            <a:r>
              <a:rPr lang="en-US" dirty="0" smtClean="0">
                <a:latin typeface="Comic Sans MS" panose="030F0702030302020204" pitchFamily="66" charset="0"/>
              </a:rPr>
              <a:t>T-scores (mean = 50, SD = 10)</a:t>
            </a:r>
          </a:p>
          <a:p>
            <a:pPr lvl="1">
              <a:defRPr/>
            </a:pPr>
            <a:r>
              <a:rPr lang="en-US" dirty="0" smtClean="0">
                <a:latin typeface="Comic Sans MS" panose="030F0702030302020204" pitchFamily="66" charset="0"/>
              </a:rPr>
              <a:t>Reliability = 1 – (SE/10)</a:t>
            </a:r>
            <a:r>
              <a:rPr lang="en-US" baseline="30000" dirty="0" smtClean="0">
                <a:latin typeface="Comic Sans MS" panose="030F0702030302020204" pitchFamily="66" charset="0"/>
              </a:rPr>
              <a:t>2</a:t>
            </a:r>
            <a:endParaRPr lang="en-US" dirty="0" smtClean="0">
              <a:latin typeface="Comic Sans MS" panose="030F0702030302020204" pitchFamily="66" charset="0"/>
            </a:endParaRPr>
          </a:p>
          <a:p>
            <a:pPr marL="914400" lvl="2" indent="0">
              <a:buFontTx/>
              <a:buNone/>
              <a:defRPr/>
            </a:pPr>
            <a:endParaRPr lang="en-US" dirty="0" smtClean="0">
              <a:latin typeface="Comic Sans MS" panose="030F0702030302020204" pitchFamily="66" charset="0"/>
            </a:endParaRPr>
          </a:p>
          <a:p>
            <a:pPr lvl="1">
              <a:defRPr/>
            </a:pPr>
            <a:endParaRPr lang="en-US" dirty="0" smtClean="0"/>
          </a:p>
          <a:p>
            <a:pPr lvl="1">
              <a:buFontTx/>
              <a:buNone/>
              <a:defRPr/>
            </a:pPr>
            <a:endParaRPr lang="en-US" dirty="0" smtClean="0"/>
          </a:p>
          <a:p>
            <a:pPr lvl="1">
              <a:buFontTx/>
              <a:buNone/>
              <a:defRPr/>
            </a:pPr>
            <a:r>
              <a:rPr lang="en-US" dirty="0" smtClean="0"/>
              <a:t>	</a:t>
            </a:r>
            <a:endParaRPr lang="en-US" baseline="30000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baseline="30000" dirty="0" smtClean="0"/>
          </a:p>
          <a:p>
            <a:pPr lvl="1">
              <a:buFontTx/>
              <a:buNone/>
              <a:defRPr/>
            </a:pPr>
            <a:endParaRPr lang="en-US" dirty="0" smtClean="0"/>
          </a:p>
        </p:txBody>
      </p:sp>
      <p:sp>
        <p:nvSpPr>
          <p:cNvPr id="104452" name="TextBox 1"/>
          <p:cNvSpPr txBox="1">
            <a:spLocks noChangeArrowheads="1"/>
          </p:cNvSpPr>
          <p:nvPr/>
        </p:nvSpPr>
        <p:spPr bwMode="auto">
          <a:xfrm>
            <a:off x="6781800" y="5453063"/>
            <a:ext cx="19907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/>
              <a:t>T =</a:t>
            </a:r>
            <a:r>
              <a:rPr lang="en-US" altLang="en-US"/>
              <a:t> </a:t>
            </a:r>
            <a:r>
              <a:rPr lang="en-US" altLang="en-US" sz="2000"/>
              <a:t>50 + (z * 10)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400300" cy="476250"/>
          </a:xfrm>
        </p:spPr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altLang="en-US" sz="3600" b="1" dirty="0" smtClean="0">
                <a:latin typeface="Comic Sans MS" pitchFamily="66" charset="0"/>
              </a:rPr>
              <a:t>PROMIS Physical Functioning </a:t>
            </a:r>
            <a:br>
              <a:rPr lang="en-US" altLang="en-US" sz="3600" b="1" dirty="0" smtClean="0">
                <a:latin typeface="Comic Sans MS" pitchFamily="66" charset="0"/>
              </a:rPr>
            </a:br>
            <a:r>
              <a:rPr lang="en-US" altLang="en-US" sz="3600" b="1" dirty="0" smtClean="0">
                <a:latin typeface="Comic Sans MS" pitchFamily="66" charset="0"/>
              </a:rPr>
              <a:t>vs. “Legacy” Measures</a:t>
            </a:r>
          </a:p>
        </p:txBody>
      </p:sp>
      <p:pic>
        <p:nvPicPr>
          <p:cNvPr id="111619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0"/>
            <a:ext cx="8915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20" name="TextBox 3"/>
          <p:cNvSpPr txBox="1">
            <a:spLocks noChangeArrowheads="1"/>
          </p:cNvSpPr>
          <p:nvPr/>
        </p:nvSpPr>
        <p:spPr bwMode="auto">
          <a:xfrm>
            <a:off x="1143000" y="5791200"/>
            <a:ext cx="6934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800">
                <a:latin typeface="Arial" pitchFamily="34" charset="0"/>
              </a:rPr>
              <a:t>10             20             30              40               50           60            70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67500" y="6245225"/>
            <a:ext cx="2400300" cy="476250"/>
          </a:xfrm>
        </p:spPr>
        <p:txBody>
          <a:bodyPr/>
          <a:lstStyle/>
          <a:p>
            <a:pPr>
              <a:defRPr/>
            </a:pPr>
            <a:fld id="{D8B15C0F-D46F-4F15-BEA4-3F0FAA134F2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870ACF-2D88-4956-AA96-AE89C19450DB}" type="slidenum">
              <a:rPr lang="en-US"/>
              <a:pPr>
                <a:defRPr/>
              </a:pPr>
              <a:t>15</a:t>
            </a:fld>
            <a:endParaRPr lang="en-US"/>
          </a:p>
        </p:txBody>
      </p:sp>
      <p:graphicFrame>
        <p:nvGraphicFramePr>
          <p:cNvPr id="93187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171450" y="1711325"/>
          <a:ext cx="8667750" cy="309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12" r:id="rId4" imgW="8669263" imgH="3090940" progId="Excel.Sheet.8">
                  <p:embed/>
                </p:oleObj>
              </mc:Choice>
              <mc:Fallback>
                <p:oleObj r:id="rId4" imgW="8669263" imgH="3090940" progId="Excel.Sheet.8">
                  <p:embed/>
                  <p:pic>
                    <p:nvPicPr>
                      <p:cNvPr id="0" name="Picture 2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" y="1711325"/>
                        <a:ext cx="8667750" cy="309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188" name="Title 10"/>
          <p:cNvSpPr>
            <a:spLocks noGrp="1"/>
          </p:cNvSpPr>
          <p:nvPr>
            <p:ph type="title" idx="4294967295"/>
          </p:nvPr>
        </p:nvSpPr>
        <p:spPr>
          <a:xfrm>
            <a:off x="76200" y="271462"/>
            <a:ext cx="8939212" cy="1023938"/>
          </a:xfrm>
        </p:spPr>
        <p:txBody>
          <a:bodyPr/>
          <a:lstStyle/>
          <a:p>
            <a:pPr eaLnBrk="1" hangingPunct="1"/>
            <a:r>
              <a:rPr lang="en-US" altLang="en-US" sz="2400" b="1" dirty="0" smtClean="0">
                <a:latin typeface="Comic Sans MS" pitchFamily="66" charset="0"/>
              </a:rPr>
              <a:t>Physical Functioning and Emotional Well-Being at Baseline </a:t>
            </a:r>
            <a:br>
              <a:rPr lang="en-US" altLang="en-US" sz="2400" b="1" dirty="0" smtClean="0">
                <a:latin typeface="Comic Sans MS" pitchFamily="66" charset="0"/>
              </a:rPr>
            </a:br>
            <a:r>
              <a:rPr lang="en-US" altLang="en-US" sz="2400" b="1" dirty="0" smtClean="0">
                <a:latin typeface="Comic Sans MS" pitchFamily="66" charset="0"/>
              </a:rPr>
              <a:t>for 54 Patients at UCLA-Center for East West Medicine </a:t>
            </a:r>
          </a:p>
        </p:txBody>
      </p:sp>
      <p:grpSp>
        <p:nvGrpSpPr>
          <p:cNvPr id="93189" name="Group 14"/>
          <p:cNvGrpSpPr>
            <a:grpSpLocks/>
          </p:cNvGrpSpPr>
          <p:nvPr/>
        </p:nvGrpSpPr>
        <p:grpSpPr bwMode="auto">
          <a:xfrm>
            <a:off x="7239516" y="3648075"/>
            <a:ext cx="1460500" cy="584200"/>
            <a:chOff x="158750" y="1312333"/>
            <a:chExt cx="1227667" cy="584776"/>
          </a:xfrm>
        </p:grpSpPr>
        <p:sp>
          <p:nvSpPr>
            <p:cNvPr id="93192" name="TextBox 11"/>
            <p:cNvSpPr txBox="1">
              <a:spLocks noChangeArrowheads="1"/>
            </p:cNvSpPr>
            <p:nvPr/>
          </p:nvSpPr>
          <p:spPr bwMode="auto">
            <a:xfrm>
              <a:off x="158750" y="1312333"/>
              <a:ext cx="1227667" cy="5847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60606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33363" eaLnBrk="0" hangingPunct="0"/>
              <a:r>
                <a:rPr lang="en-US" altLang="en-US" sz="1600" dirty="0">
                  <a:latin typeface="Arial" pitchFamily="34" charset="0"/>
                  <a:ea typeface="MS PGothic" pitchFamily="34" charset="-128"/>
                </a:rPr>
                <a:t>EWB</a:t>
              </a:r>
            </a:p>
            <a:p>
              <a:pPr marL="233363" eaLnBrk="0" hangingPunct="0"/>
              <a:r>
                <a:rPr lang="en-US" altLang="en-US" sz="1600" dirty="0">
                  <a:latin typeface="Arial" pitchFamily="34" charset="0"/>
                  <a:ea typeface="MS PGothic" pitchFamily="34" charset="-128"/>
                </a:rPr>
                <a:t>Physical</a:t>
              </a:r>
            </a:p>
          </p:txBody>
        </p:sp>
        <p:sp>
          <p:nvSpPr>
            <p:cNvPr id="93193" name="Rectangle 12"/>
            <p:cNvSpPr>
              <a:spLocks noChangeArrowheads="1"/>
            </p:cNvSpPr>
            <p:nvPr/>
          </p:nvSpPr>
          <p:spPr bwMode="auto">
            <a:xfrm>
              <a:off x="243417" y="1428750"/>
              <a:ext cx="158750" cy="158750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altLang="en-US"/>
            </a:p>
          </p:txBody>
        </p:sp>
        <p:sp>
          <p:nvSpPr>
            <p:cNvPr id="32777" name="Rectangle 13"/>
            <p:cNvSpPr>
              <a:spLocks noChangeArrowheads="1"/>
            </p:cNvSpPr>
            <p:nvPr/>
          </p:nvSpPr>
          <p:spPr bwMode="auto">
            <a:xfrm>
              <a:off x="242819" y="1671462"/>
              <a:ext cx="158796" cy="158907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93190" name="Rectangle 4"/>
          <p:cNvSpPr>
            <a:spLocks noChangeArrowheads="1"/>
          </p:cNvSpPr>
          <p:nvPr/>
        </p:nvSpPr>
        <p:spPr bwMode="auto">
          <a:xfrm>
            <a:off x="677863" y="5775325"/>
            <a:ext cx="8189743" cy="30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400" b="0" dirty="0">
                <a:latin typeface="+mn-lt"/>
              </a:rPr>
              <a:t>MS = multiple </a:t>
            </a:r>
            <a:r>
              <a:rPr lang="en-US" altLang="en-US" sz="1400" b="0" dirty="0" err="1">
                <a:latin typeface="+mn-lt"/>
              </a:rPr>
              <a:t>sclerois</a:t>
            </a:r>
            <a:r>
              <a:rPr lang="en-US" altLang="en-US" sz="1400" b="0" dirty="0">
                <a:latin typeface="+mn-lt"/>
              </a:rPr>
              <a:t>; ESRD =  end-stage renal disease; GERD = </a:t>
            </a:r>
            <a:r>
              <a:rPr lang="en-US" altLang="en-US" sz="1400" b="0" dirty="0" err="1">
                <a:latin typeface="+mn-lt"/>
              </a:rPr>
              <a:t>gastroesophageal</a:t>
            </a:r>
            <a:r>
              <a:rPr lang="en-US" altLang="en-US" sz="1400" b="0" dirty="0">
                <a:latin typeface="+mn-lt"/>
              </a:rPr>
              <a:t> reflux disease. </a:t>
            </a:r>
          </a:p>
        </p:txBody>
      </p:sp>
      <p:sp>
        <p:nvSpPr>
          <p:cNvPr id="2" name="Slide Number Placeholder 1"/>
          <p:cNvSpPr txBox="1">
            <a:spLocks noGrp="1"/>
          </p:cNvSpPr>
          <p:nvPr/>
        </p:nvSpPr>
        <p:spPr bwMode="auto">
          <a:xfrm>
            <a:off x="7372350" y="6245225"/>
            <a:ext cx="146685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defRPr/>
            </a:pPr>
            <a:fld id="{872B84B2-330E-4E25-943D-F27908E0BD29}" type="slidenum">
              <a:rPr lang="en-US" sz="1400" b="0">
                <a:cs typeface="+mn-cs"/>
              </a:rPr>
              <a:pPr algn="r" eaLnBrk="0" hangingPunct="0">
                <a:defRPr/>
              </a:pPr>
              <a:t>15</a:t>
            </a:fld>
            <a:endParaRPr lang="en-US" sz="1400" b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07F7F2-C3C4-4583-9C03-7BD6F9B520AD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942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915400" cy="1371600"/>
          </a:xfrm>
        </p:spPr>
        <p:txBody>
          <a:bodyPr/>
          <a:lstStyle/>
          <a:p>
            <a:pPr algn="l" eaLnBrk="1" hangingPunct="1"/>
            <a:r>
              <a:rPr lang="en-US" altLang="en-US" sz="2800" b="1" dirty="0" smtClean="0">
                <a:latin typeface="Comic Sans MS" pitchFamily="66" charset="0"/>
              </a:rPr>
              <a:t>Significant Improvement in all but 1 of SF-36 Scales (Change is in T-score metric)</a:t>
            </a:r>
          </a:p>
        </p:txBody>
      </p:sp>
      <p:grpSp>
        <p:nvGrpSpPr>
          <p:cNvPr id="94212" name="Group 69"/>
          <p:cNvGrpSpPr>
            <a:grpSpLocks noGrp="1"/>
          </p:cNvGrpSpPr>
          <p:nvPr/>
        </p:nvGrpSpPr>
        <p:grpSpPr bwMode="auto">
          <a:xfrm>
            <a:off x="290513" y="1581150"/>
            <a:ext cx="8472487" cy="4667250"/>
            <a:chOff x="183" y="833"/>
            <a:chExt cx="5337" cy="2940"/>
          </a:xfrm>
        </p:grpSpPr>
        <p:sp>
          <p:nvSpPr>
            <p:cNvPr id="94214" name="Rectangle 2053"/>
            <p:cNvSpPr>
              <a:spLocks noChangeArrowheads="1"/>
            </p:cNvSpPr>
            <p:nvPr/>
          </p:nvSpPr>
          <p:spPr bwMode="auto">
            <a:xfrm>
              <a:off x="183" y="833"/>
              <a:ext cx="1334" cy="380"/>
            </a:xfrm>
            <a:prstGeom prst="rect">
              <a:avLst/>
            </a:prstGeom>
            <a:solidFill>
              <a:srgbClr val="C1154A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endParaRPr lang="en-US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94215" name="Rectangle 2054"/>
            <p:cNvSpPr>
              <a:spLocks noChangeArrowheads="1"/>
            </p:cNvSpPr>
            <p:nvPr/>
          </p:nvSpPr>
          <p:spPr bwMode="auto">
            <a:xfrm>
              <a:off x="1517" y="833"/>
              <a:ext cx="1335" cy="380"/>
            </a:xfrm>
            <a:prstGeom prst="rect">
              <a:avLst/>
            </a:prstGeom>
            <a:solidFill>
              <a:srgbClr val="C1154A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>
                  <a:solidFill>
                    <a:schemeClr val="bg1"/>
                  </a:solidFill>
                </a:rPr>
                <a:t>Change</a:t>
              </a:r>
            </a:p>
          </p:txBody>
        </p:sp>
        <p:sp>
          <p:nvSpPr>
            <p:cNvPr id="94216" name="Rectangle 2055"/>
            <p:cNvSpPr>
              <a:spLocks noChangeArrowheads="1"/>
            </p:cNvSpPr>
            <p:nvPr/>
          </p:nvSpPr>
          <p:spPr bwMode="auto">
            <a:xfrm>
              <a:off x="2852" y="833"/>
              <a:ext cx="1334" cy="380"/>
            </a:xfrm>
            <a:prstGeom prst="rect">
              <a:avLst/>
            </a:prstGeom>
            <a:solidFill>
              <a:srgbClr val="C1154A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>
                  <a:solidFill>
                    <a:schemeClr val="bg1"/>
                  </a:solidFill>
                </a:rPr>
                <a:t>t-test</a:t>
              </a:r>
            </a:p>
          </p:txBody>
        </p:sp>
        <p:sp>
          <p:nvSpPr>
            <p:cNvPr id="94217" name="Rectangle 2056"/>
            <p:cNvSpPr>
              <a:spLocks noChangeArrowheads="1"/>
            </p:cNvSpPr>
            <p:nvPr/>
          </p:nvSpPr>
          <p:spPr bwMode="auto">
            <a:xfrm>
              <a:off x="4186" y="833"/>
              <a:ext cx="1334" cy="380"/>
            </a:xfrm>
            <a:prstGeom prst="rect">
              <a:avLst/>
            </a:prstGeom>
            <a:solidFill>
              <a:srgbClr val="C1154A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>
                  <a:solidFill>
                    <a:schemeClr val="bg1"/>
                  </a:solidFill>
                </a:rPr>
                <a:t>prob.</a:t>
              </a:r>
            </a:p>
          </p:txBody>
        </p:sp>
        <p:sp>
          <p:nvSpPr>
            <p:cNvPr id="94218" name="Rectangle 2057"/>
            <p:cNvSpPr>
              <a:spLocks noChangeArrowheads="1"/>
            </p:cNvSpPr>
            <p:nvPr/>
          </p:nvSpPr>
          <p:spPr bwMode="auto">
            <a:xfrm>
              <a:off x="183" y="1213"/>
              <a:ext cx="1334" cy="256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PF-10</a:t>
              </a:r>
            </a:p>
          </p:txBody>
        </p:sp>
        <p:sp>
          <p:nvSpPr>
            <p:cNvPr id="94219" name="Rectangle 2058"/>
            <p:cNvSpPr>
              <a:spLocks noChangeArrowheads="1"/>
            </p:cNvSpPr>
            <p:nvPr/>
          </p:nvSpPr>
          <p:spPr bwMode="auto">
            <a:xfrm>
              <a:off x="1517" y="1213"/>
              <a:ext cx="1335" cy="256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1.7</a:t>
              </a:r>
            </a:p>
          </p:txBody>
        </p:sp>
        <p:sp>
          <p:nvSpPr>
            <p:cNvPr id="94220" name="Rectangle 2059"/>
            <p:cNvSpPr>
              <a:spLocks noChangeArrowheads="1"/>
            </p:cNvSpPr>
            <p:nvPr/>
          </p:nvSpPr>
          <p:spPr bwMode="auto">
            <a:xfrm>
              <a:off x="2852" y="1213"/>
              <a:ext cx="1334" cy="256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2.38</a:t>
              </a:r>
            </a:p>
          </p:txBody>
        </p:sp>
        <p:sp>
          <p:nvSpPr>
            <p:cNvPr id="94221" name="Rectangle 2060"/>
            <p:cNvSpPr>
              <a:spLocks noChangeArrowheads="1"/>
            </p:cNvSpPr>
            <p:nvPr/>
          </p:nvSpPr>
          <p:spPr bwMode="auto">
            <a:xfrm>
              <a:off x="4186" y="1213"/>
              <a:ext cx="1334" cy="256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.0208</a:t>
              </a:r>
            </a:p>
          </p:txBody>
        </p:sp>
        <p:sp>
          <p:nvSpPr>
            <p:cNvPr id="94222" name="Rectangle 2061"/>
            <p:cNvSpPr>
              <a:spLocks noChangeArrowheads="1"/>
            </p:cNvSpPr>
            <p:nvPr/>
          </p:nvSpPr>
          <p:spPr bwMode="auto">
            <a:xfrm>
              <a:off x="183" y="1469"/>
              <a:ext cx="1334" cy="256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RP-4</a:t>
              </a:r>
            </a:p>
          </p:txBody>
        </p:sp>
        <p:sp>
          <p:nvSpPr>
            <p:cNvPr id="94223" name="Rectangle 2062"/>
            <p:cNvSpPr>
              <a:spLocks noChangeArrowheads="1"/>
            </p:cNvSpPr>
            <p:nvPr/>
          </p:nvSpPr>
          <p:spPr bwMode="auto">
            <a:xfrm>
              <a:off x="1517" y="1469"/>
              <a:ext cx="1335" cy="256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4.1</a:t>
              </a:r>
            </a:p>
          </p:txBody>
        </p:sp>
        <p:sp>
          <p:nvSpPr>
            <p:cNvPr id="94224" name="Rectangle 2063"/>
            <p:cNvSpPr>
              <a:spLocks noChangeArrowheads="1"/>
            </p:cNvSpPr>
            <p:nvPr/>
          </p:nvSpPr>
          <p:spPr bwMode="auto">
            <a:xfrm>
              <a:off x="2852" y="1469"/>
              <a:ext cx="1334" cy="256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3.81</a:t>
              </a:r>
            </a:p>
          </p:txBody>
        </p:sp>
        <p:sp>
          <p:nvSpPr>
            <p:cNvPr id="94225" name="Rectangle 2064"/>
            <p:cNvSpPr>
              <a:spLocks noChangeArrowheads="1"/>
            </p:cNvSpPr>
            <p:nvPr/>
          </p:nvSpPr>
          <p:spPr bwMode="auto">
            <a:xfrm>
              <a:off x="4186" y="1469"/>
              <a:ext cx="1334" cy="256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.0004</a:t>
              </a:r>
            </a:p>
          </p:txBody>
        </p:sp>
        <p:sp>
          <p:nvSpPr>
            <p:cNvPr id="94226" name="Rectangle 2065"/>
            <p:cNvSpPr>
              <a:spLocks noChangeArrowheads="1"/>
            </p:cNvSpPr>
            <p:nvPr/>
          </p:nvSpPr>
          <p:spPr bwMode="auto">
            <a:xfrm>
              <a:off x="183" y="1725"/>
              <a:ext cx="1334" cy="257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BP-2</a:t>
              </a:r>
            </a:p>
          </p:txBody>
        </p:sp>
        <p:sp>
          <p:nvSpPr>
            <p:cNvPr id="94227" name="Rectangle 2066"/>
            <p:cNvSpPr>
              <a:spLocks noChangeArrowheads="1"/>
            </p:cNvSpPr>
            <p:nvPr/>
          </p:nvSpPr>
          <p:spPr bwMode="auto">
            <a:xfrm>
              <a:off x="1517" y="1725"/>
              <a:ext cx="1335" cy="257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3.6</a:t>
              </a:r>
            </a:p>
          </p:txBody>
        </p:sp>
        <p:sp>
          <p:nvSpPr>
            <p:cNvPr id="94228" name="Rectangle 2067"/>
            <p:cNvSpPr>
              <a:spLocks noChangeArrowheads="1"/>
            </p:cNvSpPr>
            <p:nvPr/>
          </p:nvSpPr>
          <p:spPr bwMode="auto">
            <a:xfrm>
              <a:off x="2852" y="1725"/>
              <a:ext cx="1334" cy="257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2.59</a:t>
              </a:r>
            </a:p>
          </p:txBody>
        </p:sp>
        <p:sp>
          <p:nvSpPr>
            <p:cNvPr id="94229" name="Rectangle 2068"/>
            <p:cNvSpPr>
              <a:spLocks noChangeArrowheads="1"/>
            </p:cNvSpPr>
            <p:nvPr/>
          </p:nvSpPr>
          <p:spPr bwMode="auto">
            <a:xfrm>
              <a:off x="4186" y="1725"/>
              <a:ext cx="1334" cy="257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.0125</a:t>
              </a:r>
            </a:p>
          </p:txBody>
        </p:sp>
        <p:sp>
          <p:nvSpPr>
            <p:cNvPr id="94230" name="Rectangle 2069"/>
            <p:cNvSpPr>
              <a:spLocks noChangeArrowheads="1"/>
            </p:cNvSpPr>
            <p:nvPr/>
          </p:nvSpPr>
          <p:spPr bwMode="auto">
            <a:xfrm>
              <a:off x="183" y="1982"/>
              <a:ext cx="1334" cy="255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GH-5</a:t>
              </a:r>
            </a:p>
          </p:txBody>
        </p:sp>
        <p:sp>
          <p:nvSpPr>
            <p:cNvPr id="94231" name="Rectangle 2070"/>
            <p:cNvSpPr>
              <a:spLocks noChangeArrowheads="1"/>
            </p:cNvSpPr>
            <p:nvPr/>
          </p:nvSpPr>
          <p:spPr bwMode="auto">
            <a:xfrm>
              <a:off x="1517" y="1982"/>
              <a:ext cx="1335" cy="255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2.4</a:t>
              </a:r>
            </a:p>
          </p:txBody>
        </p:sp>
        <p:sp>
          <p:nvSpPr>
            <p:cNvPr id="94232" name="Rectangle 2071"/>
            <p:cNvSpPr>
              <a:spLocks noChangeArrowheads="1"/>
            </p:cNvSpPr>
            <p:nvPr/>
          </p:nvSpPr>
          <p:spPr bwMode="auto">
            <a:xfrm>
              <a:off x="2852" y="1982"/>
              <a:ext cx="1334" cy="255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2.86</a:t>
              </a:r>
            </a:p>
          </p:txBody>
        </p:sp>
        <p:sp>
          <p:nvSpPr>
            <p:cNvPr id="94233" name="Rectangle 2072"/>
            <p:cNvSpPr>
              <a:spLocks noChangeArrowheads="1"/>
            </p:cNvSpPr>
            <p:nvPr/>
          </p:nvSpPr>
          <p:spPr bwMode="auto">
            <a:xfrm>
              <a:off x="4186" y="1982"/>
              <a:ext cx="1334" cy="255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.0061</a:t>
              </a:r>
            </a:p>
          </p:txBody>
        </p:sp>
        <p:sp>
          <p:nvSpPr>
            <p:cNvPr id="94234" name="Rectangle 2073"/>
            <p:cNvSpPr>
              <a:spLocks noChangeArrowheads="1"/>
            </p:cNvSpPr>
            <p:nvPr/>
          </p:nvSpPr>
          <p:spPr bwMode="auto">
            <a:xfrm>
              <a:off x="183" y="2237"/>
              <a:ext cx="1334" cy="256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EN-4</a:t>
              </a:r>
            </a:p>
          </p:txBody>
        </p:sp>
        <p:sp>
          <p:nvSpPr>
            <p:cNvPr id="94235" name="Rectangle 2074"/>
            <p:cNvSpPr>
              <a:spLocks noChangeArrowheads="1"/>
            </p:cNvSpPr>
            <p:nvPr/>
          </p:nvSpPr>
          <p:spPr bwMode="auto">
            <a:xfrm>
              <a:off x="1517" y="2237"/>
              <a:ext cx="1335" cy="256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5.1</a:t>
              </a:r>
            </a:p>
          </p:txBody>
        </p:sp>
        <p:sp>
          <p:nvSpPr>
            <p:cNvPr id="94236" name="Rectangle 2075"/>
            <p:cNvSpPr>
              <a:spLocks noChangeArrowheads="1"/>
            </p:cNvSpPr>
            <p:nvPr/>
          </p:nvSpPr>
          <p:spPr bwMode="auto">
            <a:xfrm>
              <a:off x="2852" y="2237"/>
              <a:ext cx="1334" cy="256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4.33</a:t>
              </a:r>
            </a:p>
          </p:txBody>
        </p:sp>
        <p:sp>
          <p:nvSpPr>
            <p:cNvPr id="94237" name="Rectangle 2076"/>
            <p:cNvSpPr>
              <a:spLocks noChangeArrowheads="1"/>
            </p:cNvSpPr>
            <p:nvPr/>
          </p:nvSpPr>
          <p:spPr bwMode="auto">
            <a:xfrm>
              <a:off x="4186" y="2237"/>
              <a:ext cx="1334" cy="256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.0001</a:t>
              </a:r>
            </a:p>
          </p:txBody>
        </p:sp>
        <p:sp>
          <p:nvSpPr>
            <p:cNvPr id="94238" name="Rectangle 2077"/>
            <p:cNvSpPr>
              <a:spLocks noChangeArrowheads="1"/>
            </p:cNvSpPr>
            <p:nvPr/>
          </p:nvSpPr>
          <p:spPr bwMode="auto">
            <a:xfrm>
              <a:off x="183" y="2493"/>
              <a:ext cx="1334" cy="256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SF-2</a:t>
              </a:r>
            </a:p>
          </p:txBody>
        </p:sp>
        <p:sp>
          <p:nvSpPr>
            <p:cNvPr id="94239" name="Rectangle 2078"/>
            <p:cNvSpPr>
              <a:spLocks noChangeArrowheads="1"/>
            </p:cNvSpPr>
            <p:nvPr/>
          </p:nvSpPr>
          <p:spPr bwMode="auto">
            <a:xfrm>
              <a:off x="1517" y="2493"/>
              <a:ext cx="1335" cy="256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4.7</a:t>
              </a:r>
            </a:p>
          </p:txBody>
        </p:sp>
        <p:sp>
          <p:nvSpPr>
            <p:cNvPr id="94240" name="Rectangle 2079"/>
            <p:cNvSpPr>
              <a:spLocks noChangeArrowheads="1"/>
            </p:cNvSpPr>
            <p:nvPr/>
          </p:nvSpPr>
          <p:spPr bwMode="auto">
            <a:xfrm>
              <a:off x="2852" y="2493"/>
              <a:ext cx="1334" cy="256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3.51</a:t>
              </a:r>
            </a:p>
          </p:txBody>
        </p:sp>
        <p:sp>
          <p:nvSpPr>
            <p:cNvPr id="94241" name="Rectangle 2080"/>
            <p:cNvSpPr>
              <a:spLocks noChangeArrowheads="1"/>
            </p:cNvSpPr>
            <p:nvPr/>
          </p:nvSpPr>
          <p:spPr bwMode="auto">
            <a:xfrm>
              <a:off x="4186" y="2493"/>
              <a:ext cx="1334" cy="256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.0009</a:t>
              </a:r>
            </a:p>
          </p:txBody>
        </p:sp>
        <p:sp>
          <p:nvSpPr>
            <p:cNvPr id="94242" name="Rectangle 2081"/>
            <p:cNvSpPr>
              <a:spLocks noChangeArrowheads="1"/>
            </p:cNvSpPr>
            <p:nvPr/>
          </p:nvSpPr>
          <p:spPr bwMode="auto">
            <a:xfrm>
              <a:off x="183" y="2749"/>
              <a:ext cx="1334" cy="256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RE-3</a:t>
              </a:r>
            </a:p>
          </p:txBody>
        </p:sp>
        <p:sp>
          <p:nvSpPr>
            <p:cNvPr id="94243" name="Rectangle 2082"/>
            <p:cNvSpPr>
              <a:spLocks noChangeArrowheads="1"/>
            </p:cNvSpPr>
            <p:nvPr/>
          </p:nvSpPr>
          <p:spPr bwMode="auto">
            <a:xfrm>
              <a:off x="1517" y="2749"/>
              <a:ext cx="1335" cy="256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1.5</a:t>
              </a:r>
            </a:p>
          </p:txBody>
        </p:sp>
        <p:sp>
          <p:nvSpPr>
            <p:cNvPr id="94244" name="Rectangle 2083"/>
            <p:cNvSpPr>
              <a:spLocks noChangeArrowheads="1"/>
            </p:cNvSpPr>
            <p:nvPr/>
          </p:nvSpPr>
          <p:spPr bwMode="auto">
            <a:xfrm>
              <a:off x="2852" y="2749"/>
              <a:ext cx="1334" cy="256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0.96</a:t>
              </a:r>
            </a:p>
          </p:txBody>
        </p:sp>
        <p:sp>
          <p:nvSpPr>
            <p:cNvPr id="94245" name="Rectangle 2084"/>
            <p:cNvSpPr>
              <a:spLocks noChangeArrowheads="1"/>
            </p:cNvSpPr>
            <p:nvPr/>
          </p:nvSpPr>
          <p:spPr bwMode="auto">
            <a:xfrm>
              <a:off x="4186" y="2749"/>
              <a:ext cx="1334" cy="256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.3400</a:t>
              </a:r>
            </a:p>
          </p:txBody>
        </p:sp>
        <p:sp>
          <p:nvSpPr>
            <p:cNvPr id="94246" name="Rectangle 2085"/>
            <p:cNvSpPr>
              <a:spLocks noChangeArrowheads="1"/>
            </p:cNvSpPr>
            <p:nvPr/>
          </p:nvSpPr>
          <p:spPr bwMode="auto">
            <a:xfrm>
              <a:off x="183" y="3005"/>
              <a:ext cx="1334" cy="256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EWB-5</a:t>
              </a:r>
            </a:p>
          </p:txBody>
        </p:sp>
        <p:sp>
          <p:nvSpPr>
            <p:cNvPr id="94247" name="Rectangle 2086"/>
            <p:cNvSpPr>
              <a:spLocks noChangeArrowheads="1"/>
            </p:cNvSpPr>
            <p:nvPr/>
          </p:nvSpPr>
          <p:spPr bwMode="auto">
            <a:xfrm>
              <a:off x="1517" y="3005"/>
              <a:ext cx="1335" cy="256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4.3</a:t>
              </a:r>
            </a:p>
          </p:txBody>
        </p:sp>
        <p:sp>
          <p:nvSpPr>
            <p:cNvPr id="94248" name="Rectangle 2087"/>
            <p:cNvSpPr>
              <a:spLocks noChangeArrowheads="1"/>
            </p:cNvSpPr>
            <p:nvPr/>
          </p:nvSpPr>
          <p:spPr bwMode="auto">
            <a:xfrm>
              <a:off x="2852" y="3005"/>
              <a:ext cx="1334" cy="256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3.20</a:t>
              </a:r>
            </a:p>
          </p:txBody>
        </p:sp>
        <p:sp>
          <p:nvSpPr>
            <p:cNvPr id="94249" name="Rectangle 2088"/>
            <p:cNvSpPr>
              <a:spLocks noChangeArrowheads="1"/>
            </p:cNvSpPr>
            <p:nvPr/>
          </p:nvSpPr>
          <p:spPr bwMode="auto">
            <a:xfrm>
              <a:off x="4186" y="3005"/>
              <a:ext cx="1334" cy="256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.0023</a:t>
              </a:r>
            </a:p>
          </p:txBody>
        </p:sp>
        <p:sp>
          <p:nvSpPr>
            <p:cNvPr id="94250" name="Rectangle 2089"/>
            <p:cNvSpPr>
              <a:spLocks noChangeArrowheads="1"/>
            </p:cNvSpPr>
            <p:nvPr/>
          </p:nvSpPr>
          <p:spPr bwMode="auto">
            <a:xfrm>
              <a:off x="183" y="3261"/>
              <a:ext cx="1334" cy="256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PCS</a:t>
              </a:r>
            </a:p>
          </p:txBody>
        </p:sp>
        <p:sp>
          <p:nvSpPr>
            <p:cNvPr id="94251" name="Rectangle 2090"/>
            <p:cNvSpPr>
              <a:spLocks noChangeArrowheads="1"/>
            </p:cNvSpPr>
            <p:nvPr/>
          </p:nvSpPr>
          <p:spPr bwMode="auto">
            <a:xfrm>
              <a:off x="1517" y="3261"/>
              <a:ext cx="1335" cy="256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2.8</a:t>
              </a:r>
            </a:p>
          </p:txBody>
        </p:sp>
        <p:sp>
          <p:nvSpPr>
            <p:cNvPr id="94252" name="Rectangle 2091"/>
            <p:cNvSpPr>
              <a:spLocks noChangeArrowheads="1"/>
            </p:cNvSpPr>
            <p:nvPr/>
          </p:nvSpPr>
          <p:spPr bwMode="auto">
            <a:xfrm>
              <a:off x="2852" y="3261"/>
              <a:ext cx="1334" cy="256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3.23</a:t>
              </a:r>
            </a:p>
          </p:txBody>
        </p:sp>
        <p:sp>
          <p:nvSpPr>
            <p:cNvPr id="94253" name="Rectangle 2092"/>
            <p:cNvSpPr>
              <a:spLocks noChangeArrowheads="1"/>
            </p:cNvSpPr>
            <p:nvPr/>
          </p:nvSpPr>
          <p:spPr bwMode="auto">
            <a:xfrm>
              <a:off x="4186" y="3261"/>
              <a:ext cx="1334" cy="256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.0021</a:t>
              </a:r>
            </a:p>
          </p:txBody>
        </p:sp>
        <p:sp>
          <p:nvSpPr>
            <p:cNvPr id="94254" name="Rectangle 2093"/>
            <p:cNvSpPr>
              <a:spLocks noChangeArrowheads="1"/>
            </p:cNvSpPr>
            <p:nvPr/>
          </p:nvSpPr>
          <p:spPr bwMode="auto">
            <a:xfrm>
              <a:off x="183" y="3517"/>
              <a:ext cx="1334" cy="256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MCS</a:t>
              </a:r>
            </a:p>
          </p:txBody>
        </p:sp>
        <p:sp>
          <p:nvSpPr>
            <p:cNvPr id="94255" name="Rectangle 2094"/>
            <p:cNvSpPr>
              <a:spLocks noChangeArrowheads="1"/>
            </p:cNvSpPr>
            <p:nvPr/>
          </p:nvSpPr>
          <p:spPr bwMode="auto">
            <a:xfrm>
              <a:off x="1517" y="3517"/>
              <a:ext cx="1335" cy="256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3.9</a:t>
              </a:r>
            </a:p>
          </p:txBody>
        </p:sp>
        <p:sp>
          <p:nvSpPr>
            <p:cNvPr id="94256" name="Rectangle 2095"/>
            <p:cNvSpPr>
              <a:spLocks noChangeArrowheads="1"/>
            </p:cNvSpPr>
            <p:nvPr/>
          </p:nvSpPr>
          <p:spPr bwMode="auto">
            <a:xfrm>
              <a:off x="2852" y="3517"/>
              <a:ext cx="1334" cy="256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2.82</a:t>
              </a:r>
            </a:p>
          </p:txBody>
        </p:sp>
        <p:sp>
          <p:nvSpPr>
            <p:cNvPr id="94257" name="Rectangle 2096"/>
            <p:cNvSpPr>
              <a:spLocks noChangeArrowheads="1"/>
            </p:cNvSpPr>
            <p:nvPr/>
          </p:nvSpPr>
          <p:spPr bwMode="auto">
            <a:xfrm>
              <a:off x="4186" y="3517"/>
              <a:ext cx="1334" cy="256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.0067</a:t>
              </a:r>
            </a:p>
          </p:txBody>
        </p:sp>
        <p:sp>
          <p:nvSpPr>
            <p:cNvPr id="94258" name="Line 2097"/>
            <p:cNvSpPr>
              <a:spLocks noChangeShapeType="1"/>
            </p:cNvSpPr>
            <p:nvPr/>
          </p:nvSpPr>
          <p:spPr bwMode="auto">
            <a:xfrm>
              <a:off x="1517" y="833"/>
              <a:ext cx="0" cy="294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59" name="Line 2098"/>
            <p:cNvSpPr>
              <a:spLocks noChangeShapeType="1"/>
            </p:cNvSpPr>
            <p:nvPr/>
          </p:nvSpPr>
          <p:spPr bwMode="auto">
            <a:xfrm>
              <a:off x="2852" y="833"/>
              <a:ext cx="0" cy="294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60" name="Line 2099"/>
            <p:cNvSpPr>
              <a:spLocks noChangeShapeType="1"/>
            </p:cNvSpPr>
            <p:nvPr/>
          </p:nvSpPr>
          <p:spPr bwMode="auto">
            <a:xfrm>
              <a:off x="4186" y="833"/>
              <a:ext cx="0" cy="294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61" name="Line 2100"/>
            <p:cNvSpPr>
              <a:spLocks noChangeShapeType="1"/>
            </p:cNvSpPr>
            <p:nvPr/>
          </p:nvSpPr>
          <p:spPr bwMode="auto">
            <a:xfrm>
              <a:off x="183" y="1213"/>
              <a:ext cx="533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62" name="Line 2101"/>
            <p:cNvSpPr>
              <a:spLocks noChangeShapeType="1"/>
            </p:cNvSpPr>
            <p:nvPr/>
          </p:nvSpPr>
          <p:spPr bwMode="auto">
            <a:xfrm>
              <a:off x="183" y="1469"/>
              <a:ext cx="533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63" name="Line 2102"/>
            <p:cNvSpPr>
              <a:spLocks noChangeShapeType="1"/>
            </p:cNvSpPr>
            <p:nvPr/>
          </p:nvSpPr>
          <p:spPr bwMode="auto">
            <a:xfrm>
              <a:off x="183" y="1725"/>
              <a:ext cx="533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64" name="Line 2103"/>
            <p:cNvSpPr>
              <a:spLocks noChangeShapeType="1"/>
            </p:cNvSpPr>
            <p:nvPr/>
          </p:nvSpPr>
          <p:spPr bwMode="auto">
            <a:xfrm>
              <a:off x="183" y="1982"/>
              <a:ext cx="533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65" name="Line 2104"/>
            <p:cNvSpPr>
              <a:spLocks noChangeShapeType="1"/>
            </p:cNvSpPr>
            <p:nvPr/>
          </p:nvSpPr>
          <p:spPr bwMode="auto">
            <a:xfrm>
              <a:off x="183" y="2237"/>
              <a:ext cx="533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66" name="Line 2105"/>
            <p:cNvSpPr>
              <a:spLocks noChangeShapeType="1"/>
            </p:cNvSpPr>
            <p:nvPr/>
          </p:nvSpPr>
          <p:spPr bwMode="auto">
            <a:xfrm>
              <a:off x="183" y="2493"/>
              <a:ext cx="533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67" name="Line 2106"/>
            <p:cNvSpPr>
              <a:spLocks noChangeShapeType="1"/>
            </p:cNvSpPr>
            <p:nvPr/>
          </p:nvSpPr>
          <p:spPr bwMode="auto">
            <a:xfrm>
              <a:off x="183" y="2749"/>
              <a:ext cx="533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68" name="Line 2107"/>
            <p:cNvSpPr>
              <a:spLocks noChangeShapeType="1"/>
            </p:cNvSpPr>
            <p:nvPr/>
          </p:nvSpPr>
          <p:spPr bwMode="auto">
            <a:xfrm>
              <a:off x="183" y="3005"/>
              <a:ext cx="533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69" name="Line 2108"/>
            <p:cNvSpPr>
              <a:spLocks noChangeShapeType="1"/>
            </p:cNvSpPr>
            <p:nvPr/>
          </p:nvSpPr>
          <p:spPr bwMode="auto">
            <a:xfrm>
              <a:off x="183" y="3261"/>
              <a:ext cx="533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70" name="Line 2109"/>
            <p:cNvSpPr>
              <a:spLocks noChangeShapeType="1"/>
            </p:cNvSpPr>
            <p:nvPr/>
          </p:nvSpPr>
          <p:spPr bwMode="auto">
            <a:xfrm>
              <a:off x="183" y="3517"/>
              <a:ext cx="533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71" name="Line 2110"/>
            <p:cNvSpPr>
              <a:spLocks noChangeShapeType="1"/>
            </p:cNvSpPr>
            <p:nvPr/>
          </p:nvSpPr>
          <p:spPr bwMode="auto">
            <a:xfrm>
              <a:off x="183" y="833"/>
              <a:ext cx="0" cy="294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72" name="Line 2111"/>
            <p:cNvSpPr>
              <a:spLocks noChangeShapeType="1"/>
            </p:cNvSpPr>
            <p:nvPr/>
          </p:nvSpPr>
          <p:spPr bwMode="auto">
            <a:xfrm>
              <a:off x="5520" y="833"/>
              <a:ext cx="0" cy="294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73" name="Line 2112"/>
            <p:cNvSpPr>
              <a:spLocks noChangeShapeType="1"/>
            </p:cNvSpPr>
            <p:nvPr/>
          </p:nvSpPr>
          <p:spPr bwMode="auto">
            <a:xfrm>
              <a:off x="183" y="833"/>
              <a:ext cx="533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74" name="Line 2113"/>
            <p:cNvSpPr>
              <a:spLocks noChangeShapeType="1"/>
            </p:cNvSpPr>
            <p:nvPr/>
          </p:nvSpPr>
          <p:spPr bwMode="auto">
            <a:xfrm>
              <a:off x="183" y="3773"/>
              <a:ext cx="533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4213" name="Line 68"/>
          <p:cNvSpPr>
            <a:spLocks noChangeShapeType="1"/>
          </p:cNvSpPr>
          <p:nvPr/>
        </p:nvSpPr>
        <p:spPr bwMode="auto">
          <a:xfrm>
            <a:off x="8096250" y="4826000"/>
            <a:ext cx="361950" cy="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7E495E-AE45-4112-9940-15B8B01E4F56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95235" name="Title 16"/>
          <p:cNvSpPr>
            <a:spLocks noGrp="1"/>
          </p:cNvSpPr>
          <p:nvPr>
            <p:ph type="title" idx="4294967295"/>
          </p:nvPr>
        </p:nvSpPr>
        <p:spPr>
          <a:xfrm>
            <a:off x="685800" y="0"/>
            <a:ext cx="7772400" cy="1600200"/>
          </a:xfrm>
        </p:spPr>
        <p:txBody>
          <a:bodyPr/>
          <a:lstStyle/>
          <a:p>
            <a:pPr eaLnBrk="1" hangingPunct="1"/>
            <a:r>
              <a:rPr lang="en-US" altLang="en-US" sz="3600" b="1" dirty="0" smtClean="0">
                <a:latin typeface="Comic Sans MS" pitchFamily="66" charset="0"/>
              </a:rPr>
              <a:t>Effect Sizes for Changes </a:t>
            </a:r>
            <a:br>
              <a:rPr lang="en-US" altLang="en-US" sz="3600" b="1" dirty="0" smtClean="0">
                <a:latin typeface="Comic Sans MS" pitchFamily="66" charset="0"/>
              </a:rPr>
            </a:br>
            <a:r>
              <a:rPr lang="en-US" altLang="en-US" sz="3600" b="1" dirty="0" smtClean="0">
                <a:latin typeface="Comic Sans MS" pitchFamily="66" charset="0"/>
              </a:rPr>
              <a:t>in SF-36 Scores </a:t>
            </a:r>
          </a:p>
        </p:txBody>
      </p:sp>
      <p:graphicFrame>
        <p:nvGraphicFramePr>
          <p:cNvPr id="95236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390525" y="1530350"/>
          <a:ext cx="8734425" cy="412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36" name="Chart" r:id="rId4" imgW="8563064" imgH="4048194" progId="Excel.Sheet.8">
                  <p:embed/>
                </p:oleObj>
              </mc:Choice>
              <mc:Fallback>
                <p:oleObj name="Chart" r:id="rId4" imgW="8563064" imgH="4048194" progId="Excel.Sheet.8">
                  <p:embed/>
                  <p:pic>
                    <p:nvPicPr>
                      <p:cNvPr id="0" name="Picture 2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25" y="1530350"/>
                        <a:ext cx="8734425" cy="4129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37" name="Text Box 4"/>
          <p:cNvSpPr txBox="1">
            <a:spLocks noChangeArrowheads="1"/>
          </p:cNvSpPr>
          <p:nvPr/>
        </p:nvSpPr>
        <p:spPr bwMode="auto">
          <a:xfrm>
            <a:off x="966788" y="1919288"/>
            <a:ext cx="609600" cy="27781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0.13</a:t>
            </a:r>
          </a:p>
        </p:txBody>
      </p:sp>
      <p:sp>
        <p:nvSpPr>
          <p:cNvPr id="95238" name="Text Box 5"/>
          <p:cNvSpPr txBox="1">
            <a:spLocks noChangeArrowheads="1"/>
          </p:cNvSpPr>
          <p:nvPr/>
        </p:nvSpPr>
        <p:spPr bwMode="auto">
          <a:xfrm>
            <a:off x="1604963" y="1919288"/>
            <a:ext cx="609600" cy="27781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0.35</a:t>
            </a:r>
          </a:p>
        </p:txBody>
      </p:sp>
      <p:sp>
        <p:nvSpPr>
          <p:cNvPr id="95239" name="Text Box 6"/>
          <p:cNvSpPr txBox="1">
            <a:spLocks noChangeArrowheads="1"/>
          </p:cNvSpPr>
          <p:nvPr/>
        </p:nvSpPr>
        <p:spPr bwMode="auto">
          <a:xfrm>
            <a:off x="2241550" y="1919288"/>
            <a:ext cx="609600" cy="27781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0.35</a:t>
            </a:r>
          </a:p>
        </p:txBody>
      </p:sp>
      <p:sp>
        <p:nvSpPr>
          <p:cNvPr id="95240" name="Text Box 7"/>
          <p:cNvSpPr txBox="1">
            <a:spLocks noChangeArrowheads="1"/>
          </p:cNvSpPr>
          <p:nvPr/>
        </p:nvSpPr>
        <p:spPr bwMode="auto">
          <a:xfrm>
            <a:off x="2879725" y="1919288"/>
            <a:ext cx="779463" cy="27781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0.21</a:t>
            </a:r>
          </a:p>
        </p:txBody>
      </p:sp>
      <p:sp>
        <p:nvSpPr>
          <p:cNvPr id="95241" name="Text Box 8"/>
          <p:cNvSpPr txBox="1">
            <a:spLocks noChangeArrowheads="1"/>
          </p:cNvSpPr>
          <p:nvPr/>
        </p:nvSpPr>
        <p:spPr bwMode="auto">
          <a:xfrm>
            <a:off x="3581400" y="1844675"/>
            <a:ext cx="762000" cy="277813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0.53</a:t>
            </a:r>
          </a:p>
        </p:txBody>
      </p:sp>
      <p:sp>
        <p:nvSpPr>
          <p:cNvPr id="95242" name="Text Box 9"/>
          <p:cNvSpPr txBox="1">
            <a:spLocks noChangeArrowheads="1"/>
          </p:cNvSpPr>
          <p:nvPr/>
        </p:nvSpPr>
        <p:spPr bwMode="auto">
          <a:xfrm>
            <a:off x="4419600" y="1890713"/>
            <a:ext cx="533400" cy="2762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0.36</a:t>
            </a:r>
          </a:p>
        </p:txBody>
      </p:sp>
      <p:sp>
        <p:nvSpPr>
          <p:cNvPr id="95243" name="Text Box 10"/>
          <p:cNvSpPr txBox="1">
            <a:spLocks noChangeArrowheads="1"/>
          </p:cNvSpPr>
          <p:nvPr/>
        </p:nvSpPr>
        <p:spPr bwMode="auto">
          <a:xfrm>
            <a:off x="5105400" y="1919288"/>
            <a:ext cx="495300" cy="27781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 u="sng">
                <a:latin typeface="Arial" pitchFamily="34" charset="0"/>
                <a:ea typeface="MS PGothic" pitchFamily="34" charset="-128"/>
              </a:rPr>
              <a:t>0.11</a:t>
            </a:r>
          </a:p>
        </p:txBody>
      </p:sp>
      <p:sp>
        <p:nvSpPr>
          <p:cNvPr id="95244" name="Text Box 11"/>
          <p:cNvSpPr txBox="1">
            <a:spLocks noChangeArrowheads="1"/>
          </p:cNvSpPr>
          <p:nvPr/>
        </p:nvSpPr>
        <p:spPr bwMode="auto">
          <a:xfrm>
            <a:off x="5715000" y="1919288"/>
            <a:ext cx="609600" cy="27781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0.41 </a:t>
            </a:r>
          </a:p>
        </p:txBody>
      </p:sp>
      <p:sp>
        <p:nvSpPr>
          <p:cNvPr id="95245" name="Text Box 12"/>
          <p:cNvSpPr txBox="1">
            <a:spLocks noChangeArrowheads="1"/>
          </p:cNvSpPr>
          <p:nvPr/>
        </p:nvSpPr>
        <p:spPr bwMode="auto">
          <a:xfrm>
            <a:off x="6324600" y="1919288"/>
            <a:ext cx="685800" cy="27781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0.24</a:t>
            </a:r>
          </a:p>
        </p:txBody>
      </p:sp>
      <p:sp>
        <p:nvSpPr>
          <p:cNvPr id="95246" name="Text Box 13"/>
          <p:cNvSpPr txBox="1">
            <a:spLocks noChangeArrowheads="1"/>
          </p:cNvSpPr>
          <p:nvPr/>
        </p:nvSpPr>
        <p:spPr bwMode="auto">
          <a:xfrm>
            <a:off x="7135813" y="1919288"/>
            <a:ext cx="609600" cy="27781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0.30</a:t>
            </a:r>
          </a:p>
        </p:txBody>
      </p:sp>
      <p:sp>
        <p:nvSpPr>
          <p:cNvPr id="95247" name="Text Box 14"/>
          <p:cNvSpPr txBox="1">
            <a:spLocks noChangeArrowheads="1"/>
          </p:cNvSpPr>
          <p:nvPr/>
        </p:nvSpPr>
        <p:spPr bwMode="auto">
          <a:xfrm>
            <a:off x="2620963" y="1530350"/>
            <a:ext cx="2979737" cy="366713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800">
                <a:latin typeface="Arial" pitchFamily="34" charset="0"/>
                <a:ea typeface="MS PGothic" pitchFamily="34" charset="-128"/>
              </a:rPr>
              <a:t>Effect Size</a:t>
            </a:r>
          </a:p>
        </p:txBody>
      </p:sp>
      <p:sp>
        <p:nvSpPr>
          <p:cNvPr id="95248" name="Rectangle 4"/>
          <p:cNvSpPr>
            <a:spLocks noChangeArrowheads="1"/>
          </p:cNvSpPr>
          <p:nvPr/>
        </p:nvSpPr>
        <p:spPr bwMode="auto">
          <a:xfrm>
            <a:off x="220663" y="5870575"/>
            <a:ext cx="8597900" cy="728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altLang="en-US" sz="1050" b="0" dirty="0">
                <a:latin typeface="+mn-lt"/>
              </a:rPr>
              <a:t>PFI = Physical Functioning; Role-P = Role-Physical; Pain = Bodily Pain; Gen H=General Health; Energy = Energy/Fatigue; Social = Social </a:t>
            </a:r>
            <a:r>
              <a:rPr lang="en-US" altLang="en-US" sz="1050" b="0" dirty="0" smtClean="0">
                <a:latin typeface="+mn-lt"/>
              </a:rPr>
              <a:t>Functioning; Role-E </a:t>
            </a:r>
            <a:r>
              <a:rPr lang="en-US" altLang="en-US" sz="1050" b="0" dirty="0">
                <a:latin typeface="+mn-lt"/>
              </a:rPr>
              <a:t>= Role-Emotional; EWB = Emotional Well-being; PCS = Physical Component Summary; MCS =Mental Component Summary.</a:t>
            </a:r>
          </a:p>
          <a:p>
            <a:pPr eaLnBrk="0" hangingPunct="0"/>
            <a:endParaRPr lang="en-US" alt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258300" cy="1143000"/>
          </a:xfrm>
        </p:spPr>
        <p:txBody>
          <a:bodyPr/>
          <a:lstStyle/>
          <a:p>
            <a:r>
              <a:rPr lang="en-US" altLang="en-US" b="1" dirty="0" smtClean="0">
                <a:latin typeface="Comic Sans MS" pitchFamily="66" charset="0"/>
              </a:rPr>
              <a:t>Effect Size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66800" y="1600200"/>
            <a:ext cx="6934200" cy="45259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 smtClean="0"/>
              <a:t>(Follow-up – Baseline)/ </a:t>
            </a:r>
            <a:r>
              <a:rPr lang="en-US" dirty="0" err="1" smtClean="0"/>
              <a:t>SD</a:t>
            </a:r>
            <a:r>
              <a:rPr lang="en-US" baseline="-25000" dirty="0" err="1" smtClean="0"/>
              <a:t>baseline</a:t>
            </a:r>
            <a:endParaRPr lang="en-US" baseline="-25000" dirty="0" smtClean="0"/>
          </a:p>
          <a:p>
            <a:pPr marL="0" indent="0">
              <a:buFontTx/>
              <a:buNone/>
              <a:defRPr/>
            </a:pPr>
            <a:endParaRPr lang="en-US" baseline="-25000" dirty="0"/>
          </a:p>
          <a:p>
            <a:pPr marL="0" indent="0">
              <a:buFontTx/>
              <a:buNone/>
              <a:defRPr/>
            </a:pPr>
            <a:r>
              <a:rPr lang="en-US" i="1" baseline="-25000" dirty="0" smtClean="0"/>
              <a:t>Cohen’s Rule of Thumb:</a:t>
            </a:r>
          </a:p>
          <a:p>
            <a:pPr marL="0" indent="0">
              <a:buFontTx/>
              <a:buNone/>
              <a:defRPr/>
            </a:pPr>
            <a:endParaRPr lang="en-US" i="1" baseline="-25000" dirty="0" smtClean="0"/>
          </a:p>
          <a:p>
            <a:pPr>
              <a:buFont typeface="Wingdings" pitchFamily="2" charset="2"/>
              <a:buChar char="ü"/>
              <a:defRPr/>
            </a:pPr>
            <a:r>
              <a:rPr lang="en-US" baseline="-25000" dirty="0" smtClean="0"/>
              <a:t>ES = 0.20   Small</a:t>
            </a:r>
          </a:p>
          <a:p>
            <a:pPr>
              <a:buFont typeface="Wingdings" pitchFamily="2" charset="2"/>
              <a:buChar char="ü"/>
              <a:defRPr/>
            </a:pPr>
            <a:endParaRPr lang="en-US" baseline="-25000" dirty="0" smtClean="0"/>
          </a:p>
          <a:p>
            <a:pPr>
              <a:buFont typeface="Wingdings" pitchFamily="2" charset="2"/>
              <a:buChar char="ü"/>
              <a:defRPr/>
            </a:pPr>
            <a:r>
              <a:rPr lang="en-US" baseline="-25000" dirty="0" smtClean="0"/>
              <a:t>ES = 0.50   Medium</a:t>
            </a:r>
          </a:p>
          <a:p>
            <a:pPr>
              <a:buFont typeface="Wingdings" pitchFamily="2" charset="2"/>
              <a:buChar char="ü"/>
              <a:defRPr/>
            </a:pPr>
            <a:endParaRPr lang="en-US" baseline="-25000" dirty="0" smtClean="0"/>
          </a:p>
          <a:p>
            <a:pPr>
              <a:buFont typeface="Wingdings" pitchFamily="2" charset="2"/>
              <a:buChar char="ü"/>
              <a:defRPr/>
            </a:pPr>
            <a:r>
              <a:rPr lang="en-US" baseline="-25000" dirty="0" smtClean="0"/>
              <a:t>ES = 0.80   Large</a:t>
            </a:r>
            <a:endParaRPr lang="en-US" baseline="-25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372350" y="6245225"/>
            <a:ext cx="1466850" cy="476250"/>
          </a:xfrm>
        </p:spPr>
        <p:txBody>
          <a:bodyPr/>
          <a:lstStyle/>
          <a:p>
            <a:pPr>
              <a:defRPr/>
            </a:pPr>
            <a:fld id="{DA2E848C-72AC-4329-BB4E-F562DE86D4B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63CF1-6C53-4E0E-9790-001D12327D2E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99331" name="Title 16"/>
          <p:cNvSpPr>
            <a:spLocks noGrp="1"/>
          </p:cNvSpPr>
          <p:nvPr>
            <p:ph type="title" idx="4294967295"/>
          </p:nvPr>
        </p:nvSpPr>
        <p:spPr>
          <a:xfrm>
            <a:off x="220663" y="0"/>
            <a:ext cx="8237537" cy="1600200"/>
          </a:xfrm>
        </p:spPr>
        <p:txBody>
          <a:bodyPr/>
          <a:lstStyle/>
          <a:p>
            <a:pPr eaLnBrk="1" hangingPunct="1"/>
            <a:r>
              <a:rPr lang="en-US" altLang="en-US" sz="4000" b="1" dirty="0" smtClean="0">
                <a:latin typeface="Comic Sans MS" pitchFamily="66" charset="0"/>
              </a:rPr>
              <a:t>Amount of Change Needed for Significant Individual Change </a:t>
            </a:r>
          </a:p>
        </p:txBody>
      </p:sp>
      <p:graphicFrame>
        <p:nvGraphicFramePr>
          <p:cNvPr id="99332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390525" y="1530350"/>
          <a:ext cx="8734425" cy="412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60" r:id="rId4" imgW="8736325" imgH="4127350" progId="Excel.Sheet.8">
                  <p:embed/>
                </p:oleObj>
              </mc:Choice>
              <mc:Fallback>
                <p:oleObj r:id="rId4" imgW="8736325" imgH="4127350" progId="Excel.Sheet.8">
                  <p:embed/>
                  <p:pic>
                    <p:nvPicPr>
                      <p:cNvPr id="0" name="Picture 2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25" y="1530350"/>
                        <a:ext cx="8734425" cy="4129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33" name="Text Box 4"/>
          <p:cNvSpPr txBox="1">
            <a:spLocks noChangeArrowheads="1"/>
          </p:cNvSpPr>
          <p:nvPr/>
        </p:nvSpPr>
        <p:spPr bwMode="auto">
          <a:xfrm>
            <a:off x="966788" y="1919288"/>
            <a:ext cx="609600" cy="27781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0.67</a:t>
            </a:r>
          </a:p>
        </p:txBody>
      </p:sp>
      <p:sp>
        <p:nvSpPr>
          <p:cNvPr id="99334" name="Text Box 5"/>
          <p:cNvSpPr txBox="1">
            <a:spLocks noChangeArrowheads="1"/>
          </p:cNvSpPr>
          <p:nvPr/>
        </p:nvSpPr>
        <p:spPr bwMode="auto">
          <a:xfrm>
            <a:off x="1604963" y="1919288"/>
            <a:ext cx="609600" cy="27781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0.72</a:t>
            </a:r>
          </a:p>
        </p:txBody>
      </p:sp>
      <p:sp>
        <p:nvSpPr>
          <p:cNvPr id="99335" name="Text Box 6"/>
          <p:cNvSpPr txBox="1">
            <a:spLocks noChangeArrowheads="1"/>
          </p:cNvSpPr>
          <p:nvPr/>
        </p:nvSpPr>
        <p:spPr bwMode="auto">
          <a:xfrm>
            <a:off x="2241550" y="1919288"/>
            <a:ext cx="609600" cy="27781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1.01</a:t>
            </a:r>
          </a:p>
        </p:txBody>
      </p:sp>
      <p:sp>
        <p:nvSpPr>
          <p:cNvPr id="99336" name="Text Box 7"/>
          <p:cNvSpPr txBox="1">
            <a:spLocks noChangeArrowheads="1"/>
          </p:cNvSpPr>
          <p:nvPr/>
        </p:nvSpPr>
        <p:spPr bwMode="auto">
          <a:xfrm>
            <a:off x="2879725" y="1919288"/>
            <a:ext cx="779463" cy="27781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1.13</a:t>
            </a:r>
          </a:p>
        </p:txBody>
      </p:sp>
      <p:sp>
        <p:nvSpPr>
          <p:cNvPr id="99337" name="Text Box 8"/>
          <p:cNvSpPr txBox="1">
            <a:spLocks noChangeArrowheads="1"/>
          </p:cNvSpPr>
          <p:nvPr/>
        </p:nvSpPr>
        <p:spPr bwMode="auto">
          <a:xfrm>
            <a:off x="3581400" y="1844675"/>
            <a:ext cx="762000" cy="277813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1.33</a:t>
            </a:r>
          </a:p>
        </p:txBody>
      </p:sp>
      <p:sp>
        <p:nvSpPr>
          <p:cNvPr id="99338" name="Text Box 9"/>
          <p:cNvSpPr txBox="1">
            <a:spLocks noChangeArrowheads="1"/>
          </p:cNvSpPr>
          <p:nvPr/>
        </p:nvSpPr>
        <p:spPr bwMode="auto">
          <a:xfrm>
            <a:off x="4419600" y="1890713"/>
            <a:ext cx="533400" cy="2762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1.07</a:t>
            </a:r>
          </a:p>
        </p:txBody>
      </p:sp>
      <p:sp>
        <p:nvSpPr>
          <p:cNvPr id="99339" name="Text Box 10"/>
          <p:cNvSpPr txBox="1">
            <a:spLocks noChangeArrowheads="1"/>
          </p:cNvSpPr>
          <p:nvPr/>
        </p:nvSpPr>
        <p:spPr bwMode="auto">
          <a:xfrm>
            <a:off x="5105400" y="1919288"/>
            <a:ext cx="495300" cy="2762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0.71</a:t>
            </a:r>
          </a:p>
        </p:txBody>
      </p:sp>
      <p:sp>
        <p:nvSpPr>
          <p:cNvPr id="99340" name="Text Box 11"/>
          <p:cNvSpPr txBox="1">
            <a:spLocks noChangeArrowheads="1"/>
          </p:cNvSpPr>
          <p:nvPr/>
        </p:nvSpPr>
        <p:spPr bwMode="auto">
          <a:xfrm>
            <a:off x="5715000" y="1919288"/>
            <a:ext cx="609600" cy="27781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1.26 </a:t>
            </a:r>
          </a:p>
        </p:txBody>
      </p:sp>
      <p:sp>
        <p:nvSpPr>
          <p:cNvPr id="99341" name="Text Box 12"/>
          <p:cNvSpPr txBox="1">
            <a:spLocks noChangeArrowheads="1"/>
          </p:cNvSpPr>
          <p:nvPr/>
        </p:nvSpPr>
        <p:spPr bwMode="auto">
          <a:xfrm>
            <a:off x="6324600" y="1919288"/>
            <a:ext cx="685800" cy="27781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0.62</a:t>
            </a:r>
          </a:p>
        </p:txBody>
      </p:sp>
      <p:sp>
        <p:nvSpPr>
          <p:cNvPr id="99342" name="Text Box 13"/>
          <p:cNvSpPr txBox="1">
            <a:spLocks noChangeArrowheads="1"/>
          </p:cNvSpPr>
          <p:nvPr/>
        </p:nvSpPr>
        <p:spPr bwMode="auto">
          <a:xfrm>
            <a:off x="7135813" y="1919288"/>
            <a:ext cx="609600" cy="27781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0.73</a:t>
            </a:r>
          </a:p>
        </p:txBody>
      </p:sp>
      <p:sp>
        <p:nvSpPr>
          <p:cNvPr id="99343" name="Text Box 14"/>
          <p:cNvSpPr txBox="1">
            <a:spLocks noChangeArrowheads="1"/>
          </p:cNvSpPr>
          <p:nvPr/>
        </p:nvSpPr>
        <p:spPr bwMode="auto">
          <a:xfrm>
            <a:off x="2620963" y="1530350"/>
            <a:ext cx="2979737" cy="366713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800">
                <a:latin typeface="Arial" pitchFamily="34" charset="0"/>
                <a:ea typeface="MS PGothic" pitchFamily="34" charset="-128"/>
              </a:rPr>
              <a:t>Effect Size</a:t>
            </a:r>
          </a:p>
        </p:txBody>
      </p:sp>
      <p:sp>
        <p:nvSpPr>
          <p:cNvPr id="99344" name="Rectangle 4"/>
          <p:cNvSpPr>
            <a:spLocks noChangeArrowheads="1"/>
          </p:cNvSpPr>
          <p:nvPr/>
        </p:nvSpPr>
        <p:spPr bwMode="auto">
          <a:xfrm>
            <a:off x="220663" y="5870575"/>
            <a:ext cx="85979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altLang="en-US" sz="1000"/>
              <a:t>PFI = Physical Functioning; Role-P = Role-Physical; Pain = Bodily Pain; Gen H=General Health; Energy = Energy/Fatigue; Social = Social Functioning;</a:t>
            </a:r>
          </a:p>
          <a:p>
            <a:pPr eaLnBrk="0" hangingPunct="0"/>
            <a:r>
              <a:rPr lang="en-US" altLang="en-US" sz="1000"/>
              <a:t>Role-E = Role-Emotional; EWB = Emotional Well-being; PCS = Physical Component Summary; MCS =Mental Component Summary.</a:t>
            </a:r>
          </a:p>
          <a:p>
            <a:pPr eaLnBrk="0" hangingPunct="0"/>
            <a:endParaRPr lang="en-US" alt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78" y="274638"/>
            <a:ext cx="9107322" cy="1143000"/>
          </a:xfrm>
        </p:spPr>
        <p:txBody>
          <a:bodyPr/>
          <a:lstStyle/>
          <a:p>
            <a:r>
              <a:rPr lang="en-US" dirty="0" smtClean="0"/>
              <a:t>Examples of Health-Related </a:t>
            </a:r>
            <a:br>
              <a:rPr lang="en-US" dirty="0" smtClean="0"/>
            </a:br>
            <a:r>
              <a:rPr lang="en-US" dirty="0" smtClean="0"/>
              <a:t>Quality of Life in </a:t>
            </a:r>
            <a:r>
              <a:rPr lang="en-US" dirty="0" err="1" smtClean="0"/>
              <a:t>Pubmed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77266" cy="4525963"/>
          </a:xfrm>
        </p:spPr>
        <p:txBody>
          <a:bodyPr/>
          <a:lstStyle/>
          <a:p>
            <a:r>
              <a:rPr lang="en-US" i="1" dirty="0" err="1" smtClean="0"/>
              <a:t>Int</a:t>
            </a:r>
            <a:r>
              <a:rPr lang="en-US" i="1" dirty="0" smtClean="0"/>
              <a:t> J Public Health, 2014, in 8,743 coronary patients</a:t>
            </a:r>
          </a:p>
          <a:p>
            <a:r>
              <a:rPr lang="en-US" i="1" dirty="0" smtClean="0"/>
              <a:t>J Cancer </a:t>
            </a:r>
            <a:r>
              <a:rPr lang="en-US" i="1" dirty="0" err="1" smtClean="0"/>
              <a:t>Surviv</a:t>
            </a:r>
            <a:r>
              <a:rPr lang="en-US" i="1" dirty="0" smtClean="0"/>
              <a:t>, </a:t>
            </a:r>
            <a:r>
              <a:rPr lang="en-US" dirty="0" smtClean="0"/>
              <a:t>2014, SF-36 in cancer survivors</a:t>
            </a:r>
          </a:p>
          <a:p>
            <a:r>
              <a:rPr lang="en-US" i="1" dirty="0" smtClean="0"/>
              <a:t>JAMA </a:t>
            </a:r>
            <a:r>
              <a:rPr lang="en-US" i="1" dirty="0" err="1" smtClean="0"/>
              <a:t>Otolaryngol</a:t>
            </a:r>
            <a:r>
              <a:rPr lang="en-US" i="1" dirty="0" smtClean="0"/>
              <a:t> Head Neck </a:t>
            </a:r>
            <a:r>
              <a:rPr lang="en-US" i="1" dirty="0" err="1" smtClean="0"/>
              <a:t>Surg</a:t>
            </a:r>
            <a:r>
              <a:rPr lang="en-US" dirty="0" smtClean="0"/>
              <a:t>, 2013, </a:t>
            </a:r>
            <a:r>
              <a:rPr lang="en-US" dirty="0" err="1" smtClean="0"/>
              <a:t>laryngopharyngeal</a:t>
            </a:r>
            <a:r>
              <a:rPr lang="en-US" dirty="0" smtClean="0"/>
              <a:t> reflux-HRQOL </a:t>
            </a:r>
            <a:r>
              <a:rPr lang="en-US" dirty="0" err="1" smtClean="0"/>
              <a:t>laryngopharyngeal</a:t>
            </a:r>
            <a:r>
              <a:rPr lang="en-US" dirty="0" smtClean="0"/>
              <a:t> reflux patients </a:t>
            </a:r>
          </a:p>
          <a:p>
            <a:r>
              <a:rPr lang="en-US" i="1" dirty="0" smtClean="0"/>
              <a:t>JAMA</a:t>
            </a:r>
            <a:r>
              <a:rPr lang="en-US" dirty="0" smtClean="0"/>
              <a:t>, 2011, “sexual HRQOL” in men with prostate cancer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69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12359-6ECF-4A66-93D8-969F952A04EB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10035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534400" cy="1371600"/>
          </a:xfrm>
        </p:spPr>
        <p:txBody>
          <a:bodyPr/>
          <a:lstStyle/>
          <a:p>
            <a:pPr eaLnBrk="1" hangingPunct="1"/>
            <a:r>
              <a:rPr lang="en-US" altLang="en-US" sz="3600" b="1" dirty="0" smtClean="0">
                <a:latin typeface="Comic Sans MS" pitchFamily="66" charset="0"/>
              </a:rPr>
              <a:t>7-31% of People in Sample Improve Significantly </a:t>
            </a:r>
          </a:p>
        </p:txBody>
      </p:sp>
      <p:grpSp>
        <p:nvGrpSpPr>
          <p:cNvPr id="100356" name="Group 65"/>
          <p:cNvGrpSpPr>
            <a:grpSpLocks noGrp="1"/>
          </p:cNvGrpSpPr>
          <p:nvPr/>
        </p:nvGrpSpPr>
        <p:grpSpPr bwMode="auto">
          <a:xfrm>
            <a:off x="290513" y="1312863"/>
            <a:ext cx="8520112" cy="4818062"/>
            <a:chOff x="183" y="827"/>
            <a:chExt cx="5367" cy="3035"/>
          </a:xfrm>
        </p:grpSpPr>
        <p:sp>
          <p:nvSpPr>
            <p:cNvPr id="100357" name="Rectangle 5"/>
            <p:cNvSpPr>
              <a:spLocks noChangeArrowheads="1"/>
            </p:cNvSpPr>
            <p:nvPr/>
          </p:nvSpPr>
          <p:spPr bwMode="auto">
            <a:xfrm>
              <a:off x="183" y="827"/>
              <a:ext cx="1404" cy="420"/>
            </a:xfrm>
            <a:prstGeom prst="rect">
              <a:avLst/>
            </a:prstGeom>
            <a:solidFill>
              <a:srgbClr val="C1154A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endParaRPr lang="en-US" altLang="en-US" sz="2000">
                <a:solidFill>
                  <a:srgbClr val="FFFFFF"/>
                </a:solidFill>
              </a:endParaRPr>
            </a:p>
          </p:txBody>
        </p:sp>
        <p:sp>
          <p:nvSpPr>
            <p:cNvPr id="100358" name="Rectangle 6"/>
            <p:cNvSpPr>
              <a:spLocks noChangeArrowheads="1"/>
            </p:cNvSpPr>
            <p:nvPr/>
          </p:nvSpPr>
          <p:spPr bwMode="auto">
            <a:xfrm>
              <a:off x="1587" y="827"/>
              <a:ext cx="1270" cy="420"/>
            </a:xfrm>
            <a:prstGeom prst="rect">
              <a:avLst/>
            </a:prstGeom>
            <a:solidFill>
              <a:srgbClr val="C1154A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>
                  <a:solidFill>
                    <a:srgbClr val="FFFFFF"/>
                  </a:solidFill>
                </a:rPr>
                <a:t>% Improving</a:t>
              </a:r>
            </a:p>
          </p:txBody>
        </p:sp>
        <p:sp>
          <p:nvSpPr>
            <p:cNvPr id="100359" name="Rectangle 7"/>
            <p:cNvSpPr>
              <a:spLocks noChangeArrowheads="1"/>
            </p:cNvSpPr>
            <p:nvPr/>
          </p:nvSpPr>
          <p:spPr bwMode="auto">
            <a:xfrm>
              <a:off x="2857" y="827"/>
              <a:ext cx="1363" cy="420"/>
            </a:xfrm>
            <a:prstGeom prst="rect">
              <a:avLst/>
            </a:prstGeom>
            <a:solidFill>
              <a:srgbClr val="C1154A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>
                  <a:solidFill>
                    <a:srgbClr val="FFFFFF"/>
                  </a:solidFill>
                </a:rPr>
                <a:t>% Declining</a:t>
              </a:r>
            </a:p>
          </p:txBody>
        </p:sp>
        <p:sp>
          <p:nvSpPr>
            <p:cNvPr id="100360" name="Rectangle 8"/>
            <p:cNvSpPr>
              <a:spLocks noChangeArrowheads="1"/>
            </p:cNvSpPr>
            <p:nvPr/>
          </p:nvSpPr>
          <p:spPr bwMode="auto">
            <a:xfrm>
              <a:off x="4220" y="827"/>
              <a:ext cx="1330" cy="420"/>
            </a:xfrm>
            <a:prstGeom prst="rect">
              <a:avLst/>
            </a:prstGeom>
            <a:solidFill>
              <a:srgbClr val="C1154A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>
                  <a:solidFill>
                    <a:srgbClr val="FFFFFF"/>
                  </a:solidFill>
                </a:rPr>
                <a:t>Difference</a:t>
              </a:r>
            </a:p>
          </p:txBody>
        </p:sp>
        <p:sp>
          <p:nvSpPr>
            <p:cNvPr id="100361" name="Rectangle 9"/>
            <p:cNvSpPr>
              <a:spLocks noChangeArrowheads="1"/>
            </p:cNvSpPr>
            <p:nvPr/>
          </p:nvSpPr>
          <p:spPr bwMode="auto">
            <a:xfrm>
              <a:off x="183" y="1247"/>
              <a:ext cx="1404" cy="260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PF-10</a:t>
              </a:r>
            </a:p>
          </p:txBody>
        </p:sp>
        <p:sp>
          <p:nvSpPr>
            <p:cNvPr id="100362" name="Rectangle 10"/>
            <p:cNvSpPr>
              <a:spLocks noChangeArrowheads="1"/>
            </p:cNvSpPr>
            <p:nvPr/>
          </p:nvSpPr>
          <p:spPr bwMode="auto">
            <a:xfrm>
              <a:off x="1587" y="1247"/>
              <a:ext cx="1270" cy="260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13%</a:t>
              </a:r>
            </a:p>
          </p:txBody>
        </p:sp>
        <p:sp>
          <p:nvSpPr>
            <p:cNvPr id="100363" name="Rectangle 11"/>
            <p:cNvSpPr>
              <a:spLocks noChangeArrowheads="1"/>
            </p:cNvSpPr>
            <p:nvPr/>
          </p:nvSpPr>
          <p:spPr bwMode="auto">
            <a:xfrm>
              <a:off x="2857" y="1247"/>
              <a:ext cx="1363" cy="260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 2%</a:t>
              </a:r>
            </a:p>
          </p:txBody>
        </p:sp>
        <p:sp>
          <p:nvSpPr>
            <p:cNvPr id="100364" name="Rectangle 12"/>
            <p:cNvSpPr>
              <a:spLocks noChangeArrowheads="1"/>
            </p:cNvSpPr>
            <p:nvPr/>
          </p:nvSpPr>
          <p:spPr bwMode="auto">
            <a:xfrm>
              <a:off x="4220" y="1247"/>
              <a:ext cx="1330" cy="260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+ 11%</a:t>
              </a:r>
            </a:p>
          </p:txBody>
        </p:sp>
        <p:sp>
          <p:nvSpPr>
            <p:cNvPr id="100365" name="Rectangle 13"/>
            <p:cNvSpPr>
              <a:spLocks noChangeArrowheads="1"/>
            </p:cNvSpPr>
            <p:nvPr/>
          </p:nvSpPr>
          <p:spPr bwMode="auto">
            <a:xfrm>
              <a:off x="183" y="1507"/>
              <a:ext cx="1404" cy="262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RP-4</a:t>
              </a:r>
            </a:p>
          </p:txBody>
        </p:sp>
        <p:sp>
          <p:nvSpPr>
            <p:cNvPr id="100366" name="Rectangle 14"/>
            <p:cNvSpPr>
              <a:spLocks noChangeArrowheads="1"/>
            </p:cNvSpPr>
            <p:nvPr/>
          </p:nvSpPr>
          <p:spPr bwMode="auto">
            <a:xfrm>
              <a:off x="1587" y="1507"/>
              <a:ext cx="1270" cy="262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31%</a:t>
              </a:r>
            </a:p>
          </p:txBody>
        </p:sp>
        <p:sp>
          <p:nvSpPr>
            <p:cNvPr id="100367" name="Rectangle 15"/>
            <p:cNvSpPr>
              <a:spLocks noChangeArrowheads="1"/>
            </p:cNvSpPr>
            <p:nvPr/>
          </p:nvSpPr>
          <p:spPr bwMode="auto">
            <a:xfrm>
              <a:off x="2857" y="1507"/>
              <a:ext cx="1363" cy="262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 2%</a:t>
              </a:r>
            </a:p>
          </p:txBody>
        </p:sp>
        <p:sp>
          <p:nvSpPr>
            <p:cNvPr id="100368" name="Rectangle 16"/>
            <p:cNvSpPr>
              <a:spLocks noChangeArrowheads="1"/>
            </p:cNvSpPr>
            <p:nvPr/>
          </p:nvSpPr>
          <p:spPr bwMode="auto">
            <a:xfrm>
              <a:off x="4220" y="1507"/>
              <a:ext cx="1330" cy="262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+ 29%</a:t>
              </a:r>
            </a:p>
          </p:txBody>
        </p:sp>
        <p:sp>
          <p:nvSpPr>
            <p:cNvPr id="100369" name="Rectangle 17"/>
            <p:cNvSpPr>
              <a:spLocks noChangeArrowheads="1"/>
            </p:cNvSpPr>
            <p:nvPr/>
          </p:nvSpPr>
          <p:spPr bwMode="auto">
            <a:xfrm>
              <a:off x="183" y="1769"/>
              <a:ext cx="1404" cy="262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BP-2</a:t>
              </a:r>
            </a:p>
          </p:txBody>
        </p:sp>
        <p:sp>
          <p:nvSpPr>
            <p:cNvPr id="100370" name="Rectangle 18"/>
            <p:cNvSpPr>
              <a:spLocks noChangeArrowheads="1"/>
            </p:cNvSpPr>
            <p:nvPr/>
          </p:nvSpPr>
          <p:spPr bwMode="auto">
            <a:xfrm>
              <a:off x="1587" y="1769"/>
              <a:ext cx="1270" cy="262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22%</a:t>
              </a:r>
            </a:p>
          </p:txBody>
        </p:sp>
        <p:sp>
          <p:nvSpPr>
            <p:cNvPr id="100371" name="Rectangle 19"/>
            <p:cNvSpPr>
              <a:spLocks noChangeArrowheads="1"/>
            </p:cNvSpPr>
            <p:nvPr/>
          </p:nvSpPr>
          <p:spPr bwMode="auto">
            <a:xfrm>
              <a:off x="2857" y="1769"/>
              <a:ext cx="1363" cy="262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 7%</a:t>
              </a:r>
            </a:p>
          </p:txBody>
        </p:sp>
        <p:sp>
          <p:nvSpPr>
            <p:cNvPr id="100372" name="Rectangle 20"/>
            <p:cNvSpPr>
              <a:spLocks noChangeArrowheads="1"/>
            </p:cNvSpPr>
            <p:nvPr/>
          </p:nvSpPr>
          <p:spPr bwMode="auto">
            <a:xfrm>
              <a:off x="4220" y="1769"/>
              <a:ext cx="1330" cy="262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+ 15%</a:t>
              </a:r>
            </a:p>
          </p:txBody>
        </p:sp>
        <p:sp>
          <p:nvSpPr>
            <p:cNvPr id="100373" name="Rectangle 21"/>
            <p:cNvSpPr>
              <a:spLocks noChangeArrowheads="1"/>
            </p:cNvSpPr>
            <p:nvPr/>
          </p:nvSpPr>
          <p:spPr bwMode="auto">
            <a:xfrm>
              <a:off x="183" y="2031"/>
              <a:ext cx="1404" cy="262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GH-5</a:t>
              </a:r>
            </a:p>
          </p:txBody>
        </p:sp>
        <p:sp>
          <p:nvSpPr>
            <p:cNvPr id="100374" name="Rectangle 22"/>
            <p:cNvSpPr>
              <a:spLocks noChangeArrowheads="1"/>
            </p:cNvSpPr>
            <p:nvPr/>
          </p:nvSpPr>
          <p:spPr bwMode="auto">
            <a:xfrm>
              <a:off x="1587" y="2031"/>
              <a:ext cx="1270" cy="262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 7%</a:t>
              </a:r>
            </a:p>
          </p:txBody>
        </p:sp>
        <p:sp>
          <p:nvSpPr>
            <p:cNvPr id="100375" name="Rectangle 23"/>
            <p:cNvSpPr>
              <a:spLocks noChangeArrowheads="1"/>
            </p:cNvSpPr>
            <p:nvPr/>
          </p:nvSpPr>
          <p:spPr bwMode="auto">
            <a:xfrm>
              <a:off x="2857" y="2031"/>
              <a:ext cx="1363" cy="262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 0%</a:t>
              </a:r>
            </a:p>
          </p:txBody>
        </p:sp>
        <p:sp>
          <p:nvSpPr>
            <p:cNvPr id="100376" name="Rectangle 24"/>
            <p:cNvSpPr>
              <a:spLocks noChangeArrowheads="1"/>
            </p:cNvSpPr>
            <p:nvPr/>
          </p:nvSpPr>
          <p:spPr bwMode="auto">
            <a:xfrm>
              <a:off x="4220" y="2031"/>
              <a:ext cx="1330" cy="262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+  7%</a:t>
              </a:r>
            </a:p>
          </p:txBody>
        </p:sp>
        <p:sp>
          <p:nvSpPr>
            <p:cNvPr id="100377" name="Rectangle 25"/>
            <p:cNvSpPr>
              <a:spLocks noChangeArrowheads="1"/>
            </p:cNvSpPr>
            <p:nvPr/>
          </p:nvSpPr>
          <p:spPr bwMode="auto">
            <a:xfrm>
              <a:off x="183" y="2293"/>
              <a:ext cx="1404" cy="261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EN-4</a:t>
              </a:r>
            </a:p>
          </p:txBody>
        </p:sp>
        <p:sp>
          <p:nvSpPr>
            <p:cNvPr id="100378" name="Rectangle 26"/>
            <p:cNvSpPr>
              <a:spLocks noChangeArrowheads="1"/>
            </p:cNvSpPr>
            <p:nvPr/>
          </p:nvSpPr>
          <p:spPr bwMode="auto">
            <a:xfrm>
              <a:off x="1587" y="2293"/>
              <a:ext cx="1270" cy="261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 9%</a:t>
              </a:r>
            </a:p>
          </p:txBody>
        </p:sp>
        <p:sp>
          <p:nvSpPr>
            <p:cNvPr id="100379" name="Rectangle 27"/>
            <p:cNvSpPr>
              <a:spLocks noChangeArrowheads="1"/>
            </p:cNvSpPr>
            <p:nvPr/>
          </p:nvSpPr>
          <p:spPr bwMode="auto">
            <a:xfrm>
              <a:off x="2857" y="2293"/>
              <a:ext cx="1363" cy="261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 2%</a:t>
              </a:r>
            </a:p>
          </p:txBody>
        </p:sp>
        <p:sp>
          <p:nvSpPr>
            <p:cNvPr id="100380" name="Rectangle 28"/>
            <p:cNvSpPr>
              <a:spLocks noChangeArrowheads="1"/>
            </p:cNvSpPr>
            <p:nvPr/>
          </p:nvSpPr>
          <p:spPr bwMode="auto">
            <a:xfrm>
              <a:off x="4220" y="2293"/>
              <a:ext cx="1330" cy="261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+  7%</a:t>
              </a:r>
            </a:p>
          </p:txBody>
        </p:sp>
        <p:sp>
          <p:nvSpPr>
            <p:cNvPr id="100381" name="Rectangle 29"/>
            <p:cNvSpPr>
              <a:spLocks noChangeArrowheads="1"/>
            </p:cNvSpPr>
            <p:nvPr/>
          </p:nvSpPr>
          <p:spPr bwMode="auto">
            <a:xfrm>
              <a:off x="183" y="2554"/>
              <a:ext cx="1404" cy="262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SF-2</a:t>
              </a:r>
            </a:p>
          </p:txBody>
        </p:sp>
        <p:sp>
          <p:nvSpPr>
            <p:cNvPr id="100382" name="Rectangle 30"/>
            <p:cNvSpPr>
              <a:spLocks noChangeArrowheads="1"/>
            </p:cNvSpPr>
            <p:nvPr/>
          </p:nvSpPr>
          <p:spPr bwMode="auto">
            <a:xfrm>
              <a:off x="1587" y="2554"/>
              <a:ext cx="1270" cy="262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17%</a:t>
              </a:r>
            </a:p>
          </p:txBody>
        </p:sp>
        <p:sp>
          <p:nvSpPr>
            <p:cNvPr id="100383" name="Rectangle 31"/>
            <p:cNvSpPr>
              <a:spLocks noChangeArrowheads="1"/>
            </p:cNvSpPr>
            <p:nvPr/>
          </p:nvSpPr>
          <p:spPr bwMode="auto">
            <a:xfrm>
              <a:off x="2857" y="2554"/>
              <a:ext cx="1363" cy="262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 4%</a:t>
              </a:r>
            </a:p>
          </p:txBody>
        </p:sp>
        <p:sp>
          <p:nvSpPr>
            <p:cNvPr id="100384" name="Rectangle 32"/>
            <p:cNvSpPr>
              <a:spLocks noChangeArrowheads="1"/>
            </p:cNvSpPr>
            <p:nvPr/>
          </p:nvSpPr>
          <p:spPr bwMode="auto">
            <a:xfrm>
              <a:off x="4220" y="2554"/>
              <a:ext cx="1330" cy="262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+ 13%</a:t>
              </a:r>
            </a:p>
          </p:txBody>
        </p:sp>
        <p:sp>
          <p:nvSpPr>
            <p:cNvPr id="100385" name="Rectangle 33"/>
            <p:cNvSpPr>
              <a:spLocks noChangeArrowheads="1"/>
            </p:cNvSpPr>
            <p:nvPr/>
          </p:nvSpPr>
          <p:spPr bwMode="auto">
            <a:xfrm>
              <a:off x="183" y="2816"/>
              <a:ext cx="1404" cy="261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RE-3</a:t>
              </a:r>
            </a:p>
          </p:txBody>
        </p:sp>
        <p:sp>
          <p:nvSpPr>
            <p:cNvPr id="100386" name="Rectangle 34"/>
            <p:cNvSpPr>
              <a:spLocks noChangeArrowheads="1"/>
            </p:cNvSpPr>
            <p:nvPr/>
          </p:nvSpPr>
          <p:spPr bwMode="auto">
            <a:xfrm>
              <a:off x="1587" y="2816"/>
              <a:ext cx="1270" cy="261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15%</a:t>
              </a:r>
            </a:p>
          </p:txBody>
        </p:sp>
        <p:sp>
          <p:nvSpPr>
            <p:cNvPr id="100387" name="Rectangle 35"/>
            <p:cNvSpPr>
              <a:spLocks noChangeArrowheads="1"/>
            </p:cNvSpPr>
            <p:nvPr/>
          </p:nvSpPr>
          <p:spPr bwMode="auto">
            <a:xfrm>
              <a:off x="2857" y="2816"/>
              <a:ext cx="1363" cy="261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15%</a:t>
              </a:r>
            </a:p>
          </p:txBody>
        </p:sp>
        <p:sp>
          <p:nvSpPr>
            <p:cNvPr id="100388" name="Rectangle 36"/>
            <p:cNvSpPr>
              <a:spLocks noChangeArrowheads="1"/>
            </p:cNvSpPr>
            <p:nvPr/>
          </p:nvSpPr>
          <p:spPr bwMode="auto">
            <a:xfrm>
              <a:off x="4220" y="2816"/>
              <a:ext cx="1330" cy="261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     0%</a:t>
              </a:r>
            </a:p>
          </p:txBody>
        </p:sp>
        <p:sp>
          <p:nvSpPr>
            <p:cNvPr id="100389" name="Rectangle 37"/>
            <p:cNvSpPr>
              <a:spLocks noChangeArrowheads="1"/>
            </p:cNvSpPr>
            <p:nvPr/>
          </p:nvSpPr>
          <p:spPr bwMode="auto">
            <a:xfrm>
              <a:off x="183" y="3077"/>
              <a:ext cx="1404" cy="261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EWB-5</a:t>
              </a:r>
            </a:p>
          </p:txBody>
        </p:sp>
        <p:sp>
          <p:nvSpPr>
            <p:cNvPr id="100390" name="Rectangle 38"/>
            <p:cNvSpPr>
              <a:spLocks noChangeArrowheads="1"/>
            </p:cNvSpPr>
            <p:nvPr/>
          </p:nvSpPr>
          <p:spPr bwMode="auto">
            <a:xfrm>
              <a:off x="1587" y="3077"/>
              <a:ext cx="1270" cy="261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19%</a:t>
              </a:r>
            </a:p>
          </p:txBody>
        </p:sp>
        <p:sp>
          <p:nvSpPr>
            <p:cNvPr id="100391" name="Rectangle 39"/>
            <p:cNvSpPr>
              <a:spLocks noChangeArrowheads="1"/>
            </p:cNvSpPr>
            <p:nvPr/>
          </p:nvSpPr>
          <p:spPr bwMode="auto">
            <a:xfrm>
              <a:off x="2857" y="3077"/>
              <a:ext cx="1363" cy="261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 4%</a:t>
              </a:r>
            </a:p>
          </p:txBody>
        </p:sp>
        <p:sp>
          <p:nvSpPr>
            <p:cNvPr id="100392" name="Rectangle 40"/>
            <p:cNvSpPr>
              <a:spLocks noChangeArrowheads="1"/>
            </p:cNvSpPr>
            <p:nvPr/>
          </p:nvSpPr>
          <p:spPr bwMode="auto">
            <a:xfrm>
              <a:off x="4220" y="3077"/>
              <a:ext cx="1330" cy="261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+ 15%</a:t>
              </a:r>
            </a:p>
          </p:txBody>
        </p:sp>
        <p:sp>
          <p:nvSpPr>
            <p:cNvPr id="100393" name="Rectangle 41"/>
            <p:cNvSpPr>
              <a:spLocks noChangeArrowheads="1"/>
            </p:cNvSpPr>
            <p:nvPr/>
          </p:nvSpPr>
          <p:spPr bwMode="auto">
            <a:xfrm>
              <a:off x="183" y="3338"/>
              <a:ext cx="1404" cy="262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PCS</a:t>
              </a:r>
            </a:p>
          </p:txBody>
        </p:sp>
        <p:sp>
          <p:nvSpPr>
            <p:cNvPr id="100394" name="Rectangle 42"/>
            <p:cNvSpPr>
              <a:spLocks noChangeArrowheads="1"/>
            </p:cNvSpPr>
            <p:nvPr/>
          </p:nvSpPr>
          <p:spPr bwMode="auto">
            <a:xfrm>
              <a:off x="1587" y="3338"/>
              <a:ext cx="1270" cy="262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24%</a:t>
              </a:r>
            </a:p>
          </p:txBody>
        </p:sp>
        <p:sp>
          <p:nvSpPr>
            <p:cNvPr id="100395" name="Rectangle 43"/>
            <p:cNvSpPr>
              <a:spLocks noChangeArrowheads="1"/>
            </p:cNvSpPr>
            <p:nvPr/>
          </p:nvSpPr>
          <p:spPr bwMode="auto">
            <a:xfrm>
              <a:off x="2857" y="3338"/>
              <a:ext cx="1363" cy="262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 7%</a:t>
              </a:r>
            </a:p>
          </p:txBody>
        </p:sp>
        <p:sp>
          <p:nvSpPr>
            <p:cNvPr id="100396" name="Rectangle 44"/>
            <p:cNvSpPr>
              <a:spLocks noChangeArrowheads="1"/>
            </p:cNvSpPr>
            <p:nvPr/>
          </p:nvSpPr>
          <p:spPr bwMode="auto">
            <a:xfrm>
              <a:off x="4220" y="3338"/>
              <a:ext cx="1330" cy="262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+ 17%</a:t>
              </a:r>
            </a:p>
          </p:txBody>
        </p:sp>
        <p:sp>
          <p:nvSpPr>
            <p:cNvPr id="100397" name="Rectangle 45"/>
            <p:cNvSpPr>
              <a:spLocks noChangeArrowheads="1"/>
            </p:cNvSpPr>
            <p:nvPr/>
          </p:nvSpPr>
          <p:spPr bwMode="auto">
            <a:xfrm>
              <a:off x="183" y="3600"/>
              <a:ext cx="1404" cy="262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MCS</a:t>
              </a:r>
            </a:p>
          </p:txBody>
        </p:sp>
        <p:sp>
          <p:nvSpPr>
            <p:cNvPr id="100398" name="Rectangle 46"/>
            <p:cNvSpPr>
              <a:spLocks noChangeArrowheads="1"/>
            </p:cNvSpPr>
            <p:nvPr/>
          </p:nvSpPr>
          <p:spPr bwMode="auto">
            <a:xfrm>
              <a:off x="1587" y="3600"/>
              <a:ext cx="1270" cy="262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22%</a:t>
              </a:r>
            </a:p>
          </p:txBody>
        </p:sp>
        <p:sp>
          <p:nvSpPr>
            <p:cNvPr id="100399" name="Rectangle 47"/>
            <p:cNvSpPr>
              <a:spLocks noChangeArrowheads="1"/>
            </p:cNvSpPr>
            <p:nvPr/>
          </p:nvSpPr>
          <p:spPr bwMode="auto">
            <a:xfrm>
              <a:off x="2857" y="3600"/>
              <a:ext cx="1363" cy="262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11%</a:t>
              </a:r>
            </a:p>
          </p:txBody>
        </p:sp>
        <p:sp>
          <p:nvSpPr>
            <p:cNvPr id="100400" name="Rectangle 48"/>
            <p:cNvSpPr>
              <a:spLocks noChangeArrowheads="1"/>
            </p:cNvSpPr>
            <p:nvPr/>
          </p:nvSpPr>
          <p:spPr bwMode="auto">
            <a:xfrm>
              <a:off x="4220" y="3600"/>
              <a:ext cx="1330" cy="262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+ 11%</a:t>
              </a:r>
            </a:p>
          </p:txBody>
        </p:sp>
        <p:sp>
          <p:nvSpPr>
            <p:cNvPr id="100401" name="Line 49"/>
            <p:cNvSpPr>
              <a:spLocks noChangeShapeType="1"/>
            </p:cNvSpPr>
            <p:nvPr/>
          </p:nvSpPr>
          <p:spPr bwMode="auto">
            <a:xfrm>
              <a:off x="1587" y="827"/>
              <a:ext cx="0" cy="3035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02" name="Line 50"/>
            <p:cNvSpPr>
              <a:spLocks noChangeShapeType="1"/>
            </p:cNvSpPr>
            <p:nvPr/>
          </p:nvSpPr>
          <p:spPr bwMode="auto">
            <a:xfrm>
              <a:off x="2857" y="827"/>
              <a:ext cx="0" cy="3035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03" name="Line 51"/>
            <p:cNvSpPr>
              <a:spLocks noChangeShapeType="1"/>
            </p:cNvSpPr>
            <p:nvPr/>
          </p:nvSpPr>
          <p:spPr bwMode="auto">
            <a:xfrm>
              <a:off x="4220" y="827"/>
              <a:ext cx="0" cy="3035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04" name="Line 52"/>
            <p:cNvSpPr>
              <a:spLocks noChangeShapeType="1"/>
            </p:cNvSpPr>
            <p:nvPr/>
          </p:nvSpPr>
          <p:spPr bwMode="auto">
            <a:xfrm>
              <a:off x="183" y="1247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05" name="Line 53"/>
            <p:cNvSpPr>
              <a:spLocks noChangeShapeType="1"/>
            </p:cNvSpPr>
            <p:nvPr/>
          </p:nvSpPr>
          <p:spPr bwMode="auto">
            <a:xfrm>
              <a:off x="183" y="1507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06" name="Line 54"/>
            <p:cNvSpPr>
              <a:spLocks noChangeShapeType="1"/>
            </p:cNvSpPr>
            <p:nvPr/>
          </p:nvSpPr>
          <p:spPr bwMode="auto">
            <a:xfrm>
              <a:off x="183" y="1769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07" name="Line 55"/>
            <p:cNvSpPr>
              <a:spLocks noChangeShapeType="1"/>
            </p:cNvSpPr>
            <p:nvPr/>
          </p:nvSpPr>
          <p:spPr bwMode="auto">
            <a:xfrm>
              <a:off x="183" y="2031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08" name="Line 56"/>
            <p:cNvSpPr>
              <a:spLocks noChangeShapeType="1"/>
            </p:cNvSpPr>
            <p:nvPr/>
          </p:nvSpPr>
          <p:spPr bwMode="auto">
            <a:xfrm>
              <a:off x="183" y="2293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09" name="Line 57"/>
            <p:cNvSpPr>
              <a:spLocks noChangeShapeType="1"/>
            </p:cNvSpPr>
            <p:nvPr/>
          </p:nvSpPr>
          <p:spPr bwMode="auto">
            <a:xfrm>
              <a:off x="183" y="2554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10" name="Line 58"/>
            <p:cNvSpPr>
              <a:spLocks noChangeShapeType="1"/>
            </p:cNvSpPr>
            <p:nvPr/>
          </p:nvSpPr>
          <p:spPr bwMode="auto">
            <a:xfrm>
              <a:off x="183" y="2816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11" name="Line 59"/>
            <p:cNvSpPr>
              <a:spLocks noChangeShapeType="1"/>
            </p:cNvSpPr>
            <p:nvPr/>
          </p:nvSpPr>
          <p:spPr bwMode="auto">
            <a:xfrm>
              <a:off x="183" y="3077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12" name="Line 60"/>
            <p:cNvSpPr>
              <a:spLocks noChangeShapeType="1"/>
            </p:cNvSpPr>
            <p:nvPr/>
          </p:nvSpPr>
          <p:spPr bwMode="auto">
            <a:xfrm>
              <a:off x="183" y="3338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13" name="Line 61"/>
            <p:cNvSpPr>
              <a:spLocks noChangeShapeType="1"/>
            </p:cNvSpPr>
            <p:nvPr/>
          </p:nvSpPr>
          <p:spPr bwMode="auto">
            <a:xfrm>
              <a:off x="183" y="3600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14" name="Line 62"/>
            <p:cNvSpPr>
              <a:spLocks noChangeShapeType="1"/>
            </p:cNvSpPr>
            <p:nvPr/>
          </p:nvSpPr>
          <p:spPr bwMode="auto">
            <a:xfrm>
              <a:off x="183" y="827"/>
              <a:ext cx="0" cy="3035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15" name="Line 63"/>
            <p:cNvSpPr>
              <a:spLocks noChangeShapeType="1"/>
            </p:cNvSpPr>
            <p:nvPr/>
          </p:nvSpPr>
          <p:spPr bwMode="auto">
            <a:xfrm>
              <a:off x="5550" y="827"/>
              <a:ext cx="0" cy="3035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16" name="Line 64"/>
            <p:cNvSpPr>
              <a:spLocks noChangeShapeType="1"/>
            </p:cNvSpPr>
            <p:nvPr/>
          </p:nvSpPr>
          <p:spPr bwMode="auto">
            <a:xfrm>
              <a:off x="183" y="827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17" name="Line 65"/>
            <p:cNvSpPr>
              <a:spLocks noChangeShapeType="1"/>
            </p:cNvSpPr>
            <p:nvPr/>
          </p:nvSpPr>
          <p:spPr bwMode="auto">
            <a:xfrm>
              <a:off x="183" y="3862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B0A6DD-785B-4D0D-8573-1F9D95B0901C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983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81000"/>
            <a:ext cx="7848600" cy="1143000"/>
          </a:xfrm>
        </p:spPr>
        <p:txBody>
          <a:bodyPr/>
          <a:lstStyle/>
          <a:p>
            <a:pPr eaLnBrk="1" hangingPunct="1"/>
            <a:r>
              <a:rPr lang="en-US" altLang="en-US" sz="4000" b="1" dirty="0" smtClean="0">
                <a:latin typeface="Comic Sans MS" pitchFamily="66" charset="0"/>
              </a:rPr>
              <a:t>Defining a Responder: Reliable Change Index (RCI)</a:t>
            </a:r>
          </a:p>
        </p:txBody>
      </p:sp>
      <p:graphicFrame>
        <p:nvGraphicFramePr>
          <p:cNvPr id="98308" name="Object 6"/>
          <p:cNvGraphicFramePr>
            <a:graphicFrameLocks noChangeAspect="1"/>
          </p:cNvGraphicFramePr>
          <p:nvPr/>
        </p:nvGraphicFramePr>
        <p:xfrm>
          <a:off x="2133600" y="1905000"/>
          <a:ext cx="4337050" cy="223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10" name="Equation" r:id="rId4" imgW="837836" imgH="431613" progId="Equation.3">
                  <p:embed/>
                </p:oleObj>
              </mc:Choice>
              <mc:Fallback>
                <p:oleObj name="Equation" r:id="rId4" imgW="837836" imgH="431613" progId="Equation.3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905000"/>
                        <a:ext cx="4337050" cy="2233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09" name="Object 5"/>
          <p:cNvGraphicFramePr>
            <a:graphicFrameLocks noChangeAspect="1"/>
          </p:cNvGraphicFramePr>
          <p:nvPr/>
        </p:nvGraphicFramePr>
        <p:xfrm>
          <a:off x="2401888" y="4298950"/>
          <a:ext cx="3675062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11" name="Equation" r:id="rId6" imgW="1383699" imgH="266584" progId="Equation.3">
                  <p:embed/>
                </p:oleObj>
              </mc:Choice>
              <mc:Fallback>
                <p:oleObj name="Equation" r:id="rId6" imgW="1383699" imgH="266584" progId="Equation.3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1888" y="4298950"/>
                        <a:ext cx="3675062" cy="709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10" name="TextBox 4"/>
          <p:cNvSpPr txBox="1">
            <a:spLocks noChangeArrowheads="1"/>
          </p:cNvSpPr>
          <p:nvPr/>
        </p:nvSpPr>
        <p:spPr bwMode="auto">
          <a:xfrm>
            <a:off x="4189413" y="5203825"/>
            <a:ext cx="35814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1200" i="1">
                <a:latin typeface="Arial" pitchFamily="34" charset="0"/>
                <a:ea typeface="MS PGothic" pitchFamily="34" charset="-128"/>
              </a:rPr>
              <a:t>Note: SD</a:t>
            </a:r>
            <a:r>
              <a:rPr lang="en-US" altLang="en-US" sz="1200" i="1" baseline="-25000">
                <a:latin typeface="Arial" pitchFamily="34" charset="0"/>
                <a:ea typeface="MS PGothic" pitchFamily="34" charset="-128"/>
              </a:rPr>
              <a:t>bl</a:t>
            </a:r>
            <a:r>
              <a:rPr lang="en-US" altLang="en-US" sz="1200" baseline="-25000">
                <a:latin typeface="Arial" pitchFamily="34" charset="0"/>
                <a:ea typeface="MS PGothic" pitchFamily="34" charset="-128"/>
              </a:rPr>
              <a:t> </a:t>
            </a:r>
            <a:r>
              <a:rPr lang="en-US" altLang="en-US" sz="1200">
                <a:latin typeface="Arial" pitchFamily="34" charset="0"/>
                <a:ea typeface="MS PGothic" pitchFamily="34" charset="-128"/>
              </a:rPr>
              <a:t> = standard deviation at baseline</a:t>
            </a:r>
          </a:p>
          <a:p>
            <a:pPr eaLnBrk="0" hangingPunct="0"/>
            <a:r>
              <a:rPr lang="en-US" altLang="en-US" sz="1200" i="1">
                <a:latin typeface="Arial" pitchFamily="34" charset="0"/>
                <a:ea typeface="MS PGothic" pitchFamily="34" charset="-128"/>
              </a:rPr>
              <a:t>          r</a:t>
            </a:r>
            <a:r>
              <a:rPr lang="en-US" altLang="en-US" sz="1200" i="1" baseline="-25000">
                <a:latin typeface="Arial" pitchFamily="34" charset="0"/>
                <a:ea typeface="MS PGothic" pitchFamily="34" charset="-128"/>
              </a:rPr>
              <a:t>xx</a:t>
            </a:r>
            <a:r>
              <a:rPr lang="en-US" altLang="en-US" sz="1200">
                <a:latin typeface="Arial" pitchFamily="34" charset="0"/>
                <a:ea typeface="MS PGothic" pitchFamily="34" charset="-128"/>
              </a:rPr>
              <a:t> = reliability</a:t>
            </a:r>
          </a:p>
          <a:p>
            <a:pPr eaLnBrk="0" hangingPunct="0"/>
            <a:r>
              <a:rPr lang="en-US" altLang="en-US" sz="1200" i="1">
                <a:latin typeface="Arial" pitchFamily="34" charset="0"/>
                <a:ea typeface="MS PGothic" pitchFamily="34" charset="-128"/>
              </a:rPr>
              <a:t>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9EF12A-1CB7-45F4-B701-146E45B61531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22313" y="609600"/>
            <a:ext cx="7848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Comic Sans MS" pitchFamily="66" charset="0"/>
              </a:rPr>
              <a:t>Amount of Change in Observed Score Needed To be Statistically Significant </a:t>
            </a:r>
          </a:p>
        </p:txBody>
      </p:sp>
      <p:graphicFrame>
        <p:nvGraphicFramePr>
          <p:cNvPr id="38916" name="Object 6"/>
          <p:cNvGraphicFramePr>
            <a:graphicFrameLocks noChangeAspect="1"/>
          </p:cNvGraphicFramePr>
          <p:nvPr/>
        </p:nvGraphicFramePr>
        <p:xfrm>
          <a:off x="-66675" y="1871663"/>
          <a:ext cx="8740775" cy="230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08" name="Equation" r:id="rId4" imgW="1688367" imgH="444307" progId="Equation.3">
                  <p:embed/>
                </p:oleObj>
              </mc:Choice>
              <mc:Fallback>
                <p:oleObj name="Equation" r:id="rId4" imgW="1688367" imgH="444307" progId="Equation.3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6675" y="1871663"/>
                        <a:ext cx="8740775" cy="2300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7" name="TextBox 4"/>
          <p:cNvSpPr txBox="1">
            <a:spLocks noChangeArrowheads="1"/>
          </p:cNvSpPr>
          <p:nvPr/>
        </p:nvSpPr>
        <p:spPr bwMode="auto">
          <a:xfrm>
            <a:off x="838200" y="5203825"/>
            <a:ext cx="7086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>
                <a:ea typeface="MS PGothic" pitchFamily="34" charset="-128"/>
              </a:rPr>
              <a:t>Note: SD</a:t>
            </a:r>
            <a:r>
              <a:rPr lang="en-US" altLang="en-US" sz="1800" i="1" baseline="-25000">
                <a:ea typeface="MS PGothic" pitchFamily="34" charset="-128"/>
              </a:rPr>
              <a:t>bl</a:t>
            </a:r>
            <a:r>
              <a:rPr lang="en-US" altLang="en-US" sz="1800" baseline="-25000">
                <a:ea typeface="MS PGothic" pitchFamily="34" charset="-128"/>
              </a:rPr>
              <a:t> </a:t>
            </a:r>
            <a:r>
              <a:rPr lang="en-US" altLang="en-US" sz="1800">
                <a:ea typeface="MS PGothic" pitchFamily="34" charset="-128"/>
              </a:rPr>
              <a:t> = standard deviation at baseline and </a:t>
            </a:r>
            <a:r>
              <a:rPr lang="en-US" altLang="en-US" sz="1800" i="1">
                <a:ea typeface="MS PGothic" pitchFamily="34" charset="-128"/>
              </a:rPr>
              <a:t> r</a:t>
            </a:r>
            <a:r>
              <a:rPr lang="en-US" altLang="en-US" sz="1800" i="1" baseline="-25000">
                <a:ea typeface="MS PGothic" pitchFamily="34" charset="-128"/>
              </a:rPr>
              <a:t>xx</a:t>
            </a:r>
            <a:r>
              <a:rPr lang="en-US" altLang="en-US" sz="1800">
                <a:ea typeface="MS PGothic" pitchFamily="34" charset="-128"/>
              </a:rPr>
              <a:t> = reliability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i="1">
                <a:ea typeface="MS PGothic" pitchFamily="34" charset="-128"/>
              </a:rPr>
              <a:t>          </a:t>
            </a:r>
          </a:p>
        </p:txBody>
      </p:sp>
      <p:cxnSp>
        <p:nvCxnSpPr>
          <p:cNvPr id="38918" name="Straight Connector 2"/>
          <p:cNvCxnSpPr>
            <a:cxnSpLocks noChangeShapeType="1"/>
          </p:cNvCxnSpPr>
          <p:nvPr/>
        </p:nvCxnSpPr>
        <p:spPr bwMode="auto">
          <a:xfrm>
            <a:off x="457200" y="4138613"/>
            <a:ext cx="7848600" cy="0"/>
          </a:xfrm>
          <a:prstGeom prst="line">
            <a:avLst/>
          </a:prstGeom>
          <a:noFill/>
          <a:ln w="38100" algn="ctr">
            <a:solidFill>
              <a:schemeClr val="bg2"/>
            </a:solidFill>
            <a:prstDash val="sysDot"/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altLang="en-US" sz="2800" b="1" dirty="0" smtClean="0">
                <a:latin typeface="Comic Sans MS" pitchFamily="66" charset="0"/>
              </a:rPr>
              <a:t>“Implementing patient-reported outcomes assessment in clinical practice: a review of </a:t>
            </a:r>
            <a:br>
              <a:rPr lang="en-US" altLang="en-US" sz="2800" b="1" dirty="0" smtClean="0">
                <a:latin typeface="Comic Sans MS" pitchFamily="66" charset="0"/>
              </a:rPr>
            </a:br>
            <a:r>
              <a:rPr lang="en-US" altLang="en-US" sz="2800" b="1" dirty="0" smtClean="0">
                <a:latin typeface="Comic Sans MS" pitchFamily="66" charset="0"/>
              </a:rPr>
              <a:t>the options and considerations”</a:t>
            </a:r>
          </a:p>
        </p:txBody>
      </p:sp>
      <p:sp>
        <p:nvSpPr>
          <p:cNvPr id="112643" name="Content Placeholder 3"/>
          <p:cNvSpPr>
            <a:spLocks noGrp="1"/>
          </p:cNvSpPr>
          <p:nvPr>
            <p:ph idx="1"/>
          </p:nvPr>
        </p:nvSpPr>
        <p:spPr>
          <a:xfrm>
            <a:off x="152400" y="1752600"/>
            <a:ext cx="8991600" cy="43735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altLang="en-US" dirty="0" smtClean="0"/>
              <a:t>Snyder, C.F., Aaronson, N. K., et al.   </a:t>
            </a:r>
            <a:r>
              <a:rPr lang="en-US" altLang="en-US" u="sng" dirty="0" smtClean="0"/>
              <a:t>Quality of Life Research</a:t>
            </a:r>
            <a:r>
              <a:rPr lang="en-US" altLang="en-US" dirty="0" smtClean="0"/>
              <a:t>, 21</a:t>
            </a:r>
            <a:r>
              <a:rPr lang="en-US" altLang="en-US" smtClean="0"/>
              <a:t>, 1305-1314, 2012.</a:t>
            </a:r>
            <a:endParaRPr lang="en-US" altLang="en-US" dirty="0" smtClean="0"/>
          </a:p>
          <a:p>
            <a:endParaRPr lang="en-US" altLang="en-US" dirty="0" smtClean="0"/>
          </a:p>
          <a:p>
            <a:pPr lvl="1"/>
            <a:r>
              <a:rPr lang="en-US" altLang="en-US" dirty="0" smtClean="0"/>
              <a:t>HRQOL has rarely been collected in a standardized fashion in routine clinical practice.</a:t>
            </a:r>
          </a:p>
          <a:p>
            <a:pPr lvl="1"/>
            <a:r>
              <a:rPr lang="en-US" altLang="en-US" dirty="0" smtClean="0"/>
              <a:t>Increased interest in using PROs for individual patient management.</a:t>
            </a:r>
          </a:p>
          <a:p>
            <a:pPr lvl="1"/>
            <a:r>
              <a:rPr lang="en-US" altLang="en-US" dirty="0" smtClean="0"/>
              <a:t>Research shows that use of PROs:</a:t>
            </a:r>
          </a:p>
          <a:p>
            <a:pPr lvl="2"/>
            <a:r>
              <a:rPr lang="en-US" altLang="en-US" dirty="0" smtClean="0"/>
              <a:t>Improves patient-clinician communication</a:t>
            </a:r>
          </a:p>
          <a:p>
            <a:pPr lvl="2"/>
            <a:r>
              <a:rPr lang="en-US" altLang="en-US" dirty="0" smtClean="0"/>
              <a:t>May improve outcomes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629400" y="6245225"/>
            <a:ext cx="2400300" cy="476250"/>
          </a:xfrm>
        </p:spPr>
        <p:txBody>
          <a:bodyPr/>
          <a:lstStyle/>
          <a:p>
            <a:pPr>
              <a:defRPr/>
            </a:pPr>
            <a:fld id="{006F102F-DB05-448F-A844-67A11CCC9E5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rcRect l="52123" t="10881" r="6296" b="6468"/>
          <a:stretch>
            <a:fillRect/>
          </a:stretch>
        </p:blipFill>
        <p:spPr>
          <a:xfrm>
            <a:off x="1676401" y="111589"/>
            <a:ext cx="5914712" cy="660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39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8629650" cy="1143000"/>
          </a:xfrm>
        </p:spPr>
        <p:txBody>
          <a:bodyPr/>
          <a:lstStyle/>
          <a:p>
            <a:r>
              <a:rPr lang="en-US" dirty="0" smtClean="0"/>
              <a:t>Break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24000"/>
            <a:ext cx="62484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63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8991600" cy="1524000"/>
          </a:xfrm>
        </p:spPr>
        <p:txBody>
          <a:bodyPr lIns="92075" tIns="46038" rIns="92075" bIns="46038"/>
          <a:lstStyle/>
          <a:p>
            <a:pPr eaLnBrk="1" hangingPunct="1"/>
            <a:r>
              <a:rPr lang="en-US" altLang="en-US" sz="3600" b="1" dirty="0" smtClean="0">
                <a:latin typeface="Comic Sans MS" pitchFamily="66" charset="0"/>
              </a:rPr>
              <a:t>U.S. Health Care Issues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b="1" smtClean="0"/>
              <a:t>A</a:t>
            </a:r>
            <a:r>
              <a:rPr lang="en-US" altLang="en-US" smtClean="0"/>
              <a:t>ccess to care </a:t>
            </a:r>
          </a:p>
          <a:p>
            <a:pPr lvl="1" eaLnBrk="1" hangingPunct="1"/>
            <a:r>
              <a:rPr lang="en-US" altLang="en-US" smtClean="0"/>
              <a:t>~ 50 million people without health insurance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b="1" smtClean="0"/>
              <a:t>C</a:t>
            </a:r>
            <a:r>
              <a:rPr lang="en-US" altLang="en-US" smtClean="0"/>
              <a:t>osts of care</a:t>
            </a:r>
          </a:p>
          <a:p>
            <a:pPr lvl="1" eaLnBrk="1" hangingPunct="1"/>
            <a:r>
              <a:rPr lang="en-US" altLang="en-US" smtClean="0"/>
              <a:t>Expenditures ~ $ 2.7 Trillion 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b="1" smtClean="0"/>
              <a:t>E</a:t>
            </a:r>
            <a:r>
              <a:rPr lang="en-US" altLang="en-US" smtClean="0"/>
              <a:t>ffectiveness (quality) of care</a:t>
            </a:r>
          </a:p>
          <a:p>
            <a:pPr lvl="1" eaLnBrk="1" hangingPunct="1"/>
            <a:endParaRPr lang="en-US" altLang="en-US" smtClean="0"/>
          </a:p>
        </p:txBody>
      </p:sp>
      <p:pic>
        <p:nvPicPr>
          <p:cNvPr id="5124" name="Picture 5" descr="ACE Signs">
            <a:hlinkClick r:id="rId3" tooltip="ACE Signs - Sign &amp; Outdoor Advertising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1485900"/>
            <a:ext cx="16192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372350" y="6245225"/>
            <a:ext cx="1466850" cy="476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A2CDD1A3-E042-48CF-88B6-29D70F424D69}" type="slidenum">
              <a:rPr 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26</a:t>
            </a:fld>
            <a:endParaRPr 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371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altLang="en-US" sz="3200" b="1" dirty="0" smtClean="0">
                <a:latin typeface="Comic Sans MS" pitchFamily="66" charset="0"/>
              </a:rPr>
              <a:t>  How Do We Know If Care Is Effective?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600200"/>
            <a:ext cx="8629650" cy="4525963"/>
          </a:xfrm>
        </p:spPr>
        <p:txBody>
          <a:bodyPr lIns="92075" tIns="46038" rIns="92075" bIns="46038"/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dirty="0" smtClean="0"/>
              <a:t>Effective care maximizes probability of desired health outcomes</a:t>
            </a:r>
          </a:p>
          <a:p>
            <a:pPr lvl="1" eaLnBrk="1" hangingPunct="1">
              <a:lnSpc>
                <a:spcPct val="120000"/>
              </a:lnSpc>
              <a:spcAft>
                <a:spcPct val="30000"/>
              </a:spcAft>
              <a:defRPr/>
            </a:pPr>
            <a:r>
              <a:rPr lang="en-US" dirty="0" smtClean="0"/>
              <a:t>Health outcome measures indicate whether        care is effective</a:t>
            </a:r>
            <a:endParaRPr lang="en-US" dirty="0"/>
          </a:p>
          <a:p>
            <a:pPr marL="0" indent="0" algn="ctr" eaLnBrk="1" hangingPunct="1">
              <a:buFontTx/>
              <a:buNone/>
              <a:defRPr/>
            </a:pPr>
            <a:r>
              <a:rPr lang="en-US" sz="2800" dirty="0" smtClean="0"/>
              <a:t>Cost ↓</a:t>
            </a:r>
            <a:endParaRPr lang="en-US" sz="2800" dirty="0" smtClean="0">
              <a:sym typeface="r_symbol"/>
            </a:endParaRPr>
          </a:p>
          <a:p>
            <a:pPr marL="0" indent="0" algn="ctr" eaLnBrk="1" hangingPunct="1">
              <a:buFontTx/>
              <a:buNone/>
              <a:defRPr/>
            </a:pPr>
            <a:endParaRPr lang="en-US" sz="2800" dirty="0" smtClean="0">
              <a:sym typeface="r_symbol"/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en-US" sz="2800" dirty="0" smtClean="0">
                <a:sym typeface="r_symbol"/>
              </a:rPr>
              <a:t>Effectiveness ↑</a:t>
            </a:r>
            <a:endParaRPr lang="en-US" sz="2800" dirty="0" smtClean="0"/>
          </a:p>
          <a:p>
            <a:pPr lvl="1" eaLnBrk="1" hangingPunct="1">
              <a:lnSpc>
                <a:spcPct val="120000"/>
              </a:lnSpc>
              <a:spcAft>
                <a:spcPct val="30000"/>
              </a:spcAft>
              <a:defRPr/>
            </a:pPr>
            <a:endParaRPr lang="en-US" dirty="0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372350" y="6245225"/>
            <a:ext cx="1466850" cy="476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D0EEA93B-33F3-4AAF-BF08-42FEA6D24DF7}" type="slidenum">
              <a:rPr 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27</a:t>
            </a:fld>
            <a:endParaRPr lang="en-US" sz="1400">
              <a:latin typeface="Times New Roman" panose="02020603050405020304" pitchFamily="18" charset="0"/>
            </a:endParaRPr>
          </a:p>
        </p:txBody>
      </p:sp>
      <p:sp>
        <p:nvSpPr>
          <p:cNvPr id="6149" name="Line 4"/>
          <p:cNvSpPr>
            <a:spLocks noChangeShapeType="1"/>
          </p:cNvSpPr>
          <p:nvPr/>
        </p:nvSpPr>
        <p:spPr bwMode="auto">
          <a:xfrm>
            <a:off x="3200400" y="4953000"/>
            <a:ext cx="36576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lg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 lIns="92075" tIns="46038" rIns="92075" bIns="46038"/>
          <a:lstStyle/>
          <a:p>
            <a:pPr eaLnBrk="1" hangingPunct="1"/>
            <a:r>
              <a:rPr lang="en-US" altLang="en-US" sz="3600" b="1" dirty="0" smtClean="0">
                <a:latin typeface="Comic Sans MS" pitchFamily="66" charset="0"/>
              </a:rPr>
              <a:t>Health Outcomes Measures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5675" y="1981200"/>
            <a:ext cx="7772400" cy="41148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en-US" altLang="en-US" sz="3000" dirty="0" smtClean="0"/>
              <a:t>Traditional clinical endpoints</a:t>
            </a:r>
          </a:p>
          <a:p>
            <a:pPr lvl="1" eaLnBrk="1" hangingPunct="1">
              <a:lnSpc>
                <a:spcPct val="90000"/>
              </a:lnSpc>
              <a:spcAft>
                <a:spcPct val="30000"/>
              </a:spcAft>
            </a:pPr>
            <a:r>
              <a:rPr lang="en-US" altLang="en-US" sz="3000" dirty="0" smtClean="0"/>
              <a:t>Survival</a:t>
            </a:r>
          </a:p>
          <a:p>
            <a:pPr lvl="1" eaLnBrk="1" hangingPunct="1">
              <a:lnSpc>
                <a:spcPct val="90000"/>
              </a:lnSpc>
              <a:spcAft>
                <a:spcPct val="30000"/>
              </a:spcAft>
            </a:pPr>
            <a:r>
              <a:rPr lang="en-US" altLang="en-US" sz="3000" dirty="0" smtClean="0"/>
              <a:t>Clinical/biological indicators</a:t>
            </a:r>
          </a:p>
          <a:p>
            <a:pPr marL="1085850" lvl="2" eaLnBrk="1" hangingPunct="1">
              <a:lnSpc>
                <a:spcPct val="90000"/>
              </a:lnSpc>
            </a:pPr>
            <a:r>
              <a:rPr lang="en-US" altLang="en-US" sz="3000" dirty="0" smtClean="0"/>
              <a:t>Rheumatoid factor</a:t>
            </a:r>
          </a:p>
          <a:p>
            <a:pPr marL="1085850" lvl="2" eaLnBrk="1" hangingPunct="1">
              <a:lnSpc>
                <a:spcPct val="90000"/>
              </a:lnSpc>
            </a:pPr>
            <a:r>
              <a:rPr lang="en-US" altLang="en-US" sz="3000" dirty="0" smtClean="0"/>
              <a:t>Blood pressure</a:t>
            </a:r>
          </a:p>
          <a:p>
            <a:pPr marL="1085850" lvl="2" eaLnBrk="1" hangingPunct="1">
              <a:lnSpc>
                <a:spcPct val="90000"/>
              </a:lnSpc>
            </a:pPr>
            <a:r>
              <a:rPr lang="en-US" altLang="en-US" sz="3000" dirty="0" err="1" smtClean="0"/>
              <a:t>Hematocrit</a:t>
            </a:r>
            <a:endParaRPr lang="en-US" altLang="en-US" sz="3000" dirty="0" smtClean="0"/>
          </a:p>
          <a:p>
            <a:pPr eaLnBrk="1" hangingPunct="1">
              <a:lnSpc>
                <a:spcPct val="80000"/>
              </a:lnSpc>
              <a:spcAft>
                <a:spcPct val="30000"/>
              </a:spcAft>
            </a:pPr>
            <a:endParaRPr lang="en-US" altLang="en-US" sz="3000" dirty="0" smtClean="0"/>
          </a:p>
          <a:p>
            <a:pPr eaLnBrk="1" hangingPunct="1">
              <a:lnSpc>
                <a:spcPct val="80000"/>
              </a:lnSpc>
              <a:spcAft>
                <a:spcPct val="30000"/>
              </a:spcAft>
            </a:pPr>
            <a:r>
              <a:rPr lang="en-US" altLang="en-US" sz="3000" dirty="0" smtClean="0"/>
              <a:t>Patient-Reported Outcomes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3000" dirty="0" smtClean="0"/>
              <a:t>   </a:t>
            </a:r>
          </a:p>
        </p:txBody>
      </p:sp>
      <p:sp>
        <p:nvSpPr>
          <p:cNvPr id="1229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372350" y="6245225"/>
            <a:ext cx="1466850" cy="476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F094EDC5-9C38-4499-81F7-6245096719ED}" type="slidenum">
              <a:rPr 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28</a:t>
            </a:fld>
            <a:endParaRPr lang="en-US" sz="1400">
              <a:latin typeface="Times New Roman" panose="02020603050405020304" pitchFamily="18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241300" y="5867400"/>
            <a:ext cx="596900" cy="457200"/>
          </a:xfrm>
          <a:prstGeom prst="rightArrow">
            <a:avLst>
              <a:gd name="adj1" fmla="val 50000"/>
              <a:gd name="adj2" fmla="val 65284"/>
            </a:avLst>
          </a:prstGeom>
          <a:gradFill rotWithShape="0">
            <a:gsLst>
              <a:gs pos="0">
                <a:srgbClr val="005E00"/>
              </a:gs>
              <a:gs pos="100000">
                <a:srgbClr val="00CC00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50F31-5FA5-41FE-B12B-B94F105F817D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4343400" y="2590800"/>
            <a:ext cx="5257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0" hangingPunct="0">
              <a:lnSpc>
                <a:spcPct val="90000"/>
              </a:lnSpc>
              <a:spcBef>
                <a:spcPct val="100000"/>
              </a:spcBef>
            </a:pPr>
            <a:endParaRPr lang="en-US" altLang="en-US" sz="2600" dirty="0">
              <a:latin typeface="Arial" pitchFamily="34" charset="0"/>
            </a:endParaRPr>
          </a:p>
          <a:p>
            <a:pPr eaLnBrk="0" hangingPunct="0">
              <a:lnSpc>
                <a:spcPct val="90000"/>
              </a:lnSpc>
              <a:spcBef>
                <a:spcPct val="100000"/>
              </a:spcBef>
            </a:pPr>
            <a:r>
              <a:rPr lang="en-US" altLang="en-US" sz="2600" dirty="0">
                <a:latin typeface="Arial" pitchFamily="34" charset="0"/>
              </a:rPr>
              <a:t>- </a:t>
            </a:r>
            <a:r>
              <a:rPr lang="en-US" altLang="en-US" sz="2600" dirty="0" smtClean="0">
                <a:latin typeface="Arial" pitchFamily="34" charset="0"/>
              </a:rPr>
              <a:t>Generic vs. Targeted   </a:t>
            </a:r>
            <a:endParaRPr lang="en-US" altLang="en-US" sz="2600" dirty="0">
              <a:latin typeface="Arial" pitchFamily="34" charset="0"/>
            </a:endParaRPr>
          </a:p>
          <a:p>
            <a:pPr eaLnBrk="0" hangingPunct="0">
              <a:lnSpc>
                <a:spcPct val="90000"/>
              </a:lnSpc>
              <a:spcBef>
                <a:spcPct val="100000"/>
              </a:spcBef>
            </a:pPr>
            <a:r>
              <a:rPr lang="en-US" altLang="en-US" sz="2600" dirty="0">
                <a:latin typeface="Arial" pitchFamily="34" charset="0"/>
              </a:rPr>
              <a:t>- Profile vs. Preference-based </a:t>
            </a:r>
          </a:p>
        </p:txBody>
      </p:sp>
      <p:pic>
        <p:nvPicPr>
          <p:cNvPr id="12292" name="Picture 3" descr="CRTCH0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981200"/>
            <a:ext cx="3657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2583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Comic Sans MS" pitchFamily="66" charset="0"/>
              </a:rPr>
              <a:t>Types of HRQOL Measures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346368EE-7813-4E96-AFC5-722605663E00}" type="slidenum">
              <a:rPr 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3</a:t>
            </a:fld>
            <a:endParaRPr lang="en-US" sz="1400">
              <a:latin typeface="Times New Roman" panose="02020603050405020304" pitchFamily="18" charset="0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74638"/>
            <a:ext cx="8991600" cy="1143000"/>
          </a:xfrm>
        </p:spPr>
        <p:txBody>
          <a:bodyPr/>
          <a:lstStyle/>
          <a:p>
            <a:pPr eaLnBrk="1" hangingPunct="1"/>
            <a:r>
              <a:rPr lang="en-US" altLang="en-US" sz="4000" b="1" dirty="0" smtClean="0">
                <a:latin typeface="Comic Sans MS" pitchFamily="66" charset="0"/>
              </a:rPr>
              <a:t>Health-Related Quality </a:t>
            </a:r>
            <a:br>
              <a:rPr lang="en-US" altLang="en-US" sz="4000" b="1" dirty="0" smtClean="0">
                <a:latin typeface="Comic Sans MS" pitchFamily="66" charset="0"/>
              </a:rPr>
            </a:br>
            <a:r>
              <a:rPr lang="en-US" altLang="en-US" sz="4000" b="1" dirty="0" smtClean="0">
                <a:latin typeface="Comic Sans MS" pitchFamily="66" charset="0"/>
              </a:rPr>
              <a:t>of Life (HRQOL)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676400"/>
            <a:ext cx="8763000" cy="43545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defRPr/>
            </a:pPr>
            <a:endParaRPr lang="en-US" sz="2800" dirty="0" smtClean="0"/>
          </a:p>
          <a:p>
            <a:pPr marL="0" indent="0" eaLnBrk="1" hangingPunct="1">
              <a:lnSpc>
                <a:spcPct val="90000"/>
              </a:lnSpc>
              <a:buClr>
                <a:schemeClr val="tx1"/>
              </a:buClr>
              <a:buFontTx/>
              <a:buNone/>
              <a:defRPr/>
            </a:pPr>
            <a:r>
              <a:rPr lang="en-US" sz="2800" u="sng" dirty="0" smtClean="0"/>
              <a:t>How the person FEELs (well-being)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  <a:defRPr/>
            </a:pPr>
            <a:r>
              <a:rPr lang="en-US" sz="2400" dirty="0" smtClean="0"/>
              <a:t>Emotional well-being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  <a:defRPr/>
            </a:pPr>
            <a:r>
              <a:rPr lang="en-US" sz="2400" dirty="0" smtClean="0"/>
              <a:t>Pain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  <a:defRPr/>
            </a:pPr>
            <a:r>
              <a:rPr lang="en-US" sz="2400" dirty="0" smtClean="0"/>
              <a:t>Energy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  <a:defRPr/>
            </a:pPr>
            <a:endParaRPr lang="en-US" sz="2400" dirty="0" smtClean="0"/>
          </a:p>
          <a:p>
            <a:pPr marL="0" indent="0" eaLnBrk="1" hangingPunct="1">
              <a:lnSpc>
                <a:spcPct val="90000"/>
              </a:lnSpc>
              <a:buClr>
                <a:schemeClr val="tx1"/>
              </a:buClr>
              <a:buFontTx/>
              <a:buNone/>
              <a:defRPr/>
            </a:pPr>
            <a:r>
              <a:rPr lang="en-US" sz="2800" u="sng" dirty="0" smtClean="0"/>
              <a:t>What the person can DO (functioning)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  <a:defRPr/>
            </a:pPr>
            <a:r>
              <a:rPr lang="en-US" sz="2400" dirty="0" smtClean="0"/>
              <a:t>Self-care 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  <a:defRPr/>
            </a:pPr>
            <a:r>
              <a:rPr lang="en-US" sz="2400" dirty="0" smtClean="0"/>
              <a:t>Role 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  <a:defRPr/>
            </a:pPr>
            <a:r>
              <a:rPr lang="en-US" sz="2400" dirty="0" smtClean="0"/>
              <a:t>Social 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  <a:defRPr/>
            </a:pPr>
            <a:endParaRPr lang="en-US" sz="2400" dirty="0" smtClean="0"/>
          </a:p>
        </p:txBody>
      </p:sp>
      <p:pic>
        <p:nvPicPr>
          <p:cNvPr id="10245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2438400"/>
            <a:ext cx="2286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EA7ED1-CBDA-4912-A5AB-6049FBC3BE74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2202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Comic Sans MS" pitchFamily="66" charset="0"/>
              </a:rPr>
              <a:t>Generic Item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89087"/>
            <a:ext cx="9220200" cy="43545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 smtClean="0"/>
              <a:t>	In general, how would you rate your health?</a:t>
            </a:r>
          </a:p>
          <a:p>
            <a:pPr eaLnBrk="1" hangingPunct="1">
              <a:buFontTx/>
              <a:buNone/>
            </a:pPr>
            <a:endParaRPr lang="en-US" altLang="en-US" dirty="0" smtClean="0"/>
          </a:p>
          <a:p>
            <a:pPr eaLnBrk="1" hangingPunct="1">
              <a:buFontTx/>
              <a:buNone/>
            </a:pPr>
            <a:r>
              <a:rPr lang="en-US" altLang="en-US" dirty="0" smtClean="0"/>
              <a:t>		Excellent</a:t>
            </a:r>
          </a:p>
          <a:p>
            <a:pPr eaLnBrk="1" hangingPunct="1">
              <a:buFontTx/>
              <a:buNone/>
            </a:pPr>
            <a:r>
              <a:rPr lang="en-US" altLang="en-US" dirty="0" smtClean="0"/>
              <a:t>		Very Good</a:t>
            </a:r>
          </a:p>
          <a:p>
            <a:pPr eaLnBrk="1" hangingPunct="1">
              <a:buFontTx/>
              <a:buNone/>
            </a:pPr>
            <a:r>
              <a:rPr lang="en-US" altLang="en-US" dirty="0" smtClean="0"/>
              <a:t>		Good </a:t>
            </a:r>
          </a:p>
          <a:p>
            <a:pPr eaLnBrk="1" hangingPunct="1">
              <a:buFontTx/>
              <a:buNone/>
            </a:pPr>
            <a:r>
              <a:rPr lang="en-US" altLang="en-US" dirty="0" smtClean="0"/>
              <a:t>		Fair</a:t>
            </a:r>
          </a:p>
          <a:p>
            <a:pPr eaLnBrk="1" hangingPunct="1">
              <a:buFontTx/>
              <a:buNone/>
            </a:pPr>
            <a:r>
              <a:rPr lang="en-US" altLang="en-US" dirty="0" smtClean="0"/>
              <a:t>		Poor</a:t>
            </a:r>
          </a:p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72250" y="6245225"/>
            <a:ext cx="2400300" cy="476250"/>
          </a:xfrm>
        </p:spPr>
        <p:txBody>
          <a:bodyPr/>
          <a:lstStyle/>
          <a:p>
            <a:pPr>
              <a:defRPr/>
            </a:pPr>
            <a:fld id="{250CC31D-B9CA-4C12-A04D-3A587B28E5B6}" type="slidenum">
              <a:rPr lang="en-US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14339" name="Title 1"/>
          <p:cNvSpPr>
            <a:spLocks noGrp="1"/>
          </p:cNvSpPr>
          <p:nvPr>
            <p:ph type="title"/>
          </p:nvPr>
        </p:nvSpPr>
        <p:spPr>
          <a:xfrm>
            <a:off x="-76200" y="274638"/>
            <a:ext cx="9258300" cy="1143000"/>
          </a:xfrm>
        </p:spPr>
        <p:txBody>
          <a:bodyPr/>
          <a:lstStyle/>
          <a:p>
            <a:r>
              <a:rPr lang="en-US" altLang="en-US" b="1" dirty="0" smtClean="0">
                <a:latin typeface="Comic Sans MS" pitchFamily="66" charset="0"/>
              </a:rPr>
              <a:t>Targeted Items Assessing</a:t>
            </a:r>
            <a:br>
              <a:rPr lang="en-US" altLang="en-US" b="1" dirty="0" smtClean="0">
                <a:latin typeface="Comic Sans MS" pitchFamily="66" charset="0"/>
              </a:rPr>
            </a:br>
            <a:r>
              <a:rPr lang="en-US" altLang="en-US" b="1" dirty="0" smtClean="0">
                <a:latin typeface="Comic Sans MS" pitchFamily="66" charset="0"/>
              </a:rPr>
              <a:t>“Burden of Kidney Disease” </a:t>
            </a:r>
          </a:p>
        </p:txBody>
      </p:sp>
      <p:sp>
        <p:nvSpPr>
          <p:cNvPr id="14340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7162800" cy="438785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altLang="en-US" dirty="0" smtClean="0">
                <a:latin typeface="Comic Sans MS" pitchFamily="66" charset="0"/>
              </a:rPr>
              <a:t>My kidney disease interferes too much with my life.</a:t>
            </a:r>
          </a:p>
          <a:p>
            <a:pPr>
              <a:buFont typeface="Wingdings" pitchFamily="2" charset="2"/>
              <a:buChar char="v"/>
            </a:pPr>
            <a:r>
              <a:rPr lang="en-US" altLang="en-US" dirty="0" smtClean="0">
                <a:latin typeface="Comic Sans MS" pitchFamily="66" charset="0"/>
              </a:rPr>
              <a:t>Too much of my time is spent dealing with my kidney disease.</a:t>
            </a:r>
          </a:p>
          <a:p>
            <a:pPr>
              <a:buFont typeface="Wingdings" pitchFamily="2" charset="2"/>
              <a:buChar char="v"/>
            </a:pPr>
            <a:r>
              <a:rPr lang="en-US" altLang="en-US" dirty="0" smtClean="0">
                <a:latin typeface="Comic Sans MS" pitchFamily="66" charset="0"/>
              </a:rPr>
              <a:t>I feel frustrated with my kidney disease.</a:t>
            </a:r>
          </a:p>
          <a:p>
            <a:pPr>
              <a:buFont typeface="Wingdings" pitchFamily="2" charset="2"/>
              <a:buChar char="v"/>
            </a:pPr>
            <a:r>
              <a:rPr lang="en-US" altLang="en-US" dirty="0" smtClean="0">
                <a:latin typeface="Comic Sans MS" pitchFamily="66" charset="0"/>
              </a:rPr>
              <a:t>I feel like a burden on my family.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6DE291-FD20-4DF7-912C-BA28F44B9B37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882650" y="381000"/>
            <a:ext cx="6908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altLang="en-US" dirty="0">
                <a:latin typeface="Comic Sans MS" pitchFamily="66" charset="0"/>
              </a:rPr>
              <a:t>Is </a:t>
            </a:r>
            <a:r>
              <a:rPr lang="en-US" altLang="en-US" dirty="0" smtClean="0">
                <a:latin typeface="Comic Sans MS" pitchFamily="66" charset="0"/>
              </a:rPr>
              <a:t>CAM Better than </a:t>
            </a:r>
            <a:endParaRPr lang="en-US" altLang="en-US" dirty="0">
              <a:latin typeface="Comic Sans MS" pitchFamily="66" charset="0"/>
            </a:endParaRPr>
          </a:p>
          <a:p>
            <a:pPr algn="ctr" eaLnBrk="0" hangingPunct="0"/>
            <a:r>
              <a:rPr lang="en-US" altLang="en-US" dirty="0" smtClean="0">
                <a:latin typeface="Comic Sans MS" pitchFamily="66" charset="0"/>
              </a:rPr>
              <a:t>Standard </a:t>
            </a:r>
            <a:r>
              <a:rPr lang="en-US" altLang="en-US" dirty="0">
                <a:latin typeface="Comic Sans MS" pitchFamily="66" charset="0"/>
              </a:rPr>
              <a:t>Care </a:t>
            </a:r>
            <a:r>
              <a:rPr lang="en-US" altLang="en-US" dirty="0" smtClean="0">
                <a:latin typeface="Comic Sans MS" pitchFamily="66" charset="0"/>
              </a:rPr>
              <a:t>(SC)?</a:t>
            </a:r>
            <a:endParaRPr lang="en-US" altLang="en-US" dirty="0">
              <a:latin typeface="Comic Sans MS" pitchFamily="66" charset="0"/>
            </a:endParaRPr>
          </a:p>
        </p:txBody>
      </p:sp>
      <p:graphicFrame>
        <p:nvGraphicFramePr>
          <p:cNvPr id="28676" name="Object 3"/>
          <p:cNvGraphicFramePr>
            <a:graphicFrameLocks noChangeAspect="1"/>
          </p:cNvGraphicFramePr>
          <p:nvPr/>
        </p:nvGraphicFramePr>
        <p:xfrm>
          <a:off x="747713" y="1622425"/>
          <a:ext cx="6927850" cy="411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49" name="Chart" r:id="rId4" imgW="7791450" imgH="4114800" progId="MSGraph.Chart.8">
                  <p:embed followColorScheme="full"/>
                </p:oleObj>
              </mc:Choice>
              <mc:Fallback>
                <p:oleObj name="Chart" r:id="rId4" imgW="7791450" imgH="4114800" progId="MSGraph.Chart.8">
                  <p:embed followColorScheme="full"/>
                  <p:pic>
                    <p:nvPicPr>
                      <p:cNvPr id="0" name="Picture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713" y="1622425"/>
                        <a:ext cx="6927850" cy="411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12" name="Text Box 4"/>
          <p:cNvSpPr txBox="1">
            <a:spLocks noChangeArrowheads="1"/>
          </p:cNvSpPr>
          <p:nvPr/>
        </p:nvSpPr>
        <p:spPr bwMode="auto">
          <a:xfrm>
            <a:off x="2301963" y="2740025"/>
            <a:ext cx="769763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altLang="en-US" sz="2000" u="sng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CAM</a:t>
            </a:r>
            <a:endParaRPr lang="en-US" altLang="en-US" sz="2000" u="sng" dirty="0">
              <a:solidFill>
                <a:srgbClr val="000066"/>
              </a:solidFill>
              <a:latin typeface="Arial" charset="0"/>
              <a:cs typeface="+mn-cs"/>
            </a:endParaRPr>
          </a:p>
        </p:txBody>
      </p:sp>
      <p:sp>
        <p:nvSpPr>
          <p:cNvPr id="555013" name="Text Box 5"/>
          <p:cNvSpPr txBox="1">
            <a:spLocks noChangeArrowheads="1"/>
          </p:cNvSpPr>
          <p:nvPr/>
        </p:nvSpPr>
        <p:spPr bwMode="auto">
          <a:xfrm>
            <a:off x="2401488" y="3502025"/>
            <a:ext cx="542136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alt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SC</a:t>
            </a:r>
            <a:endParaRPr lang="en-US" alt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555014" name="Text Box 6"/>
          <p:cNvSpPr txBox="1">
            <a:spLocks noChangeArrowheads="1"/>
          </p:cNvSpPr>
          <p:nvPr/>
        </p:nvSpPr>
        <p:spPr bwMode="auto">
          <a:xfrm>
            <a:off x="3763255" y="3343108"/>
            <a:ext cx="834143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altLang="en-US" sz="2000" u="sng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CAM</a:t>
            </a:r>
            <a:endParaRPr lang="en-US" altLang="en-US" sz="2000" u="sng" dirty="0">
              <a:solidFill>
                <a:srgbClr val="000066"/>
              </a:solidFill>
              <a:latin typeface="Arial" charset="0"/>
              <a:cs typeface="+mn-cs"/>
            </a:endParaRPr>
          </a:p>
        </p:txBody>
      </p:sp>
      <p:sp>
        <p:nvSpPr>
          <p:cNvPr id="555015" name="Text Box 7"/>
          <p:cNvSpPr txBox="1">
            <a:spLocks noChangeArrowheads="1"/>
          </p:cNvSpPr>
          <p:nvPr/>
        </p:nvSpPr>
        <p:spPr bwMode="auto">
          <a:xfrm>
            <a:off x="3891358" y="2876550"/>
            <a:ext cx="542136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alt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SC</a:t>
            </a:r>
            <a:endParaRPr lang="en-US" alt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555017" name="Text Box 9"/>
          <p:cNvSpPr txBox="1">
            <a:spLocks noChangeArrowheads="1"/>
          </p:cNvSpPr>
          <p:nvPr/>
        </p:nvSpPr>
        <p:spPr bwMode="auto">
          <a:xfrm>
            <a:off x="5597525" y="2359025"/>
            <a:ext cx="185738" cy="400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en-US" altLang="en-US" sz="200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555018" name="Text Box 10"/>
          <p:cNvSpPr txBox="1">
            <a:spLocks noChangeArrowheads="1"/>
          </p:cNvSpPr>
          <p:nvPr/>
        </p:nvSpPr>
        <p:spPr bwMode="auto">
          <a:xfrm>
            <a:off x="2061304" y="5514975"/>
            <a:ext cx="1293944" cy="104644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altLang="en-US" sz="1800" dirty="0">
                <a:latin typeface="Arial" charset="0"/>
                <a:cs typeface="+mn-cs"/>
              </a:rPr>
              <a:t>Physical</a:t>
            </a:r>
          </a:p>
          <a:p>
            <a:pPr algn="ctr" eaLnBrk="0" hangingPunct="0">
              <a:defRPr/>
            </a:pPr>
            <a:r>
              <a:rPr lang="en-US" altLang="en-US" sz="1800" dirty="0">
                <a:latin typeface="Arial" charset="0"/>
                <a:cs typeface="+mn-cs"/>
              </a:rPr>
              <a:t>Health</a:t>
            </a:r>
          </a:p>
          <a:p>
            <a:pPr algn="ctr" eaLnBrk="0" hangingPunct="0">
              <a:defRPr/>
            </a:pPr>
            <a:endParaRPr lang="en-US" altLang="en-US" sz="800" dirty="0">
              <a:latin typeface="Arial" charset="0"/>
              <a:cs typeface="+mn-cs"/>
            </a:endParaRPr>
          </a:p>
          <a:p>
            <a:pPr algn="ctr" eaLnBrk="0" hangingPunct="0">
              <a:defRPr/>
            </a:pPr>
            <a:r>
              <a:rPr lang="en-US" altLang="en-US" sz="1800" dirty="0" smtClean="0">
                <a:latin typeface="Arial" charset="0"/>
                <a:cs typeface="+mn-cs"/>
              </a:rPr>
              <a:t>CAM </a:t>
            </a:r>
            <a:r>
              <a:rPr lang="en-US" altLang="en-US" sz="1800" dirty="0">
                <a:latin typeface="Arial" charset="0"/>
                <a:cs typeface="+mn-cs"/>
              </a:rPr>
              <a:t>&gt; </a:t>
            </a:r>
            <a:r>
              <a:rPr lang="en-US" altLang="en-US" sz="1800" dirty="0" smtClean="0">
                <a:latin typeface="Arial" charset="0"/>
                <a:cs typeface="+mn-cs"/>
              </a:rPr>
              <a:t>SC</a:t>
            </a:r>
            <a:endParaRPr lang="en-US" altLang="en-US" sz="1800" dirty="0">
              <a:solidFill>
                <a:srgbClr val="000066"/>
              </a:solidFill>
              <a:latin typeface="Arial" charset="0"/>
              <a:cs typeface="+mn-cs"/>
            </a:endParaRPr>
          </a:p>
        </p:txBody>
      </p:sp>
      <p:sp>
        <p:nvSpPr>
          <p:cNvPr id="555019" name="Text Box 11"/>
          <p:cNvSpPr txBox="1">
            <a:spLocks noChangeArrowheads="1"/>
          </p:cNvSpPr>
          <p:nvPr/>
        </p:nvSpPr>
        <p:spPr bwMode="auto">
          <a:xfrm>
            <a:off x="3543235" y="5514975"/>
            <a:ext cx="1293944" cy="104644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altLang="en-US" sz="1800" dirty="0">
                <a:latin typeface="Arial" charset="0"/>
                <a:cs typeface="+mn-cs"/>
              </a:rPr>
              <a:t>Mental </a:t>
            </a:r>
          </a:p>
          <a:p>
            <a:pPr algn="ctr" eaLnBrk="0" hangingPunct="0">
              <a:defRPr/>
            </a:pPr>
            <a:r>
              <a:rPr lang="en-US" altLang="en-US" sz="1800" dirty="0">
                <a:latin typeface="Arial" charset="0"/>
                <a:cs typeface="+mn-cs"/>
              </a:rPr>
              <a:t>Health</a:t>
            </a:r>
          </a:p>
          <a:p>
            <a:pPr algn="ctr" eaLnBrk="0" hangingPunct="0">
              <a:defRPr/>
            </a:pPr>
            <a:endParaRPr lang="en-US" altLang="en-US" sz="800" dirty="0">
              <a:latin typeface="Arial" charset="0"/>
              <a:cs typeface="+mn-cs"/>
            </a:endParaRPr>
          </a:p>
          <a:p>
            <a:pPr algn="ctr" eaLnBrk="0" hangingPunct="0">
              <a:defRPr/>
            </a:pPr>
            <a:r>
              <a:rPr lang="en-US" altLang="en-US" sz="1800" dirty="0" smtClean="0">
                <a:latin typeface="Arial" charset="0"/>
                <a:cs typeface="+mn-cs"/>
              </a:rPr>
              <a:t>SC </a:t>
            </a:r>
            <a:r>
              <a:rPr lang="en-US" altLang="en-US" sz="1800" dirty="0">
                <a:latin typeface="Arial" charset="0"/>
                <a:cs typeface="+mn-cs"/>
              </a:rPr>
              <a:t>&gt; </a:t>
            </a:r>
            <a:r>
              <a:rPr lang="en-US" altLang="en-US" sz="1800" dirty="0" smtClean="0">
                <a:latin typeface="Arial" charset="0"/>
                <a:cs typeface="+mn-cs"/>
              </a:rPr>
              <a:t>CAM</a:t>
            </a:r>
            <a:endParaRPr lang="en-US" altLang="en-US" sz="1800" dirty="0">
              <a:solidFill>
                <a:srgbClr val="000066"/>
              </a:solidFill>
              <a:latin typeface="Arial" charset="0"/>
              <a:cs typeface="+mn-cs"/>
            </a:endParaRPr>
          </a:p>
        </p:txBody>
      </p:sp>
      <p:sp>
        <p:nvSpPr>
          <p:cNvPr id="28684" name="Line 13"/>
          <p:cNvSpPr>
            <a:spLocks noChangeShapeType="1"/>
          </p:cNvSpPr>
          <p:nvPr/>
        </p:nvSpPr>
        <p:spPr bwMode="auto">
          <a:xfrm>
            <a:off x="2644775" y="51816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5" name="Line 14"/>
          <p:cNvSpPr>
            <a:spLocks noChangeShapeType="1"/>
          </p:cNvSpPr>
          <p:nvPr/>
        </p:nvSpPr>
        <p:spPr bwMode="auto">
          <a:xfrm>
            <a:off x="4133850" y="51816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896BF-54D4-4D7C-A34B-F8F11D237C0A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74663" y="0"/>
            <a:ext cx="8128000" cy="546100"/>
          </a:xfrm>
        </p:spPr>
        <p:txBody>
          <a:bodyPr wrap="none" lIns="92075" tIns="46038" rIns="92075" bIns="46038" anchor="t"/>
          <a:lstStyle/>
          <a:p>
            <a:r>
              <a:rPr lang="en-US" altLang="en-US" sz="2800" b="1" dirty="0" smtClean="0">
                <a:latin typeface="Comic Sans MS" pitchFamily="66" charset="0"/>
              </a:rPr>
              <a:t>Is Acupuncture Related to Worse HRQOL?</a:t>
            </a: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1557338" y="1676400"/>
            <a:ext cx="65595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algn="ctr" eaLnBrk="0" hangingPunct="0">
              <a:spcBef>
                <a:spcPct val="20000"/>
              </a:spcBef>
              <a:tabLst>
                <a:tab pos="514350" algn="r"/>
                <a:tab pos="2286000" algn="ctr"/>
                <a:tab pos="5600700" algn="r"/>
              </a:tabLst>
              <a:defRPr/>
            </a:pPr>
            <a:r>
              <a:rPr lang="en-US" dirty="0">
                <a:latin typeface="Arial" charset="0"/>
                <a:cs typeface="+mn-cs"/>
              </a:rPr>
              <a:t>	</a:t>
            </a:r>
            <a:r>
              <a:rPr lang="en-US" sz="2200" dirty="0">
                <a:latin typeface="Arial" charset="0"/>
                <a:cs typeface="+mn-cs"/>
              </a:rPr>
              <a:t>1	  No	</a:t>
            </a:r>
            <a:r>
              <a:rPr lang="en-US" sz="22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dead</a:t>
            </a:r>
          </a:p>
          <a:p>
            <a:pPr algn="ctr" eaLnBrk="0" hangingPunct="0">
              <a:tabLst>
                <a:tab pos="514350" algn="r"/>
                <a:tab pos="2286000" algn="ctr"/>
                <a:tab pos="5600700" algn="r"/>
              </a:tabLst>
              <a:defRPr/>
            </a:pPr>
            <a:r>
              <a:rPr lang="en-US" sz="2200" dirty="0">
                <a:latin typeface="Arial" charset="0"/>
                <a:cs typeface="+mn-cs"/>
              </a:rPr>
              <a:t>	2	  No	</a:t>
            </a:r>
            <a:r>
              <a:rPr lang="en-US" sz="22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dead</a:t>
            </a:r>
          </a:p>
          <a:p>
            <a:pPr algn="ctr" eaLnBrk="0" hangingPunct="0">
              <a:tabLst>
                <a:tab pos="514350" algn="r"/>
                <a:tab pos="2286000" algn="ctr"/>
                <a:tab pos="5600700" algn="r"/>
              </a:tabLst>
              <a:defRPr/>
            </a:pPr>
            <a:r>
              <a:rPr lang="en-US" sz="2200" dirty="0">
                <a:latin typeface="Arial" charset="0"/>
                <a:cs typeface="+mn-cs"/>
              </a:rPr>
              <a:t> 	3	  No	50</a:t>
            </a:r>
          </a:p>
          <a:p>
            <a:pPr algn="ctr" eaLnBrk="0" hangingPunct="0">
              <a:tabLst>
                <a:tab pos="514350" algn="r"/>
                <a:tab pos="2286000" algn="ctr"/>
                <a:tab pos="5600700" algn="r"/>
              </a:tabLst>
              <a:defRPr/>
            </a:pPr>
            <a:r>
              <a:rPr lang="en-US" sz="2200" dirty="0">
                <a:latin typeface="Arial" charset="0"/>
                <a:cs typeface="+mn-cs"/>
              </a:rPr>
              <a:t> 	4	  No	75</a:t>
            </a:r>
          </a:p>
          <a:p>
            <a:pPr algn="ctr" eaLnBrk="0" hangingPunct="0">
              <a:tabLst>
                <a:tab pos="514350" algn="r"/>
                <a:tab pos="2286000" algn="ctr"/>
                <a:tab pos="5600700" algn="r"/>
              </a:tabLst>
              <a:defRPr/>
            </a:pPr>
            <a:r>
              <a:rPr lang="en-US" sz="2200" dirty="0">
                <a:latin typeface="Arial" charset="0"/>
                <a:cs typeface="+mn-cs"/>
              </a:rPr>
              <a:t> 	5	  No	100</a:t>
            </a:r>
          </a:p>
          <a:p>
            <a:pPr algn="ctr" eaLnBrk="0" hangingPunct="0">
              <a:tabLst>
                <a:tab pos="514350" algn="r"/>
                <a:tab pos="2286000" algn="ctr"/>
                <a:tab pos="5600700" algn="r"/>
              </a:tabLst>
              <a:defRPr/>
            </a:pPr>
            <a:r>
              <a:rPr lang="en-US" sz="2200" dirty="0">
                <a:latin typeface="Arial" charset="0"/>
                <a:cs typeface="+mn-cs"/>
              </a:rPr>
              <a:t> 	6	    Yes	0</a:t>
            </a:r>
          </a:p>
          <a:p>
            <a:pPr algn="ctr" eaLnBrk="0" hangingPunct="0">
              <a:tabLst>
                <a:tab pos="514350" algn="r"/>
                <a:tab pos="2286000" algn="ctr"/>
                <a:tab pos="5600700" algn="r"/>
              </a:tabLst>
              <a:defRPr/>
            </a:pPr>
            <a:r>
              <a:rPr lang="en-US" sz="2200" dirty="0">
                <a:latin typeface="Arial" charset="0"/>
                <a:cs typeface="+mn-cs"/>
              </a:rPr>
              <a:t> 	7	    Yes	25</a:t>
            </a:r>
          </a:p>
          <a:p>
            <a:pPr algn="ctr" eaLnBrk="0" hangingPunct="0">
              <a:tabLst>
                <a:tab pos="514350" algn="r"/>
                <a:tab pos="2286000" algn="ctr"/>
                <a:tab pos="5600700" algn="r"/>
              </a:tabLst>
              <a:defRPr/>
            </a:pPr>
            <a:r>
              <a:rPr lang="en-US" sz="2200" dirty="0">
                <a:latin typeface="Arial" charset="0"/>
                <a:cs typeface="+mn-cs"/>
              </a:rPr>
              <a:t> 	8	    Yes	50</a:t>
            </a:r>
          </a:p>
          <a:p>
            <a:pPr algn="ctr" eaLnBrk="0" hangingPunct="0">
              <a:tabLst>
                <a:tab pos="514350" algn="r"/>
                <a:tab pos="2286000" algn="ctr"/>
                <a:tab pos="5600700" algn="r"/>
              </a:tabLst>
              <a:defRPr/>
            </a:pPr>
            <a:r>
              <a:rPr lang="en-US" sz="2200" dirty="0">
                <a:latin typeface="Arial" charset="0"/>
                <a:cs typeface="+mn-cs"/>
              </a:rPr>
              <a:t> 	9	    Yes	75</a:t>
            </a:r>
          </a:p>
          <a:p>
            <a:pPr algn="ctr" eaLnBrk="0" hangingPunct="0">
              <a:tabLst>
                <a:tab pos="514350" algn="r"/>
                <a:tab pos="2286000" algn="ctr"/>
                <a:tab pos="5600700" algn="r"/>
              </a:tabLst>
              <a:defRPr/>
            </a:pPr>
            <a:r>
              <a:rPr lang="en-US" sz="2200" dirty="0">
                <a:latin typeface="Arial" charset="0"/>
                <a:cs typeface="+mn-cs"/>
              </a:rPr>
              <a:t> 	10	    Yes	100</a:t>
            </a:r>
          </a:p>
        </p:txBody>
      </p:sp>
      <p:sp>
        <p:nvSpPr>
          <p:cNvPr id="29701" name="Line 4"/>
          <p:cNvSpPr>
            <a:spLocks noChangeShapeType="1"/>
          </p:cNvSpPr>
          <p:nvPr/>
        </p:nvSpPr>
        <p:spPr bwMode="auto">
          <a:xfrm>
            <a:off x="1084263" y="5867400"/>
            <a:ext cx="64785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2" name="Rectangle 5"/>
          <p:cNvSpPr>
            <a:spLocks noChangeArrowheads="1"/>
          </p:cNvSpPr>
          <p:nvPr/>
        </p:nvSpPr>
        <p:spPr bwMode="auto">
          <a:xfrm>
            <a:off x="1084263" y="927100"/>
            <a:ext cx="71786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0" hangingPunct="0">
              <a:lnSpc>
                <a:spcPct val="90000"/>
              </a:lnSpc>
              <a:spcBef>
                <a:spcPct val="30000"/>
              </a:spcBef>
              <a:tabLst>
                <a:tab pos="514350" algn="r"/>
                <a:tab pos="2286000" algn="ctr"/>
                <a:tab pos="5600700" algn="r"/>
              </a:tabLst>
            </a:pPr>
            <a:r>
              <a:rPr lang="en-US" altLang="en-US" sz="2400" dirty="0">
                <a:latin typeface="Arial" pitchFamily="34" charset="0"/>
              </a:rPr>
              <a:t>	 	        	</a:t>
            </a:r>
          </a:p>
          <a:p>
            <a:pPr algn="ctr" eaLnBrk="0" hangingPunct="0">
              <a:lnSpc>
                <a:spcPct val="90000"/>
              </a:lnSpc>
              <a:tabLst>
                <a:tab pos="514350" algn="r"/>
                <a:tab pos="2286000" algn="ctr"/>
                <a:tab pos="5600700" algn="r"/>
              </a:tabLst>
            </a:pPr>
            <a:r>
              <a:rPr lang="en-US" altLang="en-US" sz="2400" dirty="0" smtClean="0">
                <a:latin typeface="Arial" pitchFamily="34" charset="0"/>
              </a:rPr>
              <a:t>  Subject</a:t>
            </a:r>
            <a:r>
              <a:rPr lang="en-US" altLang="en-US" sz="2400" dirty="0">
                <a:latin typeface="Arial" pitchFamily="34" charset="0"/>
              </a:rPr>
              <a:t>	 </a:t>
            </a:r>
            <a:r>
              <a:rPr lang="en-US" altLang="en-US" sz="2400" dirty="0" smtClean="0">
                <a:latin typeface="Arial" pitchFamily="34" charset="0"/>
              </a:rPr>
              <a:t>       Acupuncture</a:t>
            </a:r>
            <a:r>
              <a:rPr lang="en-US" altLang="en-US" sz="2400" dirty="0">
                <a:latin typeface="Arial" pitchFamily="34" charset="0"/>
              </a:rPr>
              <a:t>	            HRQOL (0-100)</a:t>
            </a:r>
          </a:p>
        </p:txBody>
      </p:sp>
      <p:sp>
        <p:nvSpPr>
          <p:cNvPr id="29703" name="Line 6"/>
          <p:cNvSpPr>
            <a:spLocks noChangeShapeType="1"/>
          </p:cNvSpPr>
          <p:nvPr/>
        </p:nvSpPr>
        <p:spPr bwMode="auto">
          <a:xfrm>
            <a:off x="1150938" y="762000"/>
            <a:ext cx="6435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4" name="Rectangle 7"/>
          <p:cNvSpPr>
            <a:spLocks noChangeArrowheads="1"/>
          </p:cNvSpPr>
          <p:nvPr/>
        </p:nvSpPr>
        <p:spPr bwMode="auto">
          <a:xfrm>
            <a:off x="1422400" y="6032500"/>
            <a:ext cx="65595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114300" lvl="1" algn="ctr" eaLnBrk="0" hangingPunct="0">
              <a:lnSpc>
                <a:spcPct val="90000"/>
              </a:lnSpc>
              <a:spcBef>
                <a:spcPct val="50000"/>
              </a:spcBef>
              <a:tabLst>
                <a:tab pos="914400" algn="ctr"/>
                <a:tab pos="2571750" algn="ctr"/>
                <a:tab pos="4514850" algn="r"/>
              </a:tabLst>
            </a:pPr>
            <a:r>
              <a:rPr lang="en-US" altLang="en-US" sz="2000" dirty="0">
                <a:latin typeface="Arial" pitchFamily="34" charset="0"/>
              </a:rPr>
              <a:t>No </a:t>
            </a:r>
            <a:r>
              <a:rPr lang="en-US" altLang="en-US" sz="2000" dirty="0" smtClean="0">
                <a:latin typeface="Arial" pitchFamily="34" charset="0"/>
              </a:rPr>
              <a:t>Acupuncture</a:t>
            </a:r>
            <a:r>
              <a:rPr lang="en-US" altLang="en-US" sz="2000" dirty="0">
                <a:latin typeface="Arial" pitchFamily="34" charset="0"/>
              </a:rPr>
              <a:t>	3			75</a:t>
            </a:r>
          </a:p>
          <a:p>
            <a:pPr marL="114300" lvl="1" algn="ctr" eaLnBrk="0" hangingPunct="0">
              <a:lnSpc>
                <a:spcPct val="90000"/>
              </a:lnSpc>
              <a:tabLst>
                <a:tab pos="914400" algn="ctr"/>
                <a:tab pos="2571750" algn="ctr"/>
                <a:tab pos="4514850" algn="r"/>
              </a:tabLst>
            </a:pPr>
            <a:r>
              <a:rPr lang="en-US" altLang="en-US" sz="2000" dirty="0">
                <a:latin typeface="Arial" pitchFamily="34" charset="0"/>
              </a:rPr>
              <a:t>Yes </a:t>
            </a:r>
            <a:r>
              <a:rPr lang="en-US" altLang="en-US" sz="2000" dirty="0" smtClean="0">
                <a:latin typeface="Arial" pitchFamily="34" charset="0"/>
              </a:rPr>
              <a:t>Acupuncture</a:t>
            </a:r>
            <a:r>
              <a:rPr lang="en-US" altLang="en-US" sz="2000" dirty="0">
                <a:latin typeface="Arial" pitchFamily="34" charset="0"/>
              </a:rPr>
              <a:t>	5			50		</a:t>
            </a:r>
          </a:p>
        </p:txBody>
      </p:sp>
      <p:sp>
        <p:nvSpPr>
          <p:cNvPr id="29705" name="Rectangle 8"/>
          <p:cNvSpPr>
            <a:spLocks noChangeArrowheads="1"/>
          </p:cNvSpPr>
          <p:nvPr/>
        </p:nvSpPr>
        <p:spPr bwMode="auto">
          <a:xfrm>
            <a:off x="1150938" y="5041900"/>
            <a:ext cx="6831012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lvl="1" algn="ctr" eaLnBrk="0" hangingPunct="0">
              <a:lnSpc>
                <a:spcPct val="90000"/>
              </a:lnSpc>
              <a:tabLst>
                <a:tab pos="457200" algn="l"/>
                <a:tab pos="2514600" algn="ctr"/>
                <a:tab pos="4343400" algn="ctr"/>
              </a:tabLst>
            </a:pPr>
            <a:r>
              <a:rPr lang="en-US" altLang="en-US" sz="2400">
                <a:latin typeface="Arial" pitchFamily="34" charset="0"/>
              </a:rPr>
              <a:t>		</a:t>
            </a:r>
          </a:p>
          <a:p>
            <a:pPr lvl="1" eaLnBrk="0" hangingPunct="0">
              <a:lnSpc>
                <a:spcPct val="90000"/>
              </a:lnSpc>
              <a:tabLst>
                <a:tab pos="457200" algn="l"/>
                <a:tab pos="2514600" algn="ctr"/>
                <a:tab pos="4343400" algn="ctr"/>
              </a:tabLst>
            </a:pPr>
            <a:r>
              <a:rPr lang="en-US" altLang="en-US" sz="2400">
                <a:latin typeface="Arial" pitchFamily="34" charset="0"/>
              </a:rPr>
              <a:t>Group	                n	  	        HRQOL</a:t>
            </a:r>
          </a:p>
        </p:txBody>
      </p:sp>
      <p:sp>
        <p:nvSpPr>
          <p:cNvPr id="29706" name="Line 9"/>
          <p:cNvSpPr>
            <a:spLocks noChangeShapeType="1"/>
          </p:cNvSpPr>
          <p:nvPr/>
        </p:nvSpPr>
        <p:spPr bwMode="auto">
          <a:xfrm>
            <a:off x="1084263" y="5257800"/>
            <a:ext cx="64785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7" name="Line 10"/>
          <p:cNvSpPr>
            <a:spLocks noChangeShapeType="1"/>
          </p:cNvSpPr>
          <p:nvPr/>
        </p:nvSpPr>
        <p:spPr bwMode="auto">
          <a:xfrm>
            <a:off x="1084263" y="1752600"/>
            <a:ext cx="64785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8" name="Rectangle 11"/>
          <p:cNvSpPr>
            <a:spLocks noChangeArrowheads="1"/>
          </p:cNvSpPr>
          <p:nvPr/>
        </p:nvSpPr>
        <p:spPr bwMode="auto">
          <a:xfrm>
            <a:off x="4413250" y="5969000"/>
            <a:ext cx="3849688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marL="228600" indent="-228600" algn="r" eaLnBrk="0" hangingPunct="0">
              <a:lnSpc>
                <a:spcPct val="94000"/>
              </a:lnSpc>
            </a:pPr>
            <a:r>
              <a:rPr lang="en-US" altLang="en-US">
                <a:latin typeface="Arial" pitchFamily="34" charset="0"/>
              </a:rPr>
              <a:t> </a:t>
            </a:r>
            <a:endParaRPr lang="en-US" altLang="en-US" sz="2400" b="0">
              <a:latin typeface="Arial" pitchFamily="34" charset="0"/>
            </a:endParaRPr>
          </a:p>
          <a:p>
            <a:pPr marL="2057400" lvl="4" indent="-228600" algn="r" eaLnBrk="0" hangingPunct="0">
              <a:lnSpc>
                <a:spcPct val="94000"/>
              </a:lnSpc>
            </a:pPr>
            <a:r>
              <a:rPr lang="en-US" altLang="en-US" sz="800" b="0">
                <a:latin typeface="Arial" pitchFamily="34" charset="0"/>
              </a:rPr>
              <a:t> </a:t>
            </a:r>
          </a:p>
        </p:txBody>
      </p:sp>
      <p:sp>
        <p:nvSpPr>
          <p:cNvPr id="12" name="Arc 11"/>
          <p:cNvSpPr/>
          <p:nvPr/>
        </p:nvSpPr>
        <p:spPr bwMode="auto">
          <a:xfrm>
            <a:off x="7462838" y="2501900"/>
            <a:ext cx="1038225" cy="1079500"/>
          </a:xfrm>
          <a:prstGeom prst="arc">
            <a:avLst>
              <a:gd name="adj1" fmla="val 14974927"/>
              <a:gd name="adj2" fmla="val 7758697"/>
            </a:avLst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ysDot"/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cxnSp>
        <p:nvCxnSpPr>
          <p:cNvPr id="29710" name="Curved Connector 14"/>
          <p:cNvCxnSpPr>
            <a:cxnSpLocks noChangeShapeType="1"/>
          </p:cNvCxnSpPr>
          <p:nvPr/>
        </p:nvCxnSpPr>
        <p:spPr bwMode="auto">
          <a:xfrm rot="5400000">
            <a:off x="6642100" y="4184650"/>
            <a:ext cx="2679700" cy="1016000"/>
          </a:xfrm>
          <a:prstGeom prst="curvedConnector3">
            <a:avLst>
              <a:gd name="adj1" fmla="val 50000"/>
            </a:avLst>
          </a:prstGeom>
          <a:noFill/>
          <a:ln w="38100" algn="ctr">
            <a:solidFill>
              <a:schemeClr val="bg2"/>
            </a:solidFill>
            <a:prstDash val="sysDot"/>
            <a:round/>
            <a:headEnd type="arrow" w="med" len="med"/>
            <a:tailEnd type="arrow" w="med" len="med"/>
          </a:ln>
        </p:spPr>
      </p:cxnSp>
      <p:sp>
        <p:nvSpPr>
          <p:cNvPr id="29711" name="Double Bracket 20"/>
          <p:cNvSpPr>
            <a:spLocks noChangeArrowheads="1"/>
          </p:cNvSpPr>
          <p:nvPr/>
        </p:nvSpPr>
        <p:spPr bwMode="auto">
          <a:xfrm>
            <a:off x="5943600" y="3581400"/>
            <a:ext cx="1066800" cy="1600200"/>
          </a:xfrm>
          <a:prstGeom prst="bracketPair">
            <a:avLst>
              <a:gd name="adj" fmla="val 16667"/>
            </a:avLst>
          </a:prstGeom>
          <a:solidFill>
            <a:schemeClr val="accent1"/>
          </a:solidFill>
          <a:ln w="38100" algn="ctr">
            <a:solidFill>
              <a:schemeClr val="bg2"/>
            </a:solidFill>
            <a:prstDash val="sysDot"/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pPr algn="ctr" eaLnBrk="0" hangingPunct="0"/>
            <a:endParaRPr lang="en-US" altLang="en-US"/>
          </a:p>
        </p:txBody>
      </p:sp>
      <p:cxnSp>
        <p:nvCxnSpPr>
          <p:cNvPr id="29712" name="Curved Connector 24"/>
          <p:cNvCxnSpPr>
            <a:cxnSpLocks noChangeShapeType="1"/>
          </p:cNvCxnSpPr>
          <p:nvPr/>
        </p:nvCxnSpPr>
        <p:spPr bwMode="auto">
          <a:xfrm rot="16200000" flipH="1">
            <a:off x="5844381" y="5204619"/>
            <a:ext cx="2027238" cy="762000"/>
          </a:xfrm>
          <a:prstGeom prst="curvedConnector3">
            <a:avLst>
              <a:gd name="adj1" fmla="val 50000"/>
            </a:avLst>
          </a:prstGeom>
          <a:noFill/>
          <a:ln w="38100" algn="ctr">
            <a:solidFill>
              <a:schemeClr val="bg2"/>
            </a:solidFill>
            <a:prstDash val="sysDot"/>
            <a:round/>
            <a:headEnd type="arrow" w="med" len="med"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DBEA4D-E385-4C2F-871A-417EC2419B05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-12700" y="525463"/>
            <a:ext cx="9144000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/>
            <a:r>
              <a:rPr lang="en-US" altLang="en-US" dirty="0">
                <a:latin typeface="Comic Sans MS" pitchFamily="66" charset="0"/>
              </a:rPr>
              <a:t>Quality of Life for Individual Over Time</a:t>
            </a:r>
          </a:p>
        </p:txBody>
      </p:sp>
      <p:pic>
        <p:nvPicPr>
          <p:cNvPr id="30724" name="Picture 5" descr="pu23_0115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800" y="1600200"/>
            <a:ext cx="7383463" cy="462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712527-578B-48C2-81AF-F73780AB3AF5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304800"/>
            <a:ext cx="9144000" cy="182880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latin typeface="Comic Sans MS" pitchFamily="66" charset="0"/>
              </a:rPr>
              <a:t>Goal is Access to </a:t>
            </a:r>
            <a:br>
              <a:rPr lang="en-US" altLang="en-US" sz="4000" dirty="0" smtClean="0">
                <a:latin typeface="Comic Sans MS" pitchFamily="66" charset="0"/>
              </a:rPr>
            </a:br>
            <a:r>
              <a:rPr lang="en-US" altLang="en-US" sz="4000" dirty="0" smtClean="0">
                <a:latin typeface="Comic Sans MS" pitchFamily="66" charset="0"/>
              </a:rPr>
              <a:t>Cost-Effective Care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422400" y="2514600"/>
            <a:ext cx="6434138" cy="20574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altLang="en-US" sz="2800" dirty="0" smtClean="0"/>
              <a:t>Cost ↓</a:t>
            </a:r>
            <a:endParaRPr lang="en-US" altLang="en-US" sz="2800" dirty="0" smtClean="0">
              <a:sym typeface="r_symbol"/>
            </a:endParaRPr>
          </a:p>
          <a:p>
            <a:pPr marL="0" indent="0" algn="ctr" eaLnBrk="1" hangingPunct="1">
              <a:buFontTx/>
              <a:buNone/>
            </a:pPr>
            <a:endParaRPr lang="en-US" altLang="en-US" sz="2800" dirty="0" smtClean="0">
              <a:sym typeface="r_symbol"/>
            </a:endParaRPr>
          </a:p>
          <a:p>
            <a:pPr marL="0" indent="0" algn="ctr" eaLnBrk="1" hangingPunct="1">
              <a:buFontTx/>
              <a:buNone/>
            </a:pPr>
            <a:r>
              <a:rPr lang="en-US" altLang="en-US" sz="2800" dirty="0" smtClean="0">
                <a:sym typeface="r_symbol"/>
              </a:rPr>
              <a:t>Effectiveness (“Utility”) ↑</a:t>
            </a:r>
            <a:endParaRPr lang="en-US" altLang="en-US" sz="2800" dirty="0" smtClean="0"/>
          </a:p>
        </p:txBody>
      </p:sp>
      <p:sp>
        <p:nvSpPr>
          <p:cNvPr id="31749" name="Line 4"/>
          <p:cNvSpPr>
            <a:spLocks noChangeShapeType="1"/>
          </p:cNvSpPr>
          <p:nvPr/>
        </p:nvSpPr>
        <p:spPr bwMode="auto">
          <a:xfrm>
            <a:off x="2844800" y="3429000"/>
            <a:ext cx="36576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lg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1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7F6F77-F869-4DEF-B7F5-1B64F9492C8F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-12700" y="381000"/>
            <a:ext cx="9144000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/>
            <a:r>
              <a:rPr lang="en-US" altLang="en-US" sz="2800" b="0">
                <a:latin typeface="Comic Sans MS" pitchFamily="66" charset="0"/>
              </a:rPr>
              <a:t>http://www.ukmi.nhs.uk/Research/pharma_res.asp</a:t>
            </a:r>
          </a:p>
        </p:txBody>
      </p:sp>
      <p:pic>
        <p:nvPicPr>
          <p:cNvPr id="32772" name="Picture 5" descr="Research Grap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7738" y="1219200"/>
            <a:ext cx="7383462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991600" cy="1600200"/>
          </a:xfrm>
        </p:spPr>
        <p:txBody>
          <a:bodyPr/>
          <a:lstStyle/>
          <a:p>
            <a:r>
              <a:rPr lang="en-US" altLang="en-US" sz="3600" dirty="0" smtClean="0">
                <a:latin typeface="Comic Sans MS" pitchFamily="66" charset="0"/>
              </a:rPr>
              <a:t>“QALYs: The Basics”</a:t>
            </a:r>
            <a:br>
              <a:rPr lang="en-US" altLang="en-US" sz="3600" dirty="0" smtClean="0">
                <a:latin typeface="Comic Sans MS" pitchFamily="66" charset="0"/>
              </a:rPr>
            </a:br>
            <a:r>
              <a:rPr lang="en-US" altLang="en-US" sz="2400" dirty="0" smtClean="0">
                <a:latin typeface="Comic Sans MS" pitchFamily="66" charset="0"/>
              </a:rPr>
              <a:t>Milton Weinstein, George Torrance,  Alistair McGuire</a:t>
            </a:r>
            <a:br>
              <a:rPr lang="en-US" altLang="en-US" sz="2400" dirty="0" smtClean="0">
                <a:latin typeface="Comic Sans MS" pitchFamily="66" charset="0"/>
              </a:rPr>
            </a:br>
            <a:r>
              <a:rPr lang="en-US" altLang="en-US" sz="2000" dirty="0" smtClean="0">
                <a:latin typeface="Comic Sans MS" pitchFamily="66" charset="0"/>
              </a:rPr>
              <a:t>(</a:t>
            </a:r>
            <a:r>
              <a:rPr lang="en-US" altLang="en-US" sz="2000" u="sng" dirty="0" smtClean="0">
                <a:latin typeface="Comic Sans MS" pitchFamily="66" charset="0"/>
              </a:rPr>
              <a:t>Value in Health</a:t>
            </a:r>
            <a:r>
              <a:rPr lang="en-US" altLang="en-US" sz="2000" dirty="0" smtClean="0">
                <a:latin typeface="Comic Sans MS" pitchFamily="66" charset="0"/>
              </a:rPr>
              <a:t>, 2009, vol. 12 Supplement 1)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76200" y="1752600"/>
            <a:ext cx="9067800" cy="4525963"/>
          </a:xfrm>
        </p:spPr>
        <p:txBody>
          <a:bodyPr/>
          <a:lstStyle/>
          <a:p>
            <a:r>
              <a:rPr lang="en-US" altLang="en-US" smtClean="0"/>
              <a:t>What is value?</a:t>
            </a:r>
          </a:p>
          <a:p>
            <a:pPr lvl="1"/>
            <a:r>
              <a:rPr lang="en-US" altLang="en-US" smtClean="0"/>
              <a:t>Preference or desirability of health states</a:t>
            </a:r>
          </a:p>
          <a:p>
            <a:r>
              <a:rPr lang="en-US" altLang="en-US" smtClean="0"/>
              <a:t>How are QALYs used?</a:t>
            </a:r>
          </a:p>
          <a:p>
            <a:pPr lvl="1"/>
            <a:r>
              <a:rPr lang="en-US" altLang="en-US" smtClean="0"/>
              <a:t>Societal resource allocation</a:t>
            </a:r>
          </a:p>
          <a:p>
            <a:pPr lvl="1"/>
            <a:r>
              <a:rPr lang="en-US" altLang="en-US" smtClean="0"/>
              <a:t>Personal decisions such as decision about whether to have a treatment</a:t>
            </a:r>
          </a:p>
          <a:p>
            <a:pPr lvl="1"/>
            <a:r>
              <a:rPr lang="en-US" altLang="en-US" smtClean="0"/>
              <a:t>Societal or program audit</a:t>
            </a:r>
          </a:p>
          <a:p>
            <a:pPr lvl="2"/>
            <a:r>
              <a:rPr lang="en-US" altLang="en-US" smtClean="0"/>
              <a:t>Evaluate programs in terms of health of the population.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67500" y="6245225"/>
            <a:ext cx="2400300" cy="476250"/>
          </a:xfrm>
        </p:spPr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http://araw.mede.uic.edu/cgi-bin/utility.cgi</a:t>
            </a:r>
          </a:p>
        </p:txBody>
      </p:sp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29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Rectangle 1"/>
          <p:cNvSpPr>
            <a:spLocks noChangeArrowheads="1"/>
          </p:cNvSpPr>
          <p:nvPr/>
        </p:nvSpPr>
        <p:spPr bwMode="auto">
          <a:xfrm>
            <a:off x="1524000" y="5181600"/>
            <a:ext cx="6477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400" dirty="0">
                <a:latin typeface="Arial" pitchFamily="34" charset="0"/>
                <a:ea typeface="MS PGothic" pitchFamily="34" charset="-128"/>
                <a:hlinkClick r:id="rId3"/>
              </a:rPr>
              <a:t>http://araw.mede.uic.edu/cgi-bin/utility.cgi</a:t>
            </a:r>
            <a:endParaRPr lang="en-US" altLang="en-US" sz="2400" dirty="0">
              <a:latin typeface="Arial" pitchFamily="34" charset="0"/>
              <a:ea typeface="MS PGothic" pitchFamily="34" charset="-128"/>
            </a:endParaRPr>
          </a:p>
          <a:p>
            <a:endParaRPr lang="en-US" altLang="en-US" sz="2400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29400" y="6245225"/>
            <a:ext cx="2400300" cy="476250"/>
          </a:xfrm>
        </p:spPr>
        <p:txBody>
          <a:bodyPr/>
          <a:lstStyle/>
          <a:p>
            <a:pPr>
              <a:defRPr/>
            </a:pPr>
            <a:fld id="{D8B15C0F-D46F-4F15-BEA4-3F0FAA134F23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258300" cy="1143000"/>
          </a:xfrm>
        </p:spPr>
        <p:txBody>
          <a:bodyPr/>
          <a:lstStyle/>
          <a:p>
            <a:r>
              <a:rPr lang="en-US" altLang="en-US" b="1" dirty="0" smtClean="0">
                <a:latin typeface="Comic Sans MS" pitchFamily="66" charset="0"/>
              </a:rPr>
              <a:t>SG&gt;TTO&gt;RS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en-US" dirty="0" smtClean="0"/>
              <a:t> SG = </a:t>
            </a:r>
            <a:r>
              <a:rPr lang="en-US" dirty="0" err="1" smtClean="0"/>
              <a:t>TTO</a:t>
            </a:r>
            <a:r>
              <a:rPr lang="en-US" baseline="30000" dirty="0" err="1" smtClean="0"/>
              <a:t>a</a:t>
            </a:r>
            <a:endParaRPr lang="en-US" baseline="30000" dirty="0" smtClean="0"/>
          </a:p>
          <a:p>
            <a:pPr>
              <a:buFont typeface="Wingdings" pitchFamily="2" charset="2"/>
              <a:buChar char="Ø"/>
              <a:defRPr/>
            </a:pPr>
            <a:endParaRPr lang="en-US" baseline="30000" dirty="0" smtClean="0"/>
          </a:p>
          <a:p>
            <a:pPr>
              <a:buFont typeface="Wingdings" pitchFamily="2" charset="2"/>
              <a:buChar char="Ø"/>
              <a:defRPr/>
            </a:pPr>
            <a:r>
              <a:rPr lang="en-US" dirty="0" smtClean="0"/>
              <a:t> SG = </a:t>
            </a:r>
            <a:r>
              <a:rPr lang="en-US" dirty="0" err="1" smtClean="0"/>
              <a:t>RS</a:t>
            </a:r>
            <a:r>
              <a:rPr lang="en-US" baseline="30000" dirty="0" err="1" smtClean="0"/>
              <a:t>b</a:t>
            </a:r>
            <a:endParaRPr lang="en-US" baseline="30000" dirty="0" smtClean="0"/>
          </a:p>
          <a:p>
            <a:pPr>
              <a:buFont typeface="Wingdings" pitchFamily="2" charset="2"/>
              <a:buChar char="Ø"/>
              <a:defRPr/>
            </a:pPr>
            <a:endParaRPr lang="en-US" baseline="30000" dirty="0"/>
          </a:p>
          <a:p>
            <a:pPr marL="0" indent="0">
              <a:buFontTx/>
              <a:buNone/>
              <a:defRPr/>
            </a:pPr>
            <a:r>
              <a:rPr lang="en-US" sz="3600" baseline="30000" dirty="0" smtClean="0"/>
              <a:t>Where a and b are less than 1</a:t>
            </a:r>
          </a:p>
          <a:p>
            <a:pPr>
              <a:defRPr/>
            </a:pPr>
            <a:endParaRPr lang="en-US" baseline="30000" dirty="0" smtClean="0"/>
          </a:p>
          <a:p>
            <a:pPr>
              <a:defRPr/>
            </a:pPr>
            <a:endParaRPr lang="en-US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245225"/>
            <a:ext cx="2400300" cy="476250"/>
          </a:xfrm>
        </p:spPr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104A63-7622-4A0E-8213-283EA964E1B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7"/>
            <a:ext cx="9144000" cy="68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74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rcRect l="24012" t="11458" r="24451" b="6214"/>
          <a:stretch>
            <a:fillRect/>
          </a:stretch>
        </p:blipFill>
        <p:spPr>
          <a:xfrm>
            <a:off x="914400" y="222796"/>
            <a:ext cx="7239000" cy="6501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16764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0.435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7737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29400" y="6245225"/>
            <a:ext cx="2400300" cy="476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B10C22E2-6DFE-4A5A-A5D4-BDB5288578F5}" type="slidenum">
              <a:rPr 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41</a:t>
            </a:fld>
            <a:endParaRPr lang="en-US" sz="1400" dirty="0">
              <a:latin typeface="Times New Roman" panose="02020603050405020304" pitchFamily="18" charset="0"/>
            </a:endParaRPr>
          </a:p>
        </p:txBody>
      </p:sp>
      <p:sp>
        <p:nvSpPr>
          <p:cNvPr id="91139" name="Title 1"/>
          <p:cNvSpPr>
            <a:spLocks noGrp="1"/>
          </p:cNvSpPr>
          <p:nvPr>
            <p:ph type="title"/>
          </p:nvPr>
        </p:nvSpPr>
        <p:spPr>
          <a:xfrm>
            <a:off x="0" y="265113"/>
            <a:ext cx="9144000" cy="1143000"/>
          </a:xfrm>
        </p:spPr>
        <p:txBody>
          <a:bodyPr/>
          <a:lstStyle/>
          <a:p>
            <a:r>
              <a:rPr lang="en-US" altLang="en-US" sz="3600" b="1" dirty="0" smtClean="0">
                <a:latin typeface="Comic Sans MS" pitchFamily="66" charset="0"/>
              </a:rPr>
              <a:t>HRQOL in SEER-Medicare Health Outcomes Study (n = 126,366)</a:t>
            </a:r>
          </a:p>
        </p:txBody>
      </p:sp>
      <p:graphicFrame>
        <p:nvGraphicFramePr>
          <p:cNvPr id="91140" name="Content Placeholder 4"/>
          <p:cNvGraphicFramePr>
            <a:graphicFrameLocks noGrp="1"/>
          </p:cNvGraphicFramePr>
          <p:nvPr>
            <p:ph idx="1"/>
          </p:nvPr>
        </p:nvGraphicFramePr>
        <p:xfrm>
          <a:off x="25400" y="1549400"/>
          <a:ext cx="9169400" cy="462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13" r:id="rId3" imgW="9169179" imgH="4627265" progId="Excel.Sheet.8">
                  <p:embed/>
                </p:oleObj>
              </mc:Choice>
              <mc:Fallback>
                <p:oleObj r:id="rId3" imgW="9169179" imgH="4627265" progId="Excel.Sheet.8">
                  <p:embed/>
                  <p:pic>
                    <p:nvPicPr>
                      <p:cNvPr id="0" name="Picture 7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" y="1549400"/>
                        <a:ext cx="9169400" cy="462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42" name="TextBox 1"/>
          <p:cNvSpPr txBox="1">
            <a:spLocks noChangeArrowheads="1"/>
          </p:cNvSpPr>
          <p:nvPr/>
        </p:nvSpPr>
        <p:spPr bwMode="auto">
          <a:xfrm>
            <a:off x="304800" y="5761464"/>
            <a:ext cx="8534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400" b="0" dirty="0">
                <a:latin typeface="+mn-lt"/>
              </a:rPr>
              <a:t>Controlling for age, gender, race/ethnicity, education, income, and marital status.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400300" cy="476250"/>
          </a:xfrm>
        </p:spPr>
        <p:txBody>
          <a:bodyPr/>
          <a:lstStyle/>
          <a:p>
            <a:pPr>
              <a:defRPr/>
            </a:pPr>
            <a:fld id="{9448E851-6E01-4274-97CB-F39B0C5587E9}" type="slidenum">
              <a:rPr lang="en-US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b="1" dirty="0" smtClean="0">
                <a:latin typeface="Comic Sans MS" pitchFamily="66" charset="0"/>
              </a:rPr>
              <a:t>Distant stage of cancer associated  </a:t>
            </a:r>
            <a:br>
              <a:rPr lang="en-US" sz="3200" b="1" dirty="0" smtClean="0">
                <a:latin typeface="Comic Sans MS" pitchFamily="66" charset="0"/>
              </a:rPr>
            </a:br>
            <a:r>
              <a:rPr lang="en-US" sz="3200" b="1" dirty="0" smtClean="0">
                <a:latin typeface="Comic Sans MS" pitchFamily="66" charset="0"/>
              </a:rPr>
              <a:t>with 0.05-0.10 lower SF-6D Score</a:t>
            </a:r>
            <a:endParaRPr lang="en-US" sz="3200" b="1" dirty="0">
              <a:latin typeface="Comic Sans MS" pitchFamily="66" charset="0"/>
            </a:endParaRPr>
          </a:p>
        </p:txBody>
      </p:sp>
      <p:graphicFrame>
        <p:nvGraphicFramePr>
          <p:cNvPr id="92164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1223963" y="1614488"/>
          <a:ext cx="6696075" cy="452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7" name="Document" r:id="rId3" imgW="8236942" imgH="5569675" progId="Word.Document.8">
                  <p:embed/>
                </p:oleObj>
              </mc:Choice>
              <mc:Fallback>
                <p:oleObj name="Document" r:id="rId3" imgW="8236942" imgH="5569675" progId="Word.Document.8">
                  <p:embed/>
                  <p:pic>
                    <p:nvPicPr>
                      <p:cNvPr id="0" name="Picture 7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3963" y="1614488"/>
                        <a:ext cx="6696075" cy="4525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9A6E72-2B83-42F2-A9BD-CCC40E15C796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1136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38100" y="152400"/>
            <a:ext cx="9258300" cy="1143000"/>
          </a:xfrm>
        </p:spPr>
        <p:txBody>
          <a:bodyPr/>
          <a:lstStyle/>
          <a:p>
            <a:r>
              <a:rPr lang="en-US" altLang="en-US" sz="4000" b="1" smtClean="0"/>
              <a:t> </a:t>
            </a:r>
            <a:r>
              <a:rPr lang="en-US" altLang="en-US" sz="6000" b="1" smtClean="0">
                <a:latin typeface="Comic Sans MS" pitchFamily="66" charset="0"/>
              </a:rPr>
              <a:t>Q</a:t>
            </a:r>
            <a:r>
              <a:rPr lang="en-US" altLang="en-US" sz="6000" b="1" smtClean="0">
                <a:latin typeface="Comic Sans MS" pitchFamily="66" charset="0"/>
              </a:rPr>
              <a:t>uestions</a:t>
            </a:r>
            <a:r>
              <a:rPr lang="en-US" altLang="en-US" sz="6000" b="1" dirty="0" smtClean="0">
                <a:latin typeface="Comic Sans MS" pitchFamily="66" charset="0"/>
              </a:rPr>
              <a:t>? </a:t>
            </a:r>
            <a:endParaRPr lang="en-US" altLang="en-US" sz="4000" b="1" dirty="0" smtClean="0">
              <a:latin typeface="Comic Sans MS" pitchFamily="66" charset="0"/>
            </a:endParaRPr>
          </a:p>
        </p:txBody>
      </p:sp>
      <p:sp>
        <p:nvSpPr>
          <p:cNvPr id="113669" name="TextBox 1"/>
          <p:cNvSpPr txBox="1">
            <a:spLocks noChangeArrowheads="1"/>
          </p:cNvSpPr>
          <p:nvPr/>
        </p:nvSpPr>
        <p:spPr bwMode="auto">
          <a:xfrm>
            <a:off x="166048" y="1828800"/>
            <a:ext cx="8991600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dirty="0">
                <a:latin typeface="Comic Sans MS" panose="030F0702030302020204" pitchFamily="66" charset="0"/>
                <a:hlinkClick r:id="rId3"/>
              </a:rPr>
              <a:t>drhays@ucla.edu</a:t>
            </a:r>
            <a:r>
              <a:rPr lang="en-US" altLang="en-US" dirty="0">
                <a:latin typeface="Comic Sans MS" panose="030F0702030302020204" pitchFamily="66" charset="0"/>
              </a:rPr>
              <a:t>  </a:t>
            </a:r>
            <a:endParaRPr lang="en-US" altLang="en-US" dirty="0" smtClean="0">
              <a:latin typeface="Comic Sans MS" panose="030F0702030302020204" pitchFamily="66" charset="0"/>
            </a:endParaRPr>
          </a:p>
          <a:p>
            <a:endParaRPr lang="en-US" altLang="en-US" dirty="0" smtClean="0">
              <a:latin typeface="Comic Sans MS" panose="030F0702030302020204" pitchFamily="66" charset="0"/>
            </a:endParaRPr>
          </a:p>
          <a:p>
            <a:r>
              <a:rPr lang="en-US" altLang="en-US" dirty="0" err="1" smtClean="0">
                <a:latin typeface="Comic Sans MS" panose="030F0702030302020204" pitchFamily="66" charset="0"/>
              </a:rPr>
              <a:t>Powerpoint</a:t>
            </a:r>
            <a:r>
              <a:rPr lang="en-US" altLang="en-US" dirty="0" smtClean="0">
                <a:latin typeface="Comic Sans MS" panose="030F0702030302020204" pitchFamily="66" charset="0"/>
              </a:rPr>
              <a:t> </a:t>
            </a:r>
            <a:r>
              <a:rPr lang="en-US" altLang="en-US" dirty="0">
                <a:latin typeface="Comic Sans MS" panose="030F0702030302020204" pitchFamily="66" charset="0"/>
              </a:rPr>
              <a:t>file </a:t>
            </a:r>
            <a:r>
              <a:rPr lang="en-US" altLang="en-US" dirty="0" smtClean="0">
                <a:latin typeface="Comic Sans MS" panose="030F0702030302020204" pitchFamily="66" charset="0"/>
              </a:rPr>
              <a:t>at</a:t>
            </a:r>
            <a:r>
              <a:rPr lang="en-US" altLang="en-US" dirty="0">
                <a:latin typeface="Comic Sans MS" panose="030F0702030302020204" pitchFamily="66" charset="0"/>
              </a:rPr>
              <a:t>: </a:t>
            </a:r>
            <a:r>
              <a:rPr lang="en-US" altLang="en-US" sz="3000" dirty="0">
                <a:latin typeface="Comic Sans MS" panose="030F0702030302020204" pitchFamily="66" charset="0"/>
                <a:hlinkClick r:id="rId4"/>
              </a:rPr>
              <a:t>http://gim.med.ucla.edu/FacultyPages/Hays/</a:t>
            </a:r>
            <a:endParaRPr lang="en-US" altLang="en-US" sz="3000" dirty="0">
              <a:latin typeface="Comic Sans MS" panose="030F0702030302020204" pitchFamily="66" charset="0"/>
            </a:endParaRPr>
          </a:p>
          <a:p>
            <a:endParaRPr lang="en-US" altLang="en-US" dirty="0">
              <a:cs typeface="Times New Roman" pitchFamily="18" charset="0"/>
            </a:endParaRPr>
          </a:p>
          <a:p>
            <a:endParaRPr lang="en-US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763000" cy="1143000"/>
          </a:xfrm>
        </p:spPr>
        <p:txBody>
          <a:bodyPr/>
          <a:lstStyle/>
          <a:p>
            <a:r>
              <a:rPr lang="en-US" altLang="en-US" sz="4000" b="1" dirty="0" smtClean="0">
                <a:latin typeface="Comic Sans MS" pitchFamily="66" charset="0"/>
              </a:rPr>
              <a:t>In the past 7 days … 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514350" y="1600200"/>
            <a:ext cx="7943850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I was grouchy </a:t>
            </a:r>
            <a:r>
              <a:rPr lang="en-US" altLang="en-US" dirty="0" smtClean="0">
                <a:solidFill>
                  <a:srgbClr val="FFC000"/>
                </a:solidFill>
                <a:latin typeface="Comic Sans MS" pitchFamily="66" charset="0"/>
              </a:rPr>
              <a:t>[1</a:t>
            </a:r>
            <a:r>
              <a:rPr lang="en-US" altLang="en-US" baseline="30000" dirty="0" smtClean="0">
                <a:solidFill>
                  <a:srgbClr val="FFC000"/>
                </a:solidFill>
                <a:latin typeface="Comic Sans MS" pitchFamily="66" charset="0"/>
              </a:rPr>
              <a:t>st</a:t>
            </a:r>
            <a:r>
              <a:rPr lang="en-US" altLang="en-US" dirty="0" smtClean="0">
                <a:solidFill>
                  <a:srgbClr val="FFC000"/>
                </a:solidFill>
                <a:latin typeface="Comic Sans MS" pitchFamily="66" charset="0"/>
              </a:rPr>
              <a:t> question]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Never                            [39]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Rarely                            [48]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Sometimes                     [56]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Often                             [64]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Always                            [72]</a:t>
            </a:r>
          </a:p>
          <a:p>
            <a:pPr marL="0" indent="0">
              <a:buFontTx/>
              <a:buNone/>
            </a:pPr>
            <a:endParaRPr lang="en-US" altLang="en-US" dirty="0" smtClean="0">
              <a:latin typeface="Comic Sans MS" pitchFamily="66" charset="0"/>
            </a:endParaRPr>
          </a:p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Estimated Anger = 56.1  </a:t>
            </a:r>
          </a:p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SE = 5.7 (rel. = 0.68)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91300" y="6245225"/>
            <a:ext cx="2400300" cy="476250"/>
          </a:xfrm>
        </p:spPr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/>
          <p:cNvSpPr>
            <a:spLocks noGrp="1"/>
          </p:cNvSpPr>
          <p:nvPr>
            <p:ph type="title"/>
          </p:nvPr>
        </p:nvSpPr>
        <p:spPr>
          <a:xfrm>
            <a:off x="-76200" y="0"/>
            <a:ext cx="9258300" cy="1143000"/>
          </a:xfrm>
        </p:spPr>
        <p:txBody>
          <a:bodyPr/>
          <a:lstStyle/>
          <a:p>
            <a:r>
              <a:rPr lang="en-US" altLang="en-US" b="1" dirty="0" smtClean="0">
                <a:latin typeface="Comic Sans MS" pitchFamily="66" charset="0"/>
              </a:rPr>
              <a:t>In the past 7 days …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7467600" cy="34290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I felt like I was ready to explode </a:t>
            </a:r>
          </a:p>
          <a:p>
            <a:pPr marL="0" indent="0">
              <a:buFontTx/>
              <a:buNone/>
            </a:pPr>
            <a:r>
              <a:rPr lang="en-US" altLang="en-US" dirty="0" smtClean="0">
                <a:solidFill>
                  <a:srgbClr val="FFC000"/>
                </a:solidFill>
                <a:latin typeface="Comic Sans MS" pitchFamily="66" charset="0"/>
              </a:rPr>
              <a:t>[2</a:t>
            </a:r>
            <a:r>
              <a:rPr lang="en-US" altLang="en-US" baseline="30000" dirty="0" smtClean="0">
                <a:solidFill>
                  <a:srgbClr val="FFC000"/>
                </a:solidFill>
                <a:latin typeface="Comic Sans MS" pitchFamily="66" charset="0"/>
              </a:rPr>
              <a:t>nd</a:t>
            </a:r>
            <a:r>
              <a:rPr lang="en-US" altLang="en-US" dirty="0" smtClean="0">
                <a:solidFill>
                  <a:srgbClr val="FFC000"/>
                </a:solidFill>
                <a:latin typeface="Comic Sans MS" pitchFamily="66" charset="0"/>
              </a:rPr>
              <a:t>  question]</a:t>
            </a:r>
            <a:endParaRPr lang="en-US" altLang="en-US" dirty="0" smtClean="0">
              <a:latin typeface="Comic Sans MS" pitchFamily="66" charset="0"/>
            </a:endParaRP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Never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Rarely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Sometimes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Often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Always</a:t>
            </a:r>
          </a:p>
          <a:p>
            <a:pPr marL="0" indent="0">
              <a:buFontTx/>
              <a:buNone/>
            </a:pPr>
            <a:endParaRPr lang="en-US" altLang="en-US" dirty="0" smtClean="0">
              <a:latin typeface="Comic Sans MS" pitchFamily="66" charset="0"/>
            </a:endParaRPr>
          </a:p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Estimated Anger = 51.9  </a:t>
            </a:r>
          </a:p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SE = 4.8 (rel. = 0.77)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245225"/>
            <a:ext cx="2400300" cy="476250"/>
          </a:xfrm>
        </p:spPr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258300" cy="1143000"/>
          </a:xfrm>
        </p:spPr>
        <p:txBody>
          <a:bodyPr/>
          <a:lstStyle/>
          <a:p>
            <a:r>
              <a:rPr lang="en-US" altLang="en-US" b="1" dirty="0" smtClean="0">
                <a:latin typeface="Comic Sans MS" pitchFamily="66" charset="0"/>
              </a:rPr>
              <a:t>In the past 7 days …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I felt angry </a:t>
            </a:r>
            <a:r>
              <a:rPr lang="en-US" altLang="en-US" dirty="0" smtClean="0">
                <a:solidFill>
                  <a:srgbClr val="FFC000"/>
                </a:solidFill>
                <a:latin typeface="Comic Sans MS" pitchFamily="66" charset="0"/>
              </a:rPr>
              <a:t>[3</a:t>
            </a:r>
            <a:r>
              <a:rPr lang="en-US" altLang="en-US" baseline="30000" dirty="0" smtClean="0">
                <a:solidFill>
                  <a:srgbClr val="FFC000"/>
                </a:solidFill>
                <a:latin typeface="Comic Sans MS" pitchFamily="66" charset="0"/>
              </a:rPr>
              <a:t>rd</a:t>
            </a:r>
            <a:r>
              <a:rPr lang="en-US" altLang="en-US" dirty="0" smtClean="0">
                <a:solidFill>
                  <a:srgbClr val="FFC000"/>
                </a:solidFill>
                <a:latin typeface="Comic Sans MS" pitchFamily="66" charset="0"/>
              </a:rPr>
              <a:t> question]</a:t>
            </a:r>
            <a:endParaRPr lang="en-US" altLang="en-US" dirty="0" smtClean="0">
              <a:latin typeface="Comic Sans MS" pitchFamily="66" charset="0"/>
            </a:endParaRP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Never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Rarely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Sometimes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Often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Always</a:t>
            </a:r>
          </a:p>
          <a:p>
            <a:pPr lvl="1"/>
            <a:endParaRPr lang="en-US" altLang="en-US" dirty="0" smtClean="0">
              <a:latin typeface="Comic Sans MS" pitchFamily="66" charset="0"/>
            </a:endParaRPr>
          </a:p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Estimated Anger = 50.5  </a:t>
            </a:r>
          </a:p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SE = 3.9 (rel. = 0.85)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245225"/>
            <a:ext cx="2400300" cy="476250"/>
          </a:xfrm>
        </p:spPr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258300" cy="1143000"/>
          </a:xfrm>
        </p:spPr>
        <p:txBody>
          <a:bodyPr/>
          <a:lstStyle/>
          <a:p>
            <a:r>
              <a:rPr lang="en-US" altLang="en-US" b="1" dirty="0" smtClean="0">
                <a:latin typeface="Comic Sans MS" pitchFamily="66" charset="0"/>
              </a:rPr>
              <a:t>In the past 7 days …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391400" cy="50292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I felt angrier than I thought I should </a:t>
            </a:r>
            <a:r>
              <a:rPr lang="en-US" altLang="en-US" dirty="0" smtClean="0">
                <a:solidFill>
                  <a:srgbClr val="FFC000"/>
                </a:solidFill>
                <a:latin typeface="Comic Sans MS" pitchFamily="66" charset="0"/>
              </a:rPr>
              <a:t>[4</a:t>
            </a:r>
            <a:r>
              <a:rPr lang="en-US" altLang="en-US" baseline="30000" dirty="0" smtClean="0">
                <a:solidFill>
                  <a:srgbClr val="FFC000"/>
                </a:solidFill>
                <a:latin typeface="Comic Sans MS" pitchFamily="66" charset="0"/>
              </a:rPr>
              <a:t>th</a:t>
            </a:r>
            <a:r>
              <a:rPr lang="en-US" altLang="en-US" dirty="0" smtClean="0">
                <a:solidFill>
                  <a:srgbClr val="FFC000"/>
                </a:solidFill>
                <a:latin typeface="Comic Sans MS" pitchFamily="66" charset="0"/>
              </a:rPr>
              <a:t> question]</a:t>
            </a:r>
          </a:p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    - </a:t>
            </a:r>
            <a:r>
              <a:rPr lang="en-US" altLang="en-US" sz="2800" dirty="0" smtClean="0">
                <a:latin typeface="Comic Sans MS" pitchFamily="66" charset="0"/>
              </a:rPr>
              <a:t>Never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Rarely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Sometimes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Often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Always</a:t>
            </a:r>
          </a:p>
          <a:p>
            <a:pPr lvl="1"/>
            <a:endParaRPr lang="en-US" altLang="en-US" dirty="0" smtClean="0">
              <a:latin typeface="Comic Sans MS" pitchFamily="66" charset="0"/>
            </a:endParaRPr>
          </a:p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Estimated Anger = 48.8  </a:t>
            </a:r>
          </a:p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SE = 3.6 (rel. = 0.87)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48450" y="6245225"/>
            <a:ext cx="2400300" cy="476250"/>
          </a:xfrm>
        </p:spPr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altLang="en-US" sz="4000" b="1" dirty="0" smtClean="0">
                <a:latin typeface="Comic Sans MS" pitchFamily="66" charset="0"/>
              </a:rPr>
              <a:t>In the past 7 days …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742950" y="1447800"/>
            <a:ext cx="7943850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I felt annoyed </a:t>
            </a:r>
            <a:r>
              <a:rPr lang="en-US" altLang="en-US" dirty="0" smtClean="0">
                <a:solidFill>
                  <a:srgbClr val="FFC000"/>
                </a:solidFill>
                <a:latin typeface="Comic Sans MS" pitchFamily="66" charset="0"/>
              </a:rPr>
              <a:t>[5</a:t>
            </a:r>
            <a:r>
              <a:rPr lang="en-US" altLang="en-US" baseline="30000" dirty="0" smtClean="0">
                <a:solidFill>
                  <a:srgbClr val="FFC000"/>
                </a:solidFill>
                <a:latin typeface="Comic Sans MS" pitchFamily="66" charset="0"/>
              </a:rPr>
              <a:t>th</a:t>
            </a:r>
            <a:r>
              <a:rPr lang="en-US" altLang="en-US" dirty="0" smtClean="0">
                <a:solidFill>
                  <a:srgbClr val="FFC000"/>
                </a:solidFill>
                <a:latin typeface="Comic Sans MS" pitchFamily="66" charset="0"/>
              </a:rPr>
              <a:t> question]</a:t>
            </a:r>
            <a:endParaRPr lang="en-US" altLang="en-US" dirty="0" smtClean="0">
              <a:latin typeface="Comic Sans MS" pitchFamily="66" charset="0"/>
            </a:endParaRP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Never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Rarely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Sometimes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Often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Always</a:t>
            </a:r>
          </a:p>
          <a:p>
            <a:pPr marL="0" indent="0"/>
            <a:endParaRPr lang="en-US" altLang="en-US" dirty="0" smtClean="0">
              <a:latin typeface="Comic Sans MS" pitchFamily="66" charset="0"/>
            </a:endParaRPr>
          </a:p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Estimated Anger = 50.1  </a:t>
            </a:r>
          </a:p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SE = 3.2 (rel. = 0.90)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245225"/>
            <a:ext cx="2400300" cy="476250"/>
          </a:xfrm>
        </p:spPr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2"/>
          </a:solidFill>
          <a:prstDash val="sysDot"/>
          <a:round/>
          <a:headEnd type="none" w="sm" len="sm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2"/>
          </a:solidFill>
          <a:prstDash val="sysDot"/>
          <a:round/>
          <a:headEnd type="none" w="sm" len="sm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4263</TotalTime>
  <Words>1366</Words>
  <Application>Microsoft Office PowerPoint</Application>
  <PresentationFormat>On-screen Show (4:3)</PresentationFormat>
  <Paragraphs>442</Paragraphs>
  <Slides>43</Slides>
  <Notes>29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43</vt:i4>
      </vt:variant>
    </vt:vector>
  </HeadingPairs>
  <TitlesOfParts>
    <vt:vector size="57" baseType="lpstr">
      <vt:lpstr>ＭＳ Ｐゴシック</vt:lpstr>
      <vt:lpstr>ＭＳ Ｐゴシック</vt:lpstr>
      <vt:lpstr>Arial</vt:lpstr>
      <vt:lpstr>Calibri</vt:lpstr>
      <vt:lpstr>Comic Sans MS</vt:lpstr>
      <vt:lpstr>r_symbol</vt:lpstr>
      <vt:lpstr>Symbol</vt:lpstr>
      <vt:lpstr>Times New Roman</vt:lpstr>
      <vt:lpstr>Wingdings</vt:lpstr>
      <vt:lpstr>Custom Design</vt:lpstr>
      <vt:lpstr>Microsoft Excel 97-2003 Worksheet</vt:lpstr>
      <vt:lpstr>Chart</vt:lpstr>
      <vt:lpstr>Equation</vt:lpstr>
      <vt:lpstr>Document</vt:lpstr>
      <vt:lpstr>Health-Related Quality of Life  as an Indicator of Quality of Care </vt:lpstr>
      <vt:lpstr>Examples of Health-Related  Quality of Life in Pubmed</vt:lpstr>
      <vt:lpstr>Health-Related Quality  of Life (HRQOL)</vt:lpstr>
      <vt:lpstr>PowerPoint Presentation</vt:lpstr>
      <vt:lpstr>In the past 7 days … </vt:lpstr>
      <vt:lpstr>In the past 7 days …</vt:lpstr>
      <vt:lpstr>In the past 7 days …</vt:lpstr>
      <vt:lpstr>In the past 7 days …</vt:lpstr>
      <vt:lpstr>In the past 7 days …</vt:lpstr>
      <vt:lpstr>In the past 7 days …</vt:lpstr>
      <vt:lpstr>Computer Adaptive Testing (CAT)</vt:lpstr>
      <vt:lpstr>Item Responses and  Trait Levels</vt:lpstr>
      <vt:lpstr>Reliability Target for Use of Measures with Individuals </vt:lpstr>
      <vt:lpstr>PROMIS Physical Functioning  vs. “Legacy” Measures</vt:lpstr>
      <vt:lpstr>Physical Functioning and Emotional Well-Being at Baseline  for 54 Patients at UCLA-Center for East West Medicine </vt:lpstr>
      <vt:lpstr>Significant Improvement in all but 1 of SF-36 Scales (Change is in T-score metric)</vt:lpstr>
      <vt:lpstr>Effect Sizes for Changes  in SF-36 Scores </vt:lpstr>
      <vt:lpstr>Effect Size</vt:lpstr>
      <vt:lpstr>Amount of Change Needed for Significant Individual Change </vt:lpstr>
      <vt:lpstr>7-31% of People in Sample Improve Significantly </vt:lpstr>
      <vt:lpstr>Defining a Responder: Reliable Change Index (RCI)</vt:lpstr>
      <vt:lpstr>Amount of Change in Observed Score Needed To be Statistically Significant </vt:lpstr>
      <vt:lpstr>“Implementing patient-reported outcomes assessment in clinical practice: a review of  the options and considerations”</vt:lpstr>
      <vt:lpstr>PowerPoint Presentation</vt:lpstr>
      <vt:lpstr>Break</vt:lpstr>
      <vt:lpstr>U.S. Health Care Issues </vt:lpstr>
      <vt:lpstr>  How Do We Know If Care Is Effective?</vt:lpstr>
      <vt:lpstr>Health Outcomes Measures </vt:lpstr>
      <vt:lpstr>Types of HRQOL Measures</vt:lpstr>
      <vt:lpstr>Generic Item</vt:lpstr>
      <vt:lpstr>Targeted Items Assessing “Burden of Kidney Disease” </vt:lpstr>
      <vt:lpstr>PowerPoint Presentation</vt:lpstr>
      <vt:lpstr>Is Acupuncture Related to Worse HRQOL?</vt:lpstr>
      <vt:lpstr>PowerPoint Presentation</vt:lpstr>
      <vt:lpstr>Goal is Access to  Cost-Effective Care</vt:lpstr>
      <vt:lpstr>PowerPoint Presentation</vt:lpstr>
      <vt:lpstr>“QALYs: The Basics” Milton Weinstein, George Torrance,  Alistair McGuire (Value in Health, 2009, vol. 12 Supplement 1)</vt:lpstr>
      <vt:lpstr>http://araw.mede.uic.edu/cgi-bin/utility.cgi</vt:lpstr>
      <vt:lpstr>SG&gt;TTO&gt;RS</vt:lpstr>
      <vt:lpstr>PowerPoint Presentation</vt:lpstr>
      <vt:lpstr>HRQOL in SEER-Medicare Health Outcomes Study (n = 126,366)</vt:lpstr>
      <vt:lpstr>Distant stage of cancer associated   with 0.05-0.10 lower SF-6D Score</vt:lpstr>
      <vt:lpstr> Questions?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Overview</dc:title>
  <dc:creator>Dept of Medicine</dc:creator>
  <cp:lastModifiedBy>Ron Hays</cp:lastModifiedBy>
  <cp:revision>307</cp:revision>
  <cp:lastPrinted>2014-05-01T17:56:14Z</cp:lastPrinted>
  <dcterms:created xsi:type="dcterms:W3CDTF">2001-01-03T19:26:53Z</dcterms:created>
  <dcterms:modified xsi:type="dcterms:W3CDTF">2014-05-01T20:07:24Z</dcterms:modified>
</cp:coreProperties>
</file>