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  <p:sldMasterId id="2147484856" r:id="rId2"/>
    <p:sldMasterId id="2147485112" r:id="rId3"/>
    <p:sldMasterId id="2147485110" r:id="rId4"/>
    <p:sldMasterId id="2147485111" r:id="rId5"/>
    <p:sldMasterId id="2147483672" r:id="rId6"/>
    <p:sldMasterId id="2147483660" r:id="rId7"/>
  </p:sldMasterIdLst>
  <p:notesMasterIdLst>
    <p:notesMasterId r:id="rId39"/>
  </p:notesMasterIdLst>
  <p:handoutMasterIdLst>
    <p:handoutMasterId r:id="rId40"/>
  </p:handoutMasterIdLst>
  <p:sldIdLst>
    <p:sldId id="314" r:id="rId8"/>
    <p:sldId id="500" r:id="rId9"/>
    <p:sldId id="583" r:id="rId10"/>
    <p:sldId id="560" r:id="rId11"/>
    <p:sldId id="585" r:id="rId12"/>
    <p:sldId id="432" r:id="rId13"/>
    <p:sldId id="433" r:id="rId14"/>
    <p:sldId id="434" r:id="rId15"/>
    <p:sldId id="435" r:id="rId16"/>
    <p:sldId id="565" r:id="rId17"/>
    <p:sldId id="571" r:id="rId18"/>
    <p:sldId id="437" r:id="rId19"/>
    <p:sldId id="438" r:id="rId20"/>
    <p:sldId id="442" r:id="rId21"/>
    <p:sldId id="436" r:id="rId22"/>
    <p:sldId id="562" r:id="rId23"/>
    <p:sldId id="573" r:id="rId24"/>
    <p:sldId id="543" r:id="rId25"/>
    <p:sldId id="552" r:id="rId26"/>
    <p:sldId id="586" r:id="rId27"/>
    <p:sldId id="567" r:id="rId28"/>
    <p:sldId id="568" r:id="rId29"/>
    <p:sldId id="555" r:id="rId30"/>
    <p:sldId id="556" r:id="rId31"/>
    <p:sldId id="557" r:id="rId32"/>
    <p:sldId id="569" r:id="rId33"/>
    <p:sldId id="558" r:id="rId34"/>
    <p:sldId id="564" r:id="rId35"/>
    <p:sldId id="594" r:id="rId36"/>
    <p:sldId id="559" r:id="rId37"/>
    <p:sldId id="515" r:id="rId38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 snapToObjects="1">
      <p:cViewPr varScale="1">
        <p:scale>
          <a:sx n="70" d="100"/>
          <a:sy n="70" d="100"/>
        </p:scale>
        <p:origin x="11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80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theme" Target="theme/theme1.xml"/><Relationship Id="rId8" Type="http://schemas.openxmlformats.org/officeDocument/2006/relationships/slide" Target="slides/slid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2FDC22AD-C92C-4071-871D-5B2EE1A71F1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058" cy="469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3" tIns="47101" rIns="94203" bIns="47101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B1000D1C-4C93-45E8-AA1D-4A11EFB19FA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17" y="1"/>
            <a:ext cx="3078058" cy="469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3" tIns="47101" rIns="94203" bIns="4710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2B6E4D22-5071-4800-A437-57AAF55B065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893"/>
            <a:ext cx="3078058" cy="46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3" tIns="47101" rIns="94203" bIns="47101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16019C37-9AB2-4BA9-B4D0-77D7F0281E5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17" y="8918893"/>
            <a:ext cx="3078058" cy="46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3" tIns="47101" rIns="94203" bIns="47101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2E56BC8-0AE9-483C-B5C2-2D86BA657D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11-20T03:44:03.4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404 937 0,'37'0'172,"1"0"-126,0 0-30,-1 0-16,1 0 31,1 0-15,-1 0 0,0 0-1,-1 0 1,1 0-1,0 0 1,38 0 0,-1 0-1,-37 0 1,0 0 0,39 0-1,-2 0 1,1 0-16,-38 0 15,0 0 1,-1 0 0,1 0-1,0 0-15,0 0 16,38 0 15,-38 0-15,0 0-1,0 0-15,38 0 16,-39 0 0,1 0-1,0 0 1,0 0 15,0 0 16,0 0 250,0 0-281,38 0-1,37 0 1,1 0-1,38 0 1,-39 0 0,114 0-1,-37 0-15,37 0 16,-37 0 0,-77 0-1,39 0 1,-37 0-16,-3 0 15,-36 0 1,0 0 0,0 0-1,-38 0 1,0 0 0,0 0-1,-76 38 32,76-38 219,-1 0-235,1 0-15,38 0-1,38 0-15,-38 0 16,75 0-1,-37 0 1,0 0 0,-1 0-16,39 0 15,-77 0 1,2 0 0,-1 0-1,-39 0 1,0 0 249,1 0-249,1 0 0,37 0-1,-39 0 1,1 0-16,39 0 16,-39 0-1,36 0 16,-36 0-15,39 0-16,-39 0 16,37 0-1,1 0 1,1 0 0,-41 0 265,2 0-250,38 0-15,-37 0-1,-1 37-15,75-37 16,-75 0 0,37 0-1,1 0 1,0 0-1,0 0-15,38 0 16,-1 0 0,1 0-1,-38 0 1,0 0-16,0 0 16,-1 0-1,1 0 1,0 0-1,0 0-15,0 0 16,-2 0 0,-36 0-1,1 0 1,-1 0 0,0 0 280,0 0-280,37 0 0,-36 0-1,-1 0-15,0 0 16,-2 0 0,2 0-1,0 0 1,1 0-16,-1 0 15,0 0 1,37 0 0,2 0 15,-39 0-15,-1 0 15,0 0 16,1 0-16,0 0 16,1 0 31,-1 0 31,-1 0-93,1 0 15,0 0 0,0 0 1,1 0-17,-2 0 17,0 0 61,1 0-15,-38-37-62,0-1 15,0 0 63,0-1-63,0 1 1,0 1 14,0-2 267,0 1-204,0-1-93,0 1 0,0 0 15,0 1 16,0-1 0,0-1-1,0 1-46,0 0 47,0 0 0,0 0 63,-38 38-95,38-39 16,-37 39-15,0 0 0,-2 0 46,1 0-46,0 0 15,0 0 0,1 0-15,-1 0 15,-1 0-15,1 0-1,0 0 1,-36 0 15,36 0 1,-1 0-1,1 0-16,0 0 1,1 0 0,-1 0 15,0 0-31,-1 0 16,1 0 15,0 0 0,2 0-15,-2 0 15,38-38 235,-38 38-173,-1 0-77,1 0 15,1 0-15,-39 0-1,38 0 1,-1 0 0,1 0-1,2 0 1,-2 0-16,0 0 16,0 0-1,-1 0 1,-36 0-1,37-38-15,-38 38 16,37 0 0,-73 0-1,74 0 1,0 0 0,0 0-16,0 0 15,0 0 16,0 0-15,0 0 0,0 0-1,1 0 1,-1 0 15,-38-39 235,38 39-251,1 0 1,-2 0 0,1 0-1,0 0-15,-74 0 16,-3 0 0,-37 0-1,2 0 1,35 0-1,-113 0-15,78 0 16,-2 0 0,37 0-1,3 0 1,-3 0-16,40 0 16,-1 0-1,-1 0 1,3 0-1,36 0 1,0 0 15,0 0 641,-1 0-578,2 0-78,-1 0 30,0 0-30,0 0 31,0 0-31,0 0 15,1 0 0,-1 0 16,0 0 390,0 0-390,0 0 0,0 0-31,0 0-1,0 0 17,0 0 15,0 0-47,1 0 31,-1 0 0,-38 0 313,38 0-313,-37 0 0,36 0-31,-37-36 16,-36 36 0,-41 0-1,39 0 1,1 0-1,-1 0-15,76 0 16,-37 0 0,-1 0-1,37 0 1,1 0 0,1 0-1,-1 0 266,-37 0-265,36 0 0,1 0-1,1 0 1,-1 0 0,-38 0-1,0 0-15,1 0 16,-1 0-1,0 0 1,0 0 0,0 0-1,38-39 17,0 39-1,-37-38 234,37 38-249,0 0 15,0 0-15,0 0 0,-38 0-16,1 0 15,-1 0 1,0 0-1,1 0 1,-2 0-16,39 0 16,0 0-1,1 0 1,-39 0 15,38 0-31,0 0 16,0 0-1,1 0 1,-1 0 15,-1 0-15,1 0 15,0 0 0,1 0 32,-1 0 171,0 0-218,-38 0 31,38 0-32,1 0 1,-1 0-16,0 0 16,-1 0-1,-36 0 1,37 0 0,-37 0-1,36 0 16,1 0-15,1 0 0,-1 0-16,0 0 31,0 0 0,-1 0-31,2 0 47,-1 0 31,38 38-62,0 1 31,-38-3 0,38 3-16,0-1 16,0 0 46,0 1-46,0-1 31,0 0 47,0 0-31,0 0 250,0 1-297,0-1-32,0-1 17,0 1-17,0 0 17,0 1 14,0-1 1,0 1-15,0-2 14,0 1 33,0 1 61,0-1 110,0 0-219,38-1 1,-38 1-1,0 1-31,38-1 78,-1-38 31,2 0-62,-1 0-15,0 0 14,37 0 1,-37 0 78,1 0 32,-2 0-48,1 0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11-20T03:44:12.4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1441 0 0,'0'38'187,"0"0"-171,-38-38-16,38 38 16,-76 0-1,38 0 1,-38 0-1,38-1-15,-38 1 16,1 38 0,37-76-1,0 76 1,-38-76 0,76 38-16,-38 0 15,0 0 1,0 0-1,0 0 1,-38-1-16,39 1 16,-39 0-1,76 0 1,-38-38 0,0 38-1,0-38-15,38 38 16,-38-38-1,0 38 17,0 0 46,0 0-47,0-38 188,38 38-204,-37-38-15,37 38 16,-38-38 15,38 37 1,-38 1-1,0-38-16,0 38 17,0-38 61</inkml:trace>
  <inkml:trace contextRef="#ctx0" brushRef="#br0" timeOffset="4194.07">796 152 0,'38'0'250,"0"0"-203,0 0-16,38 0 32,-38 0-32,-1 0 0,1 0 0,0 0-15,-38-38 0,38 38-1,-38-38 1,38 38 0,0 0 15,0 0 0,0 0 63,0 0-79,0 0 64,0 0-48,-1 0 0,1 0 16,0 0-16,0 0-15,0 0 31,-38 38 296,0 0-296,0 0 31,0 0-46,0-1-17,0 1 17,0 0-1,0 0 0,0 0-15,0 0 15,0 0 0,0 0 16,0 0-31,0 0-1,0 0 63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26">
            <a:extLst>
              <a:ext uri="{FF2B5EF4-FFF2-40B4-BE49-F238E27FC236}">
                <a16:creationId xmlns:a16="http://schemas.microsoft.com/office/drawing/2014/main" id="{E32581EE-48AD-4FD9-A1B4-69330B0FA80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058" cy="46958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203" tIns="47101" rIns="94203" bIns="47101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1027">
            <a:extLst>
              <a:ext uri="{FF2B5EF4-FFF2-40B4-BE49-F238E27FC236}">
                <a16:creationId xmlns:a16="http://schemas.microsoft.com/office/drawing/2014/main" id="{8E9828C8-6BE8-4CDB-9411-ED6702A41E2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4417" y="1"/>
            <a:ext cx="3078058" cy="46958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203" tIns="47101" rIns="94203" bIns="4710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>
            <a:extLst>
              <a:ext uri="{FF2B5EF4-FFF2-40B4-BE49-F238E27FC236}">
                <a16:creationId xmlns:a16="http://schemas.microsoft.com/office/drawing/2014/main" id="{256EDF1B-D507-43B7-B4EF-DB549E1056E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703263"/>
            <a:ext cx="4695825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9" name="Rectangle 1029">
            <a:extLst>
              <a:ext uri="{FF2B5EF4-FFF2-40B4-BE49-F238E27FC236}">
                <a16:creationId xmlns:a16="http://schemas.microsoft.com/office/drawing/2014/main" id="{85A6B377-7E4F-49AC-8F88-8F98F5108D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60" y="4458651"/>
            <a:ext cx="5209756" cy="42262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203" tIns="47101" rIns="94203" bIns="471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8550" name="Rectangle 1030">
            <a:extLst>
              <a:ext uri="{FF2B5EF4-FFF2-40B4-BE49-F238E27FC236}">
                <a16:creationId xmlns:a16="http://schemas.microsoft.com/office/drawing/2014/main" id="{839F04CF-64DA-4028-954A-9272A5EAC0F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8893"/>
            <a:ext cx="3078058" cy="46958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203" tIns="47101" rIns="94203" bIns="47101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1031">
            <a:extLst>
              <a:ext uri="{FF2B5EF4-FFF2-40B4-BE49-F238E27FC236}">
                <a16:creationId xmlns:a16="http://schemas.microsoft.com/office/drawing/2014/main" id="{127CD22D-A50A-4A93-A662-553306CD39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17" y="8918893"/>
            <a:ext cx="3078058" cy="46958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203" tIns="47101" rIns="94203" bIns="47101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C15C813-2134-4ADD-8D2E-7E8B82EC91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>
            <a:extLst>
              <a:ext uri="{FF2B5EF4-FFF2-40B4-BE49-F238E27FC236}">
                <a16:creationId xmlns:a16="http://schemas.microsoft.com/office/drawing/2014/main" id="{660E2F75-E36F-4A0C-B934-1569E8F0E6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917" indent="-29138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5536" indent="-23247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2070" indent="-23247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8602" indent="-23247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7174" indent="-2324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15745" indent="-2324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74317" indent="-2324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32888" indent="-2324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26A7323-EB77-4636-8EBC-2DFDB9593CCD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99A9B64-0C8F-45CD-94F5-6889AEDB1F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6438"/>
            <a:ext cx="4689475" cy="3516312"/>
          </a:xfrm>
          <a:ln w="12700" cap="flat">
            <a:solidFill>
              <a:schemeClr val="tx1"/>
            </a:solidFill>
          </a:ln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178A2CD-9640-4413-9D2E-C6AD4DF76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4767" y="4458651"/>
            <a:ext cx="5212943" cy="4226246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3484" tIns="46743" rIns="93484" bIns="46743"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1975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E8713281-6DBD-438D-B338-764CE9A9DA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FDA52BC7-D0C3-47D8-922C-5277A491A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0E131F1B-E832-47DB-AC9C-A6DE58D1EC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5179" indent="-286607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6429" indent="-229286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5001" indent="-229286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63572" indent="-229286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22144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80715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39287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97859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EBB033D-58C1-481F-9424-B4BB042A8B95}" type="slidenum">
              <a:rPr lang="en-US" altLang="en-US" sz="1200"/>
              <a:pPr/>
              <a:t>11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062613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F2A84313-B95C-4796-B242-BA8A9EC3E4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E84FBE0E-5B12-4881-A803-C02A496DA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64A0880F-991F-4218-9202-381F2F54A5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5179" indent="-286607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6429" indent="-229286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5001" indent="-229286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63572" indent="-229286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22144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80715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39287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97859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937FAF0B-2B81-4DF4-AC21-0F6781CD4F79}" type="slidenum">
              <a:rPr lang="en-US" altLang="en-US" sz="1200"/>
              <a:pPr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33F74D83-22C1-4424-881A-81C6728569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DD9C7C7A-44B9-4393-BF7D-B28B78B89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8FBB99E5-C2E2-475C-86AD-B4FF201F96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5179" indent="-286607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6429" indent="-229286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5001" indent="-229286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63572" indent="-229286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22144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80715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39287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97859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BB9AE187-25C1-4A02-A06E-0A95E2BEE816}" type="slidenum">
              <a:rPr lang="en-US" altLang="en-US" sz="1200"/>
              <a:pPr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38032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E8713281-6DBD-438D-B338-764CE9A9DA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FDA52BC7-D0C3-47D8-922C-5277A491A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   </a:t>
            </a: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0E131F1B-E832-47DB-AC9C-A6DE58D1EC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5179" indent="-286607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6429" indent="-229286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5001" indent="-229286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63572" indent="-229286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22144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80715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39287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97859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EBB033D-58C1-481F-9424-B4BB042A8B95}" type="slidenum">
              <a:rPr lang="en-US" altLang="en-US" sz="1200"/>
              <a:pPr/>
              <a:t>15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8592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32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286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36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9758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883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391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0409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114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14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704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29736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327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37830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94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277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562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545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6727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4AD09E6A-FF76-4DD0-874D-06198D5B67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72CDE9F0-46D4-4561-88C3-EB0387A44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75F3829E-F792-4CD1-A4A8-7BAFFBBB23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5179" indent="-286607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6429" indent="-229286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5001" indent="-229286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63572" indent="-229286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22144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80715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39287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97859" indent="-229286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7F001D80-D471-4106-A6D1-1C2ECA1FA1B2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553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98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638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29B4A7-B3CD-4FC7-A2C8-27FD5A4CC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06098-3BAF-4336-AB36-E3CC7710CE8A}" type="datetime4">
              <a:rPr lang="en-US"/>
              <a:pPr>
                <a:defRPr/>
              </a:pPr>
              <a:t>May 5, 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EE616E-D8A0-4513-AEB1-23C63A5E0E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65A7A0-5860-4B78-A02A-73C1CC1487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02CBB-8F95-475B-8821-526A766218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23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5299C4-1285-428C-BBF6-0DCB4D62C2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B82DD-6EC3-4750-A665-0F0D2BE02DA5}" type="datetime4">
              <a:rPr lang="en-US"/>
              <a:pPr>
                <a:defRPr/>
              </a:pPr>
              <a:t>May 5, 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EEE0AF-2519-479D-B1B6-087AC3C493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AD34F5-0780-4658-8548-96A0188D98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D526D-478F-464C-AF7B-FD281543E6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12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851"/>
            <a:ext cx="231457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851"/>
            <a:ext cx="677227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AE03BF-711C-49A8-9AB0-C2A3E659FA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DBF1E-0661-44BD-AB74-94FA901EC789}" type="datetime4">
              <a:rPr lang="en-US"/>
              <a:pPr>
                <a:defRPr/>
              </a:pPr>
              <a:t>May 5, 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734A07-429A-4066-BD3D-EBF4A6A8A2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3A8066-6B36-4D2C-AFEE-264A96CE69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9314E-C767-451A-B5CC-E567D5DE2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306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15037B-FCB1-4779-B8B6-30850C9EE1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3D93C-3C87-40CC-A003-FC232C7A5302}" type="datetime4">
              <a:rPr lang="en-US"/>
              <a:pPr>
                <a:defRPr/>
              </a:pPr>
              <a:t>May 5, 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C35436-46D2-4444-BAC5-1F8658A6E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15511C-C587-4FCE-BB5C-EC27A5A114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817EB-B8D3-49C3-B25A-2C49CB46A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52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B8A69-03EF-40E9-80F8-2617E2DA083B}" type="datetime1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1891-0CEC-44D8-B221-D5FCB52AB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B2731-8ED0-4235-9AE0-634BEA8A1DFB}" type="datetime1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FFA79-1448-47EE-B664-DCE13D4E6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7BDB8-B1E9-404F-9729-E93A590C9588}" type="datetime1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12F54-4119-429D-8727-B5A1671FA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B8A69-03EF-40E9-80F8-2617E2DA083B}" type="datetime1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1891-0CEC-44D8-B221-D5FCB52AB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98696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4522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5646A-9749-47DB-B0AB-40731B3AD6B6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70CD0-FBBF-48D8-9D85-3523005DB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1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32695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8A76D-30D0-4B80-AB15-81E49CA1B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856D-B0F0-4240-BB47-EB95057D2CB9}" type="datetime1">
              <a:rPr lang="en-US" smtClean="0"/>
              <a:t>5/5/2023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48D7D0-71E0-4CFA-85A5-F714775F8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48E4A6-6365-4EA5-AFC1-0CF06FFBF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29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2B615-666E-442E-9A96-755E4E805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C612C-188B-46AE-B992-B232A944E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9A503-9A82-4D29-B2EE-F65511065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DE98-FFB0-4895-84D1-88E28C8935BB}" type="datetime1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3537F-5595-40B5-BB03-57D4E817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32D28-7485-445F-AAA4-DD2D37DC4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53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7113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CE6F59-B409-4ECF-B169-441D7A0106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1EF46-3240-48B4-B5BE-B4B1B999D251}" type="datetime4">
              <a:rPr lang="en-US"/>
              <a:pPr>
                <a:defRPr/>
              </a:pPr>
              <a:t>May 5, 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9BC31D-8BCB-44C2-ABFF-FF040A0979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0CBB2E-2A9A-45AD-BB90-E74FA04569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821F7-F683-42FD-9A11-A9C9EC9157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92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2DCED0-A787-4381-8CB9-36EECB2870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0E6F6-8D8E-4A24-A87B-6903EF5290FA}" type="datetime4">
              <a:rPr lang="en-US"/>
              <a:pPr>
                <a:defRPr/>
              </a:pPr>
              <a:t>May 5, 2023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58E470-7DB8-4813-A5AE-2CC0A167D1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F8F982-2BE8-46C3-9429-C6279BF0A5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1C2EE-9E68-4AE6-886F-9B71EBD84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524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773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773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29D65B9-1034-4BB9-835B-EEF0EC135E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08D79-5ACC-4AFF-B6A4-247C3D6E79DB}" type="datetime4">
              <a:rPr lang="en-US"/>
              <a:pPr>
                <a:defRPr/>
              </a:pPr>
              <a:t>May 5, 2023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75941F2-D196-4B6A-8A2B-6D7843AA14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8942873-2C52-444A-A0F0-7FE0C25B07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84155-1EF3-418C-B8F7-643FDB1968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35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7E2884E-833F-452C-B665-C67AAC4DBC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29D56-6F59-4D3C-855B-46E955E31AF9}" type="datetime4">
              <a:rPr lang="en-US"/>
              <a:pPr>
                <a:defRPr/>
              </a:pPr>
              <a:t>May 5, 2023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3F43D8A-2A4E-4250-B13E-0D0194B4DD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6A7A027-55B4-44B0-AA3D-740CB64A9F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9920C-0A0F-4839-BDD1-F2A6F5DFCB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042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D02E745-6249-4B38-852C-FACD1A2D5F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4D9EE-B5ED-48AD-A518-7F715FECAA99}" type="datetime4">
              <a:rPr lang="en-US"/>
              <a:pPr>
                <a:defRPr/>
              </a:pPr>
              <a:t>May 5, 2023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4169F0F-6B14-4DC1-B3B2-CA330822FD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049AB24-A426-496C-90E7-8D8E18D06E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6828A-F69B-4609-85BE-F136E4AE57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774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263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62D653-F1D8-4CDA-8FCA-DFB9A1E4E3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8E125-3983-44FC-8DFA-D9DC3A508379}" type="datetime4">
              <a:rPr lang="en-US"/>
              <a:pPr>
                <a:defRPr/>
              </a:pPr>
              <a:t>May 5, 2023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1B2052-9122-4C96-8145-5FE4CD981D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35023D-D92C-49AC-B879-9D1B8D65E5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CE79F-EB9B-44B2-9531-B7B4724A82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64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B95122-F9D7-4874-88F7-15B1A87DE3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37619-A1AF-4E66-AD8C-3EB0AC6DD3A8}" type="datetime4">
              <a:rPr lang="en-US"/>
              <a:pPr>
                <a:defRPr/>
              </a:pPr>
              <a:t>May 5, 2023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02E3C3-805C-4278-BB8D-214148AF91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2755EB-2A01-4ED2-80F0-98C787DB00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C38BD-3AF4-4C8A-BC1D-3C99D01DCC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012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E4B96A0-6E9C-4004-8263-2D51F85E9A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32BC6FC-4ABB-4317-AEED-D279A3575C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79274724-CA78-4E53-B3A3-541E90B4C57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8DB6AD9A-DB8A-4342-A680-757799406409}" type="datetime4">
              <a:rPr lang="en-US"/>
              <a:pPr>
                <a:defRPr/>
              </a:pPr>
              <a:t>May 5, 2023</a:t>
            </a:fld>
            <a:endParaRPr lang="en-US"/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03F64E0E-CC08-4F15-9F0B-97A430A2A31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>
            <a:extLst>
              <a:ext uri="{FF2B5EF4-FFF2-40B4-BE49-F238E27FC236}">
                <a16:creationId xmlns:a16="http://schemas.microsoft.com/office/drawing/2014/main" id="{01DB636B-671E-4E61-A72A-519DBBB862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B59ABD37-ECB4-4740-BCA6-BF95679B44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43" r:id="rId1"/>
    <p:sldLayoutId id="2147484853" r:id="rId2"/>
    <p:sldLayoutId id="2147484844" r:id="rId3"/>
    <p:sldLayoutId id="2147484845" r:id="rId4"/>
    <p:sldLayoutId id="2147484846" r:id="rId5"/>
    <p:sldLayoutId id="2147484847" r:id="rId6"/>
    <p:sldLayoutId id="2147484848" r:id="rId7"/>
    <p:sldLayoutId id="2147484849" r:id="rId8"/>
    <p:sldLayoutId id="2147484850" r:id="rId9"/>
    <p:sldLayoutId id="2147484851" r:id="rId10"/>
    <p:sldLayoutId id="21474848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1EA7A8C-81E0-4569-ADB9-A6DC321213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5B4D65-3173-4D2B-A61C-5C4C3AE804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81044BA7-CC57-4520-950D-0C78CF4339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38463AC0-90C4-4E69-B78F-56529D14A938}" type="datetime4">
              <a:rPr lang="en-US"/>
              <a:pPr>
                <a:defRPr/>
              </a:pPr>
              <a:t>May 5, 2023</a:t>
            </a:fld>
            <a:endParaRPr lang="en-US"/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DAC50586-BF8D-49A8-8BCF-3DAF15341B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>
            <a:extLst>
              <a:ext uri="{FF2B5EF4-FFF2-40B4-BE49-F238E27FC236}">
                <a16:creationId xmlns:a16="http://schemas.microsoft.com/office/drawing/2014/main" id="{7B204A60-23A4-4F7B-8361-146D766172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11B04ED0-5318-4B28-8A45-54F0F16AB6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D9D83A-522F-4E48-99D4-481FD92C9BC6}" type="datetime1">
              <a:rPr lang="en-US"/>
              <a:pPr>
                <a:defRPr/>
              </a:pPr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AC756-D809-4B51-8D37-7C84B1F9B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13" r:id="rId1"/>
    <p:sldLayoutId id="2147483654" r:id="rId2"/>
    <p:sldLayoutId id="2147484868" r:id="rId3"/>
    <p:sldLayoutId id="2147484860" r:id="rId4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E3A80E7-C0C8-4362-BAE8-620BCCF05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19575F-96F8-4816-9986-5DC20B763D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C61EB7BA-DC42-4B64-9C4A-CDF720E1E8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F9F53867-A156-4D76-8B72-1E4902389D56}" type="datetime4">
              <a:rPr lang="en-US"/>
              <a:pPr>
                <a:defRPr/>
              </a:pPr>
              <a:t>May 5, 2023</a:t>
            </a:fld>
            <a:endParaRPr lang="en-US"/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52C41856-AEDE-491C-8947-F090A9B6A55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>
            <a:extLst>
              <a:ext uri="{FF2B5EF4-FFF2-40B4-BE49-F238E27FC236}">
                <a16:creationId xmlns:a16="http://schemas.microsoft.com/office/drawing/2014/main" id="{E87DAAFA-44C6-4A3E-99CF-F906E5F5CE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1F112E49-DC63-4E40-A068-460D47A1D9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8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887084B-0C99-4BE0-BE35-CFE57BA7CF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BC9B9D-D803-4F29-9056-B79E90F64F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64E214A1-5CE5-4A17-8973-6FD7063989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4D8E6758-F4BF-4BF1-82DE-EAD2F7AECCC6}" type="datetime4">
              <a:rPr lang="en-US"/>
              <a:pPr>
                <a:defRPr/>
              </a:pPr>
              <a:t>May 5, 2023</a:t>
            </a:fld>
            <a:endParaRPr lang="en-US"/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05A4AD2E-32E3-424E-B2B4-4CA305E69F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>
            <a:extLst>
              <a:ext uri="{FF2B5EF4-FFF2-40B4-BE49-F238E27FC236}">
                <a16:creationId xmlns:a16="http://schemas.microsoft.com/office/drawing/2014/main" id="{E978411C-B7B0-4A3A-82F0-62CB0B815C2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0F064C7D-D541-4EA8-891E-4E0F5D0903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19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5646A-9749-47DB-B0AB-40731B3AD6B6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70CD0-FBBF-48D8-9D85-3523005DB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1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529EC2-5317-43F3-9307-D791A709B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B98EE-C595-44B7-B9B3-F985E3105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CD10E-ABCA-4857-9FBC-5837CFDF8D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4441A-B17C-4A0E-995B-71429FC9E4ED}" type="datetime1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D078A-70C4-4F7C-8E58-7CE8168B18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165A4-4A13-4454-8B4E-ECF1E90DD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3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2" r:id="rId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abs.dgsom.ucla.edu/hays/pages/presentation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pondi.com/EN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customXml" Target="../ink/ink2.xml"/><Relationship Id="rId4" Type="http://schemas.openxmlformats.org/officeDocument/2006/relationships/image" Target="../media/image8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inicaltrials.gov/ct2/show/NCT0442681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pikist.com/free-photo-ibens" TargetMode="Externa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8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9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0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1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2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1.xml"/><Relationship Id="rId4" Type="http://schemas.openxmlformats.org/officeDocument/2006/relationships/hyperlink" Target="https://www.pexels.com/photo/close-up-photo-of-margarita-3407782/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ard.google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rbandictionary.com/define.php?term=Bindro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1.xml"/><Relationship Id="rId5" Type="http://schemas.openxmlformats.org/officeDocument/2006/relationships/hyperlink" Target="https://www.duskyillusions.com/conversation/" TargetMode="External"/><Relationship Id="rId4" Type="http://schemas.openxmlformats.org/officeDocument/2006/relationships/image" Target="../media/image15.jp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illem_Sari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6730040-1944-4B4A-9F0A-B90AE13BA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6913" y="5029200"/>
            <a:ext cx="3816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D554202D-6958-4D7C-92DB-8ADD42857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175375"/>
            <a:ext cx="185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4F7492A9-6268-47D8-B077-AEF7A12A8C6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" y="289127"/>
            <a:ext cx="9144000" cy="1600200"/>
          </a:xfrm>
        </p:spPr>
        <p:txBody>
          <a:bodyPr/>
          <a:lstStyle/>
          <a:p>
            <a:pPr eaLnBrk="1" hangingPunct="1"/>
            <a:r>
              <a:rPr lang="en-US" altLang="en-US" sz="4600" dirty="0"/>
              <a:t> </a:t>
            </a:r>
            <a:r>
              <a:rPr lang="en-US" altLang="en-US" sz="4000" dirty="0">
                <a:latin typeface="Times New Roman" panose="02020603050405020304" pitchFamily="18" charset="0"/>
                <a:cs typeface="Calibri" panose="020F0502020204030204" pitchFamily="34" charset="0"/>
              </a:rPr>
              <a:t>Online survey data quality among those who have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“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Syndomitis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” or “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Chekalism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” </a:t>
            </a:r>
            <a:endParaRPr lang="en-US" altLang="en-US" sz="4000" dirty="0">
              <a:latin typeface="Comic Sans MS" panose="030F0702030302020204" pitchFamily="66" charset="0"/>
            </a:endParaRP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BA8188A0-F99F-42D1-AD7A-5AF9C289A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449544"/>
            <a:ext cx="8229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dirty="0"/>
              <a:t>Ron D. Hays, Ph.D.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b="0" dirty="0"/>
              <a:t> 2023 (12:00-12:59 pm)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3600" b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6E4622-4F0A-4031-824B-06CC20BDB40A}"/>
              </a:ext>
            </a:extLst>
          </p:cNvPr>
          <p:cNvSpPr txBox="1"/>
          <p:nvPr/>
        </p:nvSpPr>
        <p:spPr>
          <a:xfrm>
            <a:off x="775347" y="4912322"/>
            <a:ext cx="747832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GIM HSR Friday Noon Seminar Series 2022-2023 focuses on: </a:t>
            </a:r>
          </a:p>
          <a:p>
            <a:pPr algn="ctr"/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"Health Services Delivery for Individuals and Populations”</a:t>
            </a:r>
          </a:p>
          <a:p>
            <a:pPr algn="ctr"/>
            <a:endParaRPr lang="en-US" sz="1800" b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en-US" sz="2200" dirty="0">
                <a:latin typeface="+mj-lt"/>
                <a:hlinkClick r:id="rId3"/>
              </a:rPr>
              <a:t>https://labs.dgsom.ucla.edu/hays/pages/presentations</a:t>
            </a:r>
            <a:endParaRPr lang="en-US" sz="2200" dirty="0">
              <a:solidFill>
                <a:srgbClr val="000000"/>
              </a:solidFill>
              <a:latin typeface="+mj-lt"/>
            </a:endParaRPr>
          </a:p>
          <a:p>
            <a:pPr algn="ctr"/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64EF125D-7574-C539-00B8-49778D6F4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72" y="5738545"/>
            <a:ext cx="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Times New Roman" panose="02020603050405020304" pitchFamily="18" charset="0"/>
            </a:endParaRPr>
          </a:p>
        </p:txBody>
      </p:sp>
      <p:pic>
        <p:nvPicPr>
          <p:cNvPr id="7" name="Picture 6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74330549-65DD-D4C5-C47E-FE7B758831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3002462"/>
            <a:ext cx="2209800" cy="19145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A4AD01F-023C-FF20-EF00-7613C67D4D63}"/>
              </a:ext>
            </a:extLst>
          </p:cNvPr>
          <p:cNvSpPr txBox="1"/>
          <p:nvPr/>
        </p:nvSpPr>
        <p:spPr>
          <a:xfrm>
            <a:off x="0" y="6226214"/>
            <a:ext cx="906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0" i="1" dirty="0"/>
              <a:t>I have no conflicts of interest.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127D8B0-09F0-D78B-7B15-5CA62D5F9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dirty="0" err="1"/>
              <a:t>Violato</a:t>
            </a:r>
            <a:r>
              <a:rPr lang="en-US" dirty="0"/>
              <a:t> et al. </a:t>
            </a:r>
            <a:r>
              <a:rPr lang="en-US" sz="4000" dirty="0"/>
              <a:t>(2023, </a:t>
            </a:r>
            <a:r>
              <a:rPr lang="en-US" sz="4000" i="1" dirty="0" err="1"/>
              <a:t>PLoS</a:t>
            </a:r>
            <a:r>
              <a:rPr lang="en-US" sz="4000" i="1" dirty="0"/>
              <a:t> Medicine</a:t>
            </a:r>
            <a:r>
              <a:rPr lang="en-US" sz="4000" dirty="0"/>
              <a:t>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6B17D72-D46E-D951-8D17-72A4BC730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17638"/>
            <a:ext cx="8763000" cy="4525963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COVID-19 pandemic and health-related quality of life across 12 high- and low-middle-income countries: A cross-sectional analysis</a:t>
            </a:r>
          </a:p>
          <a:p>
            <a:pPr marL="0" indent="0" algn="l">
              <a:buNone/>
            </a:pPr>
            <a:endParaRPr lang="en-US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“We asked 15,536 participants from a diverse group of 13 countries (approx. 1,200 per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country) </a:t>
            </a:r>
            <a:r>
              <a:rPr lang="en-US" sz="1800" b="0" i="0" u="none" strike="noStrike" baseline="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answer an online survey 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we asked questions about sociodemographic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characteristics, health, and perceived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HRQoL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prior to and during the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pandemic.</a:t>
            </a:r>
          </a:p>
          <a:p>
            <a:pPr marL="0" indent="0" algn="l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Oxford COVID-19 Vaccine Preference and Opinion Survey (CANDOUR) Project conducted online surveys of adults over 18 years of age from 13 countries.</a:t>
            </a:r>
          </a:p>
          <a:p>
            <a:pPr marL="0" indent="0" algn="l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all but Chile and Uganda, respondents were sampled by the sampling firm, </a:t>
            </a:r>
            <a:r>
              <a:rPr lang="en-US" sz="1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Respondi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Respondi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primarily rely on online channels with some supplementation from computer-assisted telephone interviews.  After completing a profiling questionnaire covering basic sociodemographic information panelists are invited to participate in a few surveys.”</a:t>
            </a:r>
          </a:p>
          <a:p>
            <a:pPr marL="0" indent="0" algn="l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https://www.respondi.com/EN/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6B3967-CCE8-1928-1BE9-5369DF90085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743700" y="6245225"/>
            <a:ext cx="2400300" cy="476250"/>
          </a:xfrm>
        </p:spPr>
        <p:txBody>
          <a:bodyPr/>
          <a:lstStyle/>
          <a:p>
            <a:pPr>
              <a:defRPr/>
            </a:pPr>
            <a:fld id="{70A84155-1EF3-418C-B8F7-643FDB1968EF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708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2">
            <a:extLst>
              <a:ext uri="{FF2B5EF4-FFF2-40B4-BE49-F238E27FC236}">
                <a16:creationId xmlns:a16="http://schemas.microsoft.com/office/drawing/2014/main" id="{6E217900-3589-4B28-975F-5149076FE8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157163"/>
            <a:ext cx="9144000" cy="1447801"/>
          </a:xfrm>
        </p:spPr>
        <p:txBody>
          <a:bodyPr/>
          <a:lstStyle/>
          <a:p>
            <a:r>
              <a:rPr lang="en-US" altLang="en-US" sz="3400" b="1" dirty="0"/>
              <a:t>Patient-Reported Outcomes Measurement Information System (PROMIS®)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9B673-23DB-438B-8708-FAB9F55B8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i="1" dirty="0" err="1"/>
              <a:t>Polimetrix</a:t>
            </a:r>
            <a:r>
              <a:rPr lang="en-US" dirty="0"/>
              <a:t> (now </a:t>
            </a:r>
            <a:r>
              <a:rPr lang="en-US" i="1" dirty="0" err="1"/>
              <a:t>YouGov</a:t>
            </a:r>
            <a:r>
              <a:rPr lang="en-US" dirty="0"/>
              <a:t>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Non-probability recruitment of panel</a:t>
            </a:r>
          </a:p>
          <a:p>
            <a:pPr marL="457200" lvl="1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&gt; 1 million members who regularly participate in online surveys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sz="2800" dirty="0"/>
              <a:t>Liu et al. (2010).  Representativeness of the Patient-Reported Outcomes Measurement Information System internet panel.  </a:t>
            </a:r>
            <a:r>
              <a:rPr lang="en-US" sz="2800" u="sng" dirty="0"/>
              <a:t>J Clinical Epidemiology</a:t>
            </a:r>
            <a:r>
              <a:rPr lang="en-US" sz="2800" dirty="0"/>
              <a:t>, 63, 1169-1178.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082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48AFA1B0-C954-4361-90F4-5AF4AE2620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9067800" cy="1143000"/>
          </a:xfrm>
        </p:spPr>
        <p:txBody>
          <a:bodyPr/>
          <a:lstStyle/>
          <a:p>
            <a:r>
              <a:rPr lang="en-US" altLang="en-US" b="1" dirty="0"/>
              <a:t>Quota Sampling (n = 11,796)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5F718-A22B-4CCA-A100-E19479E79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Data </a:t>
            </a:r>
            <a:r>
              <a:rPr lang="en-US"/>
              <a:t>collected July 2006- March 2007</a:t>
            </a:r>
            <a:endParaRPr lang="en-US" dirty="0"/>
          </a:p>
          <a:p>
            <a:pPr>
              <a:defRPr/>
            </a:pPr>
            <a:r>
              <a:rPr lang="en-US" dirty="0"/>
              <a:t>PROMIS targets (“Quota sampling”)</a:t>
            </a:r>
          </a:p>
          <a:p>
            <a:pPr lvl="1">
              <a:defRPr/>
            </a:pPr>
            <a:r>
              <a:rPr lang="en-US" dirty="0"/>
              <a:t>50% female</a:t>
            </a:r>
          </a:p>
          <a:p>
            <a:pPr lvl="1">
              <a:defRPr/>
            </a:pPr>
            <a:r>
              <a:rPr lang="en-US" dirty="0"/>
              <a:t>20% 18-29, 30-44, 45-59, 60-74 and 75+</a:t>
            </a:r>
          </a:p>
          <a:p>
            <a:pPr lvl="1">
              <a:defRPr/>
            </a:pPr>
            <a:r>
              <a:rPr lang="en-US" dirty="0"/>
              <a:t>12.5% Black, 12.5% Hispanic</a:t>
            </a:r>
          </a:p>
          <a:p>
            <a:pPr lvl="1">
              <a:defRPr/>
            </a:pPr>
            <a:r>
              <a:rPr lang="en-US" dirty="0"/>
              <a:t>10% &lt; high school graduate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1E908230-6C4F-4447-948F-3D82D03A4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100"/>
            <a:ext cx="9144000" cy="9128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b="1" dirty="0"/>
              <a:t>PROMIS Internet Sample versus Census </a:t>
            </a:r>
          </a:p>
        </p:txBody>
      </p:sp>
      <p:sp>
        <p:nvSpPr>
          <p:cNvPr id="24579" name="Content Placeholder 1">
            <a:extLst>
              <a:ext uri="{FF2B5EF4-FFF2-40B4-BE49-F238E27FC236}">
                <a16:creationId xmlns:a16="http://schemas.microsoft.com/office/drawing/2014/main" id="{E6B5DF07-CA04-4B55-8325-496D799A5E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8D259B06-9CAA-4622-9CBF-8D121D947216}"/>
              </a:ext>
            </a:extLst>
          </p:cNvPr>
          <p:cNvGraphicFramePr>
            <a:graphicFrameLocks/>
          </p:cNvGraphicFramePr>
          <p:nvPr/>
        </p:nvGraphicFramePr>
        <p:xfrm>
          <a:off x="457200" y="1752600"/>
          <a:ext cx="8229600" cy="3336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PROMIS Sample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2000</a:t>
                      </a:r>
                      <a:r>
                        <a:rPr lang="en-US" sz="1800" baseline="0" dirty="0"/>
                        <a:t> Census</a:t>
                      </a:r>
                      <a:endParaRPr lang="en-US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r>
                        <a:rPr lang="en-US" sz="1800" dirty="0"/>
                        <a:t>% Female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55%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52%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r>
                        <a:rPr lang="en-US" sz="1800" dirty="0"/>
                        <a:t>% Hispanic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13%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11%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r>
                        <a:rPr lang="en-US" sz="1800" dirty="0"/>
                        <a:t>% Black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10%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11%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r>
                        <a:rPr lang="en-US" sz="1800" dirty="0"/>
                        <a:t>% &lt; High school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3%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20%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r>
                        <a:rPr lang="en-US" sz="1800" dirty="0"/>
                        <a:t>% High school/GED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19%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29%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r>
                        <a:rPr lang="en-US" sz="1800" dirty="0"/>
                        <a:t>% &gt; High school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78%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51%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r>
                        <a:rPr lang="en-US" sz="1800" dirty="0"/>
                        <a:t>Mean age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45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41244EF-99E6-4DA0-A211-ACD64720AE59}"/>
                  </a:ext>
                </a:extLst>
              </p14:cNvPr>
              <p14:cNvContentPartPr/>
              <p14:nvPr/>
            </p14:nvContentPartPr>
            <p14:xfrm>
              <a:off x="4235647" y="3975867"/>
              <a:ext cx="3386160" cy="4107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41244EF-99E6-4DA0-A211-ACD64720AE5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23762" y="3964049"/>
                <a:ext cx="3409930" cy="4343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94B9B34-8427-4810-8BB3-BA0AB9CF8143}"/>
                  </a:ext>
                </a:extLst>
              </p14:cNvPr>
              <p14:cNvContentPartPr/>
              <p14:nvPr/>
            </p14:nvContentPartPr>
            <p14:xfrm>
              <a:off x="3712207" y="4244427"/>
              <a:ext cx="587160" cy="4244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94B9B34-8427-4810-8BB3-BA0AB9CF814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700327" y="4232547"/>
                <a:ext cx="610920" cy="448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1389C72C-C5D4-4BDD-A1EA-E5204BFCB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6842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/>
              <a:t>PROMIS Internet Sample (Weighted*) versus Census </a:t>
            </a:r>
          </a:p>
        </p:txBody>
      </p:sp>
      <p:sp>
        <p:nvSpPr>
          <p:cNvPr id="27651" name="Content Placeholder 1">
            <a:extLst>
              <a:ext uri="{FF2B5EF4-FFF2-40B4-BE49-F238E27FC236}">
                <a16:creationId xmlns:a16="http://schemas.microsoft.com/office/drawing/2014/main" id="{57E44450-1465-4B02-B8C0-CBD341F203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-114300" y="1600200"/>
            <a:ext cx="9258300" cy="4525963"/>
          </a:xfrm>
        </p:spPr>
        <p:txBody>
          <a:bodyPr/>
          <a:lstStyle/>
          <a:p>
            <a:endParaRPr lang="en-US" altLang="en-US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3FD7C7B9-5337-44C1-AEFB-750A5BAB7C67}"/>
              </a:ext>
            </a:extLst>
          </p:cNvPr>
          <p:cNvGraphicFramePr>
            <a:graphicFrameLocks/>
          </p:cNvGraphicFramePr>
          <p:nvPr/>
        </p:nvGraphicFramePr>
        <p:xfrm>
          <a:off x="152400" y="1600200"/>
          <a:ext cx="8534400" cy="4662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PROMIS (Weighted) Sample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2000</a:t>
                      </a:r>
                      <a:r>
                        <a:rPr lang="en-US" sz="1800" baseline="0" dirty="0"/>
                        <a:t> Census</a:t>
                      </a:r>
                      <a:endParaRPr lang="en-US" sz="180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806">
                <a:tc>
                  <a:txBody>
                    <a:bodyPr/>
                    <a:lstStyle/>
                    <a:p>
                      <a:r>
                        <a:rPr lang="en-US" sz="1800" dirty="0"/>
                        <a:t>% Female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52%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52%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806">
                <a:tc>
                  <a:txBody>
                    <a:bodyPr/>
                    <a:lstStyle/>
                    <a:p>
                      <a:r>
                        <a:rPr lang="en-US" sz="1800" dirty="0"/>
                        <a:t>% Hispanic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11%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11%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806">
                <a:tc>
                  <a:txBody>
                    <a:bodyPr/>
                    <a:lstStyle/>
                    <a:p>
                      <a:r>
                        <a:rPr lang="en-US" sz="1800" dirty="0"/>
                        <a:t>% Black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11%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11%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806">
                <a:tc>
                  <a:txBody>
                    <a:bodyPr/>
                    <a:lstStyle/>
                    <a:p>
                      <a:r>
                        <a:rPr lang="en-US" sz="1800" dirty="0"/>
                        <a:t>% &lt; High school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20%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20%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806">
                <a:tc>
                  <a:txBody>
                    <a:bodyPr/>
                    <a:lstStyle/>
                    <a:p>
                      <a:r>
                        <a:rPr lang="en-US" sz="1800" dirty="0"/>
                        <a:t>% High school/GED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29%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29%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806">
                <a:tc>
                  <a:txBody>
                    <a:bodyPr/>
                    <a:lstStyle/>
                    <a:p>
                      <a:r>
                        <a:rPr lang="en-US" sz="1800" dirty="0"/>
                        <a:t>% &gt; High school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51%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51%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280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806">
                <a:tc>
                  <a:txBody>
                    <a:bodyPr/>
                    <a:lstStyle/>
                    <a:p>
                      <a:r>
                        <a:rPr lang="en-US" sz="1800" dirty="0"/>
                        <a:t>Mean age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45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45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9C91CFF-BD6B-D95E-1A18-43B03E8BB4B2}"/>
              </a:ext>
            </a:extLst>
          </p:cNvPr>
          <p:cNvSpPr txBox="1"/>
          <p:nvPr/>
        </p:nvSpPr>
        <p:spPr>
          <a:xfrm>
            <a:off x="0" y="6150547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sz="2200" b="0" dirty="0"/>
              <a:t>Census gender, age, race/ethnicity, education, marital status, and income.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2">
            <a:extLst>
              <a:ext uri="{FF2B5EF4-FFF2-40B4-BE49-F238E27FC236}">
                <a16:creationId xmlns:a16="http://schemas.microsoft.com/office/drawing/2014/main" id="{6E217900-3589-4B28-975F-5149076FE8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157163"/>
            <a:ext cx="9144000" cy="1447801"/>
          </a:xfrm>
        </p:spPr>
        <p:txBody>
          <a:bodyPr/>
          <a:lstStyle/>
          <a:p>
            <a:r>
              <a:rPr lang="en-US" altLang="en-US" b="1" dirty="0"/>
              <a:t>Non-probability Panels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9B673-23DB-438B-8708-FAB9F55B8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Crowdsourced</a:t>
            </a:r>
          </a:p>
          <a:p>
            <a:pPr lvl="1">
              <a:defRPr/>
            </a:pPr>
            <a:r>
              <a:rPr lang="en-US" dirty="0"/>
              <a:t>Website where “employers” can hire remotely located “workers” to perform discrete tasks (e.g., transcription, image coding)</a:t>
            </a:r>
          </a:p>
          <a:p>
            <a:pPr>
              <a:defRPr/>
            </a:pPr>
            <a:r>
              <a:rPr lang="en-US" dirty="0"/>
              <a:t>Opt-in</a:t>
            </a:r>
          </a:p>
          <a:p>
            <a:pPr lvl="1">
              <a:defRPr/>
            </a:pPr>
            <a:r>
              <a:rPr lang="en-US" dirty="0"/>
              <a:t>Sample draw from a panel with a pool of potential survey respondents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marL="457200" lvl="1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2699FD-D28F-D83B-F789-A8315BA60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12F54-4119-429D-8727-B5A1671FAA6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BFC1D4-C16F-F4D4-D6F0-BF46973BC5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9" y="136525"/>
            <a:ext cx="9144000" cy="5715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794DC4F-C3A7-DFFF-F3AD-C8304B3B7D5A}"/>
              </a:ext>
            </a:extLst>
          </p:cNvPr>
          <p:cNvSpPr txBox="1"/>
          <p:nvPr/>
        </p:nvSpPr>
        <p:spPr>
          <a:xfrm>
            <a:off x="86869" y="4723030"/>
            <a:ext cx="906779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0" i="0" u="none" strike="noStrike" baseline="0" dirty="0">
                <a:cs typeface="Times New Roman" panose="02020603050405020304" pitchFamily="18" charset="0"/>
              </a:rPr>
              <a:t>Online samples fielded with widely-used opt-in sources contain small but measurable shares of bogus respondents (about </a:t>
            </a:r>
            <a:r>
              <a:rPr lang="en-US" sz="2200" b="0" i="0" u="none" strike="noStrike" baseline="0" dirty="0">
                <a:highlight>
                  <a:srgbClr val="FFFF00"/>
                </a:highlight>
                <a:cs typeface="Times New Roman" panose="02020603050405020304" pitchFamily="18" charset="0"/>
              </a:rPr>
              <a:t>4% to 7%</a:t>
            </a:r>
            <a:r>
              <a:rPr lang="en-US" sz="2200" b="0" i="0" u="none" strike="noStrike" baseline="0" dirty="0">
                <a:cs typeface="Times New Roman" panose="02020603050405020304" pitchFamily="18" charset="0"/>
              </a:rPr>
              <a:t>).  In the study bogus respondents were those who reported any </a:t>
            </a:r>
            <a:r>
              <a:rPr lang="en-US" sz="2200" b="0" dirty="0">
                <a:cs typeface="Times New Roman" panose="02020603050405020304" pitchFamily="18" charset="0"/>
              </a:rPr>
              <a:t>of </a:t>
            </a:r>
            <a:r>
              <a:rPr lang="en-US" sz="2200" b="0" i="0" u="sng" strike="noStrike" baseline="0" dirty="0">
                <a:cs typeface="Times New Roman" panose="02020603050405020304" pitchFamily="18" charset="0"/>
              </a:rPr>
              <a:t>living outside the U.S.</a:t>
            </a:r>
            <a:r>
              <a:rPr lang="en-US" sz="2200" b="0" i="0" u="none" strike="noStrike" baseline="0" dirty="0">
                <a:cs typeface="Times New Roman" panose="02020603050405020304" pitchFamily="18" charset="0"/>
              </a:rPr>
              <a:t>, gave </a:t>
            </a:r>
            <a:r>
              <a:rPr lang="en-US" sz="2200" b="0" i="0" u="sng" strike="noStrike" baseline="0" dirty="0">
                <a:cs typeface="Times New Roman" panose="02020603050405020304" pitchFamily="18" charset="0"/>
              </a:rPr>
              <a:t>multiple non sequitur answers</a:t>
            </a:r>
            <a:r>
              <a:rPr lang="en-US" sz="2200" b="0" i="0" u="none" strike="noStrike" baseline="0" dirty="0">
                <a:cs typeface="Times New Roman" panose="02020603050405020304" pitchFamily="18" charset="0"/>
              </a:rPr>
              <a:t>, </a:t>
            </a:r>
            <a:r>
              <a:rPr lang="en-US" sz="2200" b="0" u="sng" strike="noStrike" baseline="0" dirty="0">
                <a:cs typeface="Times New Roman" panose="02020603050405020304" pitchFamily="18" charset="0"/>
              </a:rPr>
              <a:t>took survey multiple times</a:t>
            </a:r>
            <a:r>
              <a:rPr lang="en-US" sz="2200" b="0" i="0" u="none" strike="noStrike" baseline="0" dirty="0">
                <a:cs typeface="Times New Roman" panose="02020603050405020304" pitchFamily="18" charset="0"/>
              </a:rPr>
              <a:t>, or </a:t>
            </a:r>
            <a:r>
              <a:rPr lang="en-US" sz="2200" b="0" u="sng" strike="noStrike" baseline="0" dirty="0">
                <a:cs typeface="Times New Roman" panose="02020603050405020304" pitchFamily="18" charset="0"/>
              </a:rPr>
              <a:t>always said they approve/favor regardless of what was asked</a:t>
            </a:r>
            <a:r>
              <a:rPr lang="en-US" sz="2200" b="0" i="0" u="none" strike="noStrike" baseline="0" dirty="0">
                <a:cs typeface="Times New Roman" panose="02020603050405020304" pitchFamily="18" charset="0"/>
              </a:rPr>
              <a:t>.  Rates were: </a:t>
            </a:r>
            <a:r>
              <a:rPr lang="en-US" sz="2200" b="0" i="0" u="none" strike="noStrike" baseline="0" dirty="0">
                <a:highlight>
                  <a:srgbClr val="FFFF00"/>
                </a:highlight>
                <a:cs typeface="Times New Roman" panose="02020603050405020304" pitchFamily="18" charset="0"/>
              </a:rPr>
              <a:t>7% in crowdsourced</a:t>
            </a:r>
            <a:r>
              <a:rPr lang="en-US" sz="2200" b="0" i="0" u="none" strike="noStrike" baseline="0" dirty="0">
                <a:cs typeface="Times New Roman" panose="02020603050405020304" pitchFamily="18" charset="0"/>
              </a:rPr>
              <a:t>, 5% for opt-in panel, and 1%  for address-recruited.</a:t>
            </a:r>
            <a:endParaRPr lang="en-US" sz="2200" dirty="0"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891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A47D1-3CD1-4717-9073-FE75E5D99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36525"/>
            <a:ext cx="8839200" cy="1143000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Amazon Mechanical Turk (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MTurk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 Data Collection (2021)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1BD94-D4AE-431A-8D23-B9E399532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5" y="1752600"/>
            <a:ext cx="8991600" cy="4525963"/>
          </a:xfrm>
        </p:spPr>
        <p:txBody>
          <a:bodyPr/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Opt-in (crowdsourcing) platform hosted by Amazon. 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Jobs or tasks are referred to as human intelligence tasks and include: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ompleting surveys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oding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dentifying content in images or videos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riting product descriptions</a:t>
            </a:r>
          </a:p>
          <a:p>
            <a:pPr lvl="1"/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MTurk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workers compared to U.S. general population </a:t>
            </a:r>
          </a:p>
          <a:p>
            <a:pPr lvl="1"/>
            <a:r>
              <a:rPr lang="en-US" sz="2000" dirty="0">
                <a:solidFill>
                  <a:srgbClr val="1C1E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Younger age</a:t>
            </a:r>
          </a:p>
          <a:p>
            <a:pPr lvl="1"/>
            <a:r>
              <a:rPr lang="en-US" sz="2000" dirty="0">
                <a:solidFill>
                  <a:srgbClr val="1C1E2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More educated</a:t>
            </a:r>
            <a:endParaRPr lang="en-US" sz="2000" dirty="0">
              <a:solidFill>
                <a:srgbClr val="1C1E29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>
                <a:solidFill>
                  <a:srgbClr val="1C1E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Less likely to be have household income of $100k or higher</a:t>
            </a:r>
          </a:p>
          <a:p>
            <a:pPr lvl="1"/>
            <a:r>
              <a:rPr lang="en-US" sz="2000" dirty="0">
                <a:solidFill>
                  <a:srgbClr val="1C1E2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Worse self-reported health</a:t>
            </a:r>
            <a:endParaRPr lang="en-US" sz="2000" dirty="0">
              <a:solidFill>
                <a:srgbClr val="1C1E29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BE543-0FE8-447A-BD98-25A0DCC4A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09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A47D1-3CD1-4717-9073-FE75E5D99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2860" y="-96533"/>
            <a:ext cx="9220200" cy="1143000"/>
          </a:xfrm>
        </p:spPr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MTurk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Questionnaire (~190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items)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1BD94-D4AE-431A-8D23-B9E399532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703733" cy="4525963"/>
          </a:xfrm>
        </p:spPr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61 PROMIS® items (including PROMIS-29)</a:t>
            </a:r>
          </a:p>
          <a:p>
            <a:r>
              <a:rPr lang="en-US" dirty="0">
                <a:highlight>
                  <a:srgbClr val="FFFF00"/>
                </a:highlight>
              </a:rPr>
              <a:t>9 demographic items, 24 health conditions</a:t>
            </a:r>
          </a:p>
          <a:p>
            <a:r>
              <a:rPr lang="en-US" dirty="0"/>
              <a:t>Back pain-targeted measures</a:t>
            </a:r>
          </a:p>
          <a:p>
            <a:pPr lvl="1"/>
            <a:r>
              <a:rPr lang="en-US" dirty="0"/>
              <a:t>7 chronicity items, 13 pain management </a:t>
            </a:r>
          </a:p>
          <a:p>
            <a:pPr lvl="1"/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PEG (Pain intensity, interference with Enjoyment of life, interference with General activity), </a:t>
            </a:r>
          </a:p>
          <a:p>
            <a:pPr lvl="1"/>
            <a:r>
              <a:rPr lang="en-US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Oswestry</a:t>
            </a:r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Disability Index (ODI)</a:t>
            </a:r>
          </a:p>
          <a:p>
            <a:pPr lvl="1"/>
            <a:r>
              <a:rPr lang="en-US" dirty="0">
                <a:solidFill>
                  <a:srgbClr val="13141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Roland-Morris Disability Questionnaire (RMDQ) </a:t>
            </a:r>
          </a:p>
          <a:p>
            <a:pPr lvl="1"/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Orebro Musculoskeletal Pain Questionnaire (OMPQ)</a:t>
            </a:r>
          </a:p>
          <a:p>
            <a:pPr lvl="1"/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Subgroups for Targeted Treatment (</a:t>
            </a:r>
            <a:r>
              <a:rPr lang="en-US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STarT</a:t>
            </a:r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Back Tool</a:t>
            </a:r>
          </a:p>
          <a:p>
            <a:pPr lvl="1"/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Graded Chronic Pain Scale (GCPS) disability score.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BE543-0FE8-447A-BD98-25A0DCC4A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68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A47D1-3CD1-4717-9073-FE75E5D99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583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Data Quality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1BD94-D4AE-431A-8D23-B9E399532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542951"/>
            <a:ext cx="8762999" cy="5367459"/>
          </a:xfrm>
        </p:spPr>
        <p:txBody>
          <a:bodyPr>
            <a:normAutofit/>
          </a:bodyPr>
          <a:lstStyle/>
          <a:p>
            <a:r>
              <a:rPr lang="en-US" dirty="0"/>
              <a:t>Quality workers - </a:t>
            </a:r>
            <a:r>
              <a:rPr lang="en-US" u="sng" dirty="0"/>
              <a:t>&gt;</a:t>
            </a:r>
            <a:r>
              <a:rPr lang="en-US" dirty="0"/>
              <a:t>95% approval rating; 500+ HITs</a:t>
            </a:r>
          </a:p>
          <a:p>
            <a:r>
              <a:rPr lang="en-US" dirty="0"/>
              <a:t>Deployed in small batches (9 surveys per hour) – reduce selection bias</a:t>
            </a:r>
          </a:p>
          <a:p>
            <a:r>
              <a:rPr lang="en-US" dirty="0"/>
              <a:t>Screened for back pain without revealing this was our target to minimize reporting it just to get paid</a:t>
            </a:r>
          </a:p>
          <a:p>
            <a:r>
              <a:rPr lang="en-US" dirty="0"/>
              <a:t>Eliminated those &lt;1 second per item </a:t>
            </a:r>
          </a:p>
          <a:p>
            <a:r>
              <a:rPr lang="en-US" dirty="0"/>
              <a:t>Checked </a:t>
            </a:r>
            <a:r>
              <a:rPr lang="en-US" dirty="0" err="1"/>
              <a:t>MTurker</a:t>
            </a:r>
            <a:r>
              <a:rPr lang="en-US" dirty="0"/>
              <a:t> forums (e.g., www.mturkcrowd.com)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BE543-0FE8-447A-BD98-25A0DCC4A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19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8B7670-4B70-57D0-5728-004D386465B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5181600"/>
            <a:ext cx="1905434" cy="49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77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CE90FF-2CEA-4FDD-A0CB-2A71406FC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b="1" dirty="0"/>
              <a:t>Acknowledgements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803BDE-4B12-49B2-B228-24890768B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AE312-6838-4260-BD50-AB16714828B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576FE2-A955-246E-F003-7DE36949B949}"/>
              </a:ext>
            </a:extLst>
          </p:cNvPr>
          <p:cNvSpPr txBox="1"/>
          <p:nvPr/>
        </p:nvSpPr>
        <p:spPr>
          <a:xfrm>
            <a:off x="149352" y="1828800"/>
            <a:ext cx="868680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r>
              <a:rPr lang="en-US" sz="32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Nabeel Qureshi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r>
              <a:rPr lang="en-US" sz="32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Patricia Herman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r>
              <a:rPr lang="en-US" sz="32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Anthony Rodriguez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r>
              <a:rPr lang="en-US" sz="32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Arie Kapteyn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r>
              <a:rPr lang="en-US" b="0" dirty="0">
                <a:ea typeface="Times New Roman" panose="02020603050405020304" pitchFamily="18" charset="0"/>
                <a:cs typeface="Calibri" panose="020F0502020204030204" pitchFamily="34" charset="0"/>
              </a:rPr>
              <a:t>Maria E</a:t>
            </a:r>
            <a:r>
              <a:rPr lang="en-US" sz="32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delen Orlando</a:t>
            </a:r>
          </a:p>
          <a:p>
            <a:pPr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endParaRPr lang="en-US" sz="1800" dirty="0">
              <a:solidFill>
                <a:srgbClr val="13141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r>
              <a:rPr lang="en-US" sz="2000" b="0" dirty="0">
                <a:solidFill>
                  <a:srgbClr val="131413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National Center for Complementary and Integrative Health (NCCIH). Grant No. 1R01AT010402-01A1, “</a:t>
            </a:r>
            <a:r>
              <a:rPr lang="en-US" sz="2000" b="0" dirty="0">
                <a:latin typeface="Comic Sans MS" panose="030F0702030302020204" pitchFamily="66" charset="0"/>
              </a:rPr>
              <a:t>Measuring Chronic Pain Impact: Measurement Enhancement for Chronic Pain.”</a:t>
            </a:r>
          </a:p>
          <a:p>
            <a:pPr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r>
              <a:rPr lang="en-US" sz="2000" b="0" dirty="0">
                <a:latin typeface="Comic Sans MS" panose="030F0702030302020204" pitchFamily="66" charset="0"/>
                <a:hlinkClick r:id="rId3"/>
              </a:rPr>
              <a:t>https://clinicaltrials.gov/ct2/show/NCT04426812</a:t>
            </a:r>
            <a:endParaRPr lang="en-US" sz="2000" b="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endParaRPr lang="en-US" sz="2000" b="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endParaRPr lang="en-US" sz="32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SzPts val="1100"/>
              <a:buFont typeface="Times" panose="02020603050405020304" pitchFamily="18" charset="0"/>
              <a:buAutoNum type="arabicPeriod"/>
              <a:tabLst>
                <a:tab pos="571500" algn="l"/>
              </a:tabLst>
            </a:pPr>
            <a:endParaRPr lang="en-US" sz="32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8" name="Picture 7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BB21B8A1-D14E-3639-506E-5267CC4067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029200" y="1277144"/>
            <a:ext cx="321945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883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A47D1-3CD1-4717-9073-FE75E5D99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583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Data Quality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1BD94-D4AE-431A-8D23-B9E399532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542951"/>
            <a:ext cx="8762999" cy="5367459"/>
          </a:xfrm>
        </p:spPr>
        <p:txBody>
          <a:bodyPr>
            <a:normAutofit/>
          </a:bodyPr>
          <a:lstStyle/>
          <a:p>
            <a:r>
              <a:rPr lang="en-US" dirty="0"/>
              <a:t>Quality workers - </a:t>
            </a:r>
            <a:r>
              <a:rPr lang="en-US" u="sng" dirty="0"/>
              <a:t>&gt;</a:t>
            </a:r>
            <a:r>
              <a:rPr lang="en-US" dirty="0"/>
              <a:t>95% approval rating; 500+ HITs</a:t>
            </a:r>
          </a:p>
          <a:p>
            <a:r>
              <a:rPr lang="en-US" dirty="0"/>
              <a:t>Deployed in small batches (9 surveys per hour) – reduce selection bias</a:t>
            </a:r>
          </a:p>
          <a:p>
            <a:r>
              <a:rPr lang="en-US" dirty="0"/>
              <a:t>Screened for back pain without revealing this was our target to minimize reporting it just to get paid</a:t>
            </a:r>
          </a:p>
          <a:p>
            <a:r>
              <a:rPr lang="en-US" dirty="0"/>
              <a:t>Eliminated those &lt;1 second per item </a:t>
            </a:r>
          </a:p>
          <a:p>
            <a:r>
              <a:rPr lang="en-US" dirty="0"/>
              <a:t>Checked </a:t>
            </a:r>
            <a:r>
              <a:rPr lang="en-US" dirty="0" err="1"/>
              <a:t>MTurker</a:t>
            </a:r>
            <a:r>
              <a:rPr lang="en-US" dirty="0"/>
              <a:t> forums for chatter on survey</a:t>
            </a:r>
          </a:p>
          <a:p>
            <a:r>
              <a:rPr lang="en-US" dirty="0">
                <a:highlight>
                  <a:srgbClr val="FFFF00"/>
                </a:highlight>
              </a:rPr>
              <a:t>Pilot study showed that 20% of respondents endorsed all health conditions 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Added fake conditions (</a:t>
            </a:r>
            <a:r>
              <a:rPr lang="en-US" dirty="0" err="1">
                <a:highlight>
                  <a:srgbClr val="FFFF00"/>
                </a:highlight>
              </a:rPr>
              <a:t>Syndomitis</a:t>
            </a:r>
            <a:r>
              <a:rPr lang="en-US" dirty="0">
                <a:highlight>
                  <a:srgbClr val="FFFF00"/>
                </a:highlight>
              </a:rPr>
              <a:t>, </a:t>
            </a:r>
            <a:r>
              <a:rPr lang="en-US" dirty="0" err="1">
                <a:highlight>
                  <a:srgbClr val="FFFF00"/>
                </a:highlight>
              </a:rPr>
              <a:t>Chekalism</a:t>
            </a:r>
            <a:r>
              <a:rPr lang="en-US" dirty="0">
                <a:highlight>
                  <a:srgbClr val="FFFF00"/>
                </a:highlight>
              </a:rPr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BE543-0FE8-447A-BD98-25A0DCC4A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29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B848B-AE87-7719-1745-CFE660A27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800" dirty="0"/>
              <a:t>Have you EVER been told by a doctor or other health professional that you had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D3264-1FEF-4911-4336-F58F7F1EC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037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1) hypertension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2) high cholesterol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3) heart disease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4) angina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5) heart attack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6) stroke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7) asthma 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8) cancer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9) diabetes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10) chronic obstructive pulmonary disease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11) arthritis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12) anxiety disorder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13) depression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14) </a:t>
            </a:r>
            <a:r>
              <a:rPr lang="en-US" sz="18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Syndomitis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56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B848B-AE87-7719-1745-CFE660A27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800" dirty="0"/>
              <a:t>Do you currently have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D3264-1FEF-4911-4336-F58F7F1EC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266" y="1524000"/>
            <a:ext cx="78867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1) allergies or sinus trouble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2) back pain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3) sciatica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4) neck pain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5) trouble seeing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6) dermatitis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7) stomach trouble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8) trouble hearing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9) trouble sleeping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10) </a:t>
            </a:r>
            <a:r>
              <a:rPr lang="en-US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Chekalism</a:t>
            </a:r>
            <a:r>
              <a:rPr lang="en-US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765692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5B28F3-249A-C17F-C8AC-23EE3064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CEF4F32-FD12-D84B-BC0E-25A5AD7110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099794"/>
              </p:ext>
            </p:extLst>
          </p:nvPr>
        </p:nvGraphicFramePr>
        <p:xfrm>
          <a:off x="228600" y="228600"/>
          <a:ext cx="8458200" cy="6127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2845" imgH="3245618" progId="Word.Document.12">
                  <p:embed/>
                </p:oleObj>
              </mc:Choice>
              <mc:Fallback>
                <p:oleObj name="Document" r:id="rId3" imgW="5942845" imgH="3245618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CEF4F32-FD12-D84B-BC0E-25A5AD7110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228600"/>
                        <a:ext cx="8458200" cy="6127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A520B05-F50E-E97C-59DE-A1359DF5205A}"/>
              </a:ext>
            </a:extLst>
          </p:cNvPr>
          <p:cNvSpPr txBox="1"/>
          <p:nvPr/>
        </p:nvSpPr>
        <p:spPr>
          <a:xfrm>
            <a:off x="381000" y="4798367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* 15% reported having 1 or both fake conditions, and were more likely to be male, non-White, younger, and report more health conditions.</a:t>
            </a:r>
          </a:p>
        </p:txBody>
      </p:sp>
    </p:spTree>
    <p:extLst>
      <p:ext uri="{BB962C8B-B14F-4D97-AF65-F5344CB8AC3E}">
        <p14:creationId xmlns:p14="http://schemas.microsoft.com/office/powerpoint/2010/main" val="36272328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624696-756E-06E8-4931-8FCAF8546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65B2AF9-7B5B-A9C3-4FB3-D5B6F3599D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330347"/>
              </p:ext>
            </p:extLst>
          </p:nvPr>
        </p:nvGraphicFramePr>
        <p:xfrm>
          <a:off x="188913" y="1063625"/>
          <a:ext cx="8458200" cy="384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2845" imgH="2711533" progId="Word.Document.12">
                  <p:embed/>
                </p:oleObj>
              </mc:Choice>
              <mc:Fallback>
                <p:oleObj name="Document" r:id="rId3" imgW="5942845" imgH="2711533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65B2AF9-7B5B-A9C3-4FB3-D5B6F3599D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8913" y="1063625"/>
                        <a:ext cx="8458200" cy="3846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0261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E63BDC-D26E-57BB-3893-3EFBFB4B2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5429624-5D82-B3D8-1AAA-C0812ABC6F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33896"/>
              </p:ext>
            </p:extLst>
          </p:nvPr>
        </p:nvGraphicFramePr>
        <p:xfrm>
          <a:off x="198438" y="725488"/>
          <a:ext cx="8269287" cy="527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2845" imgH="3800618" progId="Word.Document.12">
                  <p:embed/>
                </p:oleObj>
              </mc:Choice>
              <mc:Fallback>
                <p:oleObj name="Document" r:id="rId3" imgW="5942845" imgH="3800618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5429624-5D82-B3D8-1AAA-C0812ABC6F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438" y="725488"/>
                        <a:ext cx="8269287" cy="5278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1F72F03-88CF-8588-A2DF-FAE558C46DCE}"/>
              </a:ext>
            </a:extLst>
          </p:cNvPr>
          <p:cNvSpPr txBox="1"/>
          <p:nvPr/>
        </p:nvSpPr>
        <p:spPr>
          <a:xfrm>
            <a:off x="76200" y="5777276"/>
            <a:ext cx="899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0" dirty="0"/>
              <a:t>T-scores: U.S. mean = 50, SD = 10 for all measures except                    </a:t>
            </a:r>
            <a:r>
              <a:rPr lang="en-US" sz="2200" b="0" dirty="0" err="1"/>
              <a:t>PROPr</a:t>
            </a:r>
            <a:r>
              <a:rPr lang="en-US" sz="2200" b="0" dirty="0"/>
              <a:t>: U.S. mean = </a:t>
            </a:r>
            <a:r>
              <a:rPr lang="en-US" altLang="en-US" sz="2200" b="0" dirty="0"/>
              <a:t>0.52, SD = 0.24, </a:t>
            </a:r>
            <a:r>
              <a:rPr lang="en-US" sz="2200" b="0" dirty="0"/>
              <a:t>possible range: -0.022 to 1.00</a:t>
            </a:r>
          </a:p>
        </p:txBody>
      </p:sp>
    </p:spTree>
    <p:extLst>
      <p:ext uri="{BB962C8B-B14F-4D97-AF65-F5344CB8AC3E}">
        <p14:creationId xmlns:p14="http://schemas.microsoft.com/office/powerpoint/2010/main" val="20096089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E74D9-AD7C-DD95-2705-4DD331021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F58ADDF6-500D-C7A6-4F8F-10FD0F2462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323375"/>
              </p:ext>
            </p:extLst>
          </p:nvPr>
        </p:nvGraphicFramePr>
        <p:xfrm>
          <a:off x="228600" y="609600"/>
          <a:ext cx="8458200" cy="5943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082508" imgH="2887518" progId="Word.Document.12">
                  <p:embed/>
                </p:oleObj>
              </mc:Choice>
              <mc:Fallback>
                <p:oleObj name="Document" r:id="rId3" imgW="6082508" imgH="288751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609600"/>
                        <a:ext cx="8458200" cy="59435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9B2E534-D7F5-2F44-55DA-33A25451FF17}"/>
              </a:ext>
            </a:extLst>
          </p:cNvPr>
          <p:cNvSpPr txBox="1"/>
          <p:nvPr/>
        </p:nvSpPr>
        <p:spPr>
          <a:xfrm>
            <a:off x="152400" y="62484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/>
              <a:t>6% of the 3-month survey respondents endorsed a fake condition.</a:t>
            </a:r>
          </a:p>
        </p:txBody>
      </p:sp>
    </p:spTree>
    <p:extLst>
      <p:ext uri="{BB962C8B-B14F-4D97-AF65-F5344CB8AC3E}">
        <p14:creationId xmlns:p14="http://schemas.microsoft.com/office/powerpoint/2010/main" val="9330110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E65F4A-FEF9-0D69-76A2-05D95B44D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6E83738-4C1A-50BE-D8CE-77A1DEEB3D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671289"/>
              </p:ext>
            </p:extLst>
          </p:nvPr>
        </p:nvGraphicFramePr>
        <p:xfrm>
          <a:off x="357188" y="874713"/>
          <a:ext cx="8369300" cy="507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2845" imgH="3619585" progId="Word.Document.12">
                  <p:embed/>
                </p:oleObj>
              </mc:Choice>
              <mc:Fallback>
                <p:oleObj name="Document" r:id="rId3" imgW="5942845" imgH="3619585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6E83738-4C1A-50BE-D8CE-77A1DEEB3D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7188" y="874713"/>
                        <a:ext cx="8369300" cy="5078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1910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6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cup, table, food, beverage&#10;&#10;Description automatically generated">
            <a:extLst>
              <a:ext uri="{FF2B5EF4-FFF2-40B4-BE49-F238E27FC236}">
                <a16:creationId xmlns:a16="http://schemas.microsoft.com/office/drawing/2014/main" id="{4F44F445-1B24-53A8-AF45-FBE55F18F1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r="54970" b="9092"/>
          <a:stretch/>
        </p:blipFill>
        <p:spPr>
          <a:xfrm>
            <a:off x="3886200" y="1905000"/>
            <a:ext cx="5257800" cy="4314825"/>
          </a:xfrm>
          <a:prstGeom prst="rect">
            <a:avLst/>
          </a:prstGeom>
        </p:spPr>
      </p:pic>
      <p:sp>
        <p:nvSpPr>
          <p:cNvPr id="24" name="Rectangle 18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8BE186-9612-AB57-13CB-2EA090109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20" y="413512"/>
            <a:ext cx="2578608" cy="1124712"/>
          </a:xfrm>
        </p:spPr>
        <p:txBody>
          <a:bodyPr anchor="b"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509D5-7608-7DF5-E193-8F9F88F5C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2392426"/>
            <a:ext cx="3818191" cy="3957066"/>
          </a:xfrm>
        </p:spPr>
        <p:txBody>
          <a:bodyPr anchor="t">
            <a:normAutofit/>
          </a:bodyPr>
          <a:lstStyle/>
          <a:p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Based on the 15% faker rate at baseline and 6% at 3-months, we estimate a </a:t>
            </a:r>
            <a:r>
              <a:rPr lang="en-US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25%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faker rate in the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MTurk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sample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Excluding those who endorsed a fake condition improved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reliability of measurement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Estimated mean health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PROMIS-29+2 v2.1 T-scores by 1-2 points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PROPr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preference-based score by 0.04 (~0.16 effect size).  </a:t>
            </a:r>
          </a:p>
          <a:p>
            <a:endParaRPr lang="en-US" sz="15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9DA7F8-1CD0-9387-50F0-6E680CB6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08279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5D2B266-4D06-451D-AF49-BBC90F75CA38}" type="slidenum">
              <a:rPr lang="en-US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28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2043D5-2383-B0A4-6E8C-04AE46943858}"/>
              </a:ext>
            </a:extLst>
          </p:cNvPr>
          <p:cNvSpPr txBox="1"/>
          <p:nvPr/>
        </p:nvSpPr>
        <p:spPr>
          <a:xfrm>
            <a:off x="381000" y="6175502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baseline="30000" dirty="0"/>
              <a:t>*</a:t>
            </a:r>
            <a:r>
              <a:rPr lang="en-US" sz="1800" b="0" dirty="0"/>
              <a:t> f = % of fakers; p = probability of getting caught using the fake conditions</a:t>
            </a:r>
          </a:p>
          <a:p>
            <a:r>
              <a:rPr lang="en-US" sz="1800" b="0" dirty="0"/>
              <a:t>p(f)=0.146 and p(f)(1-p) = 0.061… then 0.146(1-p) = 0.061 -&gt; p =0.58, f=0.061/(p(1-p))</a:t>
            </a:r>
          </a:p>
        </p:txBody>
      </p:sp>
    </p:spTree>
    <p:extLst>
      <p:ext uri="{BB962C8B-B14F-4D97-AF65-F5344CB8AC3E}">
        <p14:creationId xmlns:p14="http://schemas.microsoft.com/office/powerpoint/2010/main" val="12014807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0EDDD75-05A3-74E9-10FB-6220766C6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72468"/>
            <a:ext cx="88392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Suggested researchers anticipate removing 35-50% of non-probability completes due to poor data quality.</a:t>
            </a:r>
          </a:p>
        </p:txBody>
      </p:sp>
      <p:pic>
        <p:nvPicPr>
          <p:cNvPr id="8" name="Content Placeholder 7" descr="A book cover with a group of people&#10;&#10;Description automatically generated with medium confidence">
            <a:extLst>
              <a:ext uri="{FF2B5EF4-FFF2-40B4-BE49-F238E27FC236}">
                <a16:creationId xmlns:a16="http://schemas.microsoft.com/office/drawing/2014/main" id="{626DF4B7-EE02-614C-69DE-4A6C7A444B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25624"/>
            <a:ext cx="7524750" cy="480377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18958A-0BC2-B592-F2EC-ECC2502E7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79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87BD9-F19D-20EE-51E5-DAC9A16E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/>
              <a:t>“Define online research panel”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6E80F-5A46-8398-AC7C-E5BF4F558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dirty="0"/>
              <a:t>“An online research panel is a group of people who have agreed to participate in </a:t>
            </a:r>
            <a:r>
              <a:rPr lang="en-US" strike="sngStrike" dirty="0"/>
              <a:t>market</a:t>
            </a:r>
            <a:r>
              <a:rPr lang="en-US" dirty="0"/>
              <a:t> research studies online. This can include online surveys, focus groups, and interviews. Online research panels are a quick and cost-effective way to collect data from a large number of people.” </a:t>
            </a:r>
          </a:p>
          <a:p>
            <a:pPr lvl="1"/>
            <a:r>
              <a:rPr lang="en-US" sz="2600" dirty="0" err="1"/>
              <a:t>LaMDA</a:t>
            </a:r>
            <a:r>
              <a:rPr lang="en-US" sz="2600" dirty="0"/>
              <a:t> (2023). Bard (May 1 version). [Language Model for Dialogue Applications]. </a:t>
            </a:r>
            <a:r>
              <a:rPr lang="en-US" sz="2600" dirty="0">
                <a:hlinkClick r:id="rId3"/>
              </a:rPr>
              <a:t>https://bard.google.com/</a:t>
            </a:r>
            <a:endParaRPr lang="en-US" sz="26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559A7E-F6CF-7EE4-1298-389E67B93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817EB-B8D3-49C3-B25A-2C49CB46A48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84108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EB3DF6-BDB0-0239-A08A-7B5FF55AA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321734"/>
            <a:ext cx="8178799" cy="1135737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2C87F-5D6B-E4E1-E16B-DA340F2B4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82981"/>
            <a:ext cx="3505199" cy="4938494"/>
          </a:xfrm>
        </p:spPr>
        <p:txBody>
          <a:bodyPr>
            <a:normAutofit/>
          </a:bodyPr>
          <a:lstStyle/>
          <a:p>
            <a:r>
              <a:rPr lang="en-US" sz="2000" dirty="0"/>
              <a:t>Asking about fake health conditions can help screen out respondents who misrepresent themselves.</a:t>
            </a:r>
          </a:p>
          <a:p>
            <a:r>
              <a:rPr lang="en-US" sz="2000" dirty="0"/>
              <a:t>Its usefulness could fade over time if information about it spreads among survey respondents.</a:t>
            </a:r>
          </a:p>
          <a:p>
            <a:pPr lvl="1"/>
            <a:r>
              <a:rPr lang="en-US" sz="1700" dirty="0"/>
              <a:t>e.g., urban dictionary warns readers not to select “</a:t>
            </a:r>
            <a:r>
              <a:rPr lang="en-US" sz="1700" dirty="0" err="1"/>
              <a:t>Bindro</a:t>
            </a:r>
            <a:r>
              <a:rPr lang="en-US" sz="1700" dirty="0"/>
              <a:t>” on surveys of drug use because doing so “voids the whole test.”</a:t>
            </a:r>
          </a:p>
          <a:p>
            <a:pPr lvl="1"/>
            <a:r>
              <a:rPr lang="en-US" sz="1700" dirty="0">
                <a:hlinkClick r:id="rId3"/>
              </a:rPr>
              <a:t>https://www.urbandictionary.com/define.php?term=Bindro</a:t>
            </a:r>
            <a:endParaRPr lang="en-US" sz="1700" dirty="0"/>
          </a:p>
          <a:p>
            <a:pPr lvl="1"/>
            <a:endParaRPr lang="en-US" sz="17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760545" cy="2017580"/>
            <a:chOff x="0" y="4601497"/>
            <a:chExt cx="1014060" cy="2017580"/>
          </a:xfrm>
        </p:grpSpPr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64B70E15-9C1F-03F8-0237-C31ABC8B2F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971490" y="2404532"/>
            <a:ext cx="4689909" cy="311878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414467" y="1"/>
            <a:ext cx="729532" cy="1935307"/>
            <a:chOff x="10918968" y="713127"/>
            <a:chExt cx="1273032" cy="253283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76893-91D2-7AF5-2377-FD78916D6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03999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5D2B266-4D06-451D-AF49-BBC90F75CA38}" type="slidenum">
              <a:rPr lang="en-US" smtClean="0"/>
              <a:pPr>
                <a:spcAft>
                  <a:spcPts val="600"/>
                </a:spcAft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724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>
            <a:extLst>
              <a:ext uri="{FF2B5EF4-FFF2-40B4-BE49-F238E27FC236}">
                <a16:creationId xmlns:a16="http://schemas.microsoft.com/office/drawing/2014/main" id="{520987FF-E3FD-4BCF-AFEB-76F501EE0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" y="-144462"/>
            <a:ext cx="9144000" cy="1143000"/>
          </a:xfrm>
        </p:spPr>
        <p:txBody>
          <a:bodyPr/>
          <a:lstStyle/>
          <a:p>
            <a:r>
              <a:rPr lang="en-US" altLang="en-US" dirty="0"/>
              <a:t>Questions?</a:t>
            </a:r>
          </a:p>
        </p:txBody>
      </p:sp>
      <p:pic>
        <p:nvPicPr>
          <p:cNvPr id="50180" name="Picture 5">
            <a:extLst>
              <a:ext uri="{FF2B5EF4-FFF2-40B4-BE49-F238E27FC236}">
                <a16:creationId xmlns:a16="http://schemas.microsoft.com/office/drawing/2014/main" id="{12AC2D50-0FF4-4B0F-BB64-94420F641D4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75247"/>
            <a:ext cx="1219200" cy="12192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CDDA40-6D0D-C825-F710-8FBE3F0EB6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2000" y="1143000"/>
            <a:ext cx="6781799" cy="639762"/>
          </a:xfrm>
        </p:spPr>
        <p:txBody>
          <a:bodyPr/>
          <a:lstStyle/>
          <a:p>
            <a:pPr algn="ctr"/>
            <a:r>
              <a:rPr lang="en-US" sz="2000" dirty="0"/>
              <a:t>Bibliography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4C5718-860F-8DC1-3150-01D6F2AB11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6576" y="1794192"/>
            <a:ext cx="9144001" cy="3951288"/>
          </a:xfrm>
        </p:spPr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1800" b="0" i="0" u="none" strike="noStrike" baseline="0" dirty="0">
                <a:solidFill>
                  <a:srgbClr val="1314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aker, R. et al. (2013). Summary report of the AAPOR Task Force on non-probability sampling. Journal of Survey Statistics and Methodology, 1, 90–143. </a:t>
            </a:r>
            <a:endParaRPr lang="en-US" sz="1800" b="0" i="0" u="none" strike="noStrike" baseline="0" dirty="0">
              <a:solidFill>
                <a:srgbClr val="3A2A9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Craig, B. M., Hays, R. D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.,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Pickard A. S.,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Cella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Revicki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D. A., &amp; Reeve, B. B  (2013).  Comparison of US panel vendors for online surveys.  </a:t>
            </a:r>
            <a:r>
              <a:rPr lang="en-US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Journal of the Medical Internet Research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(11), e260. 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Hays, R. D., Liu, H., &amp; Kapteyn, A.  (2015). Use of internet panels to conduct surveys.  Behavior Research Methods., 47 (3), 685-690.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Qureshi, N., Edelen, M., Hilton, L., Rodriguez, A., Hays, R. D., &amp; Herman, P. M. (2022). Comparing data collected using Amazon’s Mechanical Turk to national surveys.  American Journal of Health Behavior, 46(5), 497-502.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10.5993/AJHB.46.5.1 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Rivers, D. (2013).  Comment.  Journal of Survey Statistics and Methodology, 1, 111-117.</a:t>
            </a: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Tourangeau, R., Conrad, F. G., &amp; Cooper, M. P.  (2013).  The science of Web surveys.  Oxford: Oxford University Press. 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Violato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M., et al.  (2023).  The COVID-19 pandemic and health-related quality of life across 13 high- and low-middle-income countries: A cross-sectional analysis. 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PLoS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Med,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20(4), e1004146. </a:t>
            </a:r>
            <a:r>
              <a:rPr lang="en-US" sz="1800" b="0" i="0" u="none" strike="noStrike" baseline="0" dirty="0">
                <a:solidFill>
                  <a:srgbClr val="2C5CF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https://doi.org/10.1371/journal.pmed.1004146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D0818B62-4DDC-4818-82E5-88B1DB335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B54E9F9-671F-4E8A-8A2F-E5D298BDD15A}" type="slidenum">
              <a:rPr kumimoji="0" lang="en-US" altLang="en-US" sz="1400">
                <a:solidFill>
                  <a:schemeClr val="folHlink"/>
                </a:solidFill>
                <a:latin typeface="Arial" panose="020B0604020202020204" pitchFamily="34" charset="0"/>
              </a:rPr>
              <a:pPr/>
              <a:t>31</a:t>
            </a:fld>
            <a:endParaRPr kumimoji="0" lang="en-US" altLang="en-US" sz="1400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68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E433E-4A82-A558-85E2-D32795683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9067800" cy="1143000"/>
          </a:xfrm>
        </p:spPr>
        <p:txBody>
          <a:bodyPr/>
          <a:lstStyle/>
          <a:p>
            <a:r>
              <a:rPr lang="en-US" b="1" dirty="0"/>
              <a:t>Online Research “Panels”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14775-B607-1337-5E7E-2253844E88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990600"/>
            <a:ext cx="4876801" cy="4525963"/>
          </a:xfrm>
        </p:spPr>
        <p:txBody>
          <a:bodyPr/>
          <a:lstStyle/>
          <a:p>
            <a:pPr marL="0" indent="0" algn="l">
              <a:buNone/>
            </a:pPr>
            <a:endParaRPr lang="en-US" sz="2400" dirty="0">
              <a:solidFill>
                <a:srgbClr val="131413"/>
              </a:solidFill>
              <a:latin typeface="Comic Sans MS" panose="030F0702030302020204" pitchFamily="66" charset="0"/>
            </a:endParaRPr>
          </a:p>
          <a:p>
            <a:pPr marL="0" indent="0" algn="l">
              <a:buNone/>
            </a:pPr>
            <a:endParaRPr lang="en-US" sz="2400" b="0" i="0" u="none" strike="noStrike" baseline="0" dirty="0">
              <a:solidFill>
                <a:srgbClr val="131413"/>
              </a:solidFill>
              <a:latin typeface="Comic Sans MS" panose="030F0702030302020204" pitchFamily="66" charset="0"/>
            </a:endParaRPr>
          </a:p>
          <a:p>
            <a:pPr marL="0" indent="0" algn="l">
              <a:buNone/>
            </a:pPr>
            <a:endParaRPr lang="en-US" sz="2400" b="0" i="0" u="none" strike="noStrike" baseline="0" dirty="0">
              <a:solidFill>
                <a:srgbClr val="131413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131413"/>
                </a:solidFill>
                <a:latin typeface="Comic Sans MS" panose="030F0702030302020204" pitchFamily="66" charset="0"/>
              </a:rPr>
              <a:t>Quick data collection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131413"/>
                </a:solidFill>
                <a:latin typeface="Comic Sans MS" panose="030F0702030302020204" pitchFamily="66" charset="0"/>
              </a:rPr>
              <a:t>Large samples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131413"/>
                </a:solidFill>
                <a:latin typeface="Comic Sans MS" panose="030F0702030302020204" pitchFamily="66" charset="0"/>
              </a:rPr>
              <a:t>Cost-effective 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131413"/>
                </a:solidFill>
                <a:latin typeface="Comic Sans MS" panose="030F0702030302020204" pitchFamily="66" charset="0"/>
              </a:rPr>
              <a:t>Probability/Opt-in Panels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600" dirty="0">
              <a:solidFill>
                <a:srgbClr val="131413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131413"/>
                </a:solidFill>
                <a:latin typeface="Comic Sans MS" panose="030F0702030302020204" pitchFamily="66" charset="0"/>
              </a:rPr>
              <a:t>   </a:t>
            </a:r>
            <a:endParaRPr lang="en-US" sz="2400" b="0" i="0" u="none" strike="noStrike" baseline="0" dirty="0">
              <a:solidFill>
                <a:srgbClr val="131413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B800F5-9CD7-53B5-D568-E0FBE0D42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29225" y="1600206"/>
            <a:ext cx="3838575" cy="4525963"/>
          </a:xfrm>
        </p:spPr>
        <p:txBody>
          <a:bodyPr/>
          <a:lstStyle/>
          <a:p>
            <a:pPr marL="0" indent="0" algn="l">
              <a:buNone/>
            </a:pPr>
            <a:endParaRPr lang="en-US" sz="2800" b="0" i="0" u="none" strike="noStrike" baseline="0" dirty="0">
              <a:solidFill>
                <a:srgbClr val="131413"/>
              </a:solidFill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525DF-94F4-8F8B-F115-6B734BC16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817EB-B8D3-49C3-B25A-2C49CB46A484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BB6082-4239-F984-E168-A8E08400C40A}"/>
              </a:ext>
            </a:extLst>
          </p:cNvPr>
          <p:cNvSpPr txBox="1"/>
          <p:nvPr/>
        </p:nvSpPr>
        <p:spPr>
          <a:xfrm>
            <a:off x="4191000" y="1524000"/>
            <a:ext cx="48768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en-US" sz="3200" b="0" i="0" u="none" strike="noStrike" baseline="0" dirty="0">
                <a:solidFill>
                  <a:srgbClr val="131413"/>
                </a:solidFill>
                <a:latin typeface="Comic Sans MS" panose="030F0702030302020204" pitchFamily="66" charset="0"/>
              </a:rPr>
              <a:t>Growth of panels for data collection is: </a:t>
            </a:r>
            <a:r>
              <a:rPr lang="en-US" sz="3200" dirty="0">
                <a:solidFill>
                  <a:srgbClr val="131413"/>
                </a:solidFill>
                <a:latin typeface="Comic Sans MS" panose="030F0702030302020204" pitchFamily="66" charset="0"/>
              </a:rPr>
              <a:t>“one of the most </a:t>
            </a:r>
            <a:r>
              <a:rPr lang="en-US" sz="3200">
                <a:solidFill>
                  <a:srgbClr val="131413"/>
                </a:solidFill>
                <a:latin typeface="Comic Sans MS" panose="030F0702030302020204" pitchFamily="66" charset="0"/>
              </a:rPr>
              <a:t>compelling stories </a:t>
            </a:r>
            <a:r>
              <a:rPr lang="en-US" sz="3200" dirty="0">
                <a:solidFill>
                  <a:srgbClr val="131413"/>
                </a:solidFill>
                <a:latin typeface="Comic Sans MS" panose="030F0702030302020204" pitchFamily="66" charset="0"/>
              </a:rPr>
              <a:t>of the last de</a:t>
            </a:r>
            <a:r>
              <a:rPr lang="en-US" sz="3200" b="1" dirty="0">
                <a:solidFill>
                  <a:srgbClr val="131413"/>
                </a:solidFill>
                <a:latin typeface="Comic Sans MS" panose="030F0702030302020204" pitchFamily="66" charset="0"/>
              </a:rPr>
              <a:t>cade</a:t>
            </a:r>
            <a:r>
              <a:rPr lang="en-US" sz="3200" b="0" i="0" u="none" strike="noStrike" baseline="0" dirty="0">
                <a:solidFill>
                  <a:srgbClr val="131413"/>
                </a:solidFill>
                <a:latin typeface="Comic Sans MS" panose="030F0702030302020204" pitchFamily="66" charset="0"/>
              </a:rPr>
              <a:t>” Baker et al. (2013, p. 715). </a:t>
            </a:r>
          </a:p>
          <a:p>
            <a:pPr marL="0" indent="0" algn="l">
              <a:buNone/>
            </a:pPr>
            <a:endParaRPr lang="en-US" sz="3200" b="0" i="0" u="none" strike="noStrike" baseline="0" dirty="0">
              <a:solidFill>
                <a:srgbClr val="131413"/>
              </a:solidFill>
              <a:latin typeface="Comic Sans MS" panose="030F0702030302020204" pitchFamily="66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131413"/>
                </a:solidFill>
                <a:latin typeface="GlmwtgAdvTT3713a231"/>
              </a:rPr>
              <a:t>Summary report of the AAPOR Task Force on Non-probability Sampling. </a:t>
            </a:r>
            <a:r>
              <a:rPr lang="en-US" sz="2400" b="0" i="0" u="none" strike="noStrike" baseline="0" dirty="0">
                <a:solidFill>
                  <a:srgbClr val="131413"/>
                </a:solidFill>
                <a:latin typeface="SpbsmqAdvTT50a2f13e.I"/>
              </a:rPr>
              <a:t>Journal of Survey Statistics and Methodology</a:t>
            </a:r>
            <a:r>
              <a:rPr lang="en-US" sz="2400" b="0" i="0" u="none" strike="noStrike" baseline="0" dirty="0">
                <a:solidFill>
                  <a:srgbClr val="131413"/>
                </a:solidFill>
                <a:latin typeface="GlmwtgAdvTT3713a231"/>
              </a:rPr>
              <a:t>, </a:t>
            </a:r>
            <a:r>
              <a:rPr lang="en-US" sz="2400" b="0" i="0" u="none" strike="noStrike" baseline="0" dirty="0">
                <a:solidFill>
                  <a:srgbClr val="131413"/>
                </a:solidFill>
                <a:latin typeface="SpbsmqAdvTT50a2f13e.I"/>
              </a:rPr>
              <a:t>1</a:t>
            </a:r>
            <a:r>
              <a:rPr lang="en-US" sz="2400" b="0" i="0" u="none" strike="noStrike" baseline="0" dirty="0">
                <a:solidFill>
                  <a:srgbClr val="131413"/>
                </a:solidFill>
                <a:latin typeface="GlmwtgAdvTT3713a231"/>
              </a:rPr>
              <a:t>, 90</a:t>
            </a:r>
            <a:r>
              <a:rPr lang="en-US" sz="2400" b="0" i="0" u="none" strike="noStrike" baseline="0" dirty="0">
                <a:solidFill>
                  <a:srgbClr val="131413"/>
                </a:solidFill>
                <a:latin typeface="XnbdqyAdvTT3713a231+20"/>
              </a:rPr>
              <a:t>–</a:t>
            </a:r>
            <a:r>
              <a:rPr lang="en-US" sz="2400" b="0" i="0" u="none" strike="noStrike" baseline="0" dirty="0">
                <a:solidFill>
                  <a:srgbClr val="131413"/>
                </a:solidFill>
                <a:latin typeface="GlmwtgAdvTT3713a231"/>
              </a:rPr>
              <a:t>143.</a:t>
            </a:r>
            <a:endParaRPr lang="en-US" sz="3200" b="0" i="0" u="none" strike="noStrike" baseline="0" dirty="0">
              <a:solidFill>
                <a:srgbClr val="131413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75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5A2269-72D3-40B3-ACDC-559557E8A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"/>
            <a:ext cx="9067800" cy="6049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“The main difference between a probability research panel and an opt-in research panel is how participants are selected.”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Probability research panels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Selected using random sampling.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More representative of the general population.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Non-probability-based (Opt-in) research panels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Consist of people who elect to join.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Less representative of the general population.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11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9B5810D4-8E28-4E7F-820D-DAA8089A3D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" y="76200"/>
            <a:ext cx="9090025" cy="1341438"/>
          </a:xfrm>
        </p:spPr>
        <p:txBody>
          <a:bodyPr/>
          <a:lstStyle/>
          <a:p>
            <a:r>
              <a:rPr lang="en-US" altLang="en-US" b="1" i="1" dirty="0" err="1"/>
              <a:t>Telepanel</a:t>
            </a:r>
            <a:r>
              <a:rPr lang="en-US" altLang="en-US" b="1" dirty="0"/>
              <a:t> (1985-86)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181DC-98E6-44E2-9B6D-93885BB76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4525963"/>
          </a:xfrm>
        </p:spPr>
        <p:txBody>
          <a:bodyPr/>
          <a:lstStyle/>
          <a:p>
            <a:pPr>
              <a:defRPr/>
            </a:pPr>
            <a:r>
              <a:rPr lang="en-US" dirty="0"/>
              <a:t>Started by professor of sociology at  University of Amsterdam  </a:t>
            </a:r>
          </a:p>
          <a:p>
            <a:pPr lvl="1">
              <a:defRPr/>
            </a:pPr>
            <a:r>
              <a:rPr lang="en-US" dirty="0"/>
              <a:t>Recruited 1000 Dutch adults and gave them computers and modems.</a:t>
            </a:r>
          </a:p>
          <a:p>
            <a:pPr lvl="1">
              <a:defRPr/>
            </a:pPr>
            <a:r>
              <a:rPr lang="en-US" dirty="0"/>
              <a:t>Panel asked to download a survey every weekend, answer and upload it to the central modem pool.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Sold </a:t>
            </a:r>
            <a:r>
              <a:rPr lang="en-US" i="1" dirty="0" err="1"/>
              <a:t>Telepanel</a:t>
            </a:r>
            <a:r>
              <a:rPr lang="en-US" dirty="0"/>
              <a:t> to Dutch Gallup organization.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sz="2400" dirty="0">
                <a:hlinkClick r:id="rId3"/>
              </a:rPr>
              <a:t>http://en.wikipedia.org/wiki/Willem_Saris</a:t>
            </a:r>
            <a:endParaRPr lang="en-US" sz="2400" dirty="0"/>
          </a:p>
          <a:p>
            <a:pPr marL="0" indent="0">
              <a:buFontTx/>
              <a:buNone/>
              <a:defRPr/>
            </a:pPr>
            <a:endParaRPr lang="en-US" sz="2400" dirty="0"/>
          </a:p>
          <a:p>
            <a:pPr>
              <a:defRPr/>
            </a:pPr>
            <a:endParaRPr lang="en-US" dirty="0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CCF13594-9C2C-4CFA-A2D1-0621B92489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99762AAE-0985-49A9-B1F0-9877DD7FF112}" type="slidenum">
              <a:rPr lang="en-US" altLang="en-US" sz="1400" b="1">
                <a:latin typeface="Times New Roman" panose="02020603050405020304" pitchFamily="18" charset="0"/>
              </a:rPr>
              <a:pPr algn="l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b="1">
              <a:latin typeface="Times New Roman" panose="02020603050405020304" pitchFamily="18" charset="0"/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0D2D0826-BECC-8722-EE02-EDB1712CA8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36525"/>
            <a:ext cx="169862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64D51DBC-EECE-44E7-98BD-5BC927AC1D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altLang="en-US" b="1" i="1" dirty="0" err="1"/>
              <a:t>CentERpanel</a:t>
            </a:r>
            <a:r>
              <a:rPr lang="en-US" altLang="en-US" b="1" dirty="0"/>
              <a:t> (1991)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2FB56461-05E5-4914-991C-1B19559BC2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7650" y="838200"/>
            <a:ext cx="8915400" cy="4953000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/>
              <a:t>Started by University of Amsterdam  </a:t>
            </a:r>
          </a:p>
          <a:p>
            <a:pPr lvl="1"/>
            <a:r>
              <a:rPr lang="en-US" altLang="en-US" dirty="0"/>
              <a:t>Supported by Dutch Science Foundation </a:t>
            </a:r>
          </a:p>
          <a:p>
            <a:pPr lvl="1"/>
            <a:r>
              <a:rPr lang="en-US" altLang="en-US" dirty="0"/>
              <a:t>Oldest academic internet probability panel in the world.</a:t>
            </a:r>
          </a:p>
          <a:p>
            <a:pPr lvl="1"/>
            <a:r>
              <a:rPr lang="en-US" altLang="en-US" dirty="0"/>
              <a:t>Panel size = 2-3k </a:t>
            </a:r>
          </a:p>
          <a:p>
            <a:pPr lvl="1"/>
            <a:endParaRPr lang="en-US" altLang="en-US" dirty="0"/>
          </a:p>
          <a:p>
            <a:r>
              <a:rPr lang="en-US" altLang="en-US" i="1" dirty="0" err="1"/>
              <a:t>CentERpanel</a:t>
            </a:r>
            <a:r>
              <a:rPr lang="en-US" altLang="en-US" i="1" dirty="0"/>
              <a:t> </a:t>
            </a:r>
            <a:r>
              <a:rPr lang="en-US" altLang="en-US" dirty="0"/>
              <a:t>taken over by Tilburg University Center for Economic Research 5 years later</a:t>
            </a:r>
          </a:p>
          <a:p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8FB71706-6A4C-42BA-B182-1A0FA298AB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579B9F6C-CFC0-4920-9338-E9ABE6D56CB1}" type="slidenum">
              <a:rPr lang="en-US" altLang="en-US" sz="1400" b="1">
                <a:latin typeface="Times New Roman" panose="02020603050405020304" pitchFamily="18" charset="0"/>
              </a:rPr>
              <a:pPr algn="l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F0ACAD9E-9D49-44F9-9DA7-D2DBF915FB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86800" cy="1143000"/>
          </a:xfrm>
        </p:spPr>
        <p:txBody>
          <a:bodyPr/>
          <a:lstStyle/>
          <a:p>
            <a:r>
              <a:rPr lang="en-US" altLang="en-US" b="1" dirty="0"/>
              <a:t>Other probability-based panels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ABF64C4F-E524-491C-81B7-A95A5C945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86800" cy="4525963"/>
          </a:xfrm>
        </p:spPr>
        <p:txBody>
          <a:bodyPr/>
          <a:lstStyle/>
          <a:p>
            <a:r>
              <a:rPr lang="en-US" altLang="en-US" sz="2800" dirty="0"/>
              <a:t>1999: </a:t>
            </a:r>
            <a:r>
              <a:rPr lang="en-US" altLang="en-US" sz="2800" i="1" dirty="0"/>
              <a:t>Knowledge Networks </a:t>
            </a:r>
            <a:r>
              <a:rPr lang="en-US" altLang="en-US" sz="2800" dirty="0"/>
              <a:t>(now Ipsos </a:t>
            </a:r>
            <a:r>
              <a:rPr lang="en-US" altLang="en-US" sz="2800" dirty="0" err="1"/>
              <a:t>KnowledgePanel</a:t>
            </a:r>
            <a:r>
              <a:rPr lang="en-US" altLang="en-US" sz="2800" dirty="0"/>
              <a:t>).</a:t>
            </a:r>
          </a:p>
          <a:p>
            <a:pPr lvl="1"/>
            <a:r>
              <a:rPr lang="en-US" altLang="en-US" sz="2400" dirty="0"/>
              <a:t>Address-based sampling</a:t>
            </a:r>
          </a:p>
          <a:p>
            <a:pPr lvl="1"/>
            <a:r>
              <a:rPr lang="en-US" altLang="en-US" sz="2400" u="sng" dirty="0"/>
              <a:t>Approximate recruiting response rate = 14%</a:t>
            </a:r>
          </a:p>
          <a:p>
            <a:pPr lvl="1"/>
            <a:r>
              <a:rPr lang="en-US" altLang="en-US" sz="2400" dirty="0"/>
              <a:t>Panel size = 55k </a:t>
            </a:r>
          </a:p>
          <a:p>
            <a:r>
              <a:rPr lang="en-US" altLang="en-US" sz="2800" dirty="0"/>
              <a:t>2007: </a:t>
            </a:r>
            <a:r>
              <a:rPr lang="en-US" altLang="en-US" sz="2800" i="1" dirty="0"/>
              <a:t>Longitudinal Internet Studies for the Social Sciences (LISS)</a:t>
            </a:r>
            <a:r>
              <a:rPr lang="en-US" altLang="en-US" sz="2800" dirty="0"/>
              <a:t>, Netherlands</a:t>
            </a:r>
          </a:p>
          <a:p>
            <a:pPr lvl="1"/>
            <a:r>
              <a:rPr lang="en-US" altLang="en-US" sz="2400" dirty="0"/>
              <a:t>Population registry-based sampling </a:t>
            </a:r>
          </a:p>
          <a:p>
            <a:pPr lvl="1"/>
            <a:r>
              <a:rPr lang="en-US" altLang="en-US" sz="2400" dirty="0"/>
              <a:t>Recruited face-to-face and telephone </a:t>
            </a:r>
          </a:p>
          <a:p>
            <a:pPr lvl="1"/>
            <a:r>
              <a:rPr lang="en-US" altLang="en-US" sz="2400" u="sng" dirty="0"/>
              <a:t>Approximate recruiting response rate = 45%</a:t>
            </a:r>
          </a:p>
          <a:p>
            <a:pPr lvl="1"/>
            <a:r>
              <a:rPr lang="en-US" altLang="en-US" sz="2400" dirty="0"/>
              <a:t>Panel size = 7.5k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84DD7088-CF87-4826-A357-189F90F835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37EBD4B2-1FCB-4FC3-BC1A-E5FC6B9491A2}" type="slidenum">
              <a:rPr lang="en-US" altLang="en-US" sz="1400" b="1">
                <a:latin typeface="Times New Roman" panose="02020603050405020304" pitchFamily="18" charset="0"/>
              </a:rPr>
              <a:pPr algn="l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38DB423E-D664-49E6-8545-38FE270FDE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128588"/>
            <a:ext cx="8610600" cy="1143000"/>
          </a:xfrm>
        </p:spPr>
        <p:txBody>
          <a:bodyPr/>
          <a:lstStyle/>
          <a:p>
            <a:r>
              <a:rPr lang="en-US" altLang="en-US" b="1" dirty="0"/>
              <a:t>Local probability-based panels </a:t>
            </a:r>
            <a:endParaRPr lang="en-US" altLang="en-US" sz="4000" b="1" dirty="0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522FA705-FDCF-42B0-BBA9-23C53C871D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8686800" cy="4525963"/>
          </a:xfrm>
        </p:spPr>
        <p:txBody>
          <a:bodyPr/>
          <a:lstStyle/>
          <a:p>
            <a:r>
              <a:rPr lang="en-US" altLang="en-US" dirty="0"/>
              <a:t>2006: </a:t>
            </a:r>
            <a:r>
              <a:rPr lang="en-US" altLang="en-US" i="1" dirty="0"/>
              <a:t>American Life Panel</a:t>
            </a:r>
            <a:r>
              <a:rPr lang="en-US" altLang="en-US" dirty="0"/>
              <a:t>, U.S.</a:t>
            </a:r>
          </a:p>
          <a:p>
            <a:pPr lvl="1"/>
            <a:r>
              <a:rPr lang="en-US" altLang="en-US" dirty="0"/>
              <a:t>Recruited by random digit dialing, face-to-face, and address-based</a:t>
            </a:r>
          </a:p>
          <a:p>
            <a:pPr lvl="1"/>
            <a:r>
              <a:rPr lang="en-US" altLang="en-US" u="sng" dirty="0"/>
              <a:t>Approximate recruiting response rate = 15%</a:t>
            </a:r>
          </a:p>
          <a:p>
            <a:pPr lvl="1"/>
            <a:r>
              <a:rPr lang="en-US" altLang="en-US" dirty="0"/>
              <a:t>Panel size = 6k</a:t>
            </a:r>
          </a:p>
          <a:p>
            <a:pPr lvl="1"/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2014: </a:t>
            </a:r>
            <a:r>
              <a:rPr lang="en-US" altLang="en-US" i="1" dirty="0"/>
              <a:t>Understanding America Study</a:t>
            </a:r>
            <a:r>
              <a:rPr lang="en-US" altLang="en-US" dirty="0"/>
              <a:t>, U.S.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Address-based sampling</a:t>
            </a:r>
          </a:p>
          <a:p>
            <a:pPr lvl="1">
              <a:spcBef>
                <a:spcPct val="0"/>
              </a:spcBef>
            </a:pPr>
            <a:r>
              <a:rPr lang="en-US" altLang="en-US" u="sng" dirty="0"/>
              <a:t>Approximate recruiting response rate = 20%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Panel size = 2k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A6ED422-CCFF-48DC-817D-0A4E8EAC95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FD475DD9-4FA9-4936-8A65-3695FD1DC736}" type="slidenum">
              <a:rPr lang="en-US" altLang="en-US" sz="1400" b="1">
                <a:latin typeface="Times New Roman" panose="02020603050405020304" pitchFamily="18" charset="0"/>
              </a:rPr>
              <a:pPr algn="l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b="1">
              <a:latin typeface="Times New Roman" panose="02020603050405020304" pitchFamily="18" charset="0"/>
            </a:endParaRPr>
          </a:p>
        </p:txBody>
      </p:sp>
      <p:pic>
        <p:nvPicPr>
          <p:cNvPr id="15365" name="Picture 2" descr="RAND Corporation">
            <a:extLst>
              <a:ext uri="{FF2B5EF4-FFF2-40B4-BE49-F238E27FC236}">
                <a16:creationId xmlns:a16="http://schemas.microsoft.com/office/drawing/2014/main" id="{29DC3979-9C97-402D-BD48-2B267BAD3C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150" y="1271588"/>
            <a:ext cx="1295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5">
            <a:extLst>
              <a:ext uri="{FF2B5EF4-FFF2-40B4-BE49-F238E27FC236}">
                <a16:creationId xmlns:a16="http://schemas.microsoft.com/office/drawing/2014/main" id="{2C890FC3-CBAB-4495-B4F7-306A9FC1F1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740275"/>
            <a:ext cx="1295400" cy="1355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default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theme" id="{0AD981A3-AD5E-415D-B4B4-2E973C7973BA}" vid="{4D97022A-1D52-4A2B-94F0-481BBA8C2D3A}"/>
    </a:ext>
  </a:extLst>
</a:theme>
</file>

<file path=ppt/theme/theme7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9797</TotalTime>
  <Words>2118</Words>
  <Application>Microsoft Office PowerPoint</Application>
  <PresentationFormat>On-screen Show (4:3)</PresentationFormat>
  <Paragraphs>314</Paragraphs>
  <Slides>31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9" baseType="lpstr">
      <vt:lpstr>Arial</vt:lpstr>
      <vt:lpstr>Calibri</vt:lpstr>
      <vt:lpstr>Calibri Light</vt:lpstr>
      <vt:lpstr>Comic Sans MS</vt:lpstr>
      <vt:lpstr>GlmwtgAdvTT3713a231</vt:lpstr>
      <vt:lpstr>SpbsmqAdvTT50a2f13e.I</vt:lpstr>
      <vt:lpstr>Times</vt:lpstr>
      <vt:lpstr>Times New Roman</vt:lpstr>
      <vt:lpstr>Wingdings</vt:lpstr>
      <vt:lpstr>XnbdqyAdvTT3713a231+20</vt:lpstr>
      <vt:lpstr>Custom Design</vt:lpstr>
      <vt:lpstr>Custom Design</vt:lpstr>
      <vt:lpstr>Office Theme</vt:lpstr>
      <vt:lpstr>Custom Design</vt:lpstr>
      <vt:lpstr>Custom Design</vt:lpstr>
      <vt:lpstr>defaulttheme</vt:lpstr>
      <vt:lpstr>1_Office Theme</vt:lpstr>
      <vt:lpstr>Document</vt:lpstr>
      <vt:lpstr> Online survey data quality among those who have “Syndomitis” or “Chekalism” </vt:lpstr>
      <vt:lpstr>Acknowledgements</vt:lpstr>
      <vt:lpstr>“Define online research panel”</vt:lpstr>
      <vt:lpstr>Online Research “Panels”</vt:lpstr>
      <vt:lpstr>PowerPoint Presentation</vt:lpstr>
      <vt:lpstr>Telepanel (1985-86)</vt:lpstr>
      <vt:lpstr>CentERpanel (1991)</vt:lpstr>
      <vt:lpstr>Other probability-based panels</vt:lpstr>
      <vt:lpstr>Local probability-based panels </vt:lpstr>
      <vt:lpstr>Violato et al. (2023, PLoS Medicine)</vt:lpstr>
      <vt:lpstr>Patient-Reported Outcomes Measurement Information System (PROMIS®)</vt:lpstr>
      <vt:lpstr>Quota Sampling (n = 11,796)</vt:lpstr>
      <vt:lpstr>PROMIS Internet Sample versus Census </vt:lpstr>
      <vt:lpstr>PROMIS Internet Sample (Weighted*) versus Census </vt:lpstr>
      <vt:lpstr>Non-probability Panels</vt:lpstr>
      <vt:lpstr>PowerPoint Presentation</vt:lpstr>
      <vt:lpstr>Amazon Mechanical Turk (MTurk) Data Collection (2021)</vt:lpstr>
      <vt:lpstr>MTurk Questionnaire (~190 items)</vt:lpstr>
      <vt:lpstr>Data Quality Steps</vt:lpstr>
      <vt:lpstr>Data Quality Steps</vt:lpstr>
      <vt:lpstr>Have you EVER been told by a doctor or other health professional that you had </vt:lpstr>
      <vt:lpstr>Do you currently have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  <vt:lpstr>Suggested researchers anticipate removing 35-50% of non-probability completes due to poor data quality.</vt:lpstr>
      <vt:lpstr>Implications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Dept of Medicine</dc:creator>
  <cp:lastModifiedBy>Hays, Ronald D.</cp:lastModifiedBy>
  <cp:revision>1133</cp:revision>
  <cp:lastPrinted>2023-05-05T15:50:37Z</cp:lastPrinted>
  <dcterms:created xsi:type="dcterms:W3CDTF">2001-01-03T19:26:53Z</dcterms:created>
  <dcterms:modified xsi:type="dcterms:W3CDTF">2023-05-05T20:27:08Z</dcterms:modified>
</cp:coreProperties>
</file>