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4"/>
  </p:notesMasterIdLst>
  <p:handoutMasterIdLst>
    <p:handoutMasterId r:id="rId45"/>
  </p:handoutMasterIdLst>
  <p:sldIdLst>
    <p:sldId id="256" r:id="rId2"/>
    <p:sldId id="434" r:id="rId3"/>
    <p:sldId id="453" r:id="rId4"/>
    <p:sldId id="452" r:id="rId5"/>
    <p:sldId id="448" r:id="rId6"/>
    <p:sldId id="449" r:id="rId7"/>
    <p:sldId id="451" r:id="rId8"/>
    <p:sldId id="450" r:id="rId9"/>
    <p:sldId id="441" r:id="rId10"/>
    <p:sldId id="442" r:id="rId11"/>
    <p:sldId id="443" r:id="rId12"/>
    <p:sldId id="444" r:id="rId13"/>
    <p:sldId id="446" r:id="rId14"/>
    <p:sldId id="447" r:id="rId15"/>
    <p:sldId id="454" r:id="rId16"/>
    <p:sldId id="426" r:id="rId17"/>
    <p:sldId id="469" r:id="rId18"/>
    <p:sldId id="471" r:id="rId19"/>
    <p:sldId id="470" r:id="rId20"/>
    <p:sldId id="427" r:id="rId21"/>
    <p:sldId id="428" r:id="rId22"/>
    <p:sldId id="466" r:id="rId23"/>
    <p:sldId id="467" r:id="rId24"/>
    <p:sldId id="468" r:id="rId25"/>
    <p:sldId id="429" r:id="rId26"/>
    <p:sldId id="433" r:id="rId27"/>
    <p:sldId id="476" r:id="rId28"/>
    <p:sldId id="477" r:id="rId29"/>
    <p:sldId id="474" r:id="rId30"/>
    <p:sldId id="431" r:id="rId31"/>
    <p:sldId id="472" r:id="rId32"/>
    <p:sldId id="479" r:id="rId33"/>
    <p:sldId id="458" r:id="rId34"/>
    <p:sldId id="459" r:id="rId35"/>
    <p:sldId id="460" r:id="rId36"/>
    <p:sldId id="461" r:id="rId37"/>
    <p:sldId id="462" r:id="rId38"/>
    <p:sldId id="463" r:id="rId39"/>
    <p:sldId id="464" r:id="rId40"/>
    <p:sldId id="465" r:id="rId41"/>
    <p:sldId id="456" r:id="rId42"/>
    <p:sldId id="432" r:id="rId43"/>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0323" autoAdjust="0"/>
  </p:normalViewPr>
  <p:slideViewPr>
    <p:cSldViewPr snapToGrid="0" snapToObjects="1">
      <p:cViewPr varScale="1">
        <p:scale>
          <a:sx n="50" d="100"/>
          <a:sy n="50" d="100"/>
        </p:scale>
        <p:origin x="-1086" y="-96"/>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24906"/>
    </p:cViewPr>
  </p:sorterViewPr>
  <p:notesViewPr>
    <p:cSldViewPr snapToGrid="0" snapToObjects="1">
      <p:cViewPr varScale="1">
        <p:scale>
          <a:sx n="42" d="100"/>
          <a:sy n="42" d="100"/>
        </p:scale>
        <p:origin x="-2124"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2007_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HD</c:v>
                </c:pt>
              </c:strCache>
            </c:strRef>
          </c:tx>
          <c:invertIfNegative val="0"/>
          <c:cat>
            <c:strRef>
              <c:f>Sheet1!$A$2:$A$7</c:f>
              <c:strCache>
                <c:ptCount val="6"/>
                <c:pt idx="0">
                  <c:v>Phy Func.</c:v>
                </c:pt>
                <c:pt idx="1">
                  <c:v>Pain</c:v>
                </c:pt>
                <c:pt idx="2">
                  <c:v>Effects</c:v>
                </c:pt>
                <c:pt idx="3">
                  <c:v>Burden</c:v>
                </c:pt>
                <c:pt idx="4">
                  <c:v>Work</c:v>
                </c:pt>
                <c:pt idx="5">
                  <c:v>Satisfaction</c:v>
                </c:pt>
              </c:strCache>
            </c:strRef>
          </c:cat>
          <c:val>
            <c:numRef>
              <c:f>Sheet1!$B$2:$B$7</c:f>
              <c:numCache>
                <c:formatCode>General</c:formatCode>
                <c:ptCount val="6"/>
                <c:pt idx="0">
                  <c:v>32</c:v>
                </c:pt>
                <c:pt idx="1">
                  <c:v>58</c:v>
                </c:pt>
                <c:pt idx="2">
                  <c:v>59</c:v>
                </c:pt>
                <c:pt idx="3">
                  <c:v>26</c:v>
                </c:pt>
                <c:pt idx="4">
                  <c:v>20</c:v>
                </c:pt>
                <c:pt idx="5">
                  <c:v>70</c:v>
                </c:pt>
              </c:numCache>
            </c:numRef>
          </c:val>
        </c:ser>
        <c:ser>
          <c:idx val="1"/>
          <c:order val="1"/>
          <c:tx>
            <c:strRef>
              <c:f>Sheet1!$C$1</c:f>
              <c:strCache>
                <c:ptCount val="1"/>
                <c:pt idx="0">
                  <c:v>PD</c:v>
                </c:pt>
              </c:strCache>
            </c:strRef>
          </c:tx>
          <c:invertIfNegative val="0"/>
          <c:cat>
            <c:strRef>
              <c:f>Sheet1!$A$2:$A$7</c:f>
              <c:strCache>
                <c:ptCount val="6"/>
                <c:pt idx="0">
                  <c:v>Phy Func.</c:v>
                </c:pt>
                <c:pt idx="1">
                  <c:v>Pain</c:v>
                </c:pt>
                <c:pt idx="2">
                  <c:v>Effects</c:v>
                </c:pt>
                <c:pt idx="3">
                  <c:v>Burden</c:v>
                </c:pt>
                <c:pt idx="4">
                  <c:v>Work</c:v>
                </c:pt>
                <c:pt idx="5">
                  <c:v>Satisfaction</c:v>
                </c:pt>
              </c:strCache>
            </c:strRef>
          </c:cat>
          <c:val>
            <c:numRef>
              <c:f>Sheet1!$C$2:$C$7</c:f>
              <c:numCache>
                <c:formatCode>General</c:formatCode>
                <c:ptCount val="6"/>
                <c:pt idx="0">
                  <c:v>68</c:v>
                </c:pt>
                <c:pt idx="1">
                  <c:v>76</c:v>
                </c:pt>
                <c:pt idx="2">
                  <c:v>74</c:v>
                </c:pt>
                <c:pt idx="3">
                  <c:v>59</c:v>
                </c:pt>
                <c:pt idx="4">
                  <c:v>50</c:v>
                </c:pt>
                <c:pt idx="5">
                  <c:v>85</c:v>
                </c:pt>
              </c:numCache>
            </c:numRef>
          </c:val>
        </c:ser>
        <c:dLbls>
          <c:showLegendKey val="0"/>
          <c:showVal val="0"/>
          <c:showCatName val="0"/>
          <c:showSerName val="0"/>
          <c:showPercent val="0"/>
          <c:showBubbleSize val="0"/>
        </c:dLbls>
        <c:gapWidth val="150"/>
        <c:axId val="68837376"/>
        <c:axId val="68838912"/>
      </c:barChart>
      <c:catAx>
        <c:axId val="68837376"/>
        <c:scaling>
          <c:orientation val="minMax"/>
        </c:scaling>
        <c:delete val="0"/>
        <c:axPos val="b"/>
        <c:numFmt formatCode="General" sourceLinked="1"/>
        <c:majorTickMark val="out"/>
        <c:minorTickMark val="none"/>
        <c:tickLblPos val="nextTo"/>
        <c:crossAx val="68838912"/>
        <c:crosses val="autoZero"/>
        <c:auto val="1"/>
        <c:lblAlgn val="ctr"/>
        <c:lblOffset val="100"/>
        <c:noMultiLvlLbl val="0"/>
      </c:catAx>
      <c:valAx>
        <c:axId val="68838912"/>
        <c:scaling>
          <c:orientation val="minMax"/>
        </c:scaling>
        <c:delete val="0"/>
        <c:axPos val="l"/>
        <c:majorGridlines/>
        <c:numFmt formatCode="General" sourceLinked="1"/>
        <c:majorTickMark val="out"/>
        <c:minorTickMark val="none"/>
        <c:tickLblPos val="nextTo"/>
        <c:crossAx val="68837376"/>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2297" tIns="46148" rIns="92297" bIns="46148" rtlCol="0"/>
          <a:lstStyle>
            <a:lvl1pPr algn="r">
              <a:defRPr sz="1200"/>
            </a:lvl1pPr>
          </a:lstStyle>
          <a:p>
            <a:fld id="{4AA5FAC6-3599-B54F-9EE9-6F6533F50801}" type="datetimeFigureOut">
              <a:rPr lang="en-US" smtClean="0"/>
              <a:pPr/>
              <a:t>11/28/2011</a:t>
            </a:fld>
            <a:endParaRPr lang="en-US"/>
          </a:p>
        </p:txBody>
      </p:sp>
      <p:sp>
        <p:nvSpPr>
          <p:cNvPr id="4" name="Footer Placeholder 3"/>
          <p:cNvSpPr>
            <a:spLocks noGrp="1"/>
          </p:cNvSpPr>
          <p:nvPr>
            <p:ph type="ftr" sz="quarter" idx="2"/>
          </p:nvPr>
        </p:nvSpPr>
        <p:spPr>
          <a:xfrm>
            <a:off x="0" y="8829966"/>
            <a:ext cx="2971800" cy="464820"/>
          </a:xfrm>
          <a:prstGeom prst="rect">
            <a:avLst/>
          </a:prstGeom>
        </p:spPr>
        <p:txBody>
          <a:bodyPr vert="horz" lIns="92297" tIns="46148" rIns="92297" bIns="4614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6"/>
            <a:ext cx="2971800" cy="464820"/>
          </a:xfrm>
          <a:prstGeom prst="rect">
            <a:avLst/>
          </a:prstGeom>
        </p:spPr>
        <p:txBody>
          <a:bodyPr vert="horz" lIns="92297" tIns="46148" rIns="92297" bIns="46148" rtlCol="0" anchor="b"/>
          <a:lstStyle>
            <a:lvl1pPr algn="r">
              <a:defRPr sz="1200"/>
            </a:lvl1pPr>
          </a:lstStyle>
          <a:p>
            <a:fld id="{9495AFE4-D420-C840-A6D0-3E83EAFB7B4C}" type="slidenum">
              <a:rPr lang="en-US" smtClean="0"/>
              <a:pPr/>
              <a:t>‹#›</a:t>
            </a:fld>
            <a:endParaRPr lang="en-US"/>
          </a:p>
        </p:txBody>
      </p:sp>
    </p:spTree>
    <p:extLst>
      <p:ext uri="{BB962C8B-B14F-4D97-AF65-F5344CB8AC3E}">
        <p14:creationId xmlns:p14="http://schemas.microsoft.com/office/powerpoint/2010/main" val="59664910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7" tIns="46148" rIns="92297" bIns="46148"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297" tIns="46148" rIns="92297" bIns="46148" rtlCol="0"/>
          <a:lstStyle>
            <a:lvl1pPr algn="r">
              <a:defRPr sz="1200"/>
            </a:lvl1pPr>
          </a:lstStyle>
          <a:p>
            <a:fld id="{9089CE39-C150-E94B-AEE7-CB982B8571F7}" type="datetimeFigureOut">
              <a:rPr lang="en-US" smtClean="0"/>
              <a:pPr/>
              <a:t>11/28/2011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297" tIns="46148" rIns="92297" bIns="46148"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297" tIns="46148" rIns="92297" bIns="4614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297" tIns="46148" rIns="92297" bIns="4614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297" tIns="46148" rIns="92297" bIns="46148" rtlCol="0" anchor="b"/>
          <a:lstStyle>
            <a:lvl1pPr algn="r">
              <a:defRPr sz="1200"/>
            </a:lvl1pPr>
          </a:lstStyle>
          <a:p>
            <a:fld id="{37F8E23D-6129-D442-9629-B159544CD862}" type="slidenum">
              <a:rPr lang="en-US" smtClean="0"/>
              <a:pPr/>
              <a:t>‹#›</a:t>
            </a:fld>
            <a:endParaRPr lang="en-US"/>
          </a:p>
        </p:txBody>
      </p:sp>
    </p:spTree>
    <p:extLst>
      <p:ext uri="{BB962C8B-B14F-4D97-AF65-F5344CB8AC3E}">
        <p14:creationId xmlns:p14="http://schemas.microsoft.com/office/powerpoint/2010/main" val="2853015160"/>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EE99E672-522B-4930-8D1B-F699C7A828BF}" type="slidenum">
              <a:rPr lang="en-US"/>
              <a:pPr eaLnBrk="1" hangingPunct="1"/>
              <a:t>25</a:t>
            </a:fld>
            <a:endParaRPr lang="en-US"/>
          </a:p>
        </p:txBody>
      </p:sp>
      <p:sp>
        <p:nvSpPr>
          <p:cNvPr id="57347" name="Slide Image Placeholder 1"/>
          <p:cNvSpPr>
            <a:spLocks noGrp="1" noRot="1" noChangeAspect="1" noTextEdit="1"/>
          </p:cNvSpPr>
          <p:nvPr>
            <p:ph type="sldImg"/>
          </p:nvPr>
        </p:nvSpPr>
        <p:spPr>
          <a:ln/>
        </p:spPr>
      </p:sp>
      <p:sp>
        <p:nvSpPr>
          <p:cNvPr id="57348" name="Notes Placeholder 2"/>
          <p:cNvSpPr>
            <a:spLocks noGrp="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57349" name="Slide Number Placeholder 3"/>
          <p:cNvSpPr txBox="1">
            <a:spLocks noGrp="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r"/>
            <a:fld id="{FE2AF032-CD19-4486-BBB4-3484210CE7F3}" type="slidenum">
              <a:rPr lang="en-US" sz="1200" b="1">
                <a:latin typeface="Times New Roman" pitchFamily="18" charset="0"/>
              </a:rPr>
              <a:pPr algn="r"/>
              <a:t>25</a:t>
            </a:fld>
            <a:endParaRPr lang="en-US" sz="1200" b="1">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latin typeface="+mn-lt"/>
                <a:ea typeface="+mn-ea"/>
                <a:cs typeface="+mn-cs"/>
              </a:rPr>
              <a:t>The association of all-cause mortality with being dissatisfied with family support appeared to be substantially stronger in Japan than in North America or in the Europe-Australia/New Zealand study region.  For all the other factors, the relationship of each social support and psychosocial factor with all cause mortality were consistent and similar across regions, and were consistent with the overall results stratified by country.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a:xfrm>
            <a:off x="3884613" y="8829967"/>
            <a:ext cx="2971800" cy="464820"/>
          </a:xfrm>
          <a:prstGeom prst="rect">
            <a:avLst/>
          </a:prstGeom>
        </p:spPr>
        <p:txBody>
          <a:bodyPr/>
          <a:lstStyle/>
          <a:p>
            <a:fld id="{1578D210-ECAB-4700-89CC-A5B59D29CECA}" type="slidenum">
              <a:rPr lang="en-US" smtClean="0"/>
              <a:pPr/>
              <a:t>29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69A126DB-9D2D-4023-8BC5-288794704268}" type="slidenum">
              <a:rPr lang="en-US"/>
              <a:pPr eaLnBrk="1" hangingPunct="1"/>
              <a:t>30</a:t>
            </a:fld>
            <a:endParaRPr lang="en-US"/>
          </a:p>
        </p:txBody>
      </p:sp>
      <p:sp>
        <p:nvSpPr>
          <p:cNvPr id="58371" name="Slide Image Placeholder 1"/>
          <p:cNvSpPr>
            <a:spLocks noGrp="1" noRot="1" noChangeAspect="1" noTextEdit="1"/>
          </p:cNvSpPr>
          <p:nvPr>
            <p:ph type="sldImg"/>
          </p:nvPr>
        </p:nvSpPr>
        <p:spPr>
          <a:ln/>
        </p:spPr>
      </p:sp>
      <p:sp>
        <p:nvSpPr>
          <p:cNvPr id="58372" name="Notes Placeholder 2"/>
          <p:cNvSpPr>
            <a:spLocks noGrp="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charset="0"/>
              </a:rPr>
              <a:t>DOPPS 55-64 year old group</a:t>
            </a:r>
          </a:p>
        </p:txBody>
      </p:sp>
      <p:sp>
        <p:nvSpPr>
          <p:cNvPr id="58373" name="Slide Number Placeholder 3"/>
          <p:cNvSpPr txBox="1">
            <a:spLocks noGrp="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r"/>
            <a:fld id="{672098C7-3C71-4539-ACD2-9C70BCBB1137}" type="slidenum">
              <a:rPr lang="en-US" sz="1200" b="1">
                <a:latin typeface="Times New Roman" pitchFamily="18" charset="0"/>
              </a:rPr>
              <a:pPr algn="r"/>
              <a:t>30</a:t>
            </a:fld>
            <a:endParaRPr lang="en-US" sz="1200" b="1">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70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CA15A0E-D985-4DF8-A955-8C2AA972BB76}" type="slidenum">
              <a:rPr lang="en-US" smtClean="0"/>
              <a:pPr eaLnBrk="1" hangingPunct="1"/>
              <a:t>33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DD0E5ADF-FEB3-479B-9150-B6477FF171D1}" type="slidenum">
              <a:rPr lang="en-US"/>
              <a:pPr eaLnBrk="1" hangingPunct="1"/>
              <a:t>42</a:t>
            </a:fld>
            <a:endParaRPr lang="en-US"/>
          </a:p>
        </p:txBody>
      </p:sp>
      <p:sp>
        <p:nvSpPr>
          <p:cNvPr id="59395" name="Slide Image Placeholder 1"/>
          <p:cNvSpPr>
            <a:spLocks noGrp="1" noRot="1" noChangeAspect="1" noTextEdit="1"/>
          </p:cNvSpPr>
          <p:nvPr>
            <p:ph type="sldImg"/>
          </p:nvPr>
        </p:nvSpPr>
        <p:spPr>
          <a:ln/>
        </p:spPr>
      </p:sp>
      <p:sp>
        <p:nvSpPr>
          <p:cNvPr id="59396" name="Notes Placeholder 2"/>
          <p:cNvSpPr>
            <a:spLocks noGrp="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59397" name="Slide Number Placeholder 3"/>
          <p:cNvSpPr txBox="1">
            <a:spLocks noGrp="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r"/>
            <a:fld id="{FCE218DA-135A-4F6B-A88E-E513B618FE18}" type="slidenum">
              <a:rPr lang="en-US" sz="1200" b="1">
                <a:latin typeface="Times New Roman" pitchFamily="18" charset="0"/>
              </a:rPr>
              <a:pPr algn="r"/>
              <a:t>42</a:t>
            </a:fld>
            <a:endParaRPr lang="en-US" sz="1200" b="1">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ea typeface="ＭＳ Ｐゴシック" pitchFamily="1" charset="-128"/>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Verdana" pitchFamily="34" charset="0"/>
                <a:ea typeface="ＭＳ Ｐゴシック" pitchFamily="1" charset="-128"/>
              </a:defRPr>
            </a:lvl1pPr>
            <a:lvl2pPr marL="742950" indent="-285750" eaLnBrk="0" hangingPunct="0">
              <a:defRPr sz="2400" b="1">
                <a:solidFill>
                  <a:schemeClr val="tx1"/>
                </a:solidFill>
                <a:latin typeface="Verdana" pitchFamily="34" charset="0"/>
                <a:ea typeface="ＭＳ Ｐゴシック" pitchFamily="1" charset="-128"/>
              </a:defRPr>
            </a:lvl2pPr>
            <a:lvl3pPr marL="1143000" indent="-228600" eaLnBrk="0" hangingPunct="0">
              <a:defRPr sz="2400" b="1">
                <a:solidFill>
                  <a:schemeClr val="tx1"/>
                </a:solidFill>
                <a:latin typeface="Verdana" pitchFamily="34" charset="0"/>
                <a:ea typeface="ＭＳ Ｐゴシック" pitchFamily="1" charset="-128"/>
              </a:defRPr>
            </a:lvl3pPr>
            <a:lvl4pPr marL="1600200" indent="-228600" eaLnBrk="0" hangingPunct="0">
              <a:defRPr sz="2400" b="1">
                <a:solidFill>
                  <a:schemeClr val="tx1"/>
                </a:solidFill>
                <a:latin typeface="Verdana" pitchFamily="34" charset="0"/>
                <a:ea typeface="ＭＳ Ｐゴシック" pitchFamily="1" charset="-128"/>
              </a:defRPr>
            </a:lvl4pPr>
            <a:lvl5pPr marL="2057400" indent="-228600" eaLnBrk="0" hangingPunct="0">
              <a:defRPr sz="2400" b="1">
                <a:solidFill>
                  <a:schemeClr val="tx1"/>
                </a:solidFill>
                <a:latin typeface="Verdana" pitchFamily="34" charset="0"/>
                <a:ea typeface="ＭＳ Ｐゴシック" pitchFamily="1" charset="-128"/>
              </a:defRPr>
            </a:lvl5pPr>
            <a:lvl6pPr marL="25146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6pPr>
            <a:lvl7pPr marL="29718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7pPr>
            <a:lvl8pPr marL="34290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8pPr>
            <a:lvl9pPr marL="38862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9pPr>
          </a:lstStyle>
          <a:p>
            <a:fld id="{CD886960-2CD7-4E57-843F-CE8E0C59B688}" type="slidenum">
              <a:rPr lang="en-US" sz="1200" b="0" smtClean="0">
                <a:latin typeface="Arial" charset="0"/>
              </a:rPr>
              <a:pPr/>
              <a:t>5</a:t>
            </a:fld>
            <a:endParaRPr lang="en-US" sz="1200" b="0"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smtClean="0"/>
          </a:p>
        </p:txBody>
      </p:sp>
      <p:sp>
        <p:nvSpPr>
          <p:cNvPr id="72708"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2582" eaLnBrk="0" hangingPunct="0">
              <a:defRPr sz="2500">
                <a:solidFill>
                  <a:schemeClr val="tx1"/>
                </a:solidFill>
                <a:latin typeface="Arial" pitchFamily="34" charset="0"/>
                <a:ea typeface="MS PGothic" pitchFamily="34" charset="-128"/>
              </a:defRPr>
            </a:lvl1pPr>
            <a:lvl2pPr marL="749911" indent="-288428" defTabSz="932582" eaLnBrk="0" hangingPunct="0">
              <a:defRPr sz="2500">
                <a:solidFill>
                  <a:schemeClr val="tx1"/>
                </a:solidFill>
                <a:latin typeface="Arial" pitchFamily="34" charset="0"/>
                <a:ea typeface="MS PGothic" pitchFamily="34" charset="-128"/>
              </a:defRPr>
            </a:lvl2pPr>
            <a:lvl3pPr marL="1153710" indent="-230742" defTabSz="932582" eaLnBrk="0" hangingPunct="0">
              <a:defRPr sz="2500">
                <a:solidFill>
                  <a:schemeClr val="tx1"/>
                </a:solidFill>
                <a:latin typeface="Arial" pitchFamily="34" charset="0"/>
                <a:ea typeface="MS PGothic" pitchFamily="34" charset="-128"/>
              </a:defRPr>
            </a:lvl3pPr>
            <a:lvl4pPr marL="1615194" indent="-230742" defTabSz="932582" eaLnBrk="0" hangingPunct="0">
              <a:defRPr sz="2500">
                <a:solidFill>
                  <a:schemeClr val="tx1"/>
                </a:solidFill>
                <a:latin typeface="Arial" pitchFamily="34" charset="0"/>
                <a:ea typeface="MS PGothic" pitchFamily="34" charset="-128"/>
              </a:defRPr>
            </a:lvl4pPr>
            <a:lvl5pPr marL="2076678" indent="-230742" defTabSz="932582" eaLnBrk="0" hangingPunct="0">
              <a:defRPr sz="2500">
                <a:solidFill>
                  <a:schemeClr val="tx1"/>
                </a:solidFill>
                <a:latin typeface="Arial" pitchFamily="34" charset="0"/>
                <a:ea typeface="MS PGothic" pitchFamily="34" charset="-128"/>
              </a:defRPr>
            </a:lvl5pPr>
            <a:lvl6pPr marL="2538161" indent="-230742" defTabSz="932582" eaLnBrk="0" fontAlgn="base" hangingPunct="0">
              <a:spcBef>
                <a:spcPct val="0"/>
              </a:spcBef>
              <a:spcAft>
                <a:spcPct val="0"/>
              </a:spcAft>
              <a:defRPr sz="2500">
                <a:solidFill>
                  <a:schemeClr val="tx1"/>
                </a:solidFill>
                <a:latin typeface="Arial" pitchFamily="34" charset="0"/>
                <a:ea typeface="MS PGothic" pitchFamily="34" charset="-128"/>
              </a:defRPr>
            </a:lvl6pPr>
            <a:lvl7pPr marL="2999645" indent="-230742" defTabSz="932582" eaLnBrk="0" fontAlgn="base" hangingPunct="0">
              <a:spcBef>
                <a:spcPct val="0"/>
              </a:spcBef>
              <a:spcAft>
                <a:spcPct val="0"/>
              </a:spcAft>
              <a:defRPr sz="2500">
                <a:solidFill>
                  <a:schemeClr val="tx1"/>
                </a:solidFill>
                <a:latin typeface="Arial" pitchFamily="34" charset="0"/>
                <a:ea typeface="MS PGothic" pitchFamily="34" charset="-128"/>
              </a:defRPr>
            </a:lvl7pPr>
            <a:lvl8pPr marL="3461130" indent="-230742" defTabSz="932582" eaLnBrk="0" fontAlgn="base" hangingPunct="0">
              <a:spcBef>
                <a:spcPct val="0"/>
              </a:spcBef>
              <a:spcAft>
                <a:spcPct val="0"/>
              </a:spcAft>
              <a:defRPr sz="2500">
                <a:solidFill>
                  <a:schemeClr val="tx1"/>
                </a:solidFill>
                <a:latin typeface="Arial" pitchFamily="34" charset="0"/>
                <a:ea typeface="MS PGothic" pitchFamily="34" charset="-128"/>
              </a:defRPr>
            </a:lvl8pPr>
            <a:lvl9pPr marL="3922614" indent="-230742" defTabSz="932582" eaLnBrk="0" fontAlgn="base" hangingPunct="0">
              <a:spcBef>
                <a:spcPct val="0"/>
              </a:spcBef>
              <a:spcAft>
                <a:spcPct val="0"/>
              </a:spcAft>
              <a:defRPr sz="2500">
                <a:solidFill>
                  <a:schemeClr val="tx1"/>
                </a:solidFill>
                <a:latin typeface="Arial" pitchFamily="34" charset="0"/>
                <a:ea typeface="MS PGothic" pitchFamily="34" charset="-128"/>
              </a:defRPr>
            </a:lvl9pPr>
          </a:lstStyle>
          <a:p>
            <a:pPr>
              <a:defRPr/>
            </a:pPr>
            <a:fld id="{D026C803-F4C8-468A-8970-3D95FD6BBE39}" type="slidenum">
              <a:rPr lang="en-US" sz="1200"/>
              <a:pPr>
                <a:defRPr/>
              </a:pPr>
              <a:t>11</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en-US" smtClean="0"/>
          </a:p>
        </p:txBody>
      </p:sp>
      <p:sp>
        <p:nvSpPr>
          <p:cNvPr id="4" name="Slide Number Placeholder 3"/>
          <p:cNvSpPr>
            <a:spLocks noGrp="1"/>
          </p:cNvSpPr>
          <p:nvPr>
            <p:ph type="sldNum" sz="quarter" idx="5"/>
          </p:nvPr>
        </p:nvSpPr>
        <p:spPr/>
        <p:txBody>
          <a:bodyPr/>
          <a:lstStyle/>
          <a:p>
            <a:pPr>
              <a:defRPr/>
            </a:pPr>
            <a:fld id="{D17AA730-3F2D-4D0B-99E2-0CB8BE63D5FD}"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p:txBody>
          <a:bodyPr/>
          <a:lstStyle/>
          <a:p>
            <a:pPr>
              <a:defRPr/>
            </a:pPr>
            <a:fld id="{702A29D1-447F-4570-82C6-675C68349392}" type="slidenum">
              <a:rPr lang="en-US" smtClean="0"/>
              <a:pPr>
                <a:defRPr/>
              </a:pPr>
              <a:t>13</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pPr eaLnBrk="1" hangingPunct="1"/>
            <a:endParaRPr lang="en-US" smtClean="0"/>
          </a:p>
        </p:txBody>
      </p:sp>
      <p:sp>
        <p:nvSpPr>
          <p:cNvPr id="93188" name="Slide Number Placeholder 3"/>
          <p:cNvSpPr>
            <a:spLocks noGrp="1"/>
          </p:cNvSpPr>
          <p:nvPr>
            <p:ph type="sldNum" sz="quarter" idx="5"/>
          </p:nvPr>
        </p:nvSpPr>
        <p:spPr/>
        <p:txBody>
          <a:bodyPr/>
          <a:lstStyle/>
          <a:p>
            <a:pPr>
              <a:defRPr/>
            </a:pPr>
            <a:fld id="{E1529231-3F15-44BA-8458-14D000DE2388}" type="slidenum">
              <a:rPr lang="en-US" smtClean="0"/>
              <a:pPr>
                <a:defRPr/>
              </a:pPr>
              <a:t>14</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65996480-F816-4B87-99F9-0EDD4CAB553F}" type="slidenum">
              <a:rPr lang="en-US"/>
              <a:pPr eaLnBrk="1" hangingPunct="1"/>
              <a:t>16</a:t>
            </a:fld>
            <a:endParaRPr lang="en-US"/>
          </a:p>
        </p:txBody>
      </p:sp>
      <p:sp>
        <p:nvSpPr>
          <p:cNvPr id="55299" name="Slide Image Placeholder 1"/>
          <p:cNvSpPr>
            <a:spLocks noGrp="1" noRot="1" noChangeAspect="1" noTextEdit="1"/>
          </p:cNvSpPr>
          <p:nvPr>
            <p:ph type="sldImg"/>
          </p:nvPr>
        </p:nvSpPr>
        <p:spPr>
          <a:ln/>
        </p:spPr>
      </p:sp>
      <p:sp>
        <p:nvSpPr>
          <p:cNvPr id="55300" name="Notes Placeholder 2"/>
          <p:cNvSpPr>
            <a:spLocks noGrp="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55301" name="Slide Number Placeholder 3"/>
          <p:cNvSpPr txBox="1">
            <a:spLocks noGrp="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r"/>
            <a:fld id="{69FF39DD-E916-4E5C-B8DD-720306333E94}" type="slidenum">
              <a:rPr lang="en-US" sz="1200" b="1">
                <a:latin typeface="Times New Roman" pitchFamily="18" charset="0"/>
              </a:rPr>
              <a:pPr algn="r"/>
              <a:t>16</a:t>
            </a:fld>
            <a:endParaRPr lang="en-US" sz="1200" b="1">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fld id="{653C5196-727A-4352-8A2B-1D2B3E87D651}" type="slidenum">
              <a:rPr lang="en-US"/>
              <a:pPr eaLnBrk="1" hangingPunct="1"/>
              <a:t>20</a:t>
            </a:fld>
            <a:endParaRPr lang="en-US"/>
          </a:p>
        </p:txBody>
      </p:sp>
      <p:sp>
        <p:nvSpPr>
          <p:cNvPr id="56323" name="Slide Image Placeholder 1"/>
          <p:cNvSpPr>
            <a:spLocks noGrp="1" noRot="1" noChangeAspect="1" noTextEdit="1"/>
          </p:cNvSpPr>
          <p:nvPr>
            <p:ph type="sldImg"/>
          </p:nvPr>
        </p:nvSpPr>
        <p:spPr>
          <a:ln/>
        </p:spPr>
      </p:sp>
      <p:sp>
        <p:nvSpPr>
          <p:cNvPr id="56324" name="Notes Placeholder 2"/>
          <p:cNvSpPr>
            <a:spLocks noGrp="1"/>
          </p:cNvSpPr>
          <p:nvPr>
            <p:ph type="body" idx="1"/>
          </p:nvPr>
        </p:nvSpPr>
        <p:spPr>
          <a:xfrm>
            <a:off x="914400" y="4415791"/>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charset="0"/>
            </a:endParaRPr>
          </a:p>
        </p:txBody>
      </p:sp>
      <p:sp>
        <p:nvSpPr>
          <p:cNvPr id="56325" name="Slide Number Placeholder 3"/>
          <p:cNvSpPr txBox="1">
            <a:spLocks noGrp="1"/>
          </p:cNvSpPr>
          <p:nvPr/>
        </p:nvSpPr>
        <p:spPr bwMode="auto">
          <a:xfrm>
            <a:off x="3886200" y="8831580"/>
            <a:ext cx="297180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r"/>
            <a:fld id="{FBA34297-FA3F-4074-946A-18A5A223C695}" type="slidenum">
              <a:rPr lang="en-US" sz="1200" b="1">
                <a:latin typeface="Times New Roman" pitchFamily="18" charset="0"/>
              </a:rPr>
              <a:pPr algn="r"/>
              <a:t>20</a:t>
            </a:fld>
            <a:endParaRPr lang="en-US" sz="1200" b="1">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alphaModFix amt="5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26353"/>
            <a:ext cx="7772400" cy="2465293"/>
          </a:xfrm>
          <a:solidFill>
            <a:schemeClr val="accent3">
              <a:lumMod val="50000"/>
            </a:schemeClr>
          </a:solidFill>
        </p:spPr>
        <p:txBody>
          <a:bodyPr/>
          <a:lstStyle>
            <a:lvl1pP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566271" y="3811495"/>
            <a:ext cx="7965141" cy="2935520"/>
          </a:xfrm>
        </p:spPr>
        <p:txBody>
          <a:bodyPr/>
          <a:lstStyle>
            <a:lvl1pPr marL="0" indent="0" algn="ctr">
              <a:buNone/>
              <a:defRPr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Christopher B. Forrest, MD, PhD</a:t>
            </a:r>
          </a:p>
          <a:p>
            <a:r>
              <a:rPr lang="en-US" dirty="0" smtClean="0"/>
              <a:t>Professor of Pediatrics</a:t>
            </a:r>
          </a:p>
          <a:p>
            <a:r>
              <a:rPr lang="en-US" dirty="0" smtClean="0"/>
              <a:t>Children’s Hospital of Philadelphia</a:t>
            </a:r>
          </a:p>
          <a:p>
            <a:r>
              <a:rPr lang="en-US" dirty="0" smtClean="0"/>
              <a:t>University of Pennsylvania School of Medicine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297329" y="6236822"/>
            <a:ext cx="409388" cy="365125"/>
          </a:xfrm>
          <a:prstGeom prst="rect">
            <a:avLst/>
          </a:prstGeom>
        </p:spPr>
        <p:txBody>
          <a:body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00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51202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1514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Oval 6"/>
          <p:cNvSpPr/>
          <p:nvPr/>
        </p:nvSpPr>
        <p:spPr>
          <a:xfrm>
            <a:off x="157090" y="6437240"/>
            <a:ext cx="304800" cy="272591"/>
          </a:xfrm>
          <a:prstGeom prst="ellipse">
            <a:avLst/>
          </a:prstGeom>
          <a:solidFill>
            <a:srgbClr val="0000FF"/>
          </a:solidFill>
          <a:effectLst/>
        </p:spPr>
        <p:style>
          <a:lnRef idx="1">
            <a:schemeClr val="accent1"/>
          </a:lnRef>
          <a:fillRef idx="3">
            <a:schemeClr val="accent1"/>
          </a:fillRef>
          <a:effectRef idx="2">
            <a:schemeClr val="accent1"/>
          </a:effectRef>
          <a:fontRef idx="minor">
            <a:schemeClr val="lt1"/>
          </a:fontRef>
        </p:style>
        <p:txBody>
          <a:bodyPr lIns="0" tIns="0" rIns="0" bIns="0" rtlCol="0" anchor="ctr">
            <a:normAutofit fontScale="55000" lnSpcReduction="20000"/>
          </a:bodyPr>
          <a:lstStyle/>
          <a:p>
            <a:pPr algn="ctr"/>
            <a:fld id="{EBBD8012-95FF-0F40-95ED-CD1992B38A4C}" type="slidenum">
              <a:rPr lang="en-US" sz="2200" b="0" baseline="0" smtClean="0">
                <a:solidFill>
                  <a:srgbClr val="FFFFFF"/>
                </a:solidFill>
                <a:latin typeface="Geneva"/>
              </a:rPr>
              <a:pPr algn="ctr"/>
              <a:t>‹#›</a:t>
            </a:fld>
            <a:endParaRPr lang="en-US" sz="2200" b="0" baseline="0" dirty="0">
              <a:solidFill>
                <a:srgbClr val="FFFFFF"/>
              </a:solidFill>
              <a:latin typeface="Geneva"/>
            </a:endParaRPr>
          </a:p>
        </p:txBody>
      </p:sp>
      <p:sp>
        <p:nvSpPr>
          <p:cNvPr id="13" name="Rounded Rectangle 12"/>
          <p:cNvSpPr/>
          <p:nvPr/>
        </p:nvSpPr>
        <p:spPr>
          <a:xfrm>
            <a:off x="65313" y="105365"/>
            <a:ext cx="9013372" cy="6692201"/>
          </a:xfrm>
          <a:prstGeom prst="roundRect">
            <a:avLst>
              <a:gd name="adj" fmla="val 4929"/>
            </a:avLst>
          </a:prstGeom>
          <a:noFill/>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000" b="1" kern="1200">
          <a:solidFill>
            <a:schemeClr val="accent1">
              <a:lumMod val="75000"/>
            </a:schemeClr>
          </a:solidFill>
          <a:latin typeface="Geneva"/>
          <a:ea typeface="+mj-ea"/>
          <a:cs typeface="Geneva"/>
        </a:defRPr>
      </a:lvl1pPr>
    </p:titleStyle>
    <p:bodyStyle>
      <a:lvl1pPr marL="342900" indent="-342900" algn="l" defTabSz="457200" rtl="0" eaLnBrk="1" latinLnBrk="0" hangingPunct="1">
        <a:spcBef>
          <a:spcPct val="20000"/>
        </a:spcBef>
        <a:buClr>
          <a:schemeClr val="accent5">
            <a:lumMod val="75000"/>
          </a:schemeClr>
        </a:buClr>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accent5">
            <a:lumMod val="75000"/>
          </a:schemeClr>
        </a:buClr>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chemeClr val="accent5">
            <a:lumMod val="75000"/>
          </a:schemeClr>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accent5">
            <a:lumMod val="75000"/>
          </a:schemeClr>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accent5">
            <a:lumMod val="75000"/>
          </a:schemeClr>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gim.med.ucla.edu/FacultyPages/Hays/" TargetMode="External"/><Relationship Id="rId4" Type="http://schemas.openxmlformats.org/officeDocument/2006/relationships/hyperlink" Target="mailto:drhays@ucla.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gim.med.ucla.edu/kdqol" TargetMode="External"/><Relationship Id="rId2" Type="http://schemas.openxmlformats.org/officeDocument/2006/relationships/image" Target="../media/image7.wmf"/><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10.emf"/></Relationships>
</file>

<file path=ppt/slides/_rels/slide3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https://www.cahps.ahrq.gov/cahpskit/files/509_ICH_Reporting_Measures.ht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55000"/>
          </a:blip>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967" y="743788"/>
            <a:ext cx="9000065" cy="1470025"/>
          </a:xfrm>
          <a:solidFill>
            <a:schemeClr val="accent1">
              <a:lumMod val="75000"/>
            </a:schemeClr>
          </a:solidFill>
        </p:spPr>
        <p:txBody>
          <a:bodyPr>
            <a:noAutofit/>
          </a:bodyPr>
          <a:lstStyle/>
          <a:p>
            <a:r>
              <a:rPr lang="en-US" sz="2400" dirty="0" smtClean="0">
                <a:latin typeface="Comic Sans MS" pitchFamily="66" charset="0"/>
              </a:rPr>
              <a:t>Patient-Reported Outcome Measures in Nephrology  </a:t>
            </a:r>
            <a:endParaRPr lang="en-US" sz="2400" dirty="0">
              <a:latin typeface="Comic Sans MS" pitchFamily="66" charset="0"/>
            </a:endParaRPr>
          </a:p>
        </p:txBody>
      </p:sp>
      <p:sp>
        <p:nvSpPr>
          <p:cNvPr id="3" name="Subtitle 2"/>
          <p:cNvSpPr>
            <a:spLocks noGrp="1"/>
          </p:cNvSpPr>
          <p:nvPr>
            <p:ph type="subTitle" idx="1"/>
          </p:nvPr>
        </p:nvSpPr>
        <p:spPr>
          <a:xfrm>
            <a:off x="445704" y="3253274"/>
            <a:ext cx="8483143" cy="3350726"/>
          </a:xfrm>
        </p:spPr>
        <p:txBody>
          <a:bodyPr>
            <a:normAutofit fontScale="85000" lnSpcReduction="10000"/>
          </a:bodyPr>
          <a:lstStyle/>
          <a:p>
            <a:pPr algn="l">
              <a:defRPr/>
            </a:pPr>
            <a:r>
              <a:rPr lang="en-US" dirty="0" smtClean="0"/>
              <a:t>Ron D. Hays, Ph.D. </a:t>
            </a:r>
            <a:r>
              <a:rPr lang="en-US" sz="2800" dirty="0" smtClean="0"/>
              <a:t>(</a:t>
            </a:r>
            <a:r>
              <a:rPr lang="en-US" sz="2800" dirty="0" smtClean="0">
                <a:hlinkClick r:id="rId4"/>
              </a:rPr>
              <a:t>drhays@ucla.edu</a:t>
            </a:r>
            <a:r>
              <a:rPr lang="en-US" sz="2800" dirty="0" smtClean="0"/>
              <a:t>)</a:t>
            </a:r>
          </a:p>
          <a:p>
            <a:pPr algn="l">
              <a:defRPr/>
            </a:pPr>
            <a:endParaRPr lang="en-US" sz="2800" dirty="0" smtClean="0"/>
          </a:p>
          <a:p>
            <a:pPr algn="l">
              <a:defRPr/>
            </a:pPr>
            <a:r>
              <a:rPr lang="en-US" sz="2800" dirty="0" smtClean="0"/>
              <a:t>	- UCLA Department of Medicine: Division of General Internal Medicine and Health Services Research </a:t>
            </a:r>
          </a:p>
          <a:p>
            <a:pPr algn="l">
              <a:defRPr/>
            </a:pPr>
            <a:r>
              <a:rPr lang="en-US" sz="2800" dirty="0"/>
              <a:t>	</a:t>
            </a:r>
            <a:r>
              <a:rPr lang="en-US" sz="2800" dirty="0" smtClean="0"/>
              <a:t>- UCLA School of Public Health: Department of Health Services</a:t>
            </a:r>
          </a:p>
          <a:p>
            <a:pPr algn="l">
              <a:defRPr/>
            </a:pPr>
            <a:r>
              <a:rPr lang="en-US" sz="2800" dirty="0"/>
              <a:t>	</a:t>
            </a:r>
            <a:r>
              <a:rPr lang="en-US" sz="2800" dirty="0" smtClean="0"/>
              <a:t>- RAND, Santa Monica</a:t>
            </a:r>
          </a:p>
          <a:p>
            <a:pPr algn="l">
              <a:defRPr/>
            </a:pPr>
            <a:endParaRPr lang="en-US" sz="2800" dirty="0" smtClean="0"/>
          </a:p>
          <a:p>
            <a:pPr algn="l">
              <a:defRPr/>
            </a:pPr>
            <a:r>
              <a:rPr lang="en-US" sz="2600" dirty="0" smtClean="0">
                <a:latin typeface="Comic Sans MS" pitchFamily="66" charset="0"/>
                <a:hlinkClick r:id="rId5"/>
              </a:rPr>
              <a:t>http</a:t>
            </a:r>
            <a:r>
              <a:rPr lang="en-US" sz="2600" dirty="0">
                <a:latin typeface="Comic Sans MS" pitchFamily="66" charset="0"/>
                <a:hlinkClick r:id="rId5"/>
              </a:rPr>
              <a:t>://gim.med.ucla.edu/FacultyPages/Hays/</a:t>
            </a:r>
            <a:endParaRPr lang="en-US" sz="2600" dirty="0">
              <a:latin typeface="Comic Sans MS" pitchFamily="66" charset="0"/>
            </a:endParaRPr>
          </a:p>
          <a:p>
            <a:pPr algn="l">
              <a:defRPr/>
            </a:pPr>
            <a:endParaRPr lang="en-US" sz="2800" dirty="0" smtClean="0"/>
          </a:p>
          <a:p>
            <a:pPr algn="l">
              <a:spcBef>
                <a:spcPts val="0"/>
              </a:spcBef>
            </a:pPr>
            <a:endParaRPr lang="en-US" sz="2800" dirty="0" smtClean="0"/>
          </a:p>
        </p:txBody>
      </p:sp>
      <p:sp>
        <p:nvSpPr>
          <p:cNvPr id="4" name="Rectangle 3"/>
          <p:cNvSpPr/>
          <p:nvPr/>
        </p:nvSpPr>
        <p:spPr>
          <a:xfrm>
            <a:off x="71967" y="2213813"/>
            <a:ext cx="9000065" cy="194254"/>
          </a:xfrm>
          <a:prstGeom prst="rect">
            <a:avLst/>
          </a:prstGeom>
          <a:solidFill>
            <a:schemeClr val="accent3">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71967" y="549534"/>
            <a:ext cx="9000065" cy="194254"/>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1878993" y="2618957"/>
            <a:ext cx="5340180" cy="369332"/>
          </a:xfrm>
          <a:prstGeom prst="rect">
            <a:avLst/>
          </a:prstGeom>
          <a:noFill/>
        </p:spPr>
        <p:txBody>
          <a:bodyPr wrap="none" rtlCol="0">
            <a:spAutoFit/>
          </a:bodyPr>
          <a:lstStyle/>
          <a:p>
            <a:pPr algn="ctr"/>
            <a:r>
              <a:rPr lang="en-US" dirty="0" smtClean="0"/>
              <a:t>November 28, 2011 (</a:t>
            </a:r>
            <a:r>
              <a:rPr lang="en-US" dirty="0" err="1" smtClean="0"/>
              <a:t>Parlow</a:t>
            </a:r>
            <a:r>
              <a:rPr lang="en-US" dirty="0" smtClean="0"/>
              <a:t> Auditorium, Torrance, CA)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latin typeface="Comic Sans MS" pitchFamily="66" charset="0"/>
              </a:rPr>
              <a:t>HRQOL Framework</a:t>
            </a:r>
            <a:endParaRPr lang="en-US" b="0" dirty="0">
              <a:latin typeface="Comic Sans MS" pitchFamily="66" charset="0"/>
            </a:endParaRPr>
          </a:p>
        </p:txBody>
      </p:sp>
      <p:sp>
        <p:nvSpPr>
          <p:cNvPr id="4" name="Rectangle 3"/>
          <p:cNvSpPr/>
          <p:nvPr/>
        </p:nvSpPr>
        <p:spPr>
          <a:xfrm>
            <a:off x="681317" y="3065929"/>
            <a:ext cx="1129553"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Self-Reported Health</a:t>
            </a:r>
            <a:endParaRPr lang="en-US" dirty="0">
              <a:solidFill>
                <a:schemeClr val="tx1"/>
              </a:solidFill>
            </a:endParaRPr>
          </a:p>
        </p:txBody>
      </p:sp>
      <p:sp>
        <p:nvSpPr>
          <p:cNvPr id="5" name="Rectangle 4"/>
          <p:cNvSpPr/>
          <p:nvPr/>
        </p:nvSpPr>
        <p:spPr>
          <a:xfrm>
            <a:off x="2545977" y="3065929"/>
            <a:ext cx="129091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Mental Health</a:t>
            </a:r>
            <a:endParaRPr lang="en-US" dirty="0">
              <a:solidFill>
                <a:schemeClr val="tx1"/>
              </a:solidFill>
            </a:endParaRPr>
          </a:p>
        </p:txBody>
      </p:sp>
      <p:sp>
        <p:nvSpPr>
          <p:cNvPr id="6" name="Rectangle 5"/>
          <p:cNvSpPr/>
          <p:nvPr/>
        </p:nvSpPr>
        <p:spPr>
          <a:xfrm>
            <a:off x="2545977" y="1882588"/>
            <a:ext cx="1290917"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Physical Health</a:t>
            </a:r>
            <a:endParaRPr lang="en-US" dirty="0">
              <a:solidFill>
                <a:schemeClr val="tx1"/>
              </a:solidFill>
            </a:endParaRPr>
          </a:p>
        </p:txBody>
      </p:sp>
      <p:sp>
        <p:nvSpPr>
          <p:cNvPr id="7" name="Rectangle 6"/>
          <p:cNvSpPr/>
          <p:nvPr/>
        </p:nvSpPr>
        <p:spPr>
          <a:xfrm>
            <a:off x="2545976" y="4329953"/>
            <a:ext cx="129091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Social Health</a:t>
            </a:r>
            <a:endParaRPr lang="en-US" dirty="0">
              <a:solidFill>
                <a:schemeClr val="tx1"/>
              </a:solidFill>
            </a:endParaRPr>
          </a:p>
        </p:txBody>
      </p:sp>
      <p:sp>
        <p:nvSpPr>
          <p:cNvPr id="8" name="Rectangle 7"/>
          <p:cNvSpPr/>
          <p:nvPr/>
        </p:nvSpPr>
        <p:spPr>
          <a:xfrm>
            <a:off x="4858871" y="1882588"/>
            <a:ext cx="216945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Physical Functioning</a:t>
            </a:r>
            <a:endParaRPr lang="en-US" dirty="0">
              <a:solidFill>
                <a:schemeClr val="tx1"/>
              </a:solidFill>
            </a:endParaRPr>
          </a:p>
        </p:txBody>
      </p:sp>
      <p:sp>
        <p:nvSpPr>
          <p:cNvPr id="9" name="Rectangle 8"/>
          <p:cNvSpPr/>
          <p:nvPr/>
        </p:nvSpPr>
        <p:spPr>
          <a:xfrm>
            <a:off x="4858871" y="3065929"/>
            <a:ext cx="216945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Depressive  Symptoms</a:t>
            </a:r>
            <a:endParaRPr lang="en-US" dirty="0">
              <a:solidFill>
                <a:schemeClr val="tx1"/>
              </a:solidFill>
            </a:endParaRPr>
          </a:p>
        </p:txBody>
      </p:sp>
      <p:sp>
        <p:nvSpPr>
          <p:cNvPr id="10" name="Rectangle 9"/>
          <p:cNvSpPr/>
          <p:nvPr/>
        </p:nvSpPr>
        <p:spPr>
          <a:xfrm>
            <a:off x="4858872" y="4329953"/>
            <a:ext cx="2169458"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Ability to Participate in Social Roles</a:t>
            </a:r>
            <a:endParaRPr lang="en-US" dirty="0">
              <a:solidFill>
                <a:schemeClr val="tx1"/>
              </a:solidFill>
            </a:endParaRPr>
          </a:p>
        </p:txBody>
      </p:sp>
      <p:cxnSp>
        <p:nvCxnSpPr>
          <p:cNvPr id="12" name="Straight Arrow Connector 11"/>
          <p:cNvCxnSpPr>
            <a:endCxn id="6" idx="1"/>
          </p:cNvCxnSpPr>
          <p:nvPr/>
        </p:nvCxnSpPr>
        <p:spPr>
          <a:xfrm flipV="1">
            <a:off x="1810870" y="2339788"/>
            <a:ext cx="735107" cy="72614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4" idx="3"/>
            <a:endCxn id="5" idx="1"/>
          </p:cNvCxnSpPr>
          <p:nvPr/>
        </p:nvCxnSpPr>
        <p:spPr>
          <a:xfrm>
            <a:off x="1810870" y="3523129"/>
            <a:ext cx="73510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endCxn id="7" idx="1"/>
          </p:cNvCxnSpPr>
          <p:nvPr/>
        </p:nvCxnSpPr>
        <p:spPr>
          <a:xfrm>
            <a:off x="1810870" y="3980329"/>
            <a:ext cx="735106" cy="8068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3"/>
            <a:endCxn id="8" idx="1"/>
          </p:cNvCxnSpPr>
          <p:nvPr/>
        </p:nvCxnSpPr>
        <p:spPr>
          <a:xfrm>
            <a:off x="3836894" y="2339788"/>
            <a:ext cx="102197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5" idx="3"/>
            <a:endCxn id="9" idx="1"/>
          </p:cNvCxnSpPr>
          <p:nvPr/>
        </p:nvCxnSpPr>
        <p:spPr>
          <a:xfrm>
            <a:off x="3836894" y="3523129"/>
            <a:ext cx="102197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7" idx="3"/>
            <a:endCxn id="10" idx="1"/>
          </p:cNvCxnSpPr>
          <p:nvPr/>
        </p:nvCxnSpPr>
        <p:spPr>
          <a:xfrm>
            <a:off x="3836894" y="4787153"/>
            <a:ext cx="1021978"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1246094" y="5576047"/>
            <a:ext cx="1299884" cy="9962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Social Support</a:t>
            </a:r>
            <a:endParaRPr lang="en-US" dirty="0">
              <a:solidFill>
                <a:schemeClr val="tx1"/>
              </a:solidFill>
            </a:endParaRPr>
          </a:p>
        </p:txBody>
      </p:sp>
      <p:sp>
        <p:nvSpPr>
          <p:cNvPr id="11" name="Rectangle 10"/>
          <p:cNvSpPr/>
          <p:nvPr/>
        </p:nvSpPr>
        <p:spPr>
          <a:xfrm>
            <a:off x="3486150" y="5576047"/>
            <a:ext cx="1581150" cy="99620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Patient Satisfaction</a:t>
            </a:r>
            <a:endParaRPr lang="en-US" dirty="0">
              <a:solidFill>
                <a:schemeClr val="tx1"/>
              </a:solidFill>
            </a:endParaRPr>
          </a:p>
        </p:txBody>
      </p:sp>
      <p:cxnSp>
        <p:nvCxnSpPr>
          <p:cNvPr id="15" name="Straight Arrow Connector 14"/>
          <p:cNvCxnSpPr>
            <a:stCxn id="3" idx="0"/>
            <a:endCxn id="4" idx="2"/>
          </p:cNvCxnSpPr>
          <p:nvPr/>
        </p:nvCxnSpPr>
        <p:spPr>
          <a:xfrm flipH="1" flipV="1">
            <a:off x="1246094" y="3980329"/>
            <a:ext cx="649942" cy="15957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95843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8153400" y="6356350"/>
            <a:ext cx="533400" cy="365125"/>
          </a:xfrm>
          <a:prstGeom prst="rect">
            <a:avLst/>
          </a:prstGeom>
        </p:spPr>
        <p:txBody>
          <a:bodyPr/>
          <a:lstStyle/>
          <a:p>
            <a:pPr eaLnBrk="1" hangingPunct="1">
              <a:defRPr/>
            </a:pPr>
            <a:fld id="{81BAF62D-3AB2-4C91-BA48-03219D937418}" type="slidenum">
              <a:rPr lang="en-US"/>
              <a:pPr eaLnBrk="1" hangingPunct="1">
                <a:defRPr/>
              </a:pPr>
              <a:t>11</a:t>
            </a:fld>
            <a:endParaRPr lang="en-US"/>
          </a:p>
        </p:txBody>
      </p:sp>
      <p:sp>
        <p:nvSpPr>
          <p:cNvPr id="13315" name="Rectangle 2"/>
          <p:cNvSpPr>
            <a:spLocks noGrp="1" noChangeArrowheads="1"/>
          </p:cNvSpPr>
          <p:nvPr>
            <p:ph type="title" idx="4294967295"/>
          </p:nvPr>
        </p:nvSpPr>
        <p:spPr>
          <a:xfrm>
            <a:off x="0" y="274638"/>
            <a:ext cx="9144000" cy="1143000"/>
          </a:xfrm>
        </p:spPr>
        <p:txBody>
          <a:bodyPr>
            <a:normAutofit/>
          </a:bodyPr>
          <a:lstStyle/>
          <a:p>
            <a:r>
              <a:rPr lang="en-US" b="0" dirty="0">
                <a:latin typeface="Comic Sans MS" pitchFamily="66" charset="0"/>
              </a:rPr>
              <a:t>SF-36® Generic </a:t>
            </a:r>
            <a:r>
              <a:rPr lang="en-US" b="0" dirty="0" smtClean="0">
                <a:latin typeface="Comic Sans MS" pitchFamily="66" charset="0"/>
              </a:rPr>
              <a:t>Profile Measure  </a:t>
            </a:r>
          </a:p>
        </p:txBody>
      </p:sp>
      <p:sp>
        <p:nvSpPr>
          <p:cNvPr id="13316" name="Rectangle 3"/>
          <p:cNvSpPr>
            <a:spLocks noGrp="1" noChangeArrowheads="1"/>
          </p:cNvSpPr>
          <p:nvPr>
            <p:ph type="body" idx="4294967295"/>
          </p:nvPr>
        </p:nvSpPr>
        <p:spPr>
          <a:xfrm>
            <a:off x="514350" y="1417638"/>
            <a:ext cx="9258300" cy="4708525"/>
          </a:xfrm>
        </p:spPr>
        <p:txBody>
          <a:bodyPr>
            <a:normAutofit fontScale="85000" lnSpcReduction="20000"/>
          </a:bodyPr>
          <a:lstStyle/>
          <a:p>
            <a:pPr eaLnBrk="1" hangingPunct="1">
              <a:lnSpc>
                <a:spcPct val="90000"/>
              </a:lnSpc>
              <a:spcBef>
                <a:spcPct val="75000"/>
              </a:spcBef>
            </a:pPr>
            <a:r>
              <a:rPr lang="en-US" sz="2800" dirty="0" smtClean="0">
                <a:latin typeface="Comic Sans MS" pitchFamily="66" charset="0"/>
              </a:rPr>
              <a:t>Functioning </a:t>
            </a:r>
          </a:p>
          <a:p>
            <a:pPr lvl="1">
              <a:lnSpc>
                <a:spcPct val="90000"/>
              </a:lnSpc>
              <a:spcBef>
                <a:spcPct val="75000"/>
              </a:spcBef>
            </a:pPr>
            <a:r>
              <a:rPr lang="en-US" sz="2400" dirty="0" smtClean="0">
                <a:latin typeface="Comic Sans MS" pitchFamily="66" charset="0"/>
              </a:rPr>
              <a:t>Physical functioning (10 items)</a:t>
            </a:r>
          </a:p>
          <a:p>
            <a:pPr lvl="1">
              <a:lnSpc>
                <a:spcPct val="90000"/>
              </a:lnSpc>
              <a:spcBef>
                <a:spcPct val="75000"/>
              </a:spcBef>
            </a:pPr>
            <a:r>
              <a:rPr lang="en-US" sz="2400" dirty="0" smtClean="0">
                <a:latin typeface="Comic Sans MS" pitchFamily="66" charset="0"/>
              </a:rPr>
              <a:t>Role limitations/physical (4 items)</a:t>
            </a:r>
          </a:p>
          <a:p>
            <a:pPr lvl="1">
              <a:lnSpc>
                <a:spcPct val="90000"/>
              </a:lnSpc>
              <a:spcBef>
                <a:spcPct val="75000"/>
              </a:spcBef>
            </a:pPr>
            <a:r>
              <a:rPr lang="en-US" sz="2400" dirty="0" smtClean="0">
                <a:latin typeface="Comic Sans MS" pitchFamily="66" charset="0"/>
              </a:rPr>
              <a:t>Role limitations/emotional (3 items)</a:t>
            </a:r>
          </a:p>
          <a:p>
            <a:pPr lvl="1">
              <a:lnSpc>
                <a:spcPct val="90000"/>
              </a:lnSpc>
              <a:spcBef>
                <a:spcPct val="75000"/>
              </a:spcBef>
            </a:pPr>
            <a:r>
              <a:rPr lang="en-US" sz="2400" dirty="0" smtClean="0">
                <a:latin typeface="Comic Sans MS" pitchFamily="66" charset="0"/>
              </a:rPr>
              <a:t>Social functioning (2 items)</a:t>
            </a:r>
          </a:p>
          <a:p>
            <a:pPr eaLnBrk="1" hangingPunct="1">
              <a:lnSpc>
                <a:spcPct val="90000"/>
              </a:lnSpc>
              <a:spcBef>
                <a:spcPct val="75000"/>
              </a:spcBef>
            </a:pPr>
            <a:r>
              <a:rPr lang="en-US" sz="2800" dirty="0" smtClean="0">
                <a:latin typeface="Comic Sans MS" pitchFamily="66" charset="0"/>
              </a:rPr>
              <a:t> Well-Being</a:t>
            </a:r>
          </a:p>
          <a:p>
            <a:pPr lvl="1">
              <a:lnSpc>
                <a:spcPct val="90000"/>
              </a:lnSpc>
              <a:spcBef>
                <a:spcPct val="75000"/>
              </a:spcBef>
            </a:pPr>
            <a:r>
              <a:rPr lang="en-US" sz="2400" dirty="0" smtClean="0">
                <a:latin typeface="Comic Sans MS" pitchFamily="66" charset="0"/>
              </a:rPr>
              <a:t>Emotional well-being (5 items)</a:t>
            </a:r>
          </a:p>
          <a:p>
            <a:pPr lvl="1">
              <a:lnSpc>
                <a:spcPct val="90000"/>
              </a:lnSpc>
              <a:spcBef>
                <a:spcPct val="75000"/>
              </a:spcBef>
            </a:pPr>
            <a:r>
              <a:rPr lang="en-US" sz="2400" dirty="0" smtClean="0">
                <a:latin typeface="Comic Sans MS" pitchFamily="66" charset="0"/>
              </a:rPr>
              <a:t>Energy/fatigue (4 items)</a:t>
            </a:r>
          </a:p>
          <a:p>
            <a:pPr lvl="1">
              <a:lnSpc>
                <a:spcPct val="90000"/>
              </a:lnSpc>
              <a:spcBef>
                <a:spcPct val="75000"/>
              </a:spcBef>
            </a:pPr>
            <a:r>
              <a:rPr lang="en-US" sz="2400" dirty="0" smtClean="0">
                <a:latin typeface="Comic Sans MS" pitchFamily="66" charset="0"/>
              </a:rPr>
              <a:t>Pain (2 items)</a:t>
            </a:r>
          </a:p>
          <a:p>
            <a:pPr lvl="1">
              <a:lnSpc>
                <a:spcPct val="90000"/>
              </a:lnSpc>
              <a:spcBef>
                <a:spcPct val="75000"/>
              </a:spcBef>
            </a:pPr>
            <a:r>
              <a:rPr lang="en-US" sz="2400" dirty="0" smtClean="0">
                <a:latin typeface="Comic Sans MS" pitchFamily="66" charset="0"/>
              </a:rPr>
              <a:t>General health perceptions (5 items)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r>
              <a:rPr lang="en-US" dirty="0" smtClean="0">
                <a:latin typeface="Comic Sans MS" pitchFamily="66" charset="0"/>
              </a:rPr>
              <a:t>Generic vs. </a:t>
            </a:r>
            <a:r>
              <a:rPr lang="en-US" dirty="0" smtClean="0">
                <a:latin typeface="Comic Sans MS" pitchFamily="66" charset="0"/>
              </a:rPr>
              <a:t>Disease-Targeted </a:t>
            </a:r>
            <a:endParaRPr lang="en-US" dirty="0" smtClean="0">
              <a:latin typeface="Comic Sans MS" pitchFamily="66" charset="0"/>
            </a:endParaRPr>
          </a:p>
        </p:txBody>
      </p:sp>
      <p:sp>
        <p:nvSpPr>
          <p:cNvPr id="4099" name="Content Placeholder 2"/>
          <p:cNvSpPr>
            <a:spLocks noGrp="1"/>
          </p:cNvSpPr>
          <p:nvPr>
            <p:ph idx="1"/>
          </p:nvPr>
        </p:nvSpPr>
        <p:spPr/>
        <p:txBody>
          <a:bodyPr>
            <a:normAutofit/>
          </a:bodyPr>
          <a:lstStyle/>
          <a:p>
            <a:pPr>
              <a:buFontTx/>
              <a:buNone/>
            </a:pPr>
            <a:r>
              <a:rPr lang="en-US" dirty="0" smtClean="0"/>
              <a:t>	</a:t>
            </a:r>
          </a:p>
        </p:txBody>
      </p:sp>
      <p:sp>
        <p:nvSpPr>
          <p:cNvPr id="4100" name="Content Placeholder 4"/>
          <p:cNvSpPr>
            <a:spLocks noGrp="1"/>
          </p:cNvSpPr>
          <p:nvPr>
            <p:ph sz="half" idx="4294967295"/>
          </p:nvPr>
        </p:nvSpPr>
        <p:spPr>
          <a:xfrm>
            <a:off x="161365" y="1417638"/>
            <a:ext cx="8857129" cy="4708525"/>
          </a:xfrm>
        </p:spPr>
        <p:txBody>
          <a:bodyPr>
            <a:normAutofit/>
          </a:bodyPr>
          <a:lstStyle/>
          <a:p>
            <a:pPr>
              <a:buFont typeface="Wingdings" pitchFamily="2" charset="2"/>
              <a:buChar char="ü"/>
            </a:pPr>
            <a:r>
              <a:rPr lang="en-US" dirty="0" smtClean="0">
                <a:latin typeface="Comic Sans MS" pitchFamily="66" charset="0"/>
              </a:rPr>
              <a:t>In general, would you say your health is: </a:t>
            </a:r>
          </a:p>
          <a:p>
            <a:pPr marL="0" indent="0">
              <a:buNone/>
            </a:pPr>
            <a:r>
              <a:rPr lang="en-US" dirty="0" smtClean="0">
                <a:latin typeface="Comic Sans MS" pitchFamily="66" charset="0"/>
              </a:rPr>
              <a:t>Excellent/ Very good/ Good/ Fair/ Poor?</a:t>
            </a:r>
          </a:p>
          <a:p>
            <a:pPr marL="0" indent="0">
              <a:buNone/>
            </a:pPr>
            <a:endParaRPr lang="en-US" dirty="0">
              <a:latin typeface="Comic Sans MS" pitchFamily="66" charset="0"/>
            </a:endParaRPr>
          </a:p>
          <a:p>
            <a:pPr>
              <a:buFont typeface="Wingdings" pitchFamily="2" charset="2"/>
              <a:buChar char="ü"/>
            </a:pPr>
            <a:r>
              <a:rPr lang="en-US" dirty="0" smtClean="0">
                <a:latin typeface="Comic Sans MS" pitchFamily="66" charset="0"/>
              </a:rPr>
              <a:t>How </a:t>
            </a:r>
            <a:r>
              <a:rPr lang="en-US" dirty="0">
                <a:latin typeface="Comic Sans MS" pitchFamily="66" charset="0"/>
              </a:rPr>
              <a:t>much does kidney </a:t>
            </a:r>
            <a:r>
              <a:rPr lang="en-US" dirty="0" smtClean="0">
                <a:latin typeface="Comic Sans MS" pitchFamily="66" charset="0"/>
              </a:rPr>
              <a:t>disease bother </a:t>
            </a:r>
            <a:r>
              <a:rPr lang="en-US" dirty="0">
                <a:latin typeface="Comic Sans MS" pitchFamily="66" charset="0"/>
              </a:rPr>
              <a:t>you in </a:t>
            </a:r>
            <a:r>
              <a:rPr lang="en-US" dirty="0" smtClean="0">
                <a:latin typeface="Comic Sans MS" pitchFamily="66" charset="0"/>
              </a:rPr>
              <a:t>your ability to work around the house?</a:t>
            </a:r>
          </a:p>
          <a:p>
            <a:pPr marL="0" indent="0">
              <a:buNone/>
            </a:pPr>
            <a:endParaRPr lang="en-US" dirty="0">
              <a:latin typeface="Comic Sans MS" pitchFamily="66" charset="0"/>
            </a:endParaRPr>
          </a:p>
          <a:p>
            <a:pPr marL="0" indent="0">
              <a:buNone/>
            </a:pPr>
            <a:r>
              <a:rPr lang="en-US" sz="2400" dirty="0" smtClean="0">
                <a:latin typeface="Comic Sans MS" pitchFamily="66" charset="0"/>
              </a:rPr>
              <a:t>Not at all bothered/Somewhat bothered/</a:t>
            </a:r>
          </a:p>
          <a:p>
            <a:pPr marL="0" indent="0">
              <a:buNone/>
            </a:pPr>
            <a:r>
              <a:rPr lang="en-US" sz="2400" dirty="0" smtClean="0">
                <a:latin typeface="Comic Sans MS" pitchFamily="66" charset="0"/>
              </a:rPr>
              <a:t>Moderately bothered/Very much bothered/           Extremely bothered</a:t>
            </a:r>
          </a:p>
          <a:p>
            <a:pPr marL="0" indent="0">
              <a:buNone/>
            </a:pPr>
            <a:endParaRPr lang="en-US" dirty="0" smtClean="0"/>
          </a:p>
        </p:txBody>
      </p:sp>
      <p:sp>
        <p:nvSpPr>
          <p:cNvPr id="4" name="Slide Number Placeholder 3"/>
          <p:cNvSpPr>
            <a:spLocks noGrp="1"/>
          </p:cNvSpPr>
          <p:nvPr>
            <p:ph type="sldNum" sz="quarter" idx="4294967295"/>
          </p:nvPr>
        </p:nvSpPr>
        <p:spPr>
          <a:xfrm>
            <a:off x="6743700" y="6245225"/>
            <a:ext cx="2400300" cy="476250"/>
          </a:xfrm>
          <a:prstGeom prst="rect">
            <a:avLst/>
          </a:prstGeom>
        </p:spPr>
        <p:txBody>
          <a:bodyPr/>
          <a:lstStyle/>
          <a:p>
            <a:pPr>
              <a:defRPr/>
            </a:pPr>
            <a:fld id="{549EB1C6-0C53-4C4C-8D5C-8069C0DE9356}"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7372350" y="6245225"/>
            <a:ext cx="2400300" cy="476250"/>
          </a:xfrm>
          <a:prstGeom prst="rect">
            <a:avLst/>
          </a:prstGeom>
        </p:spPr>
        <p:txBody>
          <a:bodyPr/>
          <a:lstStyle/>
          <a:p>
            <a:pPr eaLnBrk="1" hangingPunct="1">
              <a:defRPr/>
            </a:pPr>
            <a:fld id="{29CE9A50-047B-4841-A95C-C1DB997A05B3}" type="slidenum">
              <a:rPr lang="en-US">
                <a:latin typeface="+mn-lt"/>
              </a:rPr>
              <a:pPr eaLnBrk="1" hangingPunct="1">
                <a:defRPr/>
              </a:pPr>
              <a:t>13</a:t>
            </a:fld>
            <a:endParaRPr lang="en-US">
              <a:latin typeface="+mn-lt"/>
            </a:endParaRPr>
          </a:p>
        </p:txBody>
      </p:sp>
      <p:sp>
        <p:nvSpPr>
          <p:cNvPr id="18435" name="Rectangle 2"/>
          <p:cNvSpPr>
            <a:spLocks noGrp="1" noChangeArrowheads="1"/>
          </p:cNvSpPr>
          <p:nvPr>
            <p:ph type="title" idx="4294967295"/>
          </p:nvPr>
        </p:nvSpPr>
        <p:spPr/>
        <p:txBody>
          <a:bodyPr/>
          <a:lstStyle/>
          <a:p>
            <a:pPr eaLnBrk="1" hangingPunct="1"/>
            <a:r>
              <a:rPr lang="en-US" b="0" dirty="0" smtClean="0">
                <a:latin typeface="Comic Sans MS" pitchFamily="66" charset="0"/>
              </a:rPr>
              <a:t>Reliability of measures</a:t>
            </a:r>
          </a:p>
        </p:txBody>
      </p:sp>
      <p:sp>
        <p:nvSpPr>
          <p:cNvPr id="18436" name="Rectangle 3"/>
          <p:cNvSpPr>
            <a:spLocks noGrp="1" noChangeArrowheads="1"/>
          </p:cNvSpPr>
          <p:nvPr>
            <p:ph type="body" idx="4294967295"/>
          </p:nvPr>
        </p:nvSpPr>
        <p:spPr>
          <a:xfrm>
            <a:off x="228600" y="1600200"/>
            <a:ext cx="8915400" cy="4525963"/>
          </a:xfrm>
        </p:spPr>
        <p:txBody>
          <a:bodyPr>
            <a:normAutofit fontScale="92500"/>
          </a:bodyPr>
          <a:lstStyle/>
          <a:p>
            <a:pPr algn="ctr" eaLnBrk="1" hangingPunct="1">
              <a:buFontTx/>
              <a:buNone/>
            </a:pPr>
            <a:r>
              <a:rPr lang="en-US" dirty="0" smtClean="0">
                <a:latin typeface="Calibri"/>
                <a:cs typeface="Calibri"/>
              </a:rPr>
              <a:t>0.0 (lowest) – 1.0 (highest possible)</a:t>
            </a:r>
          </a:p>
          <a:p>
            <a:pPr eaLnBrk="1" hangingPunct="1">
              <a:buFontTx/>
              <a:buNone/>
            </a:pPr>
            <a:endParaRPr lang="en-US" dirty="0" smtClean="0">
              <a:latin typeface="Calibri"/>
              <a:cs typeface="Calibri"/>
            </a:endParaRPr>
          </a:p>
          <a:p>
            <a:pPr eaLnBrk="1" hangingPunct="1">
              <a:buFontTx/>
              <a:buNone/>
            </a:pPr>
            <a:r>
              <a:rPr lang="en-US" dirty="0" smtClean="0">
                <a:latin typeface="Calibri"/>
                <a:cs typeface="Calibri"/>
              </a:rPr>
              <a:t>  ̃ </a:t>
            </a:r>
            <a:r>
              <a:rPr lang="en-US" dirty="0" smtClean="0">
                <a:latin typeface="Comic Sans MS" pitchFamily="66" charset="0"/>
              </a:rPr>
              <a:t>0.80 for blood </a:t>
            </a:r>
            <a:r>
              <a:rPr lang="en-US" dirty="0" smtClean="0">
                <a:latin typeface="Comic Sans MS" pitchFamily="66" charset="0"/>
              </a:rPr>
              <a:t>pressure and other clinical measures</a:t>
            </a:r>
            <a:endParaRPr lang="en-US" dirty="0" smtClean="0">
              <a:latin typeface="Comic Sans MS" pitchFamily="66" charset="0"/>
            </a:endParaRPr>
          </a:p>
          <a:p>
            <a:pPr eaLnBrk="1" hangingPunct="1">
              <a:buFontTx/>
              <a:buNone/>
            </a:pPr>
            <a:r>
              <a:rPr lang="en-US" dirty="0" smtClean="0">
                <a:latin typeface="Comic Sans MS" pitchFamily="66" charset="0"/>
              </a:rPr>
              <a:t>- 0.70-0.90 for multi-item </a:t>
            </a:r>
            <a:r>
              <a:rPr lang="en-US" dirty="0" smtClean="0">
                <a:latin typeface="Comic Sans MS" pitchFamily="66" charset="0"/>
              </a:rPr>
              <a:t>self-report measures </a:t>
            </a:r>
            <a:endParaRPr lang="en-US" dirty="0" smtClean="0">
              <a:latin typeface="Comic Sans MS" pitchFamily="66" charset="0"/>
            </a:endParaRPr>
          </a:p>
          <a:p>
            <a:pPr eaLnBrk="1" hangingPunct="1"/>
            <a:endParaRPr lang="en-US" dirty="0" smtClean="0">
              <a:latin typeface="Comic Sans MS" pitchFamily="66" charset="0"/>
            </a:endParaRPr>
          </a:p>
          <a:p>
            <a:pPr eaLnBrk="1" hangingPunct="1">
              <a:buFontTx/>
              <a:buNone/>
            </a:pPr>
            <a:r>
              <a:rPr lang="en-US" sz="2200" dirty="0" smtClean="0">
                <a:latin typeface="Comic Sans MS" pitchFamily="66" charset="0"/>
              </a:rPr>
              <a:t>Hahn, E. A., </a:t>
            </a:r>
            <a:r>
              <a:rPr lang="en-US" sz="2200" dirty="0" err="1" smtClean="0">
                <a:latin typeface="Comic Sans MS" pitchFamily="66" charset="0"/>
              </a:rPr>
              <a:t>Cella</a:t>
            </a:r>
            <a:r>
              <a:rPr lang="en-US" sz="2200" dirty="0" smtClean="0">
                <a:latin typeface="Comic Sans MS" pitchFamily="66" charset="0"/>
              </a:rPr>
              <a:t>, D., et al.  (2007).  Precision of health-related</a:t>
            </a:r>
          </a:p>
          <a:p>
            <a:pPr eaLnBrk="1" hangingPunct="1">
              <a:buFontTx/>
              <a:buNone/>
            </a:pPr>
            <a:r>
              <a:rPr lang="en-US" sz="2200" dirty="0" smtClean="0">
                <a:latin typeface="Comic Sans MS" pitchFamily="66" charset="0"/>
              </a:rPr>
              <a:t>quality-of-life data compared with other clinical measures.  </a:t>
            </a:r>
          </a:p>
          <a:p>
            <a:pPr eaLnBrk="1" hangingPunct="1">
              <a:buFontTx/>
              <a:buNone/>
            </a:pPr>
            <a:r>
              <a:rPr lang="en-US" sz="2200" u="sng" dirty="0" smtClean="0">
                <a:latin typeface="Comic Sans MS" pitchFamily="66" charset="0"/>
              </a:rPr>
              <a:t>Mayo </a:t>
            </a:r>
            <a:r>
              <a:rPr lang="en-US" sz="2200" u="sng" dirty="0" err="1" smtClean="0">
                <a:latin typeface="Comic Sans MS" pitchFamily="66" charset="0"/>
              </a:rPr>
              <a:t>Clin</a:t>
            </a:r>
            <a:r>
              <a:rPr lang="en-US" sz="2200" u="sng" dirty="0" smtClean="0">
                <a:latin typeface="Comic Sans MS" pitchFamily="66" charset="0"/>
              </a:rPr>
              <a:t> Proceedings</a:t>
            </a:r>
            <a:r>
              <a:rPr lang="en-US" sz="2200" dirty="0" smtClean="0">
                <a:latin typeface="Comic Sans MS" pitchFamily="66" charset="0"/>
              </a:rPr>
              <a:t>, </a:t>
            </a:r>
            <a:r>
              <a:rPr lang="en-US" sz="2200" u="sng" dirty="0" smtClean="0">
                <a:latin typeface="Comic Sans MS" pitchFamily="66" charset="0"/>
              </a:rPr>
              <a:t>82</a:t>
            </a:r>
            <a:r>
              <a:rPr lang="en-US" sz="2200" dirty="0" smtClean="0">
                <a:latin typeface="Comic Sans MS" pitchFamily="66" charset="0"/>
              </a:rPr>
              <a:t> (10), 1244-1254.</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4"/>
          <p:cNvSpPr>
            <a:spLocks noGrp="1"/>
          </p:cNvSpPr>
          <p:nvPr>
            <p:ph type="sldNum" sz="quarter" idx="4294967295"/>
          </p:nvPr>
        </p:nvSpPr>
        <p:spPr>
          <a:xfrm>
            <a:off x="7372350" y="6245225"/>
            <a:ext cx="2400300" cy="476250"/>
          </a:xfrm>
          <a:prstGeom prst="rect">
            <a:avLst/>
          </a:prstGeom>
        </p:spPr>
        <p:txBody>
          <a:bodyPr/>
          <a:lstStyle/>
          <a:p>
            <a:pPr eaLnBrk="1" hangingPunct="1">
              <a:defRPr/>
            </a:pPr>
            <a:fld id="{F9CDFAC8-9A4B-4335-9A61-3C24F5F5EE7F}" type="slidenum">
              <a:rPr lang="en-US">
                <a:latin typeface="+mn-lt"/>
              </a:rPr>
              <a:pPr eaLnBrk="1" hangingPunct="1">
                <a:defRPr/>
              </a:pPr>
              <a:t>14</a:t>
            </a:fld>
            <a:endParaRPr lang="en-US">
              <a:latin typeface="+mn-lt"/>
            </a:endParaRPr>
          </a:p>
        </p:txBody>
      </p:sp>
      <p:graphicFrame>
        <p:nvGraphicFramePr>
          <p:cNvPr id="21507" name="Object 2"/>
          <p:cNvGraphicFramePr>
            <a:graphicFrameLocks/>
          </p:cNvGraphicFramePr>
          <p:nvPr/>
        </p:nvGraphicFramePr>
        <p:xfrm>
          <a:off x="914400" y="1752600"/>
          <a:ext cx="7239000" cy="4381500"/>
        </p:xfrm>
        <a:graphic>
          <a:graphicData uri="http://schemas.openxmlformats.org/presentationml/2006/ole">
            <mc:AlternateContent xmlns:mc="http://schemas.openxmlformats.org/markup-compatibility/2006">
              <mc:Choice xmlns:v="urn:schemas-microsoft-com:vml" Requires="v">
                <p:oleObj spid="_x0000_s5191" name="Chart" r:id="rId4" imgW="7239000" imgH="4381500" progId="MSGraph.Chart.8">
                  <p:embed followColorScheme="full"/>
                </p:oleObj>
              </mc:Choice>
              <mc:Fallback>
                <p:oleObj name="Chart" r:id="rId4" imgW="7239000" imgH="4381500" progId="MSGraph.Chart.8">
                  <p:embed followColorScheme="full"/>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752600"/>
                        <a:ext cx="7239000" cy="438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1508" name="Rectangle 3"/>
          <p:cNvSpPr>
            <a:spLocks noChangeArrowheads="1"/>
          </p:cNvSpPr>
          <p:nvPr/>
        </p:nvSpPr>
        <p:spPr bwMode="auto">
          <a:xfrm>
            <a:off x="0" y="3062288"/>
            <a:ext cx="1535113" cy="1573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eaLnBrk="0" hangingPunct="0">
              <a:lnSpc>
                <a:spcPct val="90000"/>
              </a:lnSpc>
              <a:spcBef>
                <a:spcPct val="50000"/>
              </a:spcBef>
            </a:pPr>
            <a:r>
              <a:rPr lang="en-US" altLang="en-US" sz="2600" dirty="0">
                <a:latin typeface="Arial" pitchFamily="34" charset="0"/>
              </a:rPr>
              <a:t>% </a:t>
            </a:r>
            <a:r>
              <a:rPr lang="en-US" altLang="en-US" sz="2600" dirty="0" smtClean="0">
                <a:latin typeface="Arial" pitchFamily="34" charset="0"/>
              </a:rPr>
              <a:t>dead</a:t>
            </a:r>
            <a:endParaRPr lang="en-US" altLang="en-US" sz="2600" dirty="0">
              <a:latin typeface="Arial" pitchFamily="34" charset="0"/>
            </a:endParaRPr>
          </a:p>
          <a:p>
            <a:pPr algn="ctr" eaLnBrk="0" hangingPunct="0">
              <a:lnSpc>
                <a:spcPct val="90000"/>
              </a:lnSpc>
              <a:spcBef>
                <a:spcPct val="50000"/>
              </a:spcBef>
            </a:pPr>
            <a:r>
              <a:rPr lang="en-US" altLang="en-US" sz="2600" dirty="0" smtClean="0">
                <a:latin typeface="Arial" pitchFamily="34" charset="0"/>
              </a:rPr>
              <a:t>5 yrs.</a:t>
            </a:r>
          </a:p>
          <a:p>
            <a:pPr algn="ctr" eaLnBrk="0" hangingPunct="0">
              <a:lnSpc>
                <a:spcPct val="90000"/>
              </a:lnSpc>
              <a:spcBef>
                <a:spcPct val="50000"/>
              </a:spcBef>
            </a:pPr>
            <a:r>
              <a:rPr lang="en-US" altLang="en-US" sz="2600" dirty="0" smtClean="0">
                <a:latin typeface="Arial" pitchFamily="34" charset="0"/>
              </a:rPr>
              <a:t>later</a:t>
            </a:r>
            <a:endParaRPr lang="en-US" altLang="en-US" sz="2600" dirty="0">
              <a:latin typeface="Arial" pitchFamily="34" charset="0"/>
            </a:endParaRPr>
          </a:p>
        </p:txBody>
      </p:sp>
      <p:grpSp>
        <p:nvGrpSpPr>
          <p:cNvPr id="21509" name="Group 4"/>
          <p:cNvGrpSpPr>
            <a:grpSpLocks/>
          </p:cNvGrpSpPr>
          <p:nvPr/>
        </p:nvGrpSpPr>
        <p:grpSpPr bwMode="auto">
          <a:xfrm>
            <a:off x="2209800" y="5448300"/>
            <a:ext cx="5081588" cy="258763"/>
            <a:chOff x="1317" y="3272"/>
            <a:chExt cx="3201" cy="163"/>
          </a:xfrm>
        </p:grpSpPr>
        <p:sp>
          <p:nvSpPr>
            <p:cNvPr id="21513" name="Rectangle 5"/>
            <p:cNvSpPr>
              <a:spLocks noChangeArrowheads="1"/>
            </p:cNvSpPr>
            <p:nvPr/>
          </p:nvSpPr>
          <p:spPr bwMode="auto">
            <a:xfrm>
              <a:off x="1317" y="3272"/>
              <a:ext cx="458"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lnSpc>
                  <a:spcPct val="90000"/>
                </a:lnSpc>
              </a:pPr>
              <a:r>
                <a:rPr lang="en-US" altLang="en-US" sz="1200">
                  <a:latin typeface="Arial" pitchFamily="34" charset="0"/>
                </a:rPr>
                <a:t>(n=676)</a:t>
              </a:r>
              <a:endParaRPr lang="en-US" altLang="en-US" sz="1200">
                <a:solidFill>
                  <a:srgbClr val="000066"/>
                </a:solidFill>
                <a:latin typeface="Arial" pitchFamily="34" charset="0"/>
              </a:endParaRPr>
            </a:p>
          </p:txBody>
        </p:sp>
        <p:sp>
          <p:nvSpPr>
            <p:cNvPr id="21514" name="Rectangle 6"/>
            <p:cNvSpPr>
              <a:spLocks noChangeArrowheads="1"/>
            </p:cNvSpPr>
            <p:nvPr/>
          </p:nvSpPr>
          <p:spPr bwMode="auto">
            <a:xfrm>
              <a:off x="2061" y="3272"/>
              <a:ext cx="595"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lnSpc>
                  <a:spcPct val="90000"/>
                </a:lnSpc>
              </a:pPr>
              <a:r>
                <a:rPr lang="en-US" altLang="en-US" sz="1200">
                  <a:solidFill>
                    <a:srgbClr val="000066"/>
                  </a:solidFill>
                  <a:latin typeface="Arial" pitchFamily="34" charset="0"/>
                </a:rPr>
                <a:t> </a:t>
              </a:r>
              <a:r>
                <a:rPr lang="en-US" altLang="en-US" sz="1200">
                  <a:latin typeface="Arial" pitchFamily="34" charset="0"/>
                </a:rPr>
                <a:t>    (n=754)</a:t>
              </a:r>
              <a:endParaRPr lang="en-US" altLang="en-US" sz="1200">
                <a:solidFill>
                  <a:srgbClr val="000066"/>
                </a:solidFill>
                <a:latin typeface="Arial" pitchFamily="34" charset="0"/>
              </a:endParaRPr>
            </a:p>
          </p:txBody>
        </p:sp>
        <p:sp>
          <p:nvSpPr>
            <p:cNvPr id="21515" name="Rectangle 7"/>
            <p:cNvSpPr>
              <a:spLocks noChangeArrowheads="1"/>
            </p:cNvSpPr>
            <p:nvPr/>
          </p:nvSpPr>
          <p:spPr bwMode="auto">
            <a:xfrm>
              <a:off x="2815" y="3272"/>
              <a:ext cx="806"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lnSpc>
                  <a:spcPct val="90000"/>
                </a:lnSpc>
              </a:pPr>
              <a:r>
                <a:rPr lang="en-US" altLang="en-US" sz="1200">
                  <a:solidFill>
                    <a:srgbClr val="000066"/>
                  </a:solidFill>
                  <a:latin typeface="Arial" pitchFamily="34" charset="0"/>
                </a:rPr>
                <a:t>   </a:t>
              </a:r>
              <a:r>
                <a:rPr lang="en-US" altLang="en-US" sz="1200">
                  <a:latin typeface="Arial" pitchFamily="34" charset="0"/>
                </a:rPr>
                <a:t>        (n=1181)</a:t>
              </a:r>
              <a:endParaRPr lang="en-US" altLang="en-US" sz="1200">
                <a:solidFill>
                  <a:srgbClr val="000066"/>
                </a:solidFill>
                <a:latin typeface="Arial" pitchFamily="34" charset="0"/>
              </a:endParaRPr>
            </a:p>
          </p:txBody>
        </p:sp>
        <p:sp>
          <p:nvSpPr>
            <p:cNvPr id="21516" name="Rectangle 8"/>
            <p:cNvSpPr>
              <a:spLocks noChangeArrowheads="1"/>
            </p:cNvSpPr>
            <p:nvPr/>
          </p:nvSpPr>
          <p:spPr bwMode="auto">
            <a:xfrm>
              <a:off x="3569" y="3272"/>
              <a:ext cx="949" cy="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lnSpc>
                  <a:spcPct val="90000"/>
                </a:lnSpc>
              </a:pPr>
              <a:r>
                <a:rPr lang="en-US" altLang="en-US" sz="1200">
                  <a:solidFill>
                    <a:srgbClr val="000066"/>
                  </a:solidFill>
                  <a:latin typeface="Arial" pitchFamily="34" charset="0"/>
                </a:rPr>
                <a:t> </a:t>
              </a:r>
              <a:r>
                <a:rPr lang="en-US" altLang="en-US" sz="1200">
                  <a:latin typeface="Arial" pitchFamily="34" charset="0"/>
                </a:rPr>
                <a:t>                 (n=609)</a:t>
              </a:r>
              <a:endParaRPr lang="en-US" altLang="en-US" sz="1200">
                <a:solidFill>
                  <a:srgbClr val="000066"/>
                </a:solidFill>
                <a:latin typeface="Arial" pitchFamily="34" charset="0"/>
              </a:endParaRPr>
            </a:p>
          </p:txBody>
        </p:sp>
      </p:grpSp>
      <p:sp>
        <p:nvSpPr>
          <p:cNvPr id="197641" name="Rectangle 9"/>
          <p:cNvSpPr>
            <a:spLocks noChangeArrowheads="1"/>
          </p:cNvSpPr>
          <p:nvPr/>
        </p:nvSpPr>
        <p:spPr bwMode="auto">
          <a:xfrm>
            <a:off x="1981200" y="5935663"/>
            <a:ext cx="6702425" cy="312737"/>
          </a:xfrm>
          <a:prstGeom prst="rect">
            <a:avLst/>
          </a:prstGeom>
          <a:noFill/>
          <a:ln w="9525">
            <a:noFill/>
            <a:miter lim="800000"/>
            <a:headEnd/>
            <a:tailEnd/>
          </a:ln>
          <a:effectLst/>
        </p:spPr>
        <p:txBody>
          <a:bodyPr lIns="92075" tIns="46038" rIns="92075" bIns="46038">
            <a:spAutoFit/>
          </a:bodyPr>
          <a:lstStyle/>
          <a:p>
            <a:pPr eaLnBrk="0" hangingPunct="0">
              <a:lnSpc>
                <a:spcPct val="90000"/>
              </a:lnSpc>
              <a:defRPr/>
            </a:pPr>
            <a:r>
              <a:rPr lang="en-US" altLang="en-US" sz="1600">
                <a:effectLst>
                  <a:outerShdw blurRad="38100" dist="38100" dir="2700000" algn="tl">
                    <a:srgbClr val="C0C0C0"/>
                  </a:outerShdw>
                </a:effectLst>
                <a:latin typeface="Arial" charset="0"/>
                <a:cs typeface="+mn-cs"/>
              </a:rPr>
              <a:t>SF-36 Physical Health Component Score (PCS)—T score</a:t>
            </a:r>
            <a:endParaRPr lang="en-US" altLang="en-US" sz="1600">
              <a:solidFill>
                <a:srgbClr val="000066"/>
              </a:solidFill>
              <a:effectLst>
                <a:outerShdw blurRad="38100" dist="38100" dir="2700000" algn="tl">
                  <a:srgbClr val="C0C0C0"/>
                </a:outerShdw>
              </a:effectLst>
              <a:latin typeface="Arial" charset="0"/>
              <a:cs typeface="+mn-cs"/>
            </a:endParaRPr>
          </a:p>
        </p:txBody>
      </p:sp>
      <p:sp>
        <p:nvSpPr>
          <p:cNvPr id="21511" name="Rectangle 10"/>
          <p:cNvSpPr>
            <a:spLocks noChangeArrowheads="1"/>
          </p:cNvSpPr>
          <p:nvPr/>
        </p:nvSpPr>
        <p:spPr bwMode="auto">
          <a:xfrm>
            <a:off x="457200" y="6269038"/>
            <a:ext cx="73691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lnSpc>
                <a:spcPct val="90000"/>
              </a:lnSpc>
            </a:pPr>
            <a:r>
              <a:rPr lang="en-US" altLang="en-US" sz="1400" b="0">
                <a:latin typeface="Arial" pitchFamily="34" charset="0"/>
              </a:rPr>
              <a:t>Ware et al.  (1994).  </a:t>
            </a:r>
            <a:r>
              <a:rPr lang="en-US" altLang="en-US" sz="1400" b="0" u="sng">
                <a:latin typeface="Arial" pitchFamily="34" charset="0"/>
              </a:rPr>
              <a:t>SF-36 Physical and Mental Health Summary Scales: A User’s Manual</a:t>
            </a:r>
            <a:r>
              <a:rPr lang="en-US" altLang="en-US" sz="1400" b="0">
                <a:latin typeface="Arial" pitchFamily="34" charset="0"/>
              </a:rPr>
              <a:t>.</a:t>
            </a:r>
          </a:p>
        </p:txBody>
      </p:sp>
      <p:sp>
        <p:nvSpPr>
          <p:cNvPr id="21512" name="Rectangle 11"/>
          <p:cNvSpPr>
            <a:spLocks noGrp="1" noChangeArrowheads="1"/>
          </p:cNvSpPr>
          <p:nvPr>
            <p:ph type="title" idx="4294967295"/>
          </p:nvPr>
        </p:nvSpPr>
        <p:spPr>
          <a:xfrm>
            <a:off x="228600" y="274638"/>
            <a:ext cx="8915400" cy="1477962"/>
          </a:xfrm>
        </p:spPr>
        <p:txBody>
          <a:bodyPr>
            <a:normAutofit fontScale="90000"/>
          </a:bodyPr>
          <a:lstStyle/>
          <a:p>
            <a:pPr eaLnBrk="1" hangingPunct="1"/>
            <a:r>
              <a:rPr lang="en-US" sz="3600" b="0" dirty="0" smtClean="0">
                <a:latin typeface="Comic Sans MS" pitchFamily="66" charset="0"/>
              </a:rPr>
              <a:t>SF-36 Physical Health Component</a:t>
            </a:r>
            <a:br>
              <a:rPr lang="en-US" sz="3600" b="0" dirty="0" smtClean="0">
                <a:latin typeface="Comic Sans MS" pitchFamily="66" charset="0"/>
              </a:rPr>
            </a:br>
            <a:r>
              <a:rPr lang="en-US" sz="3600" b="0" dirty="0" smtClean="0">
                <a:latin typeface="Comic Sans MS" pitchFamily="66" charset="0"/>
              </a:rPr>
              <a:t>Summary Score Predicts Mortality </a:t>
            </a:r>
            <a:r>
              <a:rPr lang="en-US" b="0" dirty="0" smtClean="0">
                <a:latin typeface="Comic Sans MS" pitchFamily="66" charset="0"/>
              </a:rPr>
              <a:t/>
            </a:r>
            <a:br>
              <a:rPr lang="en-US" b="0" dirty="0" smtClean="0">
                <a:latin typeface="Comic Sans MS" pitchFamily="66" charset="0"/>
              </a:rPr>
            </a:br>
            <a:endParaRPr lang="en-US" b="0" dirty="0" smtClean="0">
              <a:latin typeface="Comic Sans MS" pitchFamily="66"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941" y="274638"/>
            <a:ext cx="8417859" cy="1143000"/>
          </a:xfrm>
        </p:spPr>
        <p:txBody>
          <a:bodyPr>
            <a:normAutofit fontScale="90000"/>
          </a:bodyPr>
          <a:lstStyle/>
          <a:p>
            <a:r>
              <a:rPr lang="en-US" dirty="0" smtClean="0"/>
              <a:t>HRQOL Predicts </a:t>
            </a:r>
            <a:r>
              <a:rPr lang="en-US" dirty="0" smtClean="0"/>
              <a:t>Mortality and Hospitalizations </a:t>
            </a:r>
            <a:r>
              <a:rPr lang="en-US" dirty="0" smtClean="0"/>
              <a:t> </a:t>
            </a:r>
            <a:endParaRPr lang="en-US" dirty="0"/>
          </a:p>
        </p:txBody>
      </p:sp>
      <p:sp>
        <p:nvSpPr>
          <p:cNvPr id="3" name="Content Placeholder 2"/>
          <p:cNvSpPr>
            <a:spLocks noGrp="1"/>
          </p:cNvSpPr>
          <p:nvPr>
            <p:ph idx="1"/>
          </p:nvPr>
        </p:nvSpPr>
        <p:spPr/>
        <p:txBody>
          <a:bodyPr>
            <a:normAutofit fontScale="92500" lnSpcReduction="20000"/>
          </a:bodyPr>
          <a:lstStyle/>
          <a:p>
            <a:r>
              <a:rPr lang="en-US" dirty="0" err="1" smtClean="0"/>
              <a:t>Kalantar-Zadeh</a:t>
            </a:r>
            <a:r>
              <a:rPr lang="en-US" dirty="0" smtClean="0"/>
              <a:t> et al. (2001, </a:t>
            </a:r>
            <a:r>
              <a:rPr lang="en-US" u="sng" dirty="0" smtClean="0"/>
              <a:t>J Am </a:t>
            </a:r>
            <a:r>
              <a:rPr lang="en-US" u="sng" dirty="0" err="1" smtClean="0"/>
              <a:t>Soc</a:t>
            </a:r>
            <a:r>
              <a:rPr lang="en-US" u="sng" dirty="0" smtClean="0"/>
              <a:t> </a:t>
            </a:r>
            <a:r>
              <a:rPr lang="en-US" u="sng" dirty="0" err="1" smtClean="0"/>
              <a:t>Nephrol</a:t>
            </a:r>
            <a:r>
              <a:rPr lang="en-US" dirty="0" smtClean="0"/>
              <a:t>)</a:t>
            </a:r>
          </a:p>
          <a:p>
            <a:pPr lvl="1"/>
            <a:r>
              <a:rPr lang="en-US" dirty="0" smtClean="0"/>
              <a:t>“Total </a:t>
            </a:r>
            <a:r>
              <a:rPr lang="en-US" dirty="0" smtClean="0"/>
              <a:t>score and </a:t>
            </a:r>
            <a:r>
              <a:rPr lang="en-US" dirty="0" smtClean="0"/>
              <a:t>MCS</a:t>
            </a:r>
            <a:r>
              <a:rPr lang="en-US" dirty="0" smtClean="0"/>
              <a:t>”</a:t>
            </a:r>
          </a:p>
          <a:p>
            <a:r>
              <a:rPr lang="en-US" dirty="0" err="1" smtClean="0"/>
              <a:t>Lowrie</a:t>
            </a:r>
            <a:r>
              <a:rPr lang="en-US" dirty="0" smtClean="0"/>
              <a:t> et al. (2003, </a:t>
            </a:r>
            <a:r>
              <a:rPr lang="en-US" u="sng" dirty="0" smtClean="0"/>
              <a:t>Am J Kidney Dis</a:t>
            </a:r>
            <a:r>
              <a:rPr lang="en-US" dirty="0" smtClean="0"/>
              <a:t>)</a:t>
            </a:r>
          </a:p>
          <a:p>
            <a:pPr lvl="1"/>
            <a:r>
              <a:rPr lang="en-US" dirty="0" smtClean="0"/>
              <a:t>PCS and MCS</a:t>
            </a:r>
            <a:endParaRPr lang="en-US" dirty="0"/>
          </a:p>
          <a:p>
            <a:r>
              <a:rPr lang="en-US" dirty="0" err="1" smtClean="0"/>
              <a:t>Mapes</a:t>
            </a:r>
            <a:r>
              <a:rPr lang="en-US" dirty="0" smtClean="0"/>
              <a:t> et al. (2003, </a:t>
            </a:r>
            <a:r>
              <a:rPr lang="en-US" u="sng" dirty="0" smtClean="0"/>
              <a:t>Kidney International</a:t>
            </a:r>
            <a:r>
              <a:rPr lang="en-US" dirty="0" smtClean="0"/>
              <a:t>)</a:t>
            </a:r>
          </a:p>
          <a:p>
            <a:pPr lvl="1"/>
            <a:r>
              <a:rPr lang="en-US" dirty="0" smtClean="0"/>
              <a:t>PCS, </a:t>
            </a:r>
            <a:r>
              <a:rPr lang="en-US" dirty="0" smtClean="0"/>
              <a:t>MCS, and Kidney Disease Component Score (KDCS)</a:t>
            </a:r>
          </a:p>
          <a:p>
            <a:r>
              <a:rPr lang="en-US" dirty="0" smtClean="0"/>
              <a:t>Molnar-</a:t>
            </a:r>
            <a:r>
              <a:rPr lang="en-US" dirty="0" err="1" smtClean="0"/>
              <a:t>Varga</a:t>
            </a:r>
            <a:r>
              <a:rPr lang="en-US" dirty="0" smtClean="0"/>
              <a:t> et al. (2011, </a:t>
            </a:r>
            <a:r>
              <a:rPr lang="en-US" u="sng" dirty="0" smtClean="0"/>
              <a:t>Am J Kidney Dis</a:t>
            </a:r>
            <a:r>
              <a:rPr lang="en-US" dirty="0" smtClean="0"/>
              <a:t>)</a:t>
            </a:r>
          </a:p>
          <a:p>
            <a:pPr lvl="1"/>
            <a:r>
              <a:rPr lang="en-US" dirty="0" smtClean="0"/>
              <a:t>PCS predictive of mortality</a:t>
            </a:r>
          </a:p>
          <a:p>
            <a:pPr lvl="1"/>
            <a:r>
              <a:rPr lang="en-US" dirty="0" smtClean="0"/>
              <a:t>MCS and </a:t>
            </a:r>
            <a:r>
              <a:rPr lang="en-US" dirty="0" smtClean="0"/>
              <a:t>Kidney Disease Quality of </a:t>
            </a:r>
            <a:r>
              <a:rPr lang="en-US" dirty="0" smtClean="0"/>
              <a:t>Life (</a:t>
            </a:r>
            <a:r>
              <a:rPr lang="en-US" dirty="0" smtClean="0"/>
              <a:t>KDQOL</a:t>
            </a:r>
            <a:r>
              <a:rPr lang="en-US" baseline="30000" dirty="0" smtClean="0"/>
              <a:t>TM</a:t>
            </a:r>
            <a:r>
              <a:rPr lang="en-US" dirty="0" smtClean="0"/>
              <a:t>) Symptom/problems predictive </a:t>
            </a:r>
            <a:r>
              <a:rPr lang="en-US" dirty="0" smtClean="0"/>
              <a:t>of transplant loss</a:t>
            </a:r>
            <a:endParaRPr lang="en-US" dirty="0"/>
          </a:p>
        </p:txBody>
      </p:sp>
    </p:spTree>
    <p:extLst>
      <p:ext uri="{BB962C8B-B14F-4D97-AF65-F5344CB8AC3E}">
        <p14:creationId xmlns:p14="http://schemas.microsoft.com/office/powerpoint/2010/main" val="32281426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idx="4294967295"/>
          </p:nvPr>
        </p:nvSpPr>
        <p:spPr/>
        <p:txBody>
          <a:bodyPr>
            <a:normAutofit fontScale="90000"/>
          </a:bodyPr>
          <a:lstStyle/>
          <a:p>
            <a:pPr eaLnBrk="1" hangingPunct="1"/>
            <a:r>
              <a:rPr lang="en-US" sz="4000" dirty="0" smtClean="0">
                <a:latin typeface="Comic Sans MS" pitchFamily="66" charset="0"/>
              </a:rPr>
              <a:t>Kidney Disease Quality of Life (KDQOL</a:t>
            </a:r>
            <a:r>
              <a:rPr lang="en-US" sz="4000" baseline="30000" dirty="0" smtClean="0">
                <a:latin typeface="Comic Sans MS" pitchFamily="66" charset="0"/>
              </a:rPr>
              <a:t>TM</a:t>
            </a:r>
            <a:r>
              <a:rPr lang="en-US" sz="4000" dirty="0" smtClean="0">
                <a:latin typeface="Comic Sans MS" pitchFamily="66" charset="0"/>
              </a:rPr>
              <a:t>) Instrument</a:t>
            </a:r>
            <a:endParaRPr lang="en-US" sz="4000" dirty="0" smtClean="0">
              <a:latin typeface="Comic Sans MS" pitchFamily="66" charset="0"/>
            </a:endParaRPr>
          </a:p>
        </p:txBody>
      </p:sp>
      <p:sp>
        <p:nvSpPr>
          <p:cNvPr id="23555" name="Content Placeholder 3"/>
          <p:cNvSpPr>
            <a:spLocks noGrp="1"/>
          </p:cNvSpPr>
          <p:nvPr>
            <p:ph idx="4294967295"/>
          </p:nvPr>
        </p:nvSpPr>
        <p:spPr/>
        <p:txBody>
          <a:bodyPr/>
          <a:lstStyle/>
          <a:p>
            <a:pPr eaLnBrk="1" hangingPunct="1">
              <a:buFont typeface="Wingdings" pitchFamily="2" charset="2"/>
              <a:buChar char="v"/>
            </a:pPr>
            <a:r>
              <a:rPr lang="en-US" sz="3200" dirty="0" smtClean="0">
                <a:latin typeface="Comic Sans MS" pitchFamily="66" charset="0"/>
              </a:rPr>
              <a:t>Focus groups with patients and staff</a:t>
            </a:r>
          </a:p>
          <a:p>
            <a:pPr eaLnBrk="1" hangingPunct="1">
              <a:buFont typeface="Wingdings" pitchFamily="2" charset="2"/>
              <a:buChar char="v"/>
            </a:pPr>
            <a:r>
              <a:rPr lang="en-US" sz="3200" dirty="0" smtClean="0">
                <a:latin typeface="Comic Sans MS" pitchFamily="66" charset="0"/>
              </a:rPr>
              <a:t>Pretests on small samples</a:t>
            </a:r>
          </a:p>
          <a:p>
            <a:pPr eaLnBrk="1" hangingPunct="1">
              <a:buFont typeface="Wingdings" pitchFamily="2" charset="2"/>
              <a:buChar char="v"/>
            </a:pPr>
            <a:r>
              <a:rPr lang="en-US" sz="3200" dirty="0" smtClean="0">
                <a:latin typeface="Comic Sans MS" pitchFamily="66" charset="0"/>
              </a:rPr>
              <a:t>Field test with 165 persons with kidney disease at 9 dialysis centers</a:t>
            </a:r>
          </a:p>
          <a:p>
            <a:pPr eaLnBrk="1" hangingPunct="1">
              <a:buFont typeface="Wingdings" pitchFamily="2" charset="2"/>
              <a:buChar char="v"/>
            </a:pPr>
            <a:r>
              <a:rPr lang="en-US" sz="3200" dirty="0" smtClean="0">
                <a:latin typeface="Comic Sans MS" pitchFamily="66" charset="0"/>
              </a:rPr>
              <a:t>Thousands of administrations since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8032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687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9294"/>
            <a:ext cx="9144000" cy="6107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557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Kidney Disease Quality of Life (</a:t>
            </a:r>
            <a:r>
              <a:rPr lang="en-US" dirty="0" smtClean="0"/>
              <a:t>KDQOL) </a:t>
            </a:r>
            <a:r>
              <a:rPr lang="en-US" dirty="0" smtClean="0"/>
              <a:t>Publications</a:t>
            </a:r>
            <a:endParaRPr lang="en-US" dirty="0"/>
          </a:p>
        </p:txBody>
      </p:sp>
      <p:sp>
        <p:nvSpPr>
          <p:cNvPr id="3" name="Content Placeholder 2"/>
          <p:cNvSpPr>
            <a:spLocks noGrp="1"/>
          </p:cNvSpPr>
          <p:nvPr>
            <p:ph idx="1"/>
          </p:nvPr>
        </p:nvSpPr>
        <p:spPr>
          <a:xfrm>
            <a:off x="285750" y="1615141"/>
            <a:ext cx="8724900" cy="4525963"/>
          </a:xfrm>
        </p:spPr>
        <p:txBody>
          <a:bodyPr>
            <a:normAutofit fontScale="77500" lnSpcReduction="20000"/>
          </a:bodyPr>
          <a:lstStyle/>
          <a:p>
            <a:pPr lvl="0"/>
            <a:r>
              <a:rPr lang="en-US" b="1" dirty="0"/>
              <a:t>Hays, R. D.</a:t>
            </a:r>
            <a:r>
              <a:rPr lang="en-US" dirty="0"/>
              <a:t>, </a:t>
            </a:r>
            <a:r>
              <a:rPr lang="en-US" dirty="0" smtClean="0"/>
              <a:t> </a:t>
            </a:r>
            <a:r>
              <a:rPr lang="en-US" dirty="0" err="1" smtClean="0"/>
              <a:t>Kallich</a:t>
            </a:r>
            <a:r>
              <a:rPr lang="en-US" dirty="0"/>
              <a:t>, J. D., </a:t>
            </a:r>
            <a:r>
              <a:rPr lang="en-US" dirty="0" smtClean="0"/>
              <a:t> </a:t>
            </a:r>
            <a:r>
              <a:rPr lang="en-US" dirty="0" err="1" smtClean="0"/>
              <a:t>Mapes</a:t>
            </a:r>
            <a:r>
              <a:rPr lang="en-US" dirty="0"/>
              <a:t>, D. L., Coons, S. J., &amp; Carter, W. B. (1994). Development of the Kidney Disease Quality of Life (</a:t>
            </a:r>
            <a:r>
              <a:rPr lang="en-US" dirty="0" smtClean="0"/>
              <a:t>KDQOL</a:t>
            </a:r>
            <a:r>
              <a:rPr lang="en-US" baseline="30000" dirty="0" smtClean="0"/>
              <a:t>TM</a:t>
            </a:r>
            <a:r>
              <a:rPr lang="en-US" dirty="0" smtClean="0"/>
              <a:t>) </a:t>
            </a:r>
            <a:r>
              <a:rPr lang="en-US" dirty="0"/>
              <a:t>Instrument. </a:t>
            </a:r>
            <a:r>
              <a:rPr lang="en-US" u="sng" dirty="0"/>
              <a:t>Quality of Life Research</a:t>
            </a:r>
            <a:r>
              <a:rPr lang="en-US" dirty="0"/>
              <a:t>, 3, 329-338</a:t>
            </a:r>
            <a:r>
              <a:rPr lang="en-US" dirty="0" smtClean="0"/>
              <a:t>.</a:t>
            </a:r>
          </a:p>
          <a:p>
            <a:r>
              <a:rPr lang="en-US" dirty="0" err="1"/>
              <a:t>Edgell</a:t>
            </a:r>
            <a:r>
              <a:rPr lang="en-US" dirty="0"/>
              <a:t>, E. T., Coons, S. J., Carter, W. B., </a:t>
            </a:r>
            <a:r>
              <a:rPr lang="en-US" dirty="0" err="1"/>
              <a:t>Kallich</a:t>
            </a:r>
            <a:r>
              <a:rPr lang="en-US" dirty="0"/>
              <a:t>, J. D., </a:t>
            </a:r>
            <a:r>
              <a:rPr lang="en-US" dirty="0" err="1"/>
              <a:t>Mapes</a:t>
            </a:r>
            <a:r>
              <a:rPr lang="en-US" dirty="0"/>
              <a:t>, D., </a:t>
            </a:r>
            <a:r>
              <a:rPr lang="en-US" dirty="0" err="1"/>
              <a:t>Damush</a:t>
            </a:r>
            <a:r>
              <a:rPr lang="en-US" dirty="0"/>
              <a:t>, T. M., &amp; </a:t>
            </a:r>
            <a:r>
              <a:rPr lang="en-US" b="1" dirty="0"/>
              <a:t>Hays, R. D.</a:t>
            </a:r>
            <a:r>
              <a:rPr lang="en-US" dirty="0"/>
              <a:t> (1996). A review of health-related quality of life assessment in end-stage renal disease. </a:t>
            </a:r>
            <a:r>
              <a:rPr lang="en-US" u="sng" dirty="0"/>
              <a:t>Clinical Therapeutics</a:t>
            </a:r>
            <a:r>
              <a:rPr lang="en-US" dirty="0"/>
              <a:t>, 18(5), 887-938.</a:t>
            </a:r>
          </a:p>
          <a:p>
            <a:r>
              <a:rPr lang="de-DE" dirty="0" smtClean="0"/>
              <a:t>Rao</a:t>
            </a:r>
            <a:r>
              <a:rPr lang="de-DE" dirty="0"/>
              <a:t>, S., Carter, W. B., Mapes, D. L., Kallich, J. D., Kamberg, C. J., Spritzer, K. L., &amp; </a:t>
            </a:r>
            <a:r>
              <a:rPr lang="de-DE" b="1" dirty="0"/>
              <a:t>Hays, R. D.</a:t>
            </a:r>
            <a:r>
              <a:rPr lang="de-DE" dirty="0"/>
              <a:t>  </a:t>
            </a:r>
            <a:r>
              <a:rPr lang="en-US" dirty="0"/>
              <a:t>(2000).  Development of subscales from the symptom/problems and effects of kidney-disease items in the Kidney Disease Quality of Life (KDQOL</a:t>
            </a:r>
            <a:r>
              <a:rPr lang="en-US" baseline="30000" dirty="0"/>
              <a:t>TM</a:t>
            </a:r>
            <a:r>
              <a:rPr lang="en-US" dirty="0"/>
              <a:t>) instrument.  </a:t>
            </a:r>
            <a:r>
              <a:rPr lang="en-US" u="sng" dirty="0"/>
              <a:t>Clinical Therapeutics</a:t>
            </a:r>
            <a:r>
              <a:rPr lang="en-US" dirty="0"/>
              <a:t>, </a:t>
            </a:r>
            <a:r>
              <a:rPr lang="en-US" u="sng" dirty="0"/>
              <a:t>22</a:t>
            </a:r>
            <a:r>
              <a:rPr lang="en-US" dirty="0"/>
              <a:t>, 1099-1111.</a:t>
            </a:r>
          </a:p>
          <a:p>
            <a:pPr lvl="0"/>
            <a:endParaRPr lang="en-US" dirty="0"/>
          </a:p>
          <a:p>
            <a:endParaRPr lang="en-US" dirty="0"/>
          </a:p>
        </p:txBody>
      </p:sp>
    </p:spTree>
    <p:extLst>
      <p:ext uri="{BB962C8B-B14F-4D97-AF65-F5344CB8AC3E}">
        <p14:creationId xmlns:p14="http://schemas.microsoft.com/office/powerpoint/2010/main" val="9239208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Outline of Presentation </a:t>
            </a:r>
            <a:endParaRPr lang="en-US" dirty="0">
              <a:latin typeface="Comic Sans MS" pitchFamily="66" charset="0"/>
            </a:endParaRPr>
          </a:p>
        </p:txBody>
      </p:sp>
      <p:sp>
        <p:nvSpPr>
          <p:cNvPr id="3" name="Content Placeholder 2"/>
          <p:cNvSpPr>
            <a:spLocks noGrp="1"/>
          </p:cNvSpPr>
          <p:nvPr>
            <p:ph idx="1"/>
          </p:nvPr>
        </p:nvSpPr>
        <p:spPr/>
        <p:txBody>
          <a:bodyPr>
            <a:normAutofit/>
          </a:bodyPr>
          <a:lstStyle/>
          <a:p>
            <a:r>
              <a:rPr lang="en-US" dirty="0" smtClean="0">
                <a:latin typeface="Comic Sans MS" pitchFamily="66" charset="0"/>
              </a:rPr>
              <a:t>Patient-reported </a:t>
            </a:r>
            <a:r>
              <a:rPr lang="en-US" dirty="0" smtClean="0">
                <a:latin typeface="Comic Sans MS" pitchFamily="66" charset="0"/>
              </a:rPr>
              <a:t>measures figure</a:t>
            </a:r>
            <a:endParaRPr lang="en-US" dirty="0" smtClean="0">
              <a:latin typeface="Comic Sans MS" pitchFamily="66" charset="0"/>
            </a:endParaRPr>
          </a:p>
          <a:p>
            <a:r>
              <a:rPr lang="en-US" dirty="0" smtClean="0">
                <a:latin typeface="Comic Sans MS" pitchFamily="66" charset="0"/>
              </a:rPr>
              <a:t>Consumer Assessment of Healthcare Providers and Systems (CAHPS®)</a:t>
            </a:r>
          </a:p>
          <a:p>
            <a:r>
              <a:rPr lang="en-US" dirty="0" smtClean="0">
                <a:latin typeface="Comic Sans MS" pitchFamily="66" charset="0"/>
              </a:rPr>
              <a:t>Kidney Disease Quality of Life </a:t>
            </a:r>
            <a:r>
              <a:rPr lang="en-US" dirty="0" smtClean="0">
                <a:latin typeface="Comic Sans MS" pitchFamily="66" charset="0"/>
              </a:rPr>
              <a:t>measure</a:t>
            </a:r>
          </a:p>
          <a:p>
            <a:pPr lvl="1"/>
            <a:r>
              <a:rPr lang="en-US" dirty="0" smtClean="0">
                <a:latin typeface="Comic Sans MS" pitchFamily="66" charset="0"/>
              </a:rPr>
              <a:t> KDQOL</a:t>
            </a:r>
            <a:r>
              <a:rPr lang="en-US" baseline="30000" dirty="0" smtClean="0">
                <a:latin typeface="Comic Sans MS" pitchFamily="66" charset="0"/>
              </a:rPr>
              <a:t>TM</a:t>
            </a:r>
            <a:r>
              <a:rPr lang="en-US" dirty="0" smtClean="0">
                <a:latin typeface="Comic Sans MS" pitchFamily="66" charset="0"/>
              </a:rPr>
              <a:t>-36</a:t>
            </a:r>
            <a:endParaRPr lang="en-US" dirty="0" smtClean="0">
              <a:latin typeface="Comic Sans MS" pitchFamily="66" charset="0"/>
            </a:endParaRPr>
          </a:p>
          <a:p>
            <a:pPr marL="457200" lvl="1" indent="0">
              <a:buNone/>
            </a:pPr>
            <a:endParaRPr lang="en-US" dirty="0" smtClean="0">
              <a:latin typeface="Comic Sans MS" pitchFamily="66" charset="0"/>
            </a:endParaRPr>
          </a:p>
          <a:p>
            <a:endParaRPr lang="en-US" dirty="0"/>
          </a:p>
        </p:txBody>
      </p:sp>
    </p:spTree>
    <p:extLst>
      <p:ext uri="{BB962C8B-B14F-4D97-AF65-F5344CB8AC3E}">
        <p14:creationId xmlns:p14="http://schemas.microsoft.com/office/powerpoint/2010/main" val="18490458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457200" y="76200"/>
            <a:ext cx="8229600" cy="1143000"/>
          </a:xfrm>
        </p:spPr>
        <p:txBody>
          <a:bodyPr>
            <a:normAutofit fontScale="90000"/>
          </a:bodyPr>
          <a:lstStyle/>
          <a:p>
            <a:pPr eaLnBrk="1" hangingPunct="1"/>
            <a:r>
              <a:rPr lang="en-US" sz="4000" dirty="0" smtClean="0">
                <a:latin typeface="Comic Sans MS" pitchFamily="66" charset="0"/>
              </a:rPr>
              <a:t>KDQOL Targeted Domains </a:t>
            </a:r>
            <a:br>
              <a:rPr lang="en-US" sz="4000" dirty="0" smtClean="0">
                <a:latin typeface="Comic Sans MS" pitchFamily="66" charset="0"/>
              </a:rPr>
            </a:br>
            <a:r>
              <a:rPr lang="en-US" sz="4000" dirty="0" smtClean="0">
                <a:latin typeface="Comic Sans MS" pitchFamily="66" charset="0"/>
              </a:rPr>
              <a:t>(97 items and 43 items)</a:t>
            </a:r>
            <a:endParaRPr lang="en-US" sz="4000" dirty="0" smtClean="0">
              <a:latin typeface="Comic Sans MS" pitchFamily="66" charset="0"/>
            </a:endParaRPr>
          </a:p>
        </p:txBody>
      </p:sp>
      <p:sp>
        <p:nvSpPr>
          <p:cNvPr id="24579" name="Content Placeholder 2"/>
          <p:cNvSpPr>
            <a:spLocks noGrp="1"/>
          </p:cNvSpPr>
          <p:nvPr>
            <p:ph idx="4294967295"/>
          </p:nvPr>
        </p:nvSpPr>
        <p:spPr>
          <a:xfrm>
            <a:off x="685800" y="1613647"/>
            <a:ext cx="7696200" cy="4906963"/>
          </a:xfrm>
        </p:spPr>
        <p:txBody>
          <a:bodyPr>
            <a:normAutofit fontScale="92500" lnSpcReduction="10000"/>
          </a:bodyPr>
          <a:lstStyle/>
          <a:p>
            <a:pPr eaLnBrk="1" hangingPunct="1">
              <a:buFont typeface="Wingdings" pitchFamily="2" charset="2"/>
              <a:buChar char="v"/>
            </a:pPr>
            <a:r>
              <a:rPr lang="en-US" sz="2400" b="1" dirty="0" smtClean="0">
                <a:latin typeface="Comic Sans MS" pitchFamily="66" charset="0"/>
              </a:rPr>
              <a:t>Symptoms/problems                    </a:t>
            </a:r>
            <a:r>
              <a:rPr lang="en-US" sz="2400" dirty="0" smtClean="0">
                <a:latin typeface="Comic Sans MS" pitchFamily="66" charset="0"/>
              </a:rPr>
              <a:t>34   12</a:t>
            </a:r>
          </a:p>
          <a:p>
            <a:pPr eaLnBrk="1" hangingPunct="1">
              <a:buFont typeface="Wingdings" pitchFamily="2" charset="2"/>
              <a:buChar char="v"/>
            </a:pPr>
            <a:r>
              <a:rPr lang="en-US" sz="2400" b="1" dirty="0" smtClean="0">
                <a:latin typeface="Comic Sans MS" pitchFamily="66" charset="0"/>
              </a:rPr>
              <a:t>Effects of kidney disease             </a:t>
            </a:r>
            <a:r>
              <a:rPr lang="en-US" sz="2400" dirty="0" smtClean="0">
                <a:latin typeface="Comic Sans MS" pitchFamily="66" charset="0"/>
              </a:rPr>
              <a:t>20    </a:t>
            </a:r>
            <a:r>
              <a:rPr lang="en-US" sz="2400" dirty="0" smtClean="0">
                <a:latin typeface="Comic Sans MS" pitchFamily="66" charset="0"/>
              </a:rPr>
              <a:t> 8</a:t>
            </a:r>
            <a:endParaRPr lang="en-US" sz="2400" dirty="0" smtClean="0">
              <a:latin typeface="Comic Sans MS" pitchFamily="66" charset="0"/>
            </a:endParaRPr>
          </a:p>
          <a:p>
            <a:pPr eaLnBrk="1" hangingPunct="1">
              <a:buFont typeface="Wingdings" pitchFamily="2" charset="2"/>
              <a:buChar char="v"/>
            </a:pPr>
            <a:r>
              <a:rPr lang="en-US" sz="2400" b="1" dirty="0" smtClean="0">
                <a:latin typeface="Comic Sans MS" pitchFamily="66" charset="0"/>
              </a:rPr>
              <a:t>Burden of kidney disease               </a:t>
            </a:r>
            <a:r>
              <a:rPr lang="en-US" sz="2400" dirty="0" smtClean="0">
                <a:latin typeface="Comic Sans MS" pitchFamily="66" charset="0"/>
              </a:rPr>
              <a:t>4   </a:t>
            </a:r>
            <a:r>
              <a:rPr lang="en-US" sz="2400" dirty="0" smtClean="0">
                <a:latin typeface="Comic Sans MS" pitchFamily="66" charset="0"/>
              </a:rPr>
              <a:t>  </a:t>
            </a:r>
            <a:r>
              <a:rPr lang="en-US" sz="2400" dirty="0" smtClean="0">
                <a:latin typeface="Comic Sans MS" pitchFamily="66" charset="0"/>
              </a:rPr>
              <a:t>4</a:t>
            </a:r>
          </a:p>
          <a:p>
            <a:pPr eaLnBrk="1" hangingPunct="1">
              <a:buFont typeface="Wingdings" pitchFamily="2" charset="2"/>
              <a:buChar char="v"/>
            </a:pPr>
            <a:endParaRPr lang="en-US" sz="2400" dirty="0" smtClean="0">
              <a:latin typeface="Comic Sans MS" pitchFamily="66" charset="0"/>
            </a:endParaRPr>
          </a:p>
          <a:p>
            <a:pPr eaLnBrk="1" hangingPunct="1">
              <a:buFont typeface="Wingdings" pitchFamily="2" charset="2"/>
              <a:buChar char="v"/>
            </a:pPr>
            <a:r>
              <a:rPr lang="en-US" sz="2400" dirty="0" smtClean="0">
                <a:latin typeface="Comic Sans MS" pitchFamily="66" charset="0"/>
              </a:rPr>
              <a:t>Work status                                           4    </a:t>
            </a:r>
            <a:r>
              <a:rPr lang="en-US" sz="2400" dirty="0" smtClean="0">
                <a:latin typeface="Comic Sans MS" pitchFamily="66" charset="0"/>
              </a:rPr>
              <a:t> 2</a:t>
            </a:r>
            <a:endParaRPr lang="en-US" sz="2400" dirty="0" smtClean="0">
              <a:latin typeface="Comic Sans MS" pitchFamily="66" charset="0"/>
            </a:endParaRPr>
          </a:p>
          <a:p>
            <a:pPr eaLnBrk="1" hangingPunct="1">
              <a:buFont typeface="Wingdings" pitchFamily="2" charset="2"/>
              <a:buChar char="v"/>
            </a:pPr>
            <a:r>
              <a:rPr lang="en-US" sz="2400" dirty="0" smtClean="0">
                <a:latin typeface="Comic Sans MS" pitchFamily="66" charset="0"/>
              </a:rPr>
              <a:t>Cognitive function 						 6    </a:t>
            </a:r>
            <a:r>
              <a:rPr lang="en-US" sz="2400" dirty="0" smtClean="0">
                <a:latin typeface="Comic Sans MS" pitchFamily="66" charset="0"/>
              </a:rPr>
              <a:t> 3</a:t>
            </a:r>
            <a:endParaRPr lang="en-US" sz="2400" dirty="0" smtClean="0">
              <a:latin typeface="Comic Sans MS" pitchFamily="66" charset="0"/>
            </a:endParaRPr>
          </a:p>
          <a:p>
            <a:pPr eaLnBrk="1" hangingPunct="1">
              <a:buFont typeface="Wingdings" pitchFamily="2" charset="2"/>
              <a:buChar char="v"/>
            </a:pPr>
            <a:r>
              <a:rPr lang="en-US" sz="2400" dirty="0" smtClean="0">
                <a:latin typeface="Comic Sans MS" pitchFamily="66" charset="0"/>
              </a:rPr>
              <a:t>Quality of social interaction 				 4    </a:t>
            </a:r>
            <a:r>
              <a:rPr lang="en-US" sz="2400" dirty="0" smtClean="0">
                <a:latin typeface="Comic Sans MS" pitchFamily="66" charset="0"/>
              </a:rPr>
              <a:t> 3</a:t>
            </a:r>
            <a:endParaRPr lang="en-US" sz="2400" dirty="0" smtClean="0">
              <a:latin typeface="Comic Sans MS" pitchFamily="66" charset="0"/>
            </a:endParaRPr>
          </a:p>
          <a:p>
            <a:pPr eaLnBrk="1" hangingPunct="1">
              <a:buFont typeface="Wingdings" pitchFamily="2" charset="2"/>
              <a:buChar char="v"/>
            </a:pPr>
            <a:r>
              <a:rPr lang="en-US" sz="2400" dirty="0" smtClean="0">
                <a:latin typeface="Comic Sans MS" pitchFamily="66" charset="0"/>
              </a:rPr>
              <a:t>Sexual function 							 4    </a:t>
            </a:r>
            <a:r>
              <a:rPr lang="en-US" sz="2400" dirty="0" smtClean="0">
                <a:latin typeface="Comic Sans MS" pitchFamily="66" charset="0"/>
              </a:rPr>
              <a:t> 2 </a:t>
            </a:r>
            <a:endParaRPr lang="en-US" sz="2400" dirty="0" smtClean="0">
              <a:latin typeface="Comic Sans MS" pitchFamily="66" charset="0"/>
            </a:endParaRPr>
          </a:p>
          <a:p>
            <a:pPr eaLnBrk="1" hangingPunct="1">
              <a:buFont typeface="Wingdings" pitchFamily="2" charset="2"/>
              <a:buChar char="v"/>
            </a:pPr>
            <a:r>
              <a:rPr lang="en-US" sz="2400" dirty="0" smtClean="0">
                <a:latin typeface="Comic Sans MS" pitchFamily="66" charset="0"/>
              </a:rPr>
              <a:t>Sleep 										 9    </a:t>
            </a:r>
            <a:r>
              <a:rPr lang="en-US" sz="2400" dirty="0" smtClean="0">
                <a:latin typeface="Comic Sans MS" pitchFamily="66" charset="0"/>
              </a:rPr>
              <a:t> 4</a:t>
            </a:r>
            <a:endParaRPr lang="en-US" sz="2400" dirty="0" smtClean="0">
              <a:latin typeface="Comic Sans MS" pitchFamily="66" charset="0"/>
            </a:endParaRPr>
          </a:p>
          <a:p>
            <a:pPr eaLnBrk="1" hangingPunct="1">
              <a:buFont typeface="Wingdings" pitchFamily="2" charset="2"/>
              <a:buChar char="v"/>
            </a:pPr>
            <a:endParaRPr lang="en-US" sz="2400" dirty="0" smtClean="0">
              <a:latin typeface="Comic Sans MS" pitchFamily="66" charset="0"/>
            </a:endParaRPr>
          </a:p>
          <a:p>
            <a:pPr eaLnBrk="1" hangingPunct="1">
              <a:buFont typeface="Wingdings" pitchFamily="2" charset="2"/>
              <a:buChar char="v"/>
            </a:pPr>
            <a:r>
              <a:rPr lang="en-US" sz="2400" dirty="0" smtClean="0">
                <a:latin typeface="Comic Sans MS" pitchFamily="66" charset="0"/>
              </a:rPr>
              <a:t>Social support 							 4    </a:t>
            </a:r>
            <a:r>
              <a:rPr lang="en-US" sz="2400" dirty="0" smtClean="0">
                <a:latin typeface="Comic Sans MS" pitchFamily="66" charset="0"/>
              </a:rPr>
              <a:t> 2</a:t>
            </a:r>
            <a:endParaRPr lang="en-US" sz="2400" dirty="0" smtClean="0">
              <a:latin typeface="Comic Sans MS" pitchFamily="66" charset="0"/>
            </a:endParaRPr>
          </a:p>
          <a:p>
            <a:pPr eaLnBrk="1" hangingPunct="1">
              <a:buFont typeface="Wingdings" pitchFamily="2" charset="2"/>
              <a:buChar char="v"/>
            </a:pPr>
            <a:r>
              <a:rPr lang="en-US" sz="2400" dirty="0" smtClean="0">
                <a:latin typeface="Comic Sans MS" pitchFamily="66" charset="0"/>
              </a:rPr>
              <a:t>Dialysis staff encouragement 			 6    </a:t>
            </a:r>
            <a:r>
              <a:rPr lang="en-US" sz="2400" dirty="0" smtClean="0">
                <a:latin typeface="Comic Sans MS" pitchFamily="66" charset="0"/>
              </a:rPr>
              <a:t> 2</a:t>
            </a:r>
            <a:endParaRPr lang="en-US" sz="2400" dirty="0" smtClean="0">
              <a:latin typeface="Comic Sans MS" pitchFamily="66" charset="0"/>
            </a:endParaRPr>
          </a:p>
          <a:p>
            <a:pPr eaLnBrk="1" hangingPunct="1">
              <a:buFont typeface="Wingdings" pitchFamily="2" charset="2"/>
              <a:buChar char="v"/>
            </a:pPr>
            <a:r>
              <a:rPr lang="en-US" sz="2400" dirty="0" smtClean="0">
                <a:latin typeface="Comic Sans MS" pitchFamily="66" charset="0"/>
              </a:rPr>
              <a:t>Patient satisfaction 						 2    </a:t>
            </a:r>
            <a:r>
              <a:rPr lang="en-US" sz="2400" dirty="0" smtClean="0">
                <a:latin typeface="Comic Sans MS" pitchFamily="66" charset="0"/>
              </a:rPr>
              <a:t> 1</a:t>
            </a:r>
            <a:endParaRPr lang="en-US" sz="2400" dirty="0" smtClean="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z="4000" dirty="0" smtClean="0">
                <a:latin typeface="Comic Sans MS" pitchFamily="66" charset="0"/>
              </a:rPr>
              <a:t>KDQOL-36</a:t>
            </a:r>
          </a:p>
        </p:txBody>
      </p:sp>
      <p:sp>
        <p:nvSpPr>
          <p:cNvPr id="25603" name="Rectangle 6"/>
          <p:cNvSpPr>
            <a:spLocks noGrp="1" noChangeArrowheads="1"/>
          </p:cNvSpPr>
          <p:nvPr>
            <p:ph type="body" idx="1"/>
          </p:nvPr>
        </p:nvSpPr>
        <p:spPr>
          <a:xfrm>
            <a:off x="457200" y="1417638"/>
            <a:ext cx="8229600" cy="4929373"/>
          </a:xfrm>
        </p:spPr>
        <p:txBody>
          <a:bodyPr>
            <a:normAutofit fontScale="85000" lnSpcReduction="20000"/>
          </a:bodyPr>
          <a:lstStyle/>
          <a:p>
            <a:pPr eaLnBrk="1" hangingPunct="1">
              <a:spcBef>
                <a:spcPct val="50000"/>
              </a:spcBef>
              <a:buFont typeface="Wingdings" pitchFamily="2" charset="2"/>
              <a:buChar char="v"/>
            </a:pPr>
            <a:r>
              <a:rPr lang="en-US" sz="3200" b="1" dirty="0" smtClean="0">
                <a:latin typeface="Comic Sans MS" pitchFamily="66" charset="0"/>
              </a:rPr>
              <a:t>Items 1-12: </a:t>
            </a:r>
            <a:r>
              <a:rPr lang="en-US" sz="3200" dirty="0" smtClean="0">
                <a:latin typeface="Comic Sans MS" pitchFamily="66" charset="0"/>
              </a:rPr>
              <a:t>  SF-12</a:t>
            </a:r>
          </a:p>
          <a:p>
            <a:pPr eaLnBrk="1" hangingPunct="1">
              <a:spcBef>
                <a:spcPct val="50000"/>
              </a:spcBef>
              <a:buFont typeface="Wingdings" pitchFamily="2" charset="2"/>
              <a:buChar char="v"/>
            </a:pPr>
            <a:r>
              <a:rPr lang="en-US" sz="3200" b="1" dirty="0" smtClean="0">
                <a:latin typeface="Comic Sans MS" pitchFamily="66" charset="0"/>
              </a:rPr>
              <a:t>Items 13-16:</a:t>
            </a:r>
            <a:r>
              <a:rPr lang="en-US" sz="3200" dirty="0" smtClean="0">
                <a:latin typeface="Comic Sans MS" pitchFamily="66" charset="0"/>
              </a:rPr>
              <a:t>  Burden of Kidney Disease (4)</a:t>
            </a:r>
          </a:p>
          <a:p>
            <a:pPr eaLnBrk="1" hangingPunct="1">
              <a:spcBef>
                <a:spcPct val="50000"/>
              </a:spcBef>
              <a:buFont typeface="Wingdings" pitchFamily="2" charset="2"/>
              <a:buChar char="v"/>
            </a:pPr>
            <a:r>
              <a:rPr lang="en-US" sz="3200" b="1" dirty="0" smtClean="0">
                <a:latin typeface="Comic Sans MS" pitchFamily="66" charset="0"/>
              </a:rPr>
              <a:t>Items 17-28: </a:t>
            </a:r>
            <a:r>
              <a:rPr lang="en-US" sz="3200" dirty="0" smtClean="0">
                <a:latin typeface="Comic Sans MS" pitchFamily="66" charset="0"/>
              </a:rPr>
              <a:t>Symptoms/Problems (12)</a:t>
            </a:r>
          </a:p>
          <a:p>
            <a:pPr eaLnBrk="1" hangingPunct="1">
              <a:spcBef>
                <a:spcPct val="50000"/>
              </a:spcBef>
              <a:buFont typeface="Wingdings" pitchFamily="2" charset="2"/>
              <a:buChar char="v"/>
            </a:pPr>
            <a:r>
              <a:rPr lang="en-US" sz="3200" b="1" dirty="0" smtClean="0">
                <a:latin typeface="Comic Sans MS" pitchFamily="66" charset="0"/>
              </a:rPr>
              <a:t>Items 29-36:</a:t>
            </a:r>
            <a:r>
              <a:rPr lang="en-US" sz="3200" dirty="0" smtClean="0">
                <a:latin typeface="Comic Sans MS" pitchFamily="66" charset="0"/>
              </a:rPr>
              <a:t>  Effects of Kidney Disease (8)</a:t>
            </a:r>
          </a:p>
          <a:p>
            <a:pPr eaLnBrk="1" hangingPunct="1">
              <a:spcBef>
                <a:spcPct val="50000"/>
              </a:spcBef>
              <a:buFont typeface="Wingdings" pitchFamily="2" charset="2"/>
              <a:buChar char="v"/>
            </a:pPr>
            <a:endParaRPr lang="en-US" sz="3200" dirty="0" smtClean="0"/>
          </a:p>
          <a:p>
            <a:pPr marL="0" indent="0" eaLnBrk="1" hangingPunct="1">
              <a:spcBef>
                <a:spcPct val="50000"/>
              </a:spcBef>
              <a:buNone/>
            </a:pPr>
            <a:r>
              <a:rPr lang="en-US" dirty="0" smtClean="0"/>
              <a:t>Glover, C. et al.  (2011).  Understanding and assessing the impact of end-stage renal disease on quality of life: A systematic review of the content validity of self-administered instruments used to assess health-related quality of life in end-stage renal disease.  </a:t>
            </a:r>
            <a:r>
              <a:rPr lang="en-US" u="sng" dirty="0" smtClean="0"/>
              <a:t>Patient</a:t>
            </a:r>
            <a:r>
              <a:rPr lang="en-US" dirty="0" smtClean="0"/>
              <a:t>, </a:t>
            </a:r>
            <a:r>
              <a:rPr lang="en-US" u="sng" dirty="0" smtClean="0"/>
              <a:t>4</a:t>
            </a:r>
            <a:r>
              <a:rPr lang="en-US" dirty="0" smtClean="0"/>
              <a:t>(1), 19-30.</a:t>
            </a:r>
            <a:endParaRPr lang="en-US" sz="32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Burden of Kidney Disease</a:t>
            </a:r>
            <a:endParaRPr lang="en-US" dirty="0">
              <a:latin typeface="Comic Sans MS" pitchFamily="66" charset="0"/>
            </a:endParaRPr>
          </a:p>
        </p:txBody>
      </p:sp>
      <p:sp>
        <p:nvSpPr>
          <p:cNvPr id="3" name="Content Placeholder 2"/>
          <p:cNvSpPr>
            <a:spLocks noGrp="1"/>
          </p:cNvSpPr>
          <p:nvPr>
            <p:ph idx="1"/>
          </p:nvPr>
        </p:nvSpPr>
        <p:spPr/>
        <p:txBody>
          <a:bodyPr/>
          <a:lstStyle/>
          <a:p>
            <a:r>
              <a:rPr lang="en-US" dirty="0" smtClean="0">
                <a:latin typeface="Comic Sans MS" pitchFamily="66" charset="0"/>
              </a:rPr>
              <a:t>My kidney disease interferes too much with my life.</a:t>
            </a:r>
          </a:p>
          <a:p>
            <a:r>
              <a:rPr lang="en-US" dirty="0" smtClean="0">
                <a:latin typeface="Comic Sans MS" pitchFamily="66" charset="0"/>
              </a:rPr>
              <a:t>Too much of my time is spent </a:t>
            </a:r>
            <a:r>
              <a:rPr lang="en-US" dirty="0" err="1" smtClean="0">
                <a:latin typeface="Comic Sans MS" pitchFamily="66" charset="0"/>
              </a:rPr>
              <a:t>deading</a:t>
            </a:r>
            <a:r>
              <a:rPr lang="en-US" dirty="0" smtClean="0">
                <a:latin typeface="Comic Sans MS" pitchFamily="66" charset="0"/>
              </a:rPr>
              <a:t> with my kidney disease.</a:t>
            </a:r>
          </a:p>
          <a:p>
            <a:r>
              <a:rPr lang="en-US" dirty="0" smtClean="0">
                <a:latin typeface="Comic Sans MS" pitchFamily="66" charset="0"/>
              </a:rPr>
              <a:t>I feel frustrated with my kidney disease</a:t>
            </a:r>
          </a:p>
          <a:p>
            <a:r>
              <a:rPr lang="en-US" dirty="0" smtClean="0">
                <a:latin typeface="Comic Sans MS" pitchFamily="66" charset="0"/>
              </a:rPr>
              <a:t>I feel like a burden on my family.</a:t>
            </a:r>
            <a:endParaRPr lang="en-US" dirty="0">
              <a:latin typeface="Comic Sans MS" pitchFamily="66" charset="0"/>
            </a:endParaRPr>
          </a:p>
        </p:txBody>
      </p:sp>
    </p:spTree>
    <p:extLst>
      <p:ext uri="{BB962C8B-B14F-4D97-AF65-F5344CB8AC3E}">
        <p14:creationId xmlns:p14="http://schemas.microsoft.com/office/powerpoint/2010/main" val="109600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8875058" cy="1143000"/>
          </a:xfrm>
        </p:spPr>
        <p:txBody>
          <a:bodyPr>
            <a:normAutofit fontScale="90000"/>
          </a:bodyPr>
          <a:lstStyle/>
          <a:p>
            <a:r>
              <a:rPr lang="en-US" dirty="0" smtClean="0">
                <a:latin typeface="Comic Sans MS" pitchFamily="66" charset="0"/>
              </a:rPr>
              <a:t>Symptom/Problems-- </a:t>
            </a:r>
            <a:br>
              <a:rPr lang="en-US" dirty="0" smtClean="0">
                <a:latin typeface="Comic Sans MS" pitchFamily="66" charset="0"/>
              </a:rPr>
            </a:br>
            <a:r>
              <a:rPr lang="en-US" sz="3600" dirty="0" smtClean="0">
                <a:latin typeface="Comic Sans MS" pitchFamily="66" charset="0"/>
              </a:rPr>
              <a:t>To what extent were you bothered by ...</a:t>
            </a:r>
            <a:endParaRPr lang="en-US" sz="3600" dirty="0">
              <a:latin typeface="Comic Sans MS" pitchFamily="66" charset="0"/>
            </a:endParaRPr>
          </a:p>
        </p:txBody>
      </p:sp>
      <p:sp>
        <p:nvSpPr>
          <p:cNvPr id="3" name="Content Placeholder 2"/>
          <p:cNvSpPr>
            <a:spLocks noGrp="1"/>
          </p:cNvSpPr>
          <p:nvPr>
            <p:ph idx="1"/>
          </p:nvPr>
        </p:nvSpPr>
        <p:spPr/>
        <p:txBody>
          <a:bodyPr>
            <a:normAutofit fontScale="70000" lnSpcReduction="20000"/>
          </a:bodyPr>
          <a:lstStyle/>
          <a:p>
            <a:r>
              <a:rPr lang="en-US" dirty="0" smtClean="0">
                <a:latin typeface="Comic Sans MS" pitchFamily="66" charset="0"/>
              </a:rPr>
              <a:t>Soreness in your muscles?</a:t>
            </a:r>
          </a:p>
          <a:p>
            <a:r>
              <a:rPr lang="en-US" dirty="0" smtClean="0">
                <a:latin typeface="Comic Sans MS" pitchFamily="66" charset="0"/>
              </a:rPr>
              <a:t>Chest pain?</a:t>
            </a:r>
          </a:p>
          <a:p>
            <a:r>
              <a:rPr lang="en-US" dirty="0" smtClean="0">
                <a:latin typeface="Comic Sans MS" pitchFamily="66" charset="0"/>
              </a:rPr>
              <a:t>Cramps?</a:t>
            </a:r>
          </a:p>
          <a:p>
            <a:r>
              <a:rPr lang="en-US" dirty="0" smtClean="0">
                <a:latin typeface="Comic Sans MS" pitchFamily="66" charset="0"/>
              </a:rPr>
              <a:t>Itchy skin?</a:t>
            </a:r>
          </a:p>
          <a:p>
            <a:r>
              <a:rPr lang="en-US" dirty="0" smtClean="0">
                <a:latin typeface="Comic Sans MS" pitchFamily="66" charset="0"/>
              </a:rPr>
              <a:t>Dry skin?</a:t>
            </a:r>
          </a:p>
          <a:p>
            <a:r>
              <a:rPr lang="en-US" dirty="0" smtClean="0">
                <a:latin typeface="Comic Sans MS" pitchFamily="66" charset="0"/>
              </a:rPr>
              <a:t>Shortness of breath?</a:t>
            </a:r>
          </a:p>
          <a:p>
            <a:r>
              <a:rPr lang="en-US" dirty="0" smtClean="0">
                <a:latin typeface="Comic Sans MS" pitchFamily="66" charset="0"/>
              </a:rPr>
              <a:t>Faintness or dizziness?</a:t>
            </a:r>
          </a:p>
          <a:p>
            <a:r>
              <a:rPr lang="en-US" dirty="0" smtClean="0">
                <a:latin typeface="Comic Sans MS" pitchFamily="66" charset="0"/>
              </a:rPr>
              <a:t>Lack of appetite?</a:t>
            </a:r>
          </a:p>
          <a:p>
            <a:r>
              <a:rPr lang="en-US" dirty="0" smtClean="0">
                <a:latin typeface="Comic Sans MS" pitchFamily="66" charset="0"/>
              </a:rPr>
              <a:t>Washed our or drained?</a:t>
            </a:r>
          </a:p>
          <a:p>
            <a:r>
              <a:rPr lang="en-US" dirty="0" smtClean="0">
                <a:latin typeface="Comic Sans MS" pitchFamily="66" charset="0"/>
              </a:rPr>
              <a:t>Numbness in hands or feet?</a:t>
            </a:r>
          </a:p>
          <a:p>
            <a:r>
              <a:rPr lang="en-US" dirty="0" smtClean="0">
                <a:latin typeface="Comic Sans MS" pitchFamily="66" charset="0"/>
              </a:rPr>
              <a:t>Nausea or upset stomach?</a:t>
            </a:r>
          </a:p>
          <a:p>
            <a:r>
              <a:rPr lang="en-US" dirty="0" smtClean="0">
                <a:latin typeface="Comic Sans MS" pitchFamily="66" charset="0"/>
              </a:rPr>
              <a:t>Problems with access </a:t>
            </a:r>
            <a:r>
              <a:rPr lang="en-US" dirty="0" smtClean="0">
                <a:latin typeface="Comic Sans MS" pitchFamily="66" charset="0"/>
              </a:rPr>
              <a:t>(</a:t>
            </a:r>
            <a:r>
              <a:rPr lang="en-US" dirty="0" smtClean="0">
                <a:latin typeface="Comic Sans MS" pitchFamily="66" charset="0"/>
              </a:rPr>
              <a:t>catheter) site?</a:t>
            </a:r>
            <a:endParaRPr lang="en-US" dirty="0">
              <a:latin typeface="Comic Sans MS" pitchFamily="66" charset="0"/>
            </a:endParaRPr>
          </a:p>
        </p:txBody>
      </p:sp>
    </p:spTree>
    <p:extLst>
      <p:ext uri="{BB962C8B-B14F-4D97-AF65-F5344CB8AC3E}">
        <p14:creationId xmlns:p14="http://schemas.microsoft.com/office/powerpoint/2010/main" val="4041429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224" y="274638"/>
            <a:ext cx="8767482" cy="1143000"/>
          </a:xfrm>
        </p:spPr>
        <p:txBody>
          <a:bodyPr>
            <a:normAutofit fontScale="90000"/>
          </a:bodyPr>
          <a:lstStyle/>
          <a:p>
            <a:r>
              <a:rPr lang="en-US" dirty="0" smtClean="0">
                <a:latin typeface="Comic Sans MS" pitchFamily="66" charset="0"/>
              </a:rPr>
              <a:t>Effects of Kidney </a:t>
            </a:r>
            <a:r>
              <a:rPr lang="en-US" dirty="0" smtClean="0">
                <a:latin typeface="Comic Sans MS" pitchFamily="66" charset="0"/>
              </a:rPr>
              <a:t>Disease—</a:t>
            </a:r>
            <a:br>
              <a:rPr lang="en-US" dirty="0" smtClean="0">
                <a:latin typeface="Comic Sans MS" pitchFamily="66" charset="0"/>
              </a:rPr>
            </a:br>
            <a:r>
              <a:rPr lang="en-US" sz="3100" dirty="0" smtClean="0">
                <a:latin typeface="Comic Sans MS" pitchFamily="66" charset="0"/>
              </a:rPr>
              <a:t>How much does kidney disease bother you in …</a:t>
            </a:r>
            <a:endParaRPr lang="en-US" sz="3100"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omic Sans MS" pitchFamily="66" charset="0"/>
              </a:rPr>
              <a:t>Fluid restrictions?</a:t>
            </a:r>
          </a:p>
          <a:p>
            <a:r>
              <a:rPr lang="en-US" dirty="0" smtClean="0">
                <a:latin typeface="Comic Sans MS" pitchFamily="66" charset="0"/>
              </a:rPr>
              <a:t>Dietary restriction?</a:t>
            </a:r>
          </a:p>
          <a:p>
            <a:r>
              <a:rPr lang="en-US" dirty="0" smtClean="0">
                <a:latin typeface="Comic Sans MS" pitchFamily="66" charset="0"/>
              </a:rPr>
              <a:t>Your ability to work around the house?</a:t>
            </a:r>
          </a:p>
          <a:p>
            <a:r>
              <a:rPr lang="en-US" dirty="0" smtClean="0">
                <a:latin typeface="Comic Sans MS" pitchFamily="66" charset="0"/>
              </a:rPr>
              <a:t>Your ability to travel?</a:t>
            </a:r>
          </a:p>
          <a:p>
            <a:r>
              <a:rPr lang="en-US" dirty="0" smtClean="0">
                <a:latin typeface="Comic Sans MS" pitchFamily="66" charset="0"/>
              </a:rPr>
              <a:t>Being dependent on doctors and other medical staff?</a:t>
            </a:r>
          </a:p>
          <a:p>
            <a:r>
              <a:rPr lang="en-US" dirty="0" smtClean="0">
                <a:latin typeface="Comic Sans MS" pitchFamily="66" charset="0"/>
              </a:rPr>
              <a:t>Stress or worries caused by kidney disease?</a:t>
            </a:r>
          </a:p>
          <a:p>
            <a:r>
              <a:rPr lang="en-US" dirty="0" smtClean="0">
                <a:latin typeface="Comic Sans MS" pitchFamily="66" charset="0"/>
              </a:rPr>
              <a:t>Your sex life?</a:t>
            </a:r>
          </a:p>
          <a:p>
            <a:r>
              <a:rPr lang="en-US" dirty="0" smtClean="0">
                <a:latin typeface="Comic Sans MS" pitchFamily="66" charset="0"/>
              </a:rPr>
              <a:t>Your personal appearance?</a:t>
            </a:r>
            <a:endParaRPr lang="en-US" dirty="0">
              <a:latin typeface="Comic Sans MS" pitchFamily="66" charset="0"/>
            </a:endParaRPr>
          </a:p>
        </p:txBody>
      </p:sp>
    </p:spTree>
    <p:extLst>
      <p:ext uri="{BB962C8B-B14F-4D97-AF65-F5344CB8AC3E}">
        <p14:creationId xmlns:p14="http://schemas.microsoft.com/office/powerpoint/2010/main" val="11694805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p:txBody>
          <a:bodyPr/>
          <a:lstStyle/>
          <a:p>
            <a:pPr eaLnBrk="1" hangingPunct="1"/>
            <a:r>
              <a:rPr lang="en-US" sz="4000" dirty="0" smtClean="0">
                <a:latin typeface="Comic Sans MS" pitchFamily="66" charset="0"/>
              </a:rPr>
              <a:t>Scoring</a:t>
            </a:r>
          </a:p>
        </p:txBody>
      </p:sp>
      <p:sp>
        <p:nvSpPr>
          <p:cNvPr id="26627" name="Content Placeholder 2"/>
          <p:cNvSpPr>
            <a:spLocks noGrp="1"/>
          </p:cNvSpPr>
          <p:nvPr>
            <p:ph idx="4294967295"/>
          </p:nvPr>
        </p:nvSpPr>
        <p:spPr/>
        <p:txBody>
          <a:bodyPr/>
          <a:lstStyle/>
          <a:p>
            <a:pPr eaLnBrk="1" hangingPunct="1">
              <a:buFont typeface="Wingdings" pitchFamily="2" charset="2"/>
              <a:buChar char="v"/>
            </a:pPr>
            <a:r>
              <a:rPr lang="en-US" sz="3200" dirty="0" smtClean="0">
                <a:latin typeface="Comic Sans MS" pitchFamily="66" charset="0"/>
              </a:rPr>
              <a:t>Higher score = better health</a:t>
            </a:r>
          </a:p>
          <a:p>
            <a:pPr eaLnBrk="1" hangingPunct="1">
              <a:buFont typeface="Wingdings" pitchFamily="2" charset="2"/>
              <a:buChar char="v"/>
            </a:pPr>
            <a:r>
              <a:rPr lang="en-US" sz="3200" dirty="0" smtClean="0">
                <a:latin typeface="Comic Sans MS" pitchFamily="66" charset="0"/>
              </a:rPr>
              <a:t>Transform linearly to 0-100 range </a:t>
            </a:r>
          </a:p>
          <a:p>
            <a:pPr eaLnBrk="1" hangingPunct="1">
              <a:buFont typeface="Wingdings" pitchFamily="2" charset="2"/>
              <a:buChar char="v"/>
            </a:pPr>
            <a:r>
              <a:rPr lang="en-US" sz="3200" dirty="0" smtClean="0">
                <a:latin typeface="Comic Sans MS" pitchFamily="66" charset="0"/>
              </a:rPr>
              <a:t>Average items in each scale together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228600"/>
            <a:ext cx="7772400" cy="1066800"/>
          </a:xfrm>
        </p:spPr>
        <p:txBody>
          <a:bodyPr>
            <a:normAutofit/>
          </a:bodyPr>
          <a:lstStyle/>
          <a:p>
            <a:pPr eaLnBrk="1" hangingPunct="1"/>
            <a:r>
              <a:rPr lang="en-US" sz="4000" dirty="0" smtClean="0">
                <a:latin typeface="Comic Sans MS" pitchFamily="66" charset="0"/>
              </a:rPr>
              <a:t>KDQOL-36 Translations </a:t>
            </a:r>
          </a:p>
        </p:txBody>
      </p:sp>
      <p:sp>
        <p:nvSpPr>
          <p:cNvPr id="33795" name="Rectangle 3"/>
          <p:cNvSpPr>
            <a:spLocks noGrp="1" noChangeArrowheads="1"/>
          </p:cNvSpPr>
          <p:nvPr>
            <p:ph type="body" sz="half" idx="2"/>
          </p:nvPr>
        </p:nvSpPr>
        <p:spPr>
          <a:xfrm>
            <a:off x="838200" y="1447800"/>
            <a:ext cx="2590800" cy="4191000"/>
          </a:xfrm>
        </p:spPr>
        <p:txBody>
          <a:bodyPr/>
          <a:lstStyle/>
          <a:p>
            <a:pPr eaLnBrk="1" hangingPunct="1">
              <a:buFont typeface="Wingdings" pitchFamily="2" charset="2"/>
              <a:buChar char="v"/>
            </a:pPr>
            <a:r>
              <a:rPr lang="en-US" sz="2400" smtClean="0"/>
              <a:t>Chinese</a:t>
            </a:r>
          </a:p>
          <a:p>
            <a:pPr eaLnBrk="1" hangingPunct="1">
              <a:buFont typeface="Wingdings" pitchFamily="2" charset="2"/>
              <a:buChar char="v"/>
            </a:pPr>
            <a:r>
              <a:rPr lang="en-US" sz="2400" smtClean="0"/>
              <a:t>Czech</a:t>
            </a:r>
          </a:p>
          <a:p>
            <a:pPr eaLnBrk="1" hangingPunct="1">
              <a:buFont typeface="Wingdings" pitchFamily="2" charset="2"/>
              <a:buChar char="v"/>
            </a:pPr>
            <a:r>
              <a:rPr lang="en-US" sz="2400" smtClean="0"/>
              <a:t>Danish</a:t>
            </a:r>
          </a:p>
          <a:p>
            <a:pPr eaLnBrk="1" hangingPunct="1">
              <a:buFont typeface="Wingdings" pitchFamily="2" charset="2"/>
              <a:buChar char="v"/>
            </a:pPr>
            <a:r>
              <a:rPr lang="en-US" sz="2400" smtClean="0"/>
              <a:t>Dutch</a:t>
            </a:r>
          </a:p>
          <a:p>
            <a:pPr eaLnBrk="1" hangingPunct="1">
              <a:buFont typeface="Wingdings" pitchFamily="2" charset="2"/>
              <a:buChar char="v"/>
            </a:pPr>
            <a:r>
              <a:rPr lang="en-US" sz="2400" smtClean="0"/>
              <a:t>English </a:t>
            </a:r>
          </a:p>
          <a:p>
            <a:pPr eaLnBrk="1" hangingPunct="1">
              <a:buFont typeface="Wingdings" pitchFamily="2" charset="2"/>
              <a:buChar char="v"/>
            </a:pPr>
            <a:r>
              <a:rPr lang="en-US" sz="2400" smtClean="0"/>
              <a:t>French</a:t>
            </a:r>
          </a:p>
          <a:p>
            <a:pPr eaLnBrk="1" hangingPunct="1">
              <a:buFont typeface="Wingdings" pitchFamily="2" charset="2"/>
              <a:buChar char="v"/>
            </a:pPr>
            <a:r>
              <a:rPr lang="en-US" sz="2400" smtClean="0"/>
              <a:t>German</a:t>
            </a:r>
          </a:p>
          <a:p>
            <a:pPr eaLnBrk="1" hangingPunct="1">
              <a:buFont typeface="Wingdings" pitchFamily="2" charset="2"/>
              <a:buChar char="v"/>
            </a:pPr>
            <a:r>
              <a:rPr lang="en-US" sz="2400" smtClean="0"/>
              <a:t>Greek</a:t>
            </a:r>
          </a:p>
          <a:p>
            <a:pPr eaLnBrk="1" hangingPunct="1">
              <a:buFont typeface="Wingdings" pitchFamily="2" charset="2"/>
              <a:buChar char="v"/>
            </a:pPr>
            <a:r>
              <a:rPr lang="en-US" sz="2400" smtClean="0"/>
              <a:t>Hebrew</a:t>
            </a: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295400"/>
            <a:ext cx="239712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6"/>
          <p:cNvSpPr>
            <a:spLocks noChangeArrowheads="1"/>
          </p:cNvSpPr>
          <p:nvPr/>
        </p:nvSpPr>
        <p:spPr bwMode="auto">
          <a:xfrm>
            <a:off x="5867400" y="1447800"/>
            <a:ext cx="2590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Clr>
                <a:srgbClr val="CC3300"/>
              </a:buClr>
              <a:buFont typeface="Wingdings" pitchFamily="2" charset="2"/>
              <a:buChar char="v"/>
            </a:pPr>
            <a:r>
              <a:rPr lang="en-US" sz="2400">
                <a:latin typeface="Futura Bk" pitchFamily="34" charset="0"/>
              </a:rPr>
              <a:t>Hungarian</a:t>
            </a:r>
          </a:p>
          <a:p>
            <a:pPr marL="342900" indent="-342900">
              <a:spcBef>
                <a:spcPct val="20000"/>
              </a:spcBef>
              <a:buClr>
                <a:srgbClr val="CC3300"/>
              </a:buClr>
              <a:buFont typeface="Wingdings" pitchFamily="2" charset="2"/>
              <a:buChar char="v"/>
            </a:pPr>
            <a:r>
              <a:rPr lang="en-US" sz="2400">
                <a:latin typeface="Futura Bk" pitchFamily="34" charset="0"/>
              </a:rPr>
              <a:t>Italian</a:t>
            </a:r>
          </a:p>
          <a:p>
            <a:pPr marL="342900" indent="-342900">
              <a:spcBef>
                <a:spcPct val="20000"/>
              </a:spcBef>
              <a:buClr>
                <a:srgbClr val="CC3300"/>
              </a:buClr>
              <a:buFont typeface="Wingdings" pitchFamily="2" charset="2"/>
              <a:buChar char="v"/>
            </a:pPr>
            <a:r>
              <a:rPr lang="en-US" sz="2400">
                <a:latin typeface="Futura Bk" pitchFamily="34" charset="0"/>
              </a:rPr>
              <a:t>Malay</a:t>
            </a:r>
          </a:p>
          <a:p>
            <a:pPr marL="342900" indent="-342900">
              <a:spcBef>
                <a:spcPct val="20000"/>
              </a:spcBef>
              <a:buClr>
                <a:srgbClr val="CC3300"/>
              </a:buClr>
              <a:buFont typeface="Wingdings" pitchFamily="2" charset="2"/>
              <a:buChar char="v"/>
            </a:pPr>
            <a:r>
              <a:rPr lang="en-US" sz="2400">
                <a:latin typeface="Futura Bk" pitchFamily="34" charset="0"/>
              </a:rPr>
              <a:t>Polish</a:t>
            </a:r>
          </a:p>
          <a:p>
            <a:pPr marL="342900" indent="-342900">
              <a:spcBef>
                <a:spcPct val="20000"/>
              </a:spcBef>
              <a:buClr>
                <a:srgbClr val="CC3300"/>
              </a:buClr>
              <a:buFont typeface="Wingdings" pitchFamily="2" charset="2"/>
              <a:buChar char="v"/>
            </a:pPr>
            <a:r>
              <a:rPr lang="en-US" sz="2400">
                <a:latin typeface="Futura Bk" pitchFamily="34" charset="0"/>
              </a:rPr>
              <a:t>Portuguese</a:t>
            </a:r>
          </a:p>
          <a:p>
            <a:pPr marL="342900" indent="-342900">
              <a:spcBef>
                <a:spcPct val="20000"/>
              </a:spcBef>
              <a:buClr>
                <a:srgbClr val="CC3300"/>
              </a:buClr>
              <a:buFont typeface="Wingdings" pitchFamily="2" charset="2"/>
              <a:buChar char="v"/>
            </a:pPr>
            <a:r>
              <a:rPr lang="en-US" sz="2400">
                <a:latin typeface="Futura Bk" pitchFamily="34" charset="0"/>
              </a:rPr>
              <a:t>Russian</a:t>
            </a:r>
          </a:p>
          <a:p>
            <a:pPr marL="342900" indent="-342900">
              <a:spcBef>
                <a:spcPct val="20000"/>
              </a:spcBef>
              <a:buClr>
                <a:srgbClr val="CC3300"/>
              </a:buClr>
              <a:buFont typeface="Wingdings" pitchFamily="2" charset="2"/>
              <a:buChar char="v"/>
            </a:pPr>
            <a:r>
              <a:rPr lang="en-US" sz="2400">
                <a:latin typeface="Futura Bk" pitchFamily="34" charset="0"/>
              </a:rPr>
              <a:t>Spanish</a:t>
            </a:r>
          </a:p>
          <a:p>
            <a:pPr marL="342900" indent="-342900">
              <a:spcBef>
                <a:spcPct val="20000"/>
              </a:spcBef>
              <a:buClr>
                <a:srgbClr val="CC3300"/>
              </a:buClr>
              <a:buFont typeface="Wingdings" pitchFamily="2" charset="2"/>
              <a:buChar char="v"/>
            </a:pPr>
            <a:r>
              <a:rPr lang="en-US" sz="2400">
                <a:latin typeface="Futura Bk" pitchFamily="34" charset="0"/>
              </a:rPr>
              <a:t>Swedish</a:t>
            </a:r>
          </a:p>
          <a:p>
            <a:pPr marL="342900" indent="-342900">
              <a:spcBef>
                <a:spcPct val="20000"/>
              </a:spcBef>
              <a:buClr>
                <a:srgbClr val="CC3300"/>
              </a:buClr>
              <a:buFont typeface="Wingdings" pitchFamily="2" charset="2"/>
              <a:buChar char="v"/>
            </a:pPr>
            <a:r>
              <a:rPr lang="en-US" sz="2400">
                <a:latin typeface="Futura Bk" pitchFamily="34" charset="0"/>
              </a:rPr>
              <a:t>Turkish</a:t>
            </a:r>
          </a:p>
        </p:txBody>
      </p:sp>
      <p:sp>
        <p:nvSpPr>
          <p:cNvPr id="33798" name="Text Box 8"/>
          <p:cNvSpPr txBox="1">
            <a:spLocks noChangeArrowheads="1"/>
          </p:cNvSpPr>
          <p:nvPr/>
        </p:nvSpPr>
        <p:spPr bwMode="auto">
          <a:xfrm>
            <a:off x="685800" y="5762625"/>
            <a:ext cx="7848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eaLnBrk="1" hangingPunct="1">
              <a:spcBef>
                <a:spcPct val="50000"/>
              </a:spcBef>
            </a:pPr>
            <a:r>
              <a:rPr lang="en-US" sz="2000" b="1">
                <a:solidFill>
                  <a:schemeClr val="tx2"/>
                </a:solidFill>
                <a:hlinkClick r:id="rId3"/>
              </a:rPr>
              <a:t>http://gim.med.ucla.edu/kdqol</a:t>
            </a:r>
            <a:r>
              <a:rPr lang="en-US" sz="2000" b="1">
                <a:solidFill>
                  <a:schemeClr val="tx2"/>
                </a:solidFill>
              </a:rPr>
              <a:t> (register for downloads) </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omic Sans MS" pitchFamily="66" charset="0"/>
              </a:rPr>
              <a:t>Dialysis Outcomes and Practice Patterns Study (DOPPS)</a:t>
            </a:r>
            <a:endParaRPr lang="en-US" dirty="0">
              <a:latin typeface="Comic Sans MS" pitchFamily="66" charset="0"/>
            </a:endParaRPr>
          </a:p>
        </p:txBody>
      </p:sp>
      <p:sp>
        <p:nvSpPr>
          <p:cNvPr id="3" name="Content Placeholder 2"/>
          <p:cNvSpPr>
            <a:spLocks noGrp="1"/>
          </p:cNvSpPr>
          <p:nvPr>
            <p:ph idx="1"/>
          </p:nvPr>
        </p:nvSpPr>
        <p:spPr/>
        <p:txBody>
          <a:bodyPr>
            <a:normAutofit fontScale="92500" lnSpcReduction="20000"/>
          </a:bodyPr>
          <a:lstStyle/>
          <a:p>
            <a:r>
              <a:rPr lang="en-US" dirty="0" smtClean="0">
                <a:latin typeface="Comic Sans MS" pitchFamily="66" charset="0"/>
              </a:rPr>
              <a:t>Longitudinal study of hemodialysis patients and unit </a:t>
            </a:r>
            <a:r>
              <a:rPr lang="en-US" dirty="0" smtClean="0">
                <a:latin typeface="Comic Sans MS" pitchFamily="66" charset="0"/>
              </a:rPr>
              <a:t>practices</a:t>
            </a:r>
          </a:p>
          <a:p>
            <a:pPr lvl="1"/>
            <a:r>
              <a:rPr lang="en-US" dirty="0" smtClean="0">
                <a:latin typeface="Comic Sans MS" pitchFamily="66" charset="0"/>
              </a:rPr>
              <a:t>Goal </a:t>
            </a:r>
            <a:r>
              <a:rPr lang="en-US" dirty="0">
                <a:latin typeface="Comic Sans MS" pitchFamily="66" charset="0"/>
              </a:rPr>
              <a:t>is to identify practice patterns associated with improved patient outcomes</a:t>
            </a:r>
          </a:p>
          <a:p>
            <a:r>
              <a:rPr lang="en-US" dirty="0" smtClean="0">
                <a:latin typeface="Comic Sans MS" pitchFamily="66" charset="0"/>
              </a:rPr>
              <a:t>Uniform </a:t>
            </a:r>
            <a:r>
              <a:rPr lang="en-US" dirty="0" smtClean="0">
                <a:latin typeface="Comic Sans MS" pitchFamily="66" charset="0"/>
              </a:rPr>
              <a:t>international data collection</a:t>
            </a:r>
          </a:p>
          <a:p>
            <a:pPr lvl="1"/>
            <a:r>
              <a:rPr lang="en-US" dirty="0" smtClean="0">
                <a:latin typeface="Comic Sans MS" pitchFamily="66" charset="0"/>
              </a:rPr>
              <a:t>M</a:t>
            </a:r>
            <a:r>
              <a:rPr lang="en-US" dirty="0" smtClean="0">
                <a:latin typeface="Comic Sans MS" pitchFamily="66" charset="0"/>
              </a:rPr>
              <a:t>ortality</a:t>
            </a:r>
          </a:p>
          <a:p>
            <a:pPr lvl="1"/>
            <a:r>
              <a:rPr lang="en-US" dirty="0" smtClean="0">
                <a:latin typeface="Comic Sans MS" pitchFamily="66" charset="0"/>
              </a:rPr>
              <a:t>Health-related quality of life</a:t>
            </a:r>
          </a:p>
          <a:p>
            <a:pPr lvl="1"/>
            <a:r>
              <a:rPr lang="en-US" dirty="0" smtClean="0">
                <a:latin typeface="Comic Sans MS" pitchFamily="66" charset="0"/>
              </a:rPr>
              <a:t>Hospitalization</a:t>
            </a:r>
          </a:p>
          <a:p>
            <a:pPr lvl="1"/>
            <a:r>
              <a:rPr lang="en-US" dirty="0" smtClean="0">
                <a:latin typeface="Comic Sans MS" pitchFamily="66" charset="0"/>
              </a:rPr>
              <a:t>V</a:t>
            </a:r>
            <a:r>
              <a:rPr lang="en-US" dirty="0" smtClean="0">
                <a:latin typeface="Comic Sans MS" pitchFamily="66" charset="0"/>
              </a:rPr>
              <a:t>ascular access</a:t>
            </a:r>
            <a:endParaRPr lang="en-US" dirty="0" smtClean="0">
              <a:latin typeface="Comic Sans MS" pitchFamily="66" charset="0"/>
            </a:endParaRPr>
          </a:p>
          <a:p>
            <a:r>
              <a:rPr lang="en-US" dirty="0" smtClean="0">
                <a:latin typeface="Comic Sans MS" pitchFamily="66" charset="0"/>
              </a:rPr>
              <a:t>Coordinated </a:t>
            </a:r>
            <a:r>
              <a:rPr lang="en-US" dirty="0" smtClean="0">
                <a:latin typeface="Comic Sans MS" pitchFamily="66" charset="0"/>
              </a:rPr>
              <a:t>by Arbor Research Collaborative for Health</a:t>
            </a:r>
            <a:endParaRPr lang="en-US" dirty="0">
              <a:latin typeface="Comic Sans MS" pitchFamily="66" charset="0"/>
            </a:endParaRPr>
          </a:p>
        </p:txBody>
      </p:sp>
    </p:spTree>
    <p:extLst>
      <p:ext uri="{BB962C8B-B14F-4D97-AF65-F5344CB8AC3E}">
        <p14:creationId xmlns:p14="http://schemas.microsoft.com/office/powerpoint/2010/main" val="25204486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omic Sans MS" pitchFamily="66" charset="0"/>
              </a:rPr>
              <a:t>DOPPS </a:t>
            </a:r>
            <a:r>
              <a:rPr lang="en-US" dirty="0" smtClean="0">
                <a:latin typeface="Comic Sans MS" pitchFamily="66" charset="0"/>
              </a:rPr>
              <a:t>Data</a:t>
            </a:r>
            <a:endParaRPr lang="en-US" dirty="0">
              <a:latin typeface="Comic Sans MS" pitchFamily="66" charset="0"/>
            </a:endParaRPr>
          </a:p>
        </p:txBody>
      </p:sp>
      <p:sp>
        <p:nvSpPr>
          <p:cNvPr id="3" name="Content Placeholder 2"/>
          <p:cNvSpPr>
            <a:spLocks noGrp="1"/>
          </p:cNvSpPr>
          <p:nvPr>
            <p:ph idx="1"/>
          </p:nvPr>
        </p:nvSpPr>
        <p:spPr/>
        <p:txBody>
          <a:bodyPr>
            <a:normAutofit fontScale="92500"/>
          </a:bodyPr>
          <a:lstStyle/>
          <a:p>
            <a:r>
              <a:rPr lang="en-US" dirty="0" smtClean="0">
                <a:latin typeface="Comic Sans MS" pitchFamily="66" charset="0"/>
              </a:rPr>
              <a:t>308 dialysis facilities in DOPPS I</a:t>
            </a:r>
          </a:p>
          <a:p>
            <a:pPr lvl="1"/>
            <a:r>
              <a:rPr lang="en-US" dirty="0" smtClean="0">
                <a:latin typeface="Comic Sans MS" pitchFamily="66" charset="0"/>
              </a:rPr>
              <a:t>12,465 patients from 7 countries</a:t>
            </a:r>
          </a:p>
          <a:p>
            <a:pPr lvl="1"/>
            <a:r>
              <a:rPr lang="en-US" dirty="0" smtClean="0">
                <a:latin typeface="Comic Sans MS" pitchFamily="66" charset="0"/>
              </a:rPr>
              <a:t>France, Germany, Italy, Japan, Spain, UK, US</a:t>
            </a:r>
          </a:p>
          <a:p>
            <a:r>
              <a:rPr lang="en-US" dirty="0" smtClean="0">
                <a:latin typeface="Comic Sans MS" pitchFamily="66" charset="0"/>
              </a:rPr>
              <a:t>320 dialysis facilities in DOPPS II</a:t>
            </a:r>
          </a:p>
          <a:p>
            <a:pPr lvl="1"/>
            <a:r>
              <a:rPr lang="en-US" dirty="0" smtClean="0">
                <a:latin typeface="Comic Sans MS" pitchFamily="66" charset="0"/>
              </a:rPr>
              <a:t>10,551 patients from 12 countries</a:t>
            </a:r>
          </a:p>
          <a:p>
            <a:pPr lvl="1"/>
            <a:r>
              <a:rPr lang="en-US" dirty="0" smtClean="0">
                <a:latin typeface="Comic Sans MS" pitchFamily="66" charset="0"/>
              </a:rPr>
              <a:t>Same 7 above plus Australia, New Zealand, Belgium, Canada and Sweden</a:t>
            </a:r>
          </a:p>
          <a:p>
            <a:r>
              <a:rPr lang="en-US" dirty="0" smtClean="0">
                <a:latin typeface="Comic Sans MS" pitchFamily="66" charset="0"/>
              </a:rPr>
              <a:t>297 facilities in DOPPS III</a:t>
            </a:r>
          </a:p>
          <a:p>
            <a:pPr lvl="1"/>
            <a:r>
              <a:rPr lang="en-US" dirty="0" smtClean="0">
                <a:latin typeface="Comic Sans MS" pitchFamily="66" charset="0"/>
              </a:rPr>
              <a:t>9,316 patients from the same 12 countries</a:t>
            </a:r>
            <a:endParaRPr lang="en-US" dirty="0">
              <a:latin typeface="Comic Sans MS" pitchFamily="66" charset="0"/>
            </a:endParaRPr>
          </a:p>
        </p:txBody>
      </p:sp>
    </p:spTree>
    <p:extLst>
      <p:ext uri="{BB962C8B-B14F-4D97-AF65-F5344CB8AC3E}">
        <p14:creationId xmlns:p14="http://schemas.microsoft.com/office/powerpoint/2010/main" val="24907403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328" y="26506"/>
            <a:ext cx="8882271" cy="1116494"/>
          </a:xfrm>
        </p:spPr>
        <p:txBody>
          <a:bodyPr>
            <a:noAutofit/>
          </a:bodyPr>
          <a:lstStyle/>
          <a:p>
            <a:r>
              <a:rPr lang="en-US" sz="2400" dirty="0" smtClean="0"/>
              <a:t>Figure 1: </a:t>
            </a:r>
            <a:r>
              <a:rPr lang="en-GB" sz="2400" dirty="0" smtClean="0"/>
              <a:t>Association of patient self-reported social support and other psychosocial factors with all-cause mortality, by region </a:t>
            </a:r>
            <a:endParaRPr lang="en-US" sz="2400" dirty="0"/>
          </a:p>
        </p:txBody>
      </p:sp>
      <p:pic>
        <p:nvPicPr>
          <p:cNvPr id="24" name="Content Placeholder 23" descr="TEMP17.PNG"/>
          <p:cNvPicPr>
            <a:picLocks noGrp="1"/>
          </p:cNvPicPr>
          <p:nvPr>
            <p:ph idx="1"/>
          </p:nvPr>
        </p:nvPicPr>
        <p:blipFill>
          <a:blip r:embed="rId3"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052047" y="4912659"/>
            <a:ext cx="1147482"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Health</a:t>
            </a:r>
            <a:endParaRPr lang="en-US" dirty="0">
              <a:solidFill>
                <a:schemeClr val="tx1"/>
              </a:solidFill>
            </a:endParaRPr>
          </a:p>
        </p:txBody>
      </p:sp>
      <p:sp>
        <p:nvSpPr>
          <p:cNvPr id="5" name="Oval 4"/>
          <p:cNvSpPr/>
          <p:nvPr/>
        </p:nvSpPr>
        <p:spPr>
          <a:xfrm>
            <a:off x="4948518" y="3585882"/>
            <a:ext cx="1452282"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Behavior</a:t>
            </a:r>
            <a:endParaRPr lang="en-US" dirty="0">
              <a:solidFill>
                <a:schemeClr val="tx1"/>
              </a:solidFill>
            </a:endParaRPr>
          </a:p>
        </p:txBody>
      </p:sp>
      <p:sp>
        <p:nvSpPr>
          <p:cNvPr id="6" name="Oval 5"/>
          <p:cNvSpPr/>
          <p:nvPr/>
        </p:nvSpPr>
        <p:spPr>
          <a:xfrm>
            <a:off x="2886636" y="3585882"/>
            <a:ext cx="1308847" cy="914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Quality of Care</a:t>
            </a:r>
            <a:endParaRPr lang="en-US" dirty="0">
              <a:solidFill>
                <a:schemeClr val="tx1"/>
              </a:solidFill>
            </a:endParaRPr>
          </a:p>
        </p:txBody>
      </p:sp>
      <p:cxnSp>
        <p:nvCxnSpPr>
          <p:cNvPr id="10" name="Straight Arrow Connector 9"/>
          <p:cNvCxnSpPr>
            <a:stCxn id="6" idx="6"/>
            <a:endCxn id="5" idx="2"/>
          </p:cNvCxnSpPr>
          <p:nvPr/>
        </p:nvCxnSpPr>
        <p:spPr>
          <a:xfrm>
            <a:off x="4195483" y="4043082"/>
            <a:ext cx="75303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endCxn id="4" idx="1"/>
          </p:cNvCxnSpPr>
          <p:nvPr/>
        </p:nvCxnSpPr>
        <p:spPr>
          <a:xfrm>
            <a:off x="3675529" y="4500282"/>
            <a:ext cx="544563" cy="546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4" idx="7"/>
          </p:cNvCxnSpPr>
          <p:nvPr/>
        </p:nvCxnSpPr>
        <p:spPr>
          <a:xfrm flipH="1">
            <a:off x="5031484" y="4500282"/>
            <a:ext cx="383198" cy="54628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6777318" y="2241176"/>
            <a:ext cx="1488141" cy="138056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Demo-graphics</a:t>
            </a:r>
            <a:endParaRPr lang="en-US" dirty="0">
              <a:solidFill>
                <a:schemeClr val="tx1"/>
              </a:solidFill>
            </a:endParaRPr>
          </a:p>
        </p:txBody>
      </p:sp>
      <p:cxnSp>
        <p:nvCxnSpPr>
          <p:cNvPr id="17" name="Straight Arrow Connector 16"/>
          <p:cNvCxnSpPr>
            <a:stCxn id="15" idx="2"/>
            <a:endCxn id="6" idx="7"/>
          </p:cNvCxnSpPr>
          <p:nvPr/>
        </p:nvCxnSpPr>
        <p:spPr>
          <a:xfrm flipH="1">
            <a:off x="4003807" y="2931459"/>
            <a:ext cx="2773511" cy="78833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5" idx="3"/>
            <a:endCxn id="5" idx="7"/>
          </p:cNvCxnSpPr>
          <p:nvPr/>
        </p:nvCxnSpPr>
        <p:spPr>
          <a:xfrm flipH="1">
            <a:off x="6188118" y="3419562"/>
            <a:ext cx="807133" cy="30023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endCxn id="4" idx="6"/>
          </p:cNvCxnSpPr>
          <p:nvPr/>
        </p:nvCxnSpPr>
        <p:spPr>
          <a:xfrm flipH="1">
            <a:off x="5199529" y="3621741"/>
            <a:ext cx="2169459" cy="17481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Rectangle 21"/>
          <p:cNvSpPr/>
          <p:nvPr/>
        </p:nvSpPr>
        <p:spPr>
          <a:xfrm>
            <a:off x="1649506" y="2689414"/>
            <a:ext cx="1111623" cy="24204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Technical</a:t>
            </a:r>
            <a:endParaRPr lang="en-US" dirty="0">
              <a:solidFill>
                <a:schemeClr val="tx1"/>
              </a:solidFill>
            </a:endParaRPr>
          </a:p>
        </p:txBody>
      </p:sp>
      <p:sp>
        <p:nvSpPr>
          <p:cNvPr id="23" name="Rectangle 22"/>
          <p:cNvSpPr/>
          <p:nvPr/>
        </p:nvSpPr>
        <p:spPr>
          <a:xfrm>
            <a:off x="3490610" y="2689413"/>
            <a:ext cx="914400" cy="24204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Reports</a:t>
            </a:r>
            <a:endParaRPr lang="en-US" dirty="0">
              <a:solidFill>
                <a:schemeClr val="tx1"/>
              </a:solidFill>
            </a:endParaRPr>
          </a:p>
        </p:txBody>
      </p:sp>
      <p:cxnSp>
        <p:nvCxnSpPr>
          <p:cNvPr id="27" name="Straight Arrow Connector 26"/>
          <p:cNvCxnSpPr/>
          <p:nvPr/>
        </p:nvCxnSpPr>
        <p:spPr>
          <a:xfrm flipV="1">
            <a:off x="3675529" y="2931460"/>
            <a:ext cx="272281" cy="6902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a:stCxn id="6" idx="1"/>
            <a:endCxn id="22" idx="2"/>
          </p:cNvCxnSpPr>
          <p:nvPr/>
        </p:nvCxnSpPr>
        <p:spPr>
          <a:xfrm flipH="1" flipV="1">
            <a:off x="2205318" y="2931460"/>
            <a:ext cx="872994" cy="7883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Rectangle 31"/>
          <p:cNvSpPr/>
          <p:nvPr/>
        </p:nvSpPr>
        <p:spPr>
          <a:xfrm>
            <a:off x="2886636" y="5970494"/>
            <a:ext cx="1061175" cy="5020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Clinical</a:t>
            </a:r>
            <a:endParaRPr lang="en-US" dirty="0">
              <a:solidFill>
                <a:schemeClr val="tx1"/>
              </a:solidFill>
            </a:endParaRPr>
          </a:p>
        </p:txBody>
      </p:sp>
      <p:sp>
        <p:nvSpPr>
          <p:cNvPr id="33" name="Rectangle 32"/>
          <p:cNvSpPr/>
          <p:nvPr/>
        </p:nvSpPr>
        <p:spPr>
          <a:xfrm>
            <a:off x="5199529" y="5970494"/>
            <a:ext cx="988590" cy="5020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Reports</a:t>
            </a:r>
            <a:endParaRPr lang="en-US" dirty="0">
              <a:solidFill>
                <a:schemeClr val="tx1"/>
              </a:solidFill>
            </a:endParaRPr>
          </a:p>
        </p:txBody>
      </p:sp>
      <p:sp>
        <p:nvSpPr>
          <p:cNvPr id="38" name="Title 37"/>
          <p:cNvSpPr>
            <a:spLocks noGrp="1"/>
          </p:cNvSpPr>
          <p:nvPr>
            <p:ph type="title"/>
          </p:nvPr>
        </p:nvSpPr>
        <p:spPr/>
        <p:txBody>
          <a:bodyPr/>
          <a:lstStyle/>
          <a:p>
            <a:r>
              <a:rPr lang="en-US" dirty="0" smtClean="0"/>
              <a:t>Patient-Reported Measures</a:t>
            </a:r>
            <a:endParaRPr lang="en-US" dirty="0"/>
          </a:p>
        </p:txBody>
      </p:sp>
      <p:cxnSp>
        <p:nvCxnSpPr>
          <p:cNvPr id="53" name="Straight Arrow Connector 52"/>
          <p:cNvCxnSpPr/>
          <p:nvPr/>
        </p:nvCxnSpPr>
        <p:spPr>
          <a:xfrm flipH="1">
            <a:off x="3675529" y="5522259"/>
            <a:ext cx="376518" cy="448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55" name="Straight Arrow Connector 54"/>
          <p:cNvCxnSpPr>
            <a:endCxn id="33" idx="0"/>
          </p:cNvCxnSpPr>
          <p:nvPr/>
        </p:nvCxnSpPr>
        <p:spPr>
          <a:xfrm>
            <a:off x="5199529" y="5522259"/>
            <a:ext cx="494295" cy="4482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5061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22">
                                            <p:txEl>
                                              <p:pRg st="0" end="0"/>
                                            </p:txEl>
                                          </p:spTgt>
                                        </p:tgtEl>
                                        <p:attrNameLst>
                                          <p:attrName>style.color</p:attrName>
                                        </p:attrNameLst>
                                      </p:cBhvr>
                                      <p:to>
                                        <a:schemeClr val="accent2"/>
                                      </p:to>
                                    </p:animClr>
                                    <p:animClr clrSpc="rgb" dir="cw">
                                      <p:cBhvr>
                                        <p:cTn id="7" dur="500" fill="hold"/>
                                        <p:tgtEl>
                                          <p:spTgt spid="22">
                                            <p:txEl>
                                              <p:pRg st="0" end="0"/>
                                            </p:txEl>
                                          </p:spTgt>
                                        </p:tgtEl>
                                        <p:attrNameLst>
                                          <p:attrName>fillcolor</p:attrName>
                                        </p:attrNameLst>
                                      </p:cBhvr>
                                      <p:to>
                                        <a:schemeClr val="accent2"/>
                                      </p:to>
                                    </p:animClr>
                                    <p:set>
                                      <p:cBhvr>
                                        <p:cTn id="8" dur="500" fill="hold"/>
                                        <p:tgtEl>
                                          <p:spTgt spid="22">
                                            <p:txEl>
                                              <p:pRg st="0" end="0"/>
                                            </p:txEl>
                                          </p:spTgt>
                                        </p:tgtEl>
                                        <p:attrNameLst>
                                          <p:attrName>fill.type</p:attrName>
                                        </p:attrNameLst>
                                      </p:cBhvr>
                                      <p:to>
                                        <p:strVal val="solid"/>
                                      </p:to>
                                    </p:set>
                                    <p:set>
                                      <p:cBhvr>
                                        <p:cTn id="9" dur="500" fill="hold"/>
                                        <p:tgtEl>
                                          <p:spTgt spid="22">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32">
                                            <p:txEl>
                                              <p:pRg st="0" end="0"/>
                                            </p:txEl>
                                          </p:spTgt>
                                        </p:tgtEl>
                                        <p:attrNameLst>
                                          <p:attrName>style.color</p:attrName>
                                        </p:attrNameLst>
                                      </p:cBhvr>
                                      <p:to>
                                        <a:schemeClr val="accent2"/>
                                      </p:to>
                                    </p:animClr>
                                    <p:animClr clrSpc="rgb" dir="cw">
                                      <p:cBhvr>
                                        <p:cTn id="14" dur="500" fill="hold"/>
                                        <p:tgtEl>
                                          <p:spTgt spid="32">
                                            <p:txEl>
                                              <p:pRg st="0" end="0"/>
                                            </p:txEl>
                                          </p:spTgt>
                                        </p:tgtEl>
                                        <p:attrNameLst>
                                          <p:attrName>fillcolor</p:attrName>
                                        </p:attrNameLst>
                                      </p:cBhvr>
                                      <p:to>
                                        <a:schemeClr val="accent2"/>
                                      </p:to>
                                    </p:animClr>
                                    <p:set>
                                      <p:cBhvr>
                                        <p:cTn id="15" dur="500" fill="hold"/>
                                        <p:tgtEl>
                                          <p:spTgt spid="32">
                                            <p:txEl>
                                              <p:pRg st="0" end="0"/>
                                            </p:txEl>
                                          </p:spTgt>
                                        </p:tgtEl>
                                        <p:attrNameLst>
                                          <p:attrName>fill.type</p:attrName>
                                        </p:attrNameLst>
                                      </p:cBhvr>
                                      <p:to>
                                        <p:strVal val="solid"/>
                                      </p:to>
                                    </p:set>
                                    <p:set>
                                      <p:cBhvr>
                                        <p:cTn id="16" dur="500" fill="hold"/>
                                        <p:tgtEl>
                                          <p:spTgt spid="3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idx="4294967295"/>
          </p:nvPr>
        </p:nvSpPr>
        <p:spPr>
          <a:xfrm>
            <a:off x="457200" y="274638"/>
            <a:ext cx="8229600" cy="1143000"/>
          </a:xfrm>
        </p:spPr>
        <p:txBody>
          <a:bodyPr>
            <a:normAutofit fontScale="90000"/>
          </a:bodyPr>
          <a:lstStyle/>
          <a:p>
            <a:pPr eaLnBrk="1" hangingPunct="1"/>
            <a:r>
              <a:rPr lang="en-US" sz="4000" b="0" dirty="0" smtClean="0">
                <a:latin typeface="Comic Sans MS" pitchFamily="66" charset="0"/>
              </a:rPr>
              <a:t>KDQOL</a:t>
            </a:r>
            <a:r>
              <a:rPr lang="en-US" sz="4000" b="0" baseline="30000" dirty="0" smtClean="0">
                <a:latin typeface="Comic Sans MS" pitchFamily="66" charset="0"/>
              </a:rPr>
              <a:t>TM</a:t>
            </a:r>
            <a:r>
              <a:rPr lang="en-US" sz="4000" b="0" dirty="0" smtClean="0">
                <a:latin typeface="Comic Sans MS" pitchFamily="66" charset="0"/>
              </a:rPr>
              <a:t> Scores Compared to National Sample of  </a:t>
            </a:r>
            <a:r>
              <a:rPr lang="en-US" sz="4000" b="0" dirty="0" smtClean="0"/>
              <a:t>Patients</a:t>
            </a:r>
          </a:p>
        </p:txBody>
      </p:sp>
      <p:graphicFrame>
        <p:nvGraphicFramePr>
          <p:cNvPr id="1026" name="Content Placeholder 4"/>
          <p:cNvGraphicFramePr>
            <a:graphicFrameLocks noGrp="1"/>
          </p:cNvGraphicFramePr>
          <p:nvPr>
            <p:ph idx="4294967295"/>
            <p:extLst>
              <p:ext uri="{D42A27DB-BD31-4B8C-83A1-F6EECF244321}">
                <p14:modId xmlns:p14="http://schemas.microsoft.com/office/powerpoint/2010/main" val="1161447459"/>
              </p:ext>
            </p:extLst>
          </p:nvPr>
        </p:nvGraphicFramePr>
        <p:xfrm>
          <a:off x="650875" y="1332100"/>
          <a:ext cx="7848600" cy="4419600"/>
        </p:xfrm>
        <a:graphic>
          <a:graphicData uri="http://schemas.openxmlformats.org/presentationml/2006/ole">
            <mc:AlternateContent xmlns:mc="http://schemas.openxmlformats.org/markup-compatibility/2006">
              <mc:Choice xmlns:v="urn:schemas-microsoft-com:vml" Requires="v">
                <p:oleObj spid="_x0000_s4180" name="Chart" r:id="rId4" imgW="7772319" imgH="4358559" progId="Excel.Chart.8">
                  <p:embed/>
                </p:oleObj>
              </mc:Choice>
              <mc:Fallback>
                <p:oleObj name="Chart" r:id="rId4" imgW="7772319" imgH="4358559" progId="Excel.Char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 y="1332100"/>
                        <a:ext cx="7848600" cy="4419600"/>
                      </a:xfrm>
                      <a:prstGeom prst="rect">
                        <a:avLst/>
                      </a:prstGeom>
                    </p:spPr>
                  </p:pic>
                </p:oleObj>
              </mc:Fallback>
            </mc:AlternateContent>
          </a:graphicData>
        </a:graphic>
      </p:graphicFrame>
      <p:sp>
        <p:nvSpPr>
          <p:cNvPr id="1028" name="TextBox 5"/>
          <p:cNvSpPr txBox="1">
            <a:spLocks noChangeArrowheads="1"/>
          </p:cNvSpPr>
          <p:nvPr/>
        </p:nvSpPr>
        <p:spPr bwMode="auto">
          <a:xfrm>
            <a:off x="685800" y="5751700"/>
            <a:ext cx="7696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r>
              <a:rPr lang="en-US" sz="2800" b="1" dirty="0" smtClean="0">
                <a:latin typeface="Comic Sans MS" pitchFamily="66" charset="0"/>
              </a:rPr>
              <a:t>Dialysis Outcomes and Practice Patterns Study (DOPPS) </a:t>
            </a:r>
            <a:r>
              <a:rPr lang="en-US" sz="2800" b="1" dirty="0">
                <a:latin typeface="Comic Sans MS" pitchFamily="66" charset="0"/>
              </a:rPr>
              <a:t>55-64 year old age group</a:t>
            </a:r>
          </a:p>
        </p:txBody>
      </p:sp>
      <p:sp>
        <p:nvSpPr>
          <p:cNvPr id="1029" name="TextBox 8"/>
          <p:cNvSpPr txBox="1">
            <a:spLocks noChangeArrowheads="1"/>
          </p:cNvSpPr>
          <p:nvPr/>
        </p:nvSpPr>
        <p:spPr bwMode="auto">
          <a:xfrm>
            <a:off x="2795588" y="5226050"/>
            <a:ext cx="2743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pitchFamily="-108" charset="-128"/>
              </a:defRPr>
            </a:lvl1pPr>
            <a:lvl2pPr marL="742950" indent="-285750" eaLnBrk="0" hangingPunct="0">
              <a:defRPr>
                <a:solidFill>
                  <a:schemeClr val="tx1"/>
                </a:solidFill>
                <a:latin typeface="Arial" charset="0"/>
                <a:ea typeface="ＭＳ Ｐゴシック" pitchFamily="-108" charset="-128"/>
              </a:defRPr>
            </a:lvl2pPr>
            <a:lvl3pPr marL="1143000" indent="-228600" eaLnBrk="0" hangingPunct="0">
              <a:defRPr>
                <a:solidFill>
                  <a:schemeClr val="tx1"/>
                </a:solidFill>
                <a:latin typeface="Arial" charset="0"/>
                <a:ea typeface="ＭＳ Ｐゴシック" pitchFamily="-108" charset="-128"/>
              </a:defRPr>
            </a:lvl3pPr>
            <a:lvl4pPr marL="1600200" indent="-228600" eaLnBrk="0" hangingPunct="0">
              <a:defRPr>
                <a:solidFill>
                  <a:schemeClr val="tx1"/>
                </a:solidFill>
                <a:latin typeface="Arial" charset="0"/>
                <a:ea typeface="ＭＳ Ｐゴシック" pitchFamily="-108" charset="-128"/>
              </a:defRPr>
            </a:lvl4pPr>
            <a:lvl5pPr marL="2057400" indent="-228600" eaLnBrk="0" hangingPunct="0">
              <a:defRPr>
                <a:solidFill>
                  <a:schemeClr val="tx1"/>
                </a:solidFill>
                <a:latin typeface="Arial" charset="0"/>
                <a:ea typeface="ＭＳ Ｐゴシック" pitchFamily="-108"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108"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108"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108"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108" charset="-128"/>
              </a:defRPr>
            </a:lvl9pPr>
          </a:lstStyle>
          <a:p>
            <a:pPr algn="ctr"/>
            <a:r>
              <a:rPr lang="en-US" sz="1600" dirty="0" smtClean="0">
                <a:latin typeface="Futura Bk" pitchFamily="34" charset="0"/>
              </a:rPr>
              <a:t>           </a:t>
            </a:r>
            <a:endParaRPr lang="en-US" sz="1600" dirty="0">
              <a:latin typeface="Futura Bk" pitchFamily="34" charset="0"/>
            </a:endParaRPr>
          </a:p>
        </p:txBody>
      </p:sp>
      <p:sp>
        <p:nvSpPr>
          <p:cNvPr id="2" name="TextBox 1"/>
          <p:cNvSpPr txBox="1"/>
          <p:nvPr/>
        </p:nvSpPr>
        <p:spPr>
          <a:xfrm>
            <a:off x="2828926" y="1739384"/>
            <a:ext cx="968535" cy="369332"/>
          </a:xfrm>
          <a:prstGeom prst="rect">
            <a:avLst/>
          </a:prstGeom>
          <a:noFill/>
        </p:spPr>
        <p:txBody>
          <a:bodyPr wrap="none" rtlCol="0">
            <a:spAutoFit/>
          </a:bodyPr>
          <a:lstStyle/>
          <a:p>
            <a:r>
              <a:rPr lang="en-US" dirty="0" smtClean="0"/>
              <a:t>Baseline</a:t>
            </a:r>
            <a:endParaRPr lang="en-US" dirty="0"/>
          </a:p>
        </p:txBody>
      </p:sp>
      <p:sp>
        <p:nvSpPr>
          <p:cNvPr id="3" name="TextBox 2"/>
          <p:cNvSpPr txBox="1"/>
          <p:nvPr/>
        </p:nvSpPr>
        <p:spPr>
          <a:xfrm>
            <a:off x="4376738" y="1790700"/>
            <a:ext cx="1767639" cy="369332"/>
          </a:xfrm>
          <a:prstGeom prst="rect">
            <a:avLst/>
          </a:prstGeom>
          <a:noFill/>
        </p:spPr>
        <p:txBody>
          <a:bodyPr wrap="square" rtlCol="0">
            <a:spAutoFit/>
          </a:bodyPr>
          <a:lstStyle/>
          <a:p>
            <a:r>
              <a:rPr lang="en-US" dirty="0" smtClean="0"/>
              <a:t>Follow-up</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506676963"/>
              </p:ext>
            </p:extLst>
          </p:nvPr>
        </p:nvGraphicFramePr>
        <p:xfrm>
          <a:off x="197223" y="143435"/>
          <a:ext cx="8785411" cy="6544236"/>
        </p:xfrm>
        <a:graphic>
          <a:graphicData uri="http://schemas.openxmlformats.org/presentationml/2006/ole">
            <mc:AlternateContent xmlns:mc="http://schemas.openxmlformats.org/markup-compatibility/2006">
              <mc:Choice xmlns:v="urn:schemas-microsoft-com:vml" Requires="v">
                <p:oleObj spid="_x0000_s8221" name="Acrobat Document" r:id="rId3" imgW="7543775" imgH="5829300" progId="AcroExch.Document.7">
                  <p:embed/>
                </p:oleObj>
              </mc:Choice>
              <mc:Fallback>
                <p:oleObj name="Acrobat Document" r:id="rId3" imgW="7543775" imgH="5829300" progId="AcroExch.Document.7">
                  <p:embed/>
                  <p:pic>
                    <p:nvPicPr>
                      <p:cNvPr id="0" name=""/>
                      <p:cNvPicPr/>
                      <p:nvPr/>
                    </p:nvPicPr>
                    <p:blipFill>
                      <a:blip r:embed="rId4"/>
                      <a:stretch>
                        <a:fillRect/>
                      </a:stretch>
                    </p:blipFill>
                    <p:spPr>
                      <a:xfrm>
                        <a:off x="197223" y="143435"/>
                        <a:ext cx="8785411" cy="6544236"/>
                      </a:xfrm>
                      <a:prstGeom prst="rect">
                        <a:avLst/>
                      </a:prstGeom>
                    </p:spPr>
                  </p:pic>
                </p:oleObj>
              </mc:Fallback>
            </mc:AlternateContent>
          </a:graphicData>
        </a:graphic>
      </p:graphicFrame>
    </p:spTree>
    <p:extLst>
      <p:ext uri="{BB962C8B-B14F-4D97-AF65-F5344CB8AC3E}">
        <p14:creationId xmlns:p14="http://schemas.microsoft.com/office/powerpoint/2010/main" val="14900257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latin typeface="Comic Sans MS" pitchFamily="66" charset="0"/>
              </a:rPr>
              <a:t>Hemo</a:t>
            </a:r>
            <a:r>
              <a:rPr lang="en-US" dirty="0" smtClean="0">
                <a:latin typeface="Comic Sans MS" pitchFamily="66" charset="0"/>
              </a:rPr>
              <a:t>. vs. Peritoneal Dialysis </a:t>
            </a:r>
            <a:endParaRPr lang="en-US" dirty="0">
              <a:latin typeface="Comic Sans MS" pitchFamily="66"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87219048"/>
              </p:ext>
            </p:extLst>
          </p:nvPr>
        </p:nvGraphicFramePr>
        <p:xfrm>
          <a:off x="457200" y="1614488"/>
          <a:ext cx="8229600" cy="452596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685365" y="6140451"/>
            <a:ext cx="4930588" cy="646331"/>
          </a:xfrm>
          <a:prstGeom prst="rect">
            <a:avLst/>
          </a:prstGeom>
          <a:noFill/>
        </p:spPr>
        <p:txBody>
          <a:bodyPr wrap="square" rtlCol="0">
            <a:spAutoFit/>
          </a:bodyPr>
          <a:lstStyle/>
          <a:p>
            <a:r>
              <a:rPr lang="en-US" dirty="0" err="1" smtClean="0">
                <a:latin typeface="Comic Sans MS" pitchFamily="66" charset="0"/>
              </a:rPr>
              <a:t>Fructuoso</a:t>
            </a:r>
            <a:r>
              <a:rPr lang="en-US" dirty="0" smtClean="0">
                <a:latin typeface="Comic Sans MS" pitchFamily="66" charset="0"/>
              </a:rPr>
              <a:t> et al.   Quality of Life in chronic kidney disease. </a:t>
            </a:r>
            <a:r>
              <a:rPr lang="en-US" dirty="0" err="1" smtClean="0">
                <a:latin typeface="Comic Sans MS" pitchFamily="66" charset="0"/>
              </a:rPr>
              <a:t>Nefrologia</a:t>
            </a:r>
            <a:r>
              <a:rPr lang="en-US" dirty="0" smtClean="0">
                <a:latin typeface="Comic Sans MS" pitchFamily="66" charset="0"/>
              </a:rPr>
              <a:t>, 2011, 31, 91-96.</a:t>
            </a:r>
            <a:endParaRPr lang="en-US" dirty="0">
              <a:latin typeface="Comic Sans MS" pitchFamily="66" charset="0"/>
            </a:endParaRPr>
          </a:p>
        </p:txBody>
      </p:sp>
    </p:spTree>
    <p:extLst>
      <p:ext uri="{BB962C8B-B14F-4D97-AF65-F5344CB8AC3E}">
        <p14:creationId xmlns:p14="http://schemas.microsoft.com/office/powerpoint/2010/main" val="2150344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274638"/>
            <a:ext cx="8686800" cy="1143000"/>
          </a:xfrm>
        </p:spPr>
        <p:txBody>
          <a:bodyPr>
            <a:normAutofit fontScale="90000"/>
          </a:bodyPr>
          <a:lstStyle/>
          <a:p>
            <a:r>
              <a:rPr lang="en-US" dirty="0" smtClean="0">
                <a:latin typeface="Comic Sans MS" pitchFamily="66" charset="0"/>
              </a:rPr>
              <a:t>Future Directions </a:t>
            </a:r>
            <a:br>
              <a:rPr lang="en-US" dirty="0" smtClean="0">
                <a:latin typeface="Comic Sans MS" pitchFamily="66" charset="0"/>
              </a:rPr>
            </a:br>
            <a:r>
              <a:rPr lang="en-US" dirty="0" smtClean="0">
                <a:latin typeface="Comic Sans MS" pitchFamily="66" charset="0"/>
              </a:rPr>
              <a:t> http://www.nihpromis.org/ </a:t>
            </a:r>
          </a:p>
        </p:txBody>
      </p:sp>
      <p:sp>
        <p:nvSpPr>
          <p:cNvPr id="38915" name="Content Placeholder 2"/>
          <p:cNvSpPr>
            <a:spLocks noGrp="1"/>
          </p:cNvSpPr>
          <p:nvPr>
            <p:ph idx="1"/>
          </p:nvPr>
        </p:nvSpPr>
        <p:spPr>
          <a:xfrm>
            <a:off x="457200" y="2103438"/>
            <a:ext cx="8229600" cy="4297362"/>
          </a:xfrm>
        </p:spPr>
        <p:txBody>
          <a:bodyPr>
            <a:normAutofit fontScale="62500" lnSpcReduction="20000"/>
          </a:bodyPr>
          <a:lstStyle/>
          <a:p>
            <a:r>
              <a:rPr lang="en-US" sz="4600" dirty="0" smtClean="0">
                <a:latin typeface="Comic Sans MS" pitchFamily="66" charset="0"/>
              </a:rPr>
              <a:t>Item banks </a:t>
            </a:r>
            <a:r>
              <a:rPr lang="en-US" sz="4600" dirty="0" smtClean="0">
                <a:latin typeface="Comic Sans MS" pitchFamily="66" charset="0"/>
              </a:rPr>
              <a:t>to assess HRQOL and allow for computer-adaptive </a:t>
            </a:r>
            <a:r>
              <a:rPr lang="en-US" sz="4600" dirty="0" smtClean="0">
                <a:latin typeface="Comic Sans MS" pitchFamily="66" charset="0"/>
              </a:rPr>
              <a:t>testing (CAT) </a:t>
            </a:r>
          </a:p>
          <a:p>
            <a:pPr lvl="1"/>
            <a:endParaRPr lang="en-US" sz="4600" dirty="0">
              <a:latin typeface="Comic Sans MS" pitchFamily="66" charset="0"/>
            </a:endParaRPr>
          </a:p>
          <a:p>
            <a:r>
              <a:rPr lang="en-US" sz="4600" dirty="0" smtClean="0">
                <a:latin typeface="Comic Sans MS" pitchFamily="66" charset="0"/>
              </a:rPr>
              <a:t>Reliability </a:t>
            </a:r>
            <a:r>
              <a:rPr lang="en-US" sz="4600" dirty="0">
                <a:latin typeface="Comic Sans MS" pitchFamily="66" charset="0"/>
              </a:rPr>
              <a:t>= 1 – SE</a:t>
            </a:r>
            <a:r>
              <a:rPr lang="en-US" sz="4600" baseline="30000" dirty="0">
                <a:latin typeface="Comic Sans MS" pitchFamily="66" charset="0"/>
              </a:rPr>
              <a:t>2 </a:t>
            </a:r>
            <a:r>
              <a:rPr lang="en-US" sz="4600" dirty="0">
                <a:latin typeface="Comic Sans MS" pitchFamily="66" charset="0"/>
              </a:rPr>
              <a:t>= </a:t>
            </a:r>
            <a:r>
              <a:rPr lang="en-US" sz="4600" b="1" dirty="0">
                <a:latin typeface="Comic Sans MS" pitchFamily="66" charset="0"/>
              </a:rPr>
              <a:t>0.90</a:t>
            </a:r>
            <a:r>
              <a:rPr lang="en-US" sz="4600" dirty="0">
                <a:latin typeface="Comic Sans MS" pitchFamily="66" charset="0"/>
              </a:rPr>
              <a:t> </a:t>
            </a:r>
            <a:r>
              <a:rPr lang="en-US" sz="4600" dirty="0" smtClean="0">
                <a:latin typeface="Comic Sans MS" pitchFamily="66" charset="0"/>
              </a:rPr>
              <a:t>       </a:t>
            </a:r>
          </a:p>
          <a:p>
            <a:endParaRPr lang="en-US" sz="4600" dirty="0" smtClean="0">
              <a:latin typeface="Comic Sans MS" pitchFamily="66" charset="0"/>
            </a:endParaRPr>
          </a:p>
          <a:p>
            <a:r>
              <a:rPr lang="en-US" sz="4600" dirty="0" smtClean="0">
                <a:latin typeface="Comic Sans MS" pitchFamily="66" charset="0"/>
              </a:rPr>
              <a:t>SE </a:t>
            </a:r>
            <a:r>
              <a:rPr lang="en-US" sz="4600" dirty="0">
                <a:latin typeface="Comic Sans MS" pitchFamily="66" charset="0"/>
              </a:rPr>
              <a:t>= </a:t>
            </a:r>
            <a:r>
              <a:rPr lang="en-US" sz="4600" dirty="0" smtClean="0">
                <a:latin typeface="Comic Sans MS" pitchFamily="66" charset="0"/>
              </a:rPr>
              <a:t>3.2 for T-score </a:t>
            </a:r>
            <a:r>
              <a:rPr lang="en-US" sz="4600" dirty="0">
                <a:latin typeface="Comic Sans MS" pitchFamily="66" charset="0"/>
              </a:rPr>
              <a:t>(</a:t>
            </a:r>
            <a:r>
              <a:rPr lang="en-US" sz="4600" dirty="0" smtClean="0">
                <a:latin typeface="Comic Sans MS" pitchFamily="66" charset="0"/>
              </a:rPr>
              <a:t>mean= 50 &amp; </a:t>
            </a:r>
            <a:r>
              <a:rPr lang="en-US" sz="4600" dirty="0">
                <a:latin typeface="Comic Sans MS" pitchFamily="66" charset="0"/>
              </a:rPr>
              <a:t>SD = 10)</a:t>
            </a:r>
          </a:p>
          <a:p>
            <a:endParaRPr lang="en-US" dirty="0"/>
          </a:p>
          <a:p>
            <a:pPr lvl="1"/>
            <a:endParaRPr lang="en-US" dirty="0" smtClean="0"/>
          </a:p>
          <a:p>
            <a:pPr lvl="1"/>
            <a:endParaRPr lang="en-US" dirty="0" smtClean="0"/>
          </a:p>
          <a:p>
            <a:pPr>
              <a:buFontTx/>
              <a:buNone/>
            </a:pPr>
            <a:r>
              <a:rPr lang="en-US" dirty="0" smtClean="0"/>
              <a:t>.</a:t>
            </a:r>
          </a:p>
          <a:p>
            <a:endParaRPr lang="en-US" dirty="0" smtClean="0"/>
          </a:p>
          <a:p>
            <a:pPr lvl="1"/>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normAutofit fontScale="90000"/>
          </a:bodyPr>
          <a:lstStyle/>
          <a:p>
            <a:r>
              <a:rPr lang="en-US" dirty="0" smtClean="0">
                <a:latin typeface="Comic Sans MS" pitchFamily="66" charset="0"/>
              </a:rPr>
              <a:t>Anger CAT</a:t>
            </a:r>
            <a:r>
              <a:rPr lang="en-US" baseline="30000" dirty="0" smtClean="0">
                <a:latin typeface="Comic Sans MS" pitchFamily="66" charset="0"/>
              </a:rPr>
              <a:t>1</a:t>
            </a:r>
            <a:r>
              <a:rPr lang="en-US" dirty="0" smtClean="0">
                <a:latin typeface="Comic Sans MS" pitchFamily="66" charset="0"/>
              </a:rPr>
              <a:t> (In the past 7 days )</a:t>
            </a:r>
          </a:p>
        </p:txBody>
      </p:sp>
      <p:sp>
        <p:nvSpPr>
          <p:cNvPr id="41987" name="Content Placeholder 2"/>
          <p:cNvSpPr>
            <a:spLocks noGrp="1"/>
          </p:cNvSpPr>
          <p:nvPr>
            <p:ph idx="1"/>
          </p:nvPr>
        </p:nvSpPr>
        <p:spPr/>
        <p:txBody>
          <a:bodyPr/>
          <a:lstStyle/>
          <a:p>
            <a:pPr marL="0" indent="0">
              <a:buFontTx/>
              <a:buNone/>
              <a:defRPr/>
            </a:pPr>
            <a:r>
              <a:rPr lang="en-US" dirty="0" smtClean="0">
                <a:latin typeface="Comic Sans MS" pitchFamily="66" charset="0"/>
              </a:rPr>
              <a:t>I was grouchy </a:t>
            </a:r>
          </a:p>
          <a:p>
            <a:pPr lvl="1">
              <a:defRPr/>
            </a:pPr>
            <a:r>
              <a:rPr lang="en-US" dirty="0" smtClean="0">
                <a:latin typeface="Comic Sans MS" pitchFamily="66" charset="0"/>
              </a:rPr>
              <a:t>Never</a:t>
            </a:r>
          </a:p>
          <a:p>
            <a:pPr lvl="1">
              <a:defRPr/>
            </a:pPr>
            <a:r>
              <a:rPr lang="en-US" dirty="0" smtClean="0">
                <a:latin typeface="Comic Sans MS" pitchFamily="66" charset="0"/>
              </a:rPr>
              <a:t>Rarely</a:t>
            </a:r>
          </a:p>
          <a:p>
            <a:pPr lvl="1">
              <a:defRPr/>
            </a:pPr>
            <a:r>
              <a:rPr lang="en-US" dirty="0" smtClean="0">
                <a:latin typeface="Comic Sans MS" pitchFamily="66" charset="0"/>
              </a:rPr>
              <a:t>Sometimes</a:t>
            </a:r>
          </a:p>
          <a:p>
            <a:pPr lvl="1">
              <a:defRPr/>
            </a:pPr>
            <a:r>
              <a:rPr lang="en-US" dirty="0" smtClean="0">
                <a:latin typeface="Comic Sans MS" pitchFamily="66" charset="0"/>
              </a:rPr>
              <a:t>Often</a:t>
            </a:r>
          </a:p>
          <a:p>
            <a:pPr lvl="1">
              <a:defRPr/>
            </a:pPr>
            <a:r>
              <a:rPr lang="en-US" dirty="0" smtClean="0">
                <a:latin typeface="Comic Sans MS" pitchFamily="66" charset="0"/>
              </a:rPr>
              <a:t>Always</a:t>
            </a:r>
          </a:p>
          <a:p>
            <a:pPr lvl="1">
              <a:defRPr/>
            </a:pPr>
            <a:endParaRPr lang="en-US" dirty="0">
              <a:latin typeface="Comic Sans MS" pitchFamily="66" charset="0"/>
            </a:endParaRPr>
          </a:p>
          <a:p>
            <a:pPr>
              <a:defRPr/>
            </a:pPr>
            <a:r>
              <a:rPr lang="en-US" dirty="0" smtClean="0">
                <a:latin typeface="Comic Sans MS" pitchFamily="66" charset="0"/>
              </a:rPr>
              <a:t>Theta = 56.1  SE = 5.7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3" end="3"/>
                                            </p:txEl>
                                          </p:spTgt>
                                        </p:tgtEl>
                                        <p:attrNameLst>
                                          <p:attrName>style.color</p:attrName>
                                        </p:attrNameLst>
                                      </p:cBhvr>
                                      <p:to>
                                        <a:schemeClr val="bg1"/>
                                      </p:to>
                                    </p:animClr>
                                    <p:animClr clrSpc="rgb" dir="cw">
                                      <p:cBhvr>
                                        <p:cTn id="21" dur="250" autoRev="1" fill="remove"/>
                                        <p:tgtEl>
                                          <p:spTgt spid="41987">
                                            <p:txEl>
                                              <p:pRg st="3" end="3"/>
                                            </p:txEl>
                                          </p:spTgt>
                                        </p:tgtEl>
                                        <p:attrNameLst>
                                          <p:attrName>fillcolor</p:attrName>
                                        </p:attrNameLst>
                                      </p:cBhvr>
                                      <p:to>
                                        <a:schemeClr val="bg1"/>
                                      </p:to>
                                    </p:animClr>
                                    <p:set>
                                      <p:cBhvr>
                                        <p:cTn id="22" dur="250" autoRev="1" fill="remove"/>
                                        <p:tgtEl>
                                          <p:spTgt spid="41987">
                                            <p:txEl>
                                              <p:pRg st="3" end="3"/>
                                            </p:txEl>
                                          </p:spTgt>
                                        </p:tgtEl>
                                        <p:attrNameLst>
                                          <p:attrName>fill.type</p:attrName>
                                        </p:attrNameLst>
                                      </p:cBhvr>
                                      <p:to>
                                        <p:strVal val="solid"/>
                                      </p:to>
                                    </p:set>
                                    <p:set>
                                      <p:cBhvr>
                                        <p:cTn id="23" dur="250" autoRev="1" fill="remove"/>
                                        <p:tgtEl>
                                          <p:spTgt spid="41987">
                                            <p:txEl>
                                              <p:pRg st="3" end="3"/>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animEffect transition="in" filter="fade">
                                      <p:cBhvr>
                                        <p:cTn id="28" dur="2000"/>
                                        <p:tgtEl>
                                          <p:spTgt spid="41987">
                                            <p:txEl>
                                              <p:pRg st="3" end="3"/>
                                            </p:txEl>
                                          </p:spTgt>
                                        </p:tgtEl>
                                      </p:cBhvr>
                                    </p:animEffect>
                                    <p:anim calcmode="lin" valueType="num">
                                      <p:cBhvr>
                                        <p:cTn id="29"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3" end="3"/>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7" end="7"/>
                                            </p:txEl>
                                          </p:spTgt>
                                        </p:tgtEl>
                                        <p:attrNameLst>
                                          <p:attrName>style.visibility</p:attrName>
                                        </p:attrNameLst>
                                      </p:cBhvr>
                                      <p:to>
                                        <p:strVal val="visible"/>
                                      </p:to>
                                    </p:set>
                                    <p:anim calcmode="lin" valueType="num">
                                      <p:cBhvr additive="base">
                                        <p:cTn id="33" dur="500" fill="hold"/>
                                        <p:tgtEl>
                                          <p:spTgt spid="41987">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aseline="30000" dirty="0" smtClean="0">
                <a:latin typeface="Comic Sans MS" pitchFamily="66" charset="0"/>
              </a:rPr>
              <a:t>2</a:t>
            </a:r>
            <a:r>
              <a:rPr lang="en-US" dirty="0" smtClean="0">
                <a:latin typeface="Comic Sans MS" pitchFamily="66" charset="0"/>
              </a:rPr>
              <a:t>In the past 7 days …</a:t>
            </a:r>
          </a:p>
        </p:txBody>
      </p:sp>
      <p:sp>
        <p:nvSpPr>
          <p:cNvPr id="41987" name="Content Placeholder 2"/>
          <p:cNvSpPr>
            <a:spLocks noGrp="1"/>
          </p:cNvSpPr>
          <p:nvPr>
            <p:ph idx="1"/>
          </p:nvPr>
        </p:nvSpPr>
        <p:spPr>
          <a:xfrm>
            <a:off x="457200" y="1600200"/>
            <a:ext cx="8382000" cy="4525963"/>
          </a:xfrm>
        </p:spPr>
        <p:txBody>
          <a:bodyPr>
            <a:normAutofit lnSpcReduction="10000"/>
          </a:bodyPr>
          <a:lstStyle/>
          <a:p>
            <a:pPr marL="0" indent="0">
              <a:buFontTx/>
              <a:buNone/>
              <a:defRPr/>
            </a:pPr>
            <a:r>
              <a:rPr lang="en-US" dirty="0" smtClean="0">
                <a:latin typeface="Comic Sans MS" pitchFamily="66" charset="0"/>
              </a:rPr>
              <a:t>I felt like I was read to explode </a:t>
            </a:r>
            <a:endParaRPr lang="en-US" dirty="0">
              <a:latin typeface="Comic Sans MS" pitchFamily="66" charset="0"/>
            </a:endParaRPr>
          </a:p>
          <a:p>
            <a:pPr marL="0" indent="0">
              <a:buFontTx/>
              <a:buNone/>
              <a:defRPr/>
            </a:pPr>
            <a:endParaRPr lang="en-US" dirty="0" smtClean="0">
              <a:latin typeface="Comic Sans MS" pitchFamily="66" charset="0"/>
            </a:endParaRPr>
          </a:p>
          <a:p>
            <a:pPr lvl="1">
              <a:defRPr/>
            </a:pPr>
            <a:r>
              <a:rPr lang="en-US" dirty="0" smtClean="0">
                <a:latin typeface="Comic Sans MS" pitchFamily="66" charset="0"/>
              </a:rPr>
              <a:t>Never</a:t>
            </a:r>
          </a:p>
          <a:p>
            <a:pPr lvl="1">
              <a:defRPr/>
            </a:pPr>
            <a:r>
              <a:rPr lang="en-US" dirty="0" smtClean="0">
                <a:latin typeface="Comic Sans MS" pitchFamily="66" charset="0"/>
              </a:rPr>
              <a:t>Rarely</a:t>
            </a:r>
          </a:p>
          <a:p>
            <a:pPr lvl="1">
              <a:defRPr/>
            </a:pPr>
            <a:r>
              <a:rPr lang="en-US" dirty="0" smtClean="0">
                <a:latin typeface="Comic Sans MS" pitchFamily="66" charset="0"/>
              </a:rPr>
              <a:t>Sometimes</a:t>
            </a:r>
          </a:p>
          <a:p>
            <a:pPr lvl="1">
              <a:defRPr/>
            </a:pPr>
            <a:r>
              <a:rPr lang="en-US" dirty="0" smtClean="0">
                <a:latin typeface="Comic Sans MS" pitchFamily="66" charset="0"/>
              </a:rPr>
              <a:t>Often</a:t>
            </a:r>
          </a:p>
          <a:p>
            <a:pPr lvl="1">
              <a:defRPr/>
            </a:pPr>
            <a:r>
              <a:rPr lang="en-US" dirty="0" smtClean="0">
                <a:latin typeface="Comic Sans MS" pitchFamily="66" charset="0"/>
              </a:rPr>
              <a:t>Always</a:t>
            </a:r>
          </a:p>
          <a:p>
            <a:pPr lvl="1">
              <a:defRPr/>
            </a:pPr>
            <a:endParaRPr lang="en-US" dirty="0">
              <a:latin typeface="Comic Sans MS" pitchFamily="66" charset="0"/>
            </a:endParaRPr>
          </a:p>
          <a:p>
            <a:pPr>
              <a:defRPr/>
            </a:pPr>
            <a:r>
              <a:rPr lang="en-US" dirty="0" smtClean="0">
                <a:latin typeface="Comic Sans MS" pitchFamily="66" charset="0"/>
              </a:rPr>
              <a:t>Theta = 51.9  SE = 4.8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baseline="30000" dirty="0" smtClean="0">
                <a:latin typeface="Comic Sans MS" pitchFamily="66" charset="0"/>
              </a:rPr>
              <a:t>3</a:t>
            </a:r>
            <a:r>
              <a:rPr lang="en-US" dirty="0" smtClean="0">
                <a:latin typeface="Comic Sans MS" pitchFamily="66" charset="0"/>
              </a:rPr>
              <a:t>In the past 7 days …</a:t>
            </a:r>
          </a:p>
        </p:txBody>
      </p:sp>
      <p:sp>
        <p:nvSpPr>
          <p:cNvPr id="41987" name="Content Placeholder 2"/>
          <p:cNvSpPr>
            <a:spLocks noGrp="1"/>
          </p:cNvSpPr>
          <p:nvPr>
            <p:ph idx="1"/>
          </p:nvPr>
        </p:nvSpPr>
        <p:spPr/>
        <p:txBody>
          <a:bodyPr>
            <a:normAutofit lnSpcReduction="10000"/>
          </a:bodyPr>
          <a:lstStyle/>
          <a:p>
            <a:pPr marL="0" indent="0">
              <a:buFontTx/>
              <a:buNone/>
              <a:defRPr/>
            </a:pPr>
            <a:r>
              <a:rPr lang="en-US" dirty="0" smtClean="0">
                <a:latin typeface="Comic Sans MS" pitchFamily="66" charset="0"/>
              </a:rPr>
              <a:t>I felt angry </a:t>
            </a:r>
            <a:endParaRPr lang="en-US" dirty="0">
              <a:latin typeface="Comic Sans MS" pitchFamily="66" charset="0"/>
            </a:endParaRPr>
          </a:p>
          <a:p>
            <a:pPr marL="0" indent="0">
              <a:buFontTx/>
              <a:buNone/>
              <a:defRPr/>
            </a:pPr>
            <a:endParaRPr lang="en-US" dirty="0" smtClean="0">
              <a:latin typeface="Comic Sans MS" pitchFamily="66" charset="0"/>
            </a:endParaRPr>
          </a:p>
          <a:p>
            <a:pPr lvl="1">
              <a:defRPr/>
            </a:pPr>
            <a:r>
              <a:rPr lang="en-US" dirty="0" smtClean="0">
                <a:latin typeface="Comic Sans MS" pitchFamily="66" charset="0"/>
              </a:rPr>
              <a:t>Never</a:t>
            </a:r>
          </a:p>
          <a:p>
            <a:pPr lvl="1">
              <a:defRPr/>
            </a:pPr>
            <a:r>
              <a:rPr lang="en-US" dirty="0" smtClean="0">
                <a:latin typeface="Comic Sans MS" pitchFamily="66" charset="0"/>
              </a:rPr>
              <a:t>Rarely</a:t>
            </a:r>
          </a:p>
          <a:p>
            <a:pPr lvl="1">
              <a:defRPr/>
            </a:pPr>
            <a:r>
              <a:rPr lang="en-US" dirty="0" smtClean="0">
                <a:latin typeface="Comic Sans MS" pitchFamily="66" charset="0"/>
              </a:rPr>
              <a:t>Sometimes</a:t>
            </a:r>
          </a:p>
          <a:p>
            <a:pPr lvl="1">
              <a:defRPr/>
            </a:pPr>
            <a:r>
              <a:rPr lang="en-US" dirty="0" smtClean="0">
                <a:latin typeface="Comic Sans MS" pitchFamily="66" charset="0"/>
              </a:rPr>
              <a:t>Often</a:t>
            </a:r>
          </a:p>
          <a:p>
            <a:pPr lvl="1">
              <a:defRPr/>
            </a:pPr>
            <a:r>
              <a:rPr lang="en-US" dirty="0" smtClean="0">
                <a:latin typeface="Comic Sans MS" pitchFamily="66" charset="0"/>
              </a:rPr>
              <a:t>Always</a:t>
            </a:r>
          </a:p>
          <a:p>
            <a:pPr lvl="1">
              <a:defRPr/>
            </a:pPr>
            <a:endParaRPr lang="en-US" dirty="0">
              <a:latin typeface="Comic Sans MS" pitchFamily="66" charset="0"/>
            </a:endParaRPr>
          </a:p>
          <a:p>
            <a:pPr>
              <a:defRPr/>
            </a:pPr>
            <a:r>
              <a:rPr lang="en-US" dirty="0" smtClean="0">
                <a:latin typeface="Comic Sans MS" pitchFamily="66" charset="0"/>
              </a:rPr>
              <a:t>Theta = 50.5  SE = 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3" end="3"/>
                                            </p:txEl>
                                          </p:spTgt>
                                        </p:tgtEl>
                                        <p:attrNameLst>
                                          <p:attrName>style.visibility</p:attrName>
                                        </p:attrNameLst>
                                      </p:cBhvr>
                                      <p:to>
                                        <p:strVal val="visible"/>
                                      </p:to>
                                    </p:set>
                                    <p:animEffect transition="in" filter="fade">
                                      <p:cBhvr>
                                        <p:cTn id="21" dur="2000"/>
                                        <p:tgtEl>
                                          <p:spTgt spid="41987">
                                            <p:txEl>
                                              <p:pRg st="3" end="3"/>
                                            </p:txEl>
                                          </p:spTgt>
                                        </p:tgtEl>
                                      </p:cBhvr>
                                    </p:animEffect>
                                    <p:anim calcmode="lin" valueType="num">
                                      <p:cBhvr>
                                        <p:cTn id="22"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baseline="30000" dirty="0" smtClean="0">
                <a:latin typeface="Comic Sans MS" pitchFamily="66" charset="0"/>
              </a:rPr>
              <a:t>4</a:t>
            </a:r>
            <a:r>
              <a:rPr lang="en-US" dirty="0" smtClean="0">
                <a:latin typeface="Comic Sans MS" pitchFamily="66" charset="0"/>
              </a:rPr>
              <a:t>In the past 7 days …</a:t>
            </a:r>
          </a:p>
        </p:txBody>
      </p:sp>
      <p:sp>
        <p:nvSpPr>
          <p:cNvPr id="41987" name="Content Placeholder 2"/>
          <p:cNvSpPr>
            <a:spLocks noGrp="1"/>
          </p:cNvSpPr>
          <p:nvPr>
            <p:ph idx="1"/>
          </p:nvPr>
        </p:nvSpPr>
        <p:spPr>
          <a:xfrm>
            <a:off x="457200" y="1371600"/>
            <a:ext cx="8229600" cy="4754563"/>
          </a:xfrm>
        </p:spPr>
        <p:txBody>
          <a:bodyPr>
            <a:normAutofit lnSpcReduction="10000"/>
          </a:bodyPr>
          <a:lstStyle/>
          <a:p>
            <a:pPr marL="0" indent="0">
              <a:buFontTx/>
              <a:buNone/>
              <a:defRPr/>
            </a:pPr>
            <a:r>
              <a:rPr lang="en-US" dirty="0" smtClean="0">
                <a:latin typeface="Comic Sans MS" pitchFamily="66" charset="0"/>
              </a:rPr>
              <a:t>I felt angrier than I thought I should </a:t>
            </a:r>
            <a:endParaRPr lang="en-US" dirty="0">
              <a:latin typeface="Comic Sans MS" pitchFamily="66" charset="0"/>
            </a:endParaRPr>
          </a:p>
          <a:p>
            <a:pPr marL="0" indent="0">
              <a:buFontTx/>
              <a:buNone/>
              <a:defRPr/>
            </a:pPr>
            <a:endParaRPr lang="en-US" dirty="0" smtClean="0">
              <a:latin typeface="Comic Sans MS" pitchFamily="66" charset="0"/>
            </a:endParaRPr>
          </a:p>
          <a:p>
            <a:pPr lvl="1">
              <a:defRPr/>
            </a:pPr>
            <a:r>
              <a:rPr lang="en-US" dirty="0" smtClean="0">
                <a:latin typeface="Comic Sans MS" pitchFamily="66" charset="0"/>
              </a:rPr>
              <a:t>Never</a:t>
            </a:r>
          </a:p>
          <a:p>
            <a:pPr lvl="1">
              <a:defRPr/>
            </a:pPr>
            <a:r>
              <a:rPr lang="en-US" dirty="0" smtClean="0">
                <a:latin typeface="Comic Sans MS" pitchFamily="66" charset="0"/>
              </a:rPr>
              <a:t>Rarely</a:t>
            </a:r>
          </a:p>
          <a:p>
            <a:pPr lvl="1">
              <a:defRPr/>
            </a:pPr>
            <a:r>
              <a:rPr lang="en-US" dirty="0" smtClean="0">
                <a:latin typeface="Comic Sans MS" pitchFamily="66" charset="0"/>
              </a:rPr>
              <a:t>Sometimes</a:t>
            </a:r>
          </a:p>
          <a:p>
            <a:pPr lvl="1">
              <a:defRPr/>
            </a:pPr>
            <a:r>
              <a:rPr lang="en-US" dirty="0" smtClean="0">
                <a:latin typeface="Comic Sans MS" pitchFamily="66" charset="0"/>
              </a:rPr>
              <a:t>Often</a:t>
            </a:r>
          </a:p>
          <a:p>
            <a:pPr lvl="1">
              <a:defRPr/>
            </a:pPr>
            <a:r>
              <a:rPr lang="en-US" dirty="0" smtClean="0">
                <a:latin typeface="Comic Sans MS" pitchFamily="66" charset="0"/>
              </a:rPr>
              <a:t>Always</a:t>
            </a:r>
          </a:p>
          <a:p>
            <a:pPr lvl="1">
              <a:defRPr/>
            </a:pPr>
            <a:endParaRPr lang="en-US" dirty="0">
              <a:latin typeface="Comic Sans MS" pitchFamily="66" charset="0"/>
            </a:endParaRPr>
          </a:p>
          <a:p>
            <a:pPr>
              <a:defRPr/>
            </a:pPr>
            <a:r>
              <a:rPr lang="en-US" dirty="0" smtClean="0">
                <a:latin typeface="Comic Sans MS" pitchFamily="66" charset="0"/>
              </a:rPr>
              <a:t>Theta = 48.8  SE = 3.6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2" end="2"/>
                                            </p:txEl>
                                          </p:spTgt>
                                        </p:tgtEl>
                                        <p:attrNameLst>
                                          <p:attrName>style.visibility</p:attrName>
                                        </p:attrNameLst>
                                      </p:cBhvr>
                                      <p:to>
                                        <p:strVal val="visible"/>
                                      </p:to>
                                    </p:set>
                                    <p:animEffect transition="in" filter="fade">
                                      <p:cBhvr>
                                        <p:cTn id="21" dur="2000"/>
                                        <p:tgtEl>
                                          <p:spTgt spid="41987">
                                            <p:txEl>
                                              <p:pRg st="2" end="2"/>
                                            </p:txEl>
                                          </p:spTgt>
                                        </p:tgtEl>
                                      </p:cBhvr>
                                    </p:animEffect>
                                    <p:anim calcmode="lin" valueType="num">
                                      <p:cBhvr>
                                        <p:cTn id="22" dur="2000" fill="hold"/>
                                        <p:tgtEl>
                                          <p:spTgt spid="41987">
                                            <p:txEl>
                                              <p:pRg st="2" end="2"/>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baseline="30000" dirty="0" smtClean="0">
                <a:latin typeface="Comic Sans MS" pitchFamily="66" charset="0"/>
              </a:rPr>
              <a:t>5</a:t>
            </a:r>
            <a:r>
              <a:rPr lang="en-US" dirty="0" smtClean="0">
                <a:latin typeface="Comic Sans MS" pitchFamily="66" charset="0"/>
              </a:rPr>
              <a:t>In the past 7 days …</a:t>
            </a:r>
          </a:p>
        </p:txBody>
      </p:sp>
      <p:sp>
        <p:nvSpPr>
          <p:cNvPr id="41987" name="Content Placeholder 2"/>
          <p:cNvSpPr>
            <a:spLocks noGrp="1"/>
          </p:cNvSpPr>
          <p:nvPr>
            <p:ph idx="1"/>
          </p:nvPr>
        </p:nvSpPr>
        <p:spPr/>
        <p:txBody>
          <a:bodyPr>
            <a:normAutofit lnSpcReduction="10000"/>
          </a:bodyPr>
          <a:lstStyle/>
          <a:p>
            <a:pPr marL="0" indent="0">
              <a:buFontTx/>
              <a:buNone/>
              <a:defRPr/>
            </a:pPr>
            <a:r>
              <a:rPr lang="en-US" dirty="0" smtClean="0">
                <a:latin typeface="Comic Sans MS" pitchFamily="66" charset="0"/>
              </a:rPr>
              <a:t>I felt annoyed </a:t>
            </a:r>
            <a:endParaRPr lang="en-US" dirty="0">
              <a:latin typeface="Comic Sans MS" pitchFamily="66" charset="0"/>
            </a:endParaRPr>
          </a:p>
          <a:p>
            <a:pPr marL="0" indent="0">
              <a:buFontTx/>
              <a:buNone/>
              <a:defRPr/>
            </a:pPr>
            <a:endParaRPr lang="en-US" dirty="0" smtClean="0">
              <a:latin typeface="Comic Sans MS" pitchFamily="66" charset="0"/>
            </a:endParaRPr>
          </a:p>
          <a:p>
            <a:pPr lvl="1">
              <a:defRPr/>
            </a:pPr>
            <a:r>
              <a:rPr lang="en-US" dirty="0" smtClean="0">
                <a:latin typeface="Comic Sans MS" pitchFamily="66" charset="0"/>
              </a:rPr>
              <a:t>Never</a:t>
            </a:r>
          </a:p>
          <a:p>
            <a:pPr lvl="1">
              <a:defRPr/>
            </a:pPr>
            <a:r>
              <a:rPr lang="en-US" dirty="0" smtClean="0">
                <a:latin typeface="Comic Sans MS" pitchFamily="66" charset="0"/>
              </a:rPr>
              <a:t>Rarely</a:t>
            </a:r>
          </a:p>
          <a:p>
            <a:pPr lvl="1">
              <a:defRPr/>
            </a:pPr>
            <a:r>
              <a:rPr lang="en-US" dirty="0" smtClean="0">
                <a:latin typeface="Comic Sans MS" pitchFamily="66" charset="0"/>
              </a:rPr>
              <a:t>Sometimes</a:t>
            </a:r>
          </a:p>
          <a:p>
            <a:pPr lvl="1">
              <a:defRPr/>
            </a:pPr>
            <a:r>
              <a:rPr lang="en-US" dirty="0" smtClean="0">
                <a:latin typeface="Comic Sans MS" pitchFamily="66" charset="0"/>
              </a:rPr>
              <a:t>Often</a:t>
            </a:r>
          </a:p>
          <a:p>
            <a:pPr lvl="1">
              <a:defRPr/>
            </a:pPr>
            <a:r>
              <a:rPr lang="en-US" dirty="0" smtClean="0">
                <a:latin typeface="Comic Sans MS" pitchFamily="66" charset="0"/>
              </a:rPr>
              <a:t>Always</a:t>
            </a:r>
          </a:p>
          <a:p>
            <a:pPr lvl="1">
              <a:defRPr/>
            </a:pPr>
            <a:endParaRPr lang="en-US" dirty="0">
              <a:latin typeface="Comic Sans MS" pitchFamily="66" charset="0"/>
            </a:endParaRPr>
          </a:p>
          <a:p>
            <a:pPr>
              <a:defRPr/>
            </a:pPr>
            <a:r>
              <a:rPr lang="en-US" dirty="0" smtClean="0">
                <a:latin typeface="Comic Sans MS" pitchFamily="66" charset="0"/>
              </a:rPr>
              <a:t>Theta = 50.1  SE = 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7" presetClass="emph" presetSubtype="0" fill="remove" nodeType="clickEffect">
                                  <p:stCondLst>
                                    <p:cond delay="0"/>
                                  </p:stCondLst>
                                  <p:childTnLst>
                                    <p:animClr clrSpc="rgb" dir="cw">
                                      <p:cBhvr override="childStyle">
                                        <p:cTn id="20" dur="250" autoRev="1" fill="remove"/>
                                        <p:tgtEl>
                                          <p:spTgt spid="41987">
                                            <p:txEl>
                                              <p:pRg st="4" end="4"/>
                                            </p:txEl>
                                          </p:spTgt>
                                        </p:tgtEl>
                                        <p:attrNameLst>
                                          <p:attrName>style.color</p:attrName>
                                        </p:attrNameLst>
                                      </p:cBhvr>
                                      <p:to>
                                        <a:schemeClr val="bg1"/>
                                      </p:to>
                                    </p:animClr>
                                    <p:animClr clrSpc="rgb" dir="cw">
                                      <p:cBhvr>
                                        <p:cTn id="21" dur="250" autoRev="1" fill="remove"/>
                                        <p:tgtEl>
                                          <p:spTgt spid="41987">
                                            <p:txEl>
                                              <p:pRg st="4" end="4"/>
                                            </p:txEl>
                                          </p:spTgt>
                                        </p:tgtEl>
                                        <p:attrNameLst>
                                          <p:attrName>fillcolor</p:attrName>
                                        </p:attrNameLst>
                                      </p:cBhvr>
                                      <p:to>
                                        <a:schemeClr val="bg1"/>
                                      </p:to>
                                    </p:animClr>
                                    <p:set>
                                      <p:cBhvr>
                                        <p:cTn id="22" dur="250" autoRev="1" fill="remove"/>
                                        <p:tgtEl>
                                          <p:spTgt spid="41987">
                                            <p:txEl>
                                              <p:pRg st="4" end="4"/>
                                            </p:txEl>
                                          </p:spTgt>
                                        </p:tgtEl>
                                        <p:attrNameLst>
                                          <p:attrName>fill.type</p:attrName>
                                        </p:attrNameLst>
                                      </p:cBhvr>
                                      <p:to>
                                        <p:strVal val="solid"/>
                                      </p:to>
                                    </p:set>
                                    <p:set>
                                      <p:cBhvr>
                                        <p:cTn id="23" dur="250" autoRev="1" fill="remove"/>
                                        <p:tgtEl>
                                          <p:spTgt spid="41987">
                                            <p:txEl>
                                              <p:pRg st="4" end="4"/>
                                            </p:txEl>
                                          </p:spTgt>
                                        </p:tgtEl>
                                        <p:attrNameLst>
                                          <p:attrName>fill.on</p:attrName>
                                        </p:attrNameLst>
                                      </p:cBhvr>
                                      <p:to>
                                        <p:strVal val="tru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45" presetClass="entr" presetSubtype="0" fill="hold" nodeType="clickEffect">
                                  <p:stCondLst>
                                    <p:cond delay="0"/>
                                  </p:stCondLst>
                                  <p:childTnLst>
                                    <p:set>
                                      <p:cBhvr>
                                        <p:cTn id="27" dur="1" fill="hold">
                                          <p:stCondLst>
                                            <p:cond delay="0"/>
                                          </p:stCondLst>
                                        </p:cTn>
                                        <p:tgtEl>
                                          <p:spTgt spid="41987">
                                            <p:txEl>
                                              <p:pRg st="4" end="4"/>
                                            </p:txEl>
                                          </p:spTgt>
                                        </p:tgtEl>
                                        <p:attrNameLst>
                                          <p:attrName>style.visibility</p:attrName>
                                        </p:attrNameLst>
                                      </p:cBhvr>
                                      <p:to>
                                        <p:strVal val="visible"/>
                                      </p:to>
                                    </p:set>
                                    <p:animEffect transition="in" filter="fade">
                                      <p:cBhvr>
                                        <p:cTn id="28" dur="2000"/>
                                        <p:tgtEl>
                                          <p:spTgt spid="41987">
                                            <p:txEl>
                                              <p:pRg st="4" end="4"/>
                                            </p:txEl>
                                          </p:spTgt>
                                        </p:tgtEl>
                                      </p:cBhvr>
                                    </p:animEffect>
                                    <p:anim calcmode="lin" valueType="num">
                                      <p:cBhvr>
                                        <p:cTn id="29" dur="2000" fill="hold"/>
                                        <p:tgtEl>
                                          <p:spTgt spid="41987">
                                            <p:txEl>
                                              <p:pRg st="4" end="4"/>
                                            </p:txEl>
                                          </p:spTgt>
                                        </p:tgtEl>
                                        <p:attrNameLst>
                                          <p:attrName>ppt_w</p:attrName>
                                        </p:attrNameLst>
                                      </p:cBhvr>
                                      <p:tavLst>
                                        <p:tav tm="0" fmla="#ppt_w*sin(2.5*pi*$)">
                                          <p:val>
                                            <p:fltVal val="0"/>
                                          </p:val>
                                        </p:tav>
                                        <p:tav tm="100000">
                                          <p:val>
                                            <p:fltVal val="1"/>
                                          </p:val>
                                        </p:tav>
                                      </p:tavLst>
                                    </p:anim>
                                    <p:anim calcmode="lin" valueType="num">
                                      <p:cBhvr>
                                        <p:cTn id="30" dur="2000" fill="hold"/>
                                        <p:tgtEl>
                                          <p:spTgt spid="41987">
                                            <p:txEl>
                                              <p:pRg st="4" end="4"/>
                                            </p:txEl>
                                          </p:spTgt>
                                        </p:tgtEl>
                                        <p:attrNameLst>
                                          <p:attrName>ppt_h</p:attrName>
                                        </p:attrNameLst>
                                      </p:cBhvr>
                                      <p:tavLst>
                                        <p:tav tm="0">
                                          <p:val>
                                            <p:strVal val="#ppt_h"/>
                                          </p:val>
                                        </p:tav>
                                        <p:tav tm="100000">
                                          <p:val>
                                            <p:strVal val="#ppt_h"/>
                                          </p:val>
                                        </p:tav>
                                      </p:tavLst>
                                    </p:anim>
                                  </p:childTnLst>
                                </p:cTn>
                              </p:par>
                              <p:par>
                                <p:cTn id="31" presetID="2" presetClass="entr" presetSubtype="4" fill="hold" nodeType="withEffect">
                                  <p:stCondLst>
                                    <p:cond delay="0"/>
                                  </p:stCondLst>
                                  <p:childTnLst>
                                    <p:set>
                                      <p:cBhvr>
                                        <p:cTn id="32" dur="1" fill="hold">
                                          <p:stCondLst>
                                            <p:cond delay="0"/>
                                          </p:stCondLst>
                                        </p:cTn>
                                        <p:tgtEl>
                                          <p:spTgt spid="41987">
                                            <p:txEl>
                                              <p:pRg st="8" end="8"/>
                                            </p:txEl>
                                          </p:spTgt>
                                        </p:tgtEl>
                                        <p:attrNameLst>
                                          <p:attrName>style.visibility</p:attrName>
                                        </p:attrNameLst>
                                      </p:cBhvr>
                                      <p:to>
                                        <p:strVal val="visible"/>
                                      </p:to>
                                    </p:set>
                                    <p:anim calcmode="lin" valueType="num">
                                      <p:cBhvr additive="base">
                                        <p:cTn id="33" dur="500" fill="hold"/>
                                        <p:tgtEl>
                                          <p:spTgt spid="41987">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1987">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baseline="30000" dirty="0" smtClean="0">
                <a:latin typeface="Comic Sans MS" pitchFamily="66" charset="0"/>
              </a:rPr>
              <a:t>6</a:t>
            </a:r>
            <a:r>
              <a:rPr lang="en-US" dirty="0" smtClean="0">
                <a:latin typeface="Comic Sans MS" pitchFamily="66" charset="0"/>
              </a:rPr>
              <a:t>In the past 7 days …</a:t>
            </a:r>
          </a:p>
        </p:txBody>
      </p:sp>
      <p:sp>
        <p:nvSpPr>
          <p:cNvPr id="41987" name="Content Placeholder 2"/>
          <p:cNvSpPr>
            <a:spLocks noGrp="1"/>
          </p:cNvSpPr>
          <p:nvPr>
            <p:ph idx="1"/>
          </p:nvPr>
        </p:nvSpPr>
        <p:spPr/>
        <p:txBody>
          <a:bodyPr>
            <a:normAutofit fontScale="92500" lnSpcReduction="20000"/>
          </a:bodyPr>
          <a:lstStyle/>
          <a:p>
            <a:pPr marL="0" indent="0">
              <a:buFontTx/>
              <a:buNone/>
              <a:defRPr/>
            </a:pPr>
            <a:r>
              <a:rPr lang="en-US" dirty="0" smtClean="0">
                <a:latin typeface="Comic Sans MS" pitchFamily="66" charset="0"/>
              </a:rPr>
              <a:t>I made myself angry about something just by thinking about it. </a:t>
            </a:r>
            <a:endParaRPr lang="en-US" dirty="0">
              <a:latin typeface="Comic Sans MS" pitchFamily="66" charset="0"/>
            </a:endParaRPr>
          </a:p>
          <a:p>
            <a:pPr marL="0" indent="0">
              <a:buFontTx/>
              <a:buNone/>
              <a:defRPr/>
            </a:pPr>
            <a:endParaRPr lang="en-US" dirty="0" smtClean="0">
              <a:latin typeface="Comic Sans MS" pitchFamily="66" charset="0"/>
            </a:endParaRPr>
          </a:p>
          <a:p>
            <a:pPr lvl="1">
              <a:defRPr/>
            </a:pPr>
            <a:r>
              <a:rPr lang="en-US" dirty="0" smtClean="0">
                <a:latin typeface="Comic Sans MS" pitchFamily="66" charset="0"/>
              </a:rPr>
              <a:t>Never</a:t>
            </a:r>
          </a:p>
          <a:p>
            <a:pPr lvl="1">
              <a:defRPr/>
            </a:pPr>
            <a:r>
              <a:rPr lang="en-US" dirty="0" smtClean="0">
                <a:latin typeface="Comic Sans MS" pitchFamily="66" charset="0"/>
              </a:rPr>
              <a:t>Rarely</a:t>
            </a:r>
          </a:p>
          <a:p>
            <a:pPr lvl="1">
              <a:defRPr/>
            </a:pPr>
            <a:r>
              <a:rPr lang="en-US" dirty="0" smtClean="0">
                <a:latin typeface="Comic Sans MS" pitchFamily="66" charset="0"/>
              </a:rPr>
              <a:t>Sometimes</a:t>
            </a:r>
          </a:p>
          <a:p>
            <a:pPr lvl="1">
              <a:defRPr/>
            </a:pPr>
            <a:r>
              <a:rPr lang="en-US" dirty="0" smtClean="0">
                <a:latin typeface="Comic Sans MS" pitchFamily="66" charset="0"/>
              </a:rPr>
              <a:t>Often</a:t>
            </a:r>
          </a:p>
          <a:p>
            <a:pPr lvl="1">
              <a:defRPr/>
            </a:pPr>
            <a:r>
              <a:rPr lang="en-US" dirty="0" smtClean="0">
                <a:latin typeface="Comic Sans MS" pitchFamily="66" charset="0"/>
              </a:rPr>
              <a:t>Always</a:t>
            </a:r>
          </a:p>
          <a:p>
            <a:pPr lvl="1">
              <a:defRPr/>
            </a:pPr>
            <a:endParaRPr lang="en-US" dirty="0">
              <a:latin typeface="Comic Sans MS" pitchFamily="66" charset="0"/>
            </a:endParaRPr>
          </a:p>
          <a:p>
            <a:pPr>
              <a:defRPr/>
            </a:pPr>
            <a:r>
              <a:rPr lang="en-US" dirty="0" smtClean="0">
                <a:latin typeface="Comic Sans MS" pitchFamily="66" charset="0"/>
              </a:rPr>
              <a:t>Theta = 50.2  SE = 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98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198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45" presetClass="entr" presetSubtype="0" fill="hold" nodeType="clickEffect">
                                  <p:stCondLst>
                                    <p:cond delay="0"/>
                                  </p:stCondLst>
                                  <p:childTnLst>
                                    <p:set>
                                      <p:cBhvr>
                                        <p:cTn id="20" dur="1" fill="hold">
                                          <p:stCondLst>
                                            <p:cond delay="0"/>
                                          </p:stCondLst>
                                        </p:cTn>
                                        <p:tgtEl>
                                          <p:spTgt spid="41987">
                                            <p:txEl>
                                              <p:pRg st="3" end="3"/>
                                            </p:txEl>
                                          </p:spTgt>
                                        </p:tgtEl>
                                        <p:attrNameLst>
                                          <p:attrName>style.visibility</p:attrName>
                                        </p:attrNameLst>
                                      </p:cBhvr>
                                      <p:to>
                                        <p:strVal val="visible"/>
                                      </p:to>
                                    </p:set>
                                    <p:animEffect transition="in" filter="fade">
                                      <p:cBhvr>
                                        <p:cTn id="21" dur="2000"/>
                                        <p:tgtEl>
                                          <p:spTgt spid="41987">
                                            <p:txEl>
                                              <p:pRg st="3" end="3"/>
                                            </p:txEl>
                                          </p:spTgt>
                                        </p:tgtEl>
                                      </p:cBhvr>
                                    </p:animEffect>
                                    <p:anim calcmode="lin" valueType="num">
                                      <p:cBhvr>
                                        <p:cTn id="22" dur="2000" fill="hold"/>
                                        <p:tgtEl>
                                          <p:spTgt spid="41987">
                                            <p:txEl>
                                              <p:pRg st="3" end="3"/>
                                            </p:txEl>
                                          </p:spTgt>
                                        </p:tgtEl>
                                        <p:attrNameLst>
                                          <p:attrName>ppt_w</p:attrName>
                                        </p:attrNameLst>
                                      </p:cBhvr>
                                      <p:tavLst>
                                        <p:tav tm="0" fmla="#ppt_w*sin(2.5*pi*$)">
                                          <p:val>
                                            <p:fltVal val="0"/>
                                          </p:val>
                                        </p:tav>
                                        <p:tav tm="100000">
                                          <p:val>
                                            <p:fltVal val="1"/>
                                          </p:val>
                                        </p:tav>
                                      </p:tavLst>
                                    </p:anim>
                                    <p:anim calcmode="lin" valueType="num">
                                      <p:cBhvr>
                                        <p:cTn id="23" dur="2000" fill="hold"/>
                                        <p:tgtEl>
                                          <p:spTgt spid="41987">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41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1365"/>
            <a:ext cx="9144000" cy="669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33401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latin typeface="Comic Sans MS" pitchFamily="66" charset="0"/>
              </a:rPr>
              <a:t>Theta and SE estimates</a:t>
            </a:r>
          </a:p>
        </p:txBody>
      </p:sp>
      <p:sp>
        <p:nvSpPr>
          <p:cNvPr id="48131" name="Content Placeholder 2"/>
          <p:cNvSpPr>
            <a:spLocks noGrp="1"/>
          </p:cNvSpPr>
          <p:nvPr>
            <p:ph idx="1"/>
          </p:nvPr>
        </p:nvSpPr>
        <p:spPr/>
        <p:txBody>
          <a:bodyPr/>
          <a:lstStyle/>
          <a:p>
            <a:r>
              <a:rPr lang="en-US" dirty="0" smtClean="0">
                <a:latin typeface="Comic Sans MS" pitchFamily="66" charset="0"/>
              </a:rPr>
              <a:t>Item 1: 56 and   6</a:t>
            </a:r>
          </a:p>
          <a:p>
            <a:r>
              <a:rPr lang="en-US" dirty="0" smtClean="0">
                <a:latin typeface="Comic Sans MS" pitchFamily="66" charset="0"/>
              </a:rPr>
              <a:t>Item 2: 52 and   5</a:t>
            </a:r>
          </a:p>
          <a:p>
            <a:r>
              <a:rPr lang="en-US" dirty="0" smtClean="0">
                <a:latin typeface="Comic Sans MS" pitchFamily="66" charset="0"/>
              </a:rPr>
              <a:t>Item 3: 50 and   4</a:t>
            </a:r>
          </a:p>
          <a:p>
            <a:r>
              <a:rPr lang="en-US" dirty="0" smtClean="0">
                <a:latin typeface="Comic Sans MS" pitchFamily="66" charset="0"/>
              </a:rPr>
              <a:t>Item 4: 49 and   4</a:t>
            </a:r>
          </a:p>
          <a:p>
            <a:r>
              <a:rPr lang="en-US" dirty="0" smtClean="0">
                <a:latin typeface="Comic Sans MS" pitchFamily="66" charset="0"/>
              </a:rPr>
              <a:t>Item 5: 50 and   3</a:t>
            </a:r>
          </a:p>
          <a:p>
            <a:r>
              <a:rPr lang="en-US" dirty="0" smtClean="0">
                <a:latin typeface="Comic Sans MS" pitchFamily="66" charset="0"/>
              </a:rPr>
              <a:t>Item 6: 50 </a:t>
            </a:r>
            <a:r>
              <a:rPr lang="en-US" smtClean="0">
                <a:latin typeface="Comic Sans MS" pitchFamily="66" charset="0"/>
              </a:rPr>
              <a:t>and </a:t>
            </a:r>
            <a:r>
              <a:rPr lang="en-US" smtClean="0">
                <a:latin typeface="Comic Sans MS" pitchFamily="66" charset="0"/>
              </a:rPr>
              <a:t> &lt;</a:t>
            </a:r>
            <a:r>
              <a:rPr lang="en-US" dirty="0" smtClean="0">
                <a:latin typeface="Comic Sans MS" pitchFamily="66" charset="0"/>
              </a:rPr>
              <a:t>3</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55812" y="1846852"/>
            <a:ext cx="8229599" cy="4524315"/>
          </a:xfrm>
          <a:prstGeom prst="rect">
            <a:avLst/>
          </a:prstGeom>
        </p:spPr>
        <p:txBody>
          <a:bodyPr wrap="square">
            <a:spAutoFit/>
          </a:bodyPr>
          <a:lstStyle/>
          <a:p>
            <a:r>
              <a:rPr lang="en-US" b="1" dirty="0">
                <a:latin typeface="Comic Sans MS" pitchFamily="66" charset="0"/>
              </a:rPr>
              <a:t>Functional Health Computer Adaptive Test (CAT) in Chronic Kidney Disease</a:t>
            </a:r>
            <a:r>
              <a:rPr lang="en-US" i="1" dirty="0">
                <a:latin typeface="Comic Sans MS" pitchFamily="66" charset="0"/>
              </a:rPr>
              <a:t> </a:t>
            </a:r>
            <a:endParaRPr lang="en-US" dirty="0">
              <a:latin typeface="Comic Sans MS" pitchFamily="66" charset="0"/>
            </a:endParaRPr>
          </a:p>
          <a:p>
            <a:r>
              <a:rPr lang="en-US" i="1" dirty="0">
                <a:latin typeface="Comic Sans MS" pitchFamily="66" charset="0"/>
              </a:rPr>
              <a:t>NIH Agency: </a:t>
            </a:r>
            <a:r>
              <a:rPr lang="en-US" dirty="0">
                <a:latin typeface="Comic Sans MS" pitchFamily="66" charset="0"/>
              </a:rPr>
              <a:t>The National Institute of Diabetes and Digestive and Kidney Diseases (NIDDK)</a:t>
            </a:r>
          </a:p>
          <a:p>
            <a:r>
              <a:rPr lang="en-US" i="1" dirty="0">
                <a:latin typeface="Comic Sans MS" pitchFamily="66" charset="0"/>
              </a:rPr>
              <a:t>Summary:</a:t>
            </a:r>
            <a:r>
              <a:rPr lang="en-US" dirty="0">
                <a:latin typeface="Comic Sans MS" pitchFamily="66" charset="0"/>
              </a:rPr>
              <a:t> This study completes a 4-year NIH-funded project designed to evaluate improvements in CKD-specific impact measures used to estimate health related quality of life outcomes among adult non-dialysis and non-transplant patients at Stages 3-5, dialysis patients, and transplant patients. Previous phases (I and II) analyzed Internet-based survey data to conduct psychometric tests of a new CKD-specific impact bank. Data from this new clinic-based study are being analyzed to replicate prior psychometric tests using Item Response Theory (IRT) as well as extend the research to include clinical tests of discriminant validity and responsiveness for new and legacy tools. JWRG and Tufts Medical Center are supporting project completion out of their own research funds. Investigators: JE Ware and K Meyer (Co-Investigators).</a:t>
            </a:r>
          </a:p>
        </p:txBody>
      </p:sp>
      <p:sp>
        <p:nvSpPr>
          <p:cNvPr id="5" name="Title 4"/>
          <p:cNvSpPr>
            <a:spLocks noGrp="1"/>
          </p:cNvSpPr>
          <p:nvPr>
            <p:ph type="title"/>
          </p:nvPr>
        </p:nvSpPr>
        <p:spPr>
          <a:xfrm>
            <a:off x="0" y="274638"/>
            <a:ext cx="9143999" cy="1143000"/>
          </a:xfrm>
        </p:spPr>
        <p:txBody>
          <a:bodyPr>
            <a:normAutofit/>
          </a:bodyPr>
          <a:lstStyle/>
          <a:p>
            <a:r>
              <a:rPr lang="en-US" sz="3000" dirty="0">
                <a:latin typeface="Comic Sans MS" pitchFamily="66" charset="0"/>
              </a:rPr>
              <a:t>http://jwrginc.com/projects/current-projects</a:t>
            </a:r>
          </a:p>
        </p:txBody>
      </p:sp>
    </p:spTree>
    <p:extLst>
      <p:ext uri="{BB962C8B-B14F-4D97-AF65-F5344CB8AC3E}">
        <p14:creationId xmlns:p14="http://schemas.microsoft.com/office/powerpoint/2010/main" val="24929605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p:txBody>
          <a:bodyPr>
            <a:normAutofit fontScale="90000"/>
          </a:bodyPr>
          <a:lstStyle/>
          <a:p>
            <a:r>
              <a:rPr lang="en-US" sz="4000" dirty="0" smtClean="0"/>
              <a:t> </a:t>
            </a:r>
            <a:r>
              <a:rPr lang="en-US" sz="6000" dirty="0" smtClean="0">
                <a:latin typeface="Comic Sans MS" pitchFamily="66" charset="0"/>
              </a:rPr>
              <a:t>Thank you. </a:t>
            </a:r>
            <a:r>
              <a:rPr lang="en-US" dirty="0">
                <a:latin typeface="Comic Sans MS" pitchFamily="66" charset="0"/>
              </a:rPr>
              <a:t>http://gim.med.ucla.edu/kdqol/</a:t>
            </a:r>
            <a:endParaRPr lang="en-US" sz="4000" dirty="0" smtClean="0">
              <a:latin typeface="Comic Sans MS" pitchFamily="66" charset="0"/>
            </a:endParaRPr>
          </a:p>
        </p:txBody>
      </p:sp>
      <p:pic>
        <p:nvPicPr>
          <p:cNvPr id="4" name="Picture 3" descr="hays-burning-text.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7035" y="1900519"/>
            <a:ext cx="4966447" cy="254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4"/>
          <p:cNvSpPr>
            <a:spLocks noGrp="1"/>
          </p:cNvSpPr>
          <p:nvPr>
            <p:ph type="sldNum" sz="quarter" idx="4294967295"/>
          </p:nvPr>
        </p:nvSpPr>
        <p:spPr>
          <a:xfrm>
            <a:off x="65532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Verdana" pitchFamily="34" charset="0"/>
                <a:ea typeface="ＭＳ Ｐゴシック" pitchFamily="1" charset="-128"/>
              </a:defRPr>
            </a:lvl1pPr>
            <a:lvl2pPr marL="742950" indent="-285750" eaLnBrk="0" hangingPunct="0">
              <a:defRPr sz="2400" b="1">
                <a:solidFill>
                  <a:schemeClr val="tx1"/>
                </a:solidFill>
                <a:latin typeface="Verdana" pitchFamily="34" charset="0"/>
                <a:ea typeface="ＭＳ Ｐゴシック" pitchFamily="1" charset="-128"/>
              </a:defRPr>
            </a:lvl2pPr>
            <a:lvl3pPr marL="1143000" indent="-228600" eaLnBrk="0" hangingPunct="0">
              <a:defRPr sz="2400" b="1">
                <a:solidFill>
                  <a:schemeClr val="tx1"/>
                </a:solidFill>
                <a:latin typeface="Verdana" pitchFamily="34" charset="0"/>
                <a:ea typeface="ＭＳ Ｐゴシック" pitchFamily="1" charset="-128"/>
              </a:defRPr>
            </a:lvl3pPr>
            <a:lvl4pPr marL="1600200" indent="-228600" eaLnBrk="0" hangingPunct="0">
              <a:defRPr sz="2400" b="1">
                <a:solidFill>
                  <a:schemeClr val="tx1"/>
                </a:solidFill>
                <a:latin typeface="Verdana" pitchFamily="34" charset="0"/>
                <a:ea typeface="ＭＳ Ｐゴシック" pitchFamily="1" charset="-128"/>
              </a:defRPr>
            </a:lvl4pPr>
            <a:lvl5pPr marL="2057400" indent="-228600" eaLnBrk="0" hangingPunct="0">
              <a:defRPr sz="2400" b="1">
                <a:solidFill>
                  <a:schemeClr val="tx1"/>
                </a:solidFill>
                <a:latin typeface="Verdana" pitchFamily="34" charset="0"/>
                <a:ea typeface="ＭＳ Ｐゴシック" pitchFamily="1" charset="-128"/>
              </a:defRPr>
            </a:lvl5pPr>
            <a:lvl6pPr marL="25146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6pPr>
            <a:lvl7pPr marL="29718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7pPr>
            <a:lvl8pPr marL="34290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8pPr>
            <a:lvl9pPr marL="38862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9pPr>
          </a:lstStyle>
          <a:p>
            <a:fld id="{C67B6B44-BAD8-4FA6-BB01-DFA5F73CA160}" type="slidenum">
              <a:rPr lang="en-US" sz="1400" b="0" smtClean="0"/>
              <a:pPr/>
              <a:t>5</a:t>
            </a:fld>
            <a:endParaRPr lang="en-US" sz="1400" b="0" smtClean="0"/>
          </a:p>
        </p:txBody>
      </p:sp>
      <p:sp>
        <p:nvSpPr>
          <p:cNvPr id="6147" name="Rectangle 2"/>
          <p:cNvSpPr>
            <a:spLocks noGrp="1" noChangeArrowheads="1"/>
          </p:cNvSpPr>
          <p:nvPr>
            <p:ph type="title"/>
          </p:nvPr>
        </p:nvSpPr>
        <p:spPr>
          <a:xfrm>
            <a:off x="0" y="0"/>
            <a:ext cx="9144000" cy="1752600"/>
          </a:xfrm>
        </p:spPr>
        <p:txBody>
          <a:bodyPr>
            <a:normAutofit fontScale="90000"/>
          </a:bodyPr>
          <a:lstStyle/>
          <a:p>
            <a:pPr algn="ctr" eaLnBrk="1" hangingPunct="1"/>
            <a:r>
              <a:rPr lang="en-US" dirty="0" smtClean="0">
                <a:latin typeface="Comic Sans MS" pitchFamily="66" charset="0"/>
              </a:rPr>
              <a:t>Consumer Assessment of Healthcare Providers and Systems </a:t>
            </a:r>
            <a:br>
              <a:rPr lang="en-US" dirty="0" smtClean="0">
                <a:latin typeface="Comic Sans MS" pitchFamily="66" charset="0"/>
              </a:rPr>
            </a:br>
            <a:r>
              <a:rPr lang="en-US" dirty="0" smtClean="0">
                <a:latin typeface="Comic Sans MS" pitchFamily="66" charset="0"/>
              </a:rPr>
              <a:t>(CAHPS</a:t>
            </a:r>
            <a:r>
              <a:rPr lang="en-US" dirty="0" smtClean="0">
                <a:latin typeface="Comic Sans MS" pitchFamily="66" charset="0"/>
                <a:cs typeface="Calibri"/>
              </a:rPr>
              <a:t>®</a:t>
            </a:r>
            <a:r>
              <a:rPr lang="en-US" dirty="0" smtClean="0">
                <a:latin typeface="Comic Sans MS" pitchFamily="66" charset="0"/>
              </a:rPr>
              <a:t>) Surveys</a:t>
            </a:r>
          </a:p>
        </p:txBody>
      </p:sp>
      <p:sp>
        <p:nvSpPr>
          <p:cNvPr id="6148" name="Rectangle 3"/>
          <p:cNvSpPr>
            <a:spLocks noGrp="1" noChangeArrowheads="1"/>
          </p:cNvSpPr>
          <p:nvPr>
            <p:ph type="body" sz="half" idx="1"/>
          </p:nvPr>
        </p:nvSpPr>
        <p:spPr>
          <a:xfrm>
            <a:off x="609600" y="1752600"/>
            <a:ext cx="7924800" cy="4584700"/>
          </a:xfrm>
        </p:spPr>
        <p:txBody>
          <a:bodyPr>
            <a:normAutofit lnSpcReduction="10000"/>
          </a:bodyPr>
          <a:lstStyle/>
          <a:p>
            <a:pPr eaLnBrk="1" hangingPunct="1">
              <a:lnSpc>
                <a:spcPct val="90000"/>
              </a:lnSpc>
              <a:spcBef>
                <a:spcPts val="1200"/>
              </a:spcBef>
              <a:spcAft>
                <a:spcPts val="1500"/>
              </a:spcAft>
            </a:pPr>
            <a:endParaRPr lang="en-US" sz="2200" i="0" dirty="0" smtClean="0">
              <a:solidFill>
                <a:schemeClr val="tx2"/>
              </a:solidFill>
              <a:latin typeface="Comic Sans MS" pitchFamily="66" charset="0"/>
            </a:endParaRPr>
          </a:p>
          <a:p>
            <a:pPr eaLnBrk="1" hangingPunct="1">
              <a:lnSpc>
                <a:spcPct val="90000"/>
              </a:lnSpc>
              <a:spcBef>
                <a:spcPts val="1200"/>
              </a:spcBef>
              <a:spcAft>
                <a:spcPts val="1500"/>
              </a:spcAft>
            </a:pPr>
            <a:r>
              <a:rPr lang="en-US" sz="2200" i="0" dirty="0" smtClean="0">
                <a:solidFill>
                  <a:schemeClr val="tx2"/>
                </a:solidFill>
                <a:latin typeface="Comic Sans MS" pitchFamily="66" charset="0"/>
              </a:rPr>
              <a:t>Ambulatory Care Surveys</a:t>
            </a:r>
          </a:p>
          <a:p>
            <a:pPr lvl="1" eaLnBrk="1" hangingPunct="1">
              <a:spcBef>
                <a:spcPct val="0"/>
              </a:spcBef>
            </a:pPr>
            <a:r>
              <a:rPr lang="en-US" sz="2000" dirty="0" smtClean="0">
                <a:latin typeface="Comic Sans MS" pitchFamily="66" charset="0"/>
              </a:rPr>
              <a:t>CAHPS Health Plan Survey</a:t>
            </a:r>
          </a:p>
          <a:p>
            <a:pPr lvl="1">
              <a:spcBef>
                <a:spcPct val="0"/>
              </a:spcBef>
            </a:pPr>
            <a:r>
              <a:rPr lang="en-US" sz="2000" dirty="0">
                <a:latin typeface="Comic Sans MS" pitchFamily="66" charset="0"/>
              </a:rPr>
              <a:t>CAHPS Clinician &amp; Group Survey</a:t>
            </a:r>
          </a:p>
          <a:p>
            <a:pPr lvl="1" eaLnBrk="1" hangingPunct="1">
              <a:spcBef>
                <a:spcPct val="0"/>
              </a:spcBef>
            </a:pPr>
            <a:r>
              <a:rPr lang="en-US" sz="2000" dirty="0" smtClean="0">
                <a:latin typeface="Comic Sans MS" pitchFamily="66" charset="0"/>
              </a:rPr>
              <a:t>CAHPS Surgical Care Survey</a:t>
            </a:r>
          </a:p>
          <a:p>
            <a:pPr lvl="1" eaLnBrk="1" hangingPunct="1">
              <a:spcBef>
                <a:spcPct val="0"/>
              </a:spcBef>
            </a:pPr>
            <a:r>
              <a:rPr lang="en-US" sz="2000" dirty="0" smtClean="0">
                <a:latin typeface="Comic Sans MS" pitchFamily="66" charset="0"/>
              </a:rPr>
              <a:t>ECHO</a:t>
            </a:r>
            <a:r>
              <a:rPr lang="en-US" sz="2000" baseline="30000" dirty="0" smtClean="0">
                <a:latin typeface="Comic Sans MS" pitchFamily="66" charset="0"/>
              </a:rPr>
              <a:t>®</a:t>
            </a:r>
            <a:r>
              <a:rPr lang="en-US" sz="2000" dirty="0" smtClean="0">
                <a:latin typeface="Comic Sans MS" pitchFamily="66" charset="0"/>
              </a:rPr>
              <a:t> Survey</a:t>
            </a:r>
          </a:p>
          <a:p>
            <a:pPr lvl="1" eaLnBrk="1" hangingPunct="1">
              <a:spcBef>
                <a:spcPct val="0"/>
              </a:spcBef>
            </a:pPr>
            <a:r>
              <a:rPr lang="en-US" sz="2000" dirty="0" smtClean="0">
                <a:latin typeface="Comic Sans MS" pitchFamily="66" charset="0"/>
              </a:rPr>
              <a:t>CAHPS Dental Plan Survey</a:t>
            </a:r>
          </a:p>
          <a:p>
            <a:pPr lvl="1" eaLnBrk="1" hangingPunct="1">
              <a:spcBef>
                <a:spcPct val="0"/>
              </a:spcBef>
            </a:pPr>
            <a:r>
              <a:rPr lang="en-US" sz="2000" dirty="0" smtClean="0">
                <a:latin typeface="Comic Sans MS" pitchFamily="66" charset="0"/>
              </a:rPr>
              <a:t>CAHPS American Indian Survey</a:t>
            </a:r>
          </a:p>
          <a:p>
            <a:pPr lvl="1" eaLnBrk="1" hangingPunct="1">
              <a:spcBef>
                <a:spcPct val="0"/>
              </a:spcBef>
            </a:pPr>
            <a:r>
              <a:rPr lang="en-US" sz="2000" dirty="0" smtClean="0">
                <a:latin typeface="Comic Sans MS" pitchFamily="66" charset="0"/>
              </a:rPr>
              <a:t>CAHPS Home Health Care Survey</a:t>
            </a:r>
          </a:p>
          <a:p>
            <a:pPr eaLnBrk="1" hangingPunct="1">
              <a:lnSpc>
                <a:spcPct val="90000"/>
              </a:lnSpc>
              <a:spcBef>
                <a:spcPts val="1200"/>
              </a:spcBef>
              <a:spcAft>
                <a:spcPts val="1500"/>
              </a:spcAft>
            </a:pPr>
            <a:r>
              <a:rPr lang="en-US" sz="2200" i="0" dirty="0" smtClean="0">
                <a:solidFill>
                  <a:schemeClr val="tx2"/>
                </a:solidFill>
                <a:latin typeface="Comic Sans MS" pitchFamily="66" charset="0"/>
              </a:rPr>
              <a:t>Facility Surveys</a:t>
            </a:r>
          </a:p>
          <a:p>
            <a:pPr lvl="1" eaLnBrk="1" hangingPunct="1">
              <a:lnSpc>
                <a:spcPct val="90000"/>
              </a:lnSpc>
              <a:spcBef>
                <a:spcPct val="0"/>
              </a:spcBef>
            </a:pPr>
            <a:r>
              <a:rPr lang="en-US" sz="2000" dirty="0" smtClean="0">
                <a:latin typeface="Comic Sans MS" pitchFamily="66" charset="0"/>
              </a:rPr>
              <a:t>CAHPS Hospital Survey </a:t>
            </a:r>
          </a:p>
          <a:p>
            <a:pPr lvl="1" eaLnBrk="1" hangingPunct="1">
              <a:lnSpc>
                <a:spcPct val="90000"/>
              </a:lnSpc>
              <a:spcBef>
                <a:spcPct val="0"/>
              </a:spcBef>
            </a:pPr>
            <a:r>
              <a:rPr lang="en-US" sz="2000" dirty="0" smtClean="0">
                <a:latin typeface="Comic Sans MS" pitchFamily="66" charset="0"/>
              </a:rPr>
              <a:t>CAHPS Nursing Home Survey</a:t>
            </a:r>
          </a:p>
          <a:p>
            <a:pPr lvl="1">
              <a:lnSpc>
                <a:spcPct val="90000"/>
              </a:lnSpc>
              <a:spcBef>
                <a:spcPct val="0"/>
              </a:spcBef>
            </a:pPr>
            <a:r>
              <a:rPr lang="en-US" sz="2000" b="1" dirty="0">
                <a:latin typeface="Comic Sans MS" pitchFamily="66" charset="0"/>
              </a:rPr>
              <a:t>CAHPS In-Center Hemodialysis Survey</a:t>
            </a:r>
          </a:p>
          <a:p>
            <a:pPr lvl="1" eaLnBrk="1" hangingPunct="1">
              <a:lnSpc>
                <a:spcPct val="90000"/>
              </a:lnSpc>
              <a:spcBef>
                <a:spcPct val="0"/>
              </a:spcBef>
            </a:pPr>
            <a:endParaRPr lang="en-US" sz="2000" dirty="0" smtClean="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a:r>
              <a:rPr lang="en-US" dirty="0" smtClean="0">
                <a:latin typeface="Comic Sans MS" pitchFamily="66" charset="0"/>
              </a:rPr>
              <a:t>CAHPS Design Principles</a:t>
            </a:r>
          </a:p>
        </p:txBody>
      </p:sp>
      <p:sp>
        <p:nvSpPr>
          <p:cNvPr id="7171" name="Content Placeholder 2"/>
          <p:cNvSpPr>
            <a:spLocks noGrp="1"/>
          </p:cNvSpPr>
          <p:nvPr>
            <p:ph sz="half" idx="1"/>
          </p:nvPr>
        </p:nvSpPr>
        <p:spPr>
          <a:xfrm>
            <a:off x="457200" y="1752600"/>
            <a:ext cx="8534400" cy="4495800"/>
          </a:xfrm>
        </p:spPr>
        <p:txBody>
          <a:bodyPr>
            <a:normAutofit fontScale="92500"/>
          </a:bodyPr>
          <a:lstStyle/>
          <a:p>
            <a:r>
              <a:rPr lang="en-US" sz="2400" i="0" dirty="0" smtClean="0">
                <a:latin typeface="Comic Sans MS" pitchFamily="66" charset="0"/>
              </a:rPr>
              <a:t>Emphasis on patients</a:t>
            </a:r>
          </a:p>
          <a:p>
            <a:pPr lvl="1"/>
            <a:r>
              <a:rPr lang="en-US" dirty="0" smtClean="0">
                <a:latin typeface="Comic Sans MS" pitchFamily="66" charset="0"/>
              </a:rPr>
              <a:t>What patients value with respect to the setting of care</a:t>
            </a:r>
          </a:p>
          <a:p>
            <a:pPr lvl="1"/>
            <a:r>
              <a:rPr lang="en-US" dirty="0" smtClean="0">
                <a:latin typeface="Comic Sans MS" pitchFamily="66" charset="0"/>
              </a:rPr>
              <a:t>Aspects of care for which patients are the best or only source of information</a:t>
            </a:r>
          </a:p>
          <a:p>
            <a:r>
              <a:rPr lang="en-US" sz="2400" i="0" dirty="0" smtClean="0">
                <a:latin typeface="Comic Sans MS" pitchFamily="66" charset="0"/>
              </a:rPr>
              <a:t>Dominated by reports rather than ratings of care</a:t>
            </a:r>
          </a:p>
          <a:p>
            <a:r>
              <a:rPr lang="en-US" sz="2400" i="0" dirty="0" smtClean="0">
                <a:latin typeface="Comic Sans MS" pitchFamily="66" charset="0"/>
              </a:rPr>
              <a:t>Standardization</a:t>
            </a:r>
          </a:p>
          <a:p>
            <a:pPr lvl="1"/>
            <a:r>
              <a:rPr lang="en-US" dirty="0" smtClean="0">
                <a:latin typeface="Comic Sans MS" pitchFamily="66" charset="0"/>
              </a:rPr>
              <a:t>Surveys, data collection, analysis, reporting, benchmarking</a:t>
            </a:r>
          </a:p>
          <a:p>
            <a:r>
              <a:rPr lang="en-US" sz="2400" i="0" dirty="0" smtClean="0">
                <a:latin typeface="Comic Sans MS" pitchFamily="66" charset="0"/>
              </a:rPr>
              <a:t>Many CAHPS surveys are NQF endorsed</a:t>
            </a:r>
          </a:p>
          <a:p>
            <a:r>
              <a:rPr lang="en-US" sz="2400" i="0" dirty="0" smtClean="0">
                <a:latin typeface="Comic Sans MS" pitchFamily="66" charset="0"/>
              </a:rPr>
              <a:t>All </a:t>
            </a:r>
            <a:r>
              <a:rPr lang="en-US" sz="2400" i="0" dirty="0" smtClean="0">
                <a:latin typeface="Comic Sans MS" pitchFamily="66" charset="0"/>
              </a:rPr>
              <a:t>CAHPS surveys and products are in the public domain</a:t>
            </a:r>
          </a:p>
        </p:txBody>
      </p:sp>
      <p:sp>
        <p:nvSpPr>
          <p:cNvPr id="7172" name="Slide Number Placeholder 4"/>
          <p:cNvSpPr>
            <a:spLocks noGrp="1"/>
          </p:cNvSpPr>
          <p:nvPr>
            <p:ph type="sldNum" sz="quarter" idx="4294967295"/>
          </p:nvPr>
        </p:nvSpPr>
        <p:spPr>
          <a:xfrm>
            <a:off x="65532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Verdana" pitchFamily="34" charset="0"/>
                <a:ea typeface="ＭＳ Ｐゴシック" pitchFamily="1" charset="-128"/>
              </a:defRPr>
            </a:lvl1pPr>
            <a:lvl2pPr marL="742950" indent="-285750" eaLnBrk="0" hangingPunct="0">
              <a:defRPr sz="2400" b="1">
                <a:solidFill>
                  <a:schemeClr val="tx1"/>
                </a:solidFill>
                <a:latin typeface="Verdana" pitchFamily="34" charset="0"/>
                <a:ea typeface="ＭＳ Ｐゴシック" pitchFamily="1" charset="-128"/>
              </a:defRPr>
            </a:lvl2pPr>
            <a:lvl3pPr marL="1143000" indent="-228600" eaLnBrk="0" hangingPunct="0">
              <a:defRPr sz="2400" b="1">
                <a:solidFill>
                  <a:schemeClr val="tx1"/>
                </a:solidFill>
                <a:latin typeface="Verdana" pitchFamily="34" charset="0"/>
                <a:ea typeface="ＭＳ Ｐゴシック" pitchFamily="1" charset="-128"/>
              </a:defRPr>
            </a:lvl3pPr>
            <a:lvl4pPr marL="1600200" indent="-228600" eaLnBrk="0" hangingPunct="0">
              <a:defRPr sz="2400" b="1">
                <a:solidFill>
                  <a:schemeClr val="tx1"/>
                </a:solidFill>
                <a:latin typeface="Verdana" pitchFamily="34" charset="0"/>
                <a:ea typeface="ＭＳ Ｐゴシック" pitchFamily="1" charset="-128"/>
              </a:defRPr>
            </a:lvl4pPr>
            <a:lvl5pPr marL="2057400" indent="-228600" eaLnBrk="0" hangingPunct="0">
              <a:defRPr sz="2400" b="1">
                <a:solidFill>
                  <a:schemeClr val="tx1"/>
                </a:solidFill>
                <a:latin typeface="Verdana" pitchFamily="34" charset="0"/>
                <a:ea typeface="ＭＳ Ｐゴシック" pitchFamily="1" charset="-128"/>
              </a:defRPr>
            </a:lvl5pPr>
            <a:lvl6pPr marL="25146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6pPr>
            <a:lvl7pPr marL="29718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7pPr>
            <a:lvl8pPr marL="34290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8pPr>
            <a:lvl9pPr marL="38862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9pPr>
          </a:lstStyle>
          <a:p>
            <a:fld id="{345B3E60-26FF-46E2-8A82-5EAE8B5594E5}" type="slidenum">
              <a:rPr lang="en-US" sz="1400" b="0" smtClean="0"/>
              <a:pPr/>
              <a:t>6</a:t>
            </a:fld>
            <a:endParaRPr lang="en-US" sz="1400" b="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ctr"/>
            <a:r>
              <a:rPr lang="en-US" dirty="0" smtClean="0">
                <a:latin typeface="Comic Sans MS" pitchFamily="66" charset="0"/>
              </a:rPr>
              <a:t>Development process</a:t>
            </a:r>
          </a:p>
        </p:txBody>
      </p:sp>
      <p:sp>
        <p:nvSpPr>
          <p:cNvPr id="11267" name="Content Placeholder 2"/>
          <p:cNvSpPr>
            <a:spLocks noGrp="1"/>
          </p:cNvSpPr>
          <p:nvPr>
            <p:ph sz="half" idx="1"/>
          </p:nvPr>
        </p:nvSpPr>
        <p:spPr>
          <a:xfrm>
            <a:off x="457200" y="1676400"/>
            <a:ext cx="8382000" cy="4449763"/>
          </a:xfrm>
        </p:spPr>
        <p:txBody>
          <a:bodyPr>
            <a:normAutofit/>
          </a:bodyPr>
          <a:lstStyle/>
          <a:p>
            <a:r>
              <a:rPr lang="en-US" i="0" dirty="0" smtClean="0">
                <a:latin typeface="Comic Sans MS" pitchFamily="66" charset="0"/>
              </a:rPr>
              <a:t>Literature review</a:t>
            </a:r>
          </a:p>
          <a:p>
            <a:r>
              <a:rPr lang="en-US" i="0" dirty="0" smtClean="0">
                <a:latin typeface="Comic Sans MS" pitchFamily="66" charset="0"/>
              </a:rPr>
              <a:t>Technical Expert Panels </a:t>
            </a:r>
            <a:endParaRPr lang="en-US" b="0" i="0" dirty="0" smtClean="0">
              <a:latin typeface="Comic Sans MS" pitchFamily="66" charset="0"/>
            </a:endParaRPr>
          </a:p>
          <a:p>
            <a:r>
              <a:rPr lang="en-US" i="0" dirty="0" smtClean="0">
                <a:latin typeface="Comic Sans MS" pitchFamily="66" charset="0"/>
              </a:rPr>
              <a:t>Focus group feedback</a:t>
            </a:r>
          </a:p>
          <a:p>
            <a:r>
              <a:rPr lang="en-US" i="0" dirty="0" smtClean="0">
                <a:latin typeface="Comic Sans MS" pitchFamily="66" charset="0"/>
              </a:rPr>
              <a:t>Cognitive interviews</a:t>
            </a:r>
            <a:r>
              <a:rPr lang="en-US" b="0" i="0" dirty="0" smtClean="0">
                <a:latin typeface="Comic Sans MS" pitchFamily="66" charset="0"/>
              </a:rPr>
              <a:t> (English and Spanish)</a:t>
            </a:r>
          </a:p>
          <a:p>
            <a:r>
              <a:rPr lang="en-US" i="0" dirty="0" smtClean="0">
                <a:latin typeface="Comic Sans MS" pitchFamily="66" charset="0"/>
              </a:rPr>
              <a:t>Field testing and psychometric analyses</a:t>
            </a:r>
          </a:p>
          <a:p>
            <a:r>
              <a:rPr lang="en-US" i="0" dirty="0" smtClean="0">
                <a:latin typeface="Comic Sans MS" pitchFamily="66" charset="0"/>
              </a:rPr>
              <a:t>Public release</a:t>
            </a:r>
          </a:p>
        </p:txBody>
      </p:sp>
      <p:sp>
        <p:nvSpPr>
          <p:cNvPr id="11268" name="Slide Number Placeholder 4"/>
          <p:cNvSpPr>
            <a:spLocks noGrp="1"/>
          </p:cNvSpPr>
          <p:nvPr>
            <p:ph type="sldNum" sz="quarter" idx="4294967295"/>
          </p:nvPr>
        </p:nvSpPr>
        <p:spPr>
          <a:xfrm>
            <a:off x="65532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Verdana" pitchFamily="34" charset="0"/>
                <a:ea typeface="ＭＳ Ｐゴシック" pitchFamily="1" charset="-128"/>
              </a:defRPr>
            </a:lvl1pPr>
            <a:lvl2pPr marL="742950" indent="-285750" eaLnBrk="0" hangingPunct="0">
              <a:defRPr sz="2400" b="1">
                <a:solidFill>
                  <a:schemeClr val="tx1"/>
                </a:solidFill>
                <a:latin typeface="Verdana" pitchFamily="34" charset="0"/>
                <a:ea typeface="ＭＳ Ｐゴシック" pitchFamily="1" charset="-128"/>
              </a:defRPr>
            </a:lvl2pPr>
            <a:lvl3pPr marL="1143000" indent="-228600" eaLnBrk="0" hangingPunct="0">
              <a:defRPr sz="2400" b="1">
                <a:solidFill>
                  <a:schemeClr val="tx1"/>
                </a:solidFill>
                <a:latin typeface="Verdana" pitchFamily="34" charset="0"/>
                <a:ea typeface="ＭＳ Ｐゴシック" pitchFamily="1" charset="-128"/>
              </a:defRPr>
            </a:lvl3pPr>
            <a:lvl4pPr marL="1600200" indent="-228600" eaLnBrk="0" hangingPunct="0">
              <a:defRPr sz="2400" b="1">
                <a:solidFill>
                  <a:schemeClr val="tx1"/>
                </a:solidFill>
                <a:latin typeface="Verdana" pitchFamily="34" charset="0"/>
                <a:ea typeface="ＭＳ Ｐゴシック" pitchFamily="1" charset="-128"/>
              </a:defRPr>
            </a:lvl4pPr>
            <a:lvl5pPr marL="2057400" indent="-228600" eaLnBrk="0" hangingPunct="0">
              <a:defRPr sz="2400" b="1">
                <a:solidFill>
                  <a:schemeClr val="tx1"/>
                </a:solidFill>
                <a:latin typeface="Verdana" pitchFamily="34" charset="0"/>
                <a:ea typeface="ＭＳ Ｐゴシック" pitchFamily="1" charset="-128"/>
              </a:defRPr>
            </a:lvl5pPr>
            <a:lvl6pPr marL="25146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6pPr>
            <a:lvl7pPr marL="29718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7pPr>
            <a:lvl8pPr marL="34290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8pPr>
            <a:lvl9pPr marL="38862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9pPr>
          </a:lstStyle>
          <a:p>
            <a:fld id="{E1E37086-CF01-4D2C-A30F-58C0AB4665B9}" type="slidenum">
              <a:rPr lang="en-US" sz="1400" b="0" smtClean="0"/>
              <a:pPr/>
              <a:t>7</a:t>
            </a:fld>
            <a:endParaRPr lang="en-US" sz="1400" b="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fontScale="90000"/>
          </a:bodyPr>
          <a:lstStyle/>
          <a:p>
            <a:pPr algn="ctr"/>
            <a:r>
              <a:rPr lang="en-US" dirty="0" smtClean="0">
                <a:latin typeface="Comic Sans MS" pitchFamily="66" charset="0"/>
              </a:rPr>
              <a:t>CAHPS In-Center Hemodialysis Survey (In the last 3 months …)</a:t>
            </a:r>
          </a:p>
        </p:txBody>
      </p:sp>
      <p:sp>
        <p:nvSpPr>
          <p:cNvPr id="10243" name="Content Placeholder 2"/>
          <p:cNvSpPr>
            <a:spLocks noGrp="1"/>
          </p:cNvSpPr>
          <p:nvPr>
            <p:ph idx="1"/>
          </p:nvPr>
        </p:nvSpPr>
        <p:spPr>
          <a:xfrm>
            <a:off x="228600" y="1417638"/>
            <a:ext cx="8915400" cy="4708525"/>
          </a:xfrm>
        </p:spPr>
        <p:txBody>
          <a:bodyPr>
            <a:normAutofit/>
          </a:bodyPr>
          <a:lstStyle/>
          <a:p>
            <a:r>
              <a:rPr lang="en-US" sz="3000" dirty="0" smtClean="0">
                <a:latin typeface="Comic Sans MS" pitchFamily="66" charset="0"/>
              </a:rPr>
              <a:t>How </a:t>
            </a:r>
            <a:r>
              <a:rPr lang="en-US" sz="3000" dirty="0" smtClean="0">
                <a:latin typeface="Comic Sans MS" pitchFamily="66" charset="0"/>
              </a:rPr>
              <a:t>often did </a:t>
            </a:r>
            <a:endParaRPr lang="en-US" sz="3000" dirty="0" smtClean="0">
              <a:latin typeface="Comic Sans MS" pitchFamily="66" charset="0"/>
            </a:endParaRPr>
          </a:p>
          <a:p>
            <a:pPr lvl="1"/>
            <a:r>
              <a:rPr lang="en-US" sz="2600" dirty="0" smtClean="0">
                <a:latin typeface="Comic Sans MS" pitchFamily="66" charset="0"/>
              </a:rPr>
              <a:t>your </a:t>
            </a:r>
            <a:r>
              <a:rPr lang="en-US" sz="2600" dirty="0" smtClean="0">
                <a:latin typeface="Comic Sans MS" pitchFamily="66" charset="0"/>
              </a:rPr>
              <a:t>kidney doctors listen carefully to you?</a:t>
            </a:r>
          </a:p>
          <a:p>
            <a:pPr lvl="1"/>
            <a:r>
              <a:rPr lang="en-US" sz="2600" dirty="0" smtClean="0">
                <a:latin typeface="Comic Sans MS" pitchFamily="66" charset="0"/>
              </a:rPr>
              <a:t>your </a:t>
            </a:r>
            <a:r>
              <a:rPr lang="en-US" sz="2600" dirty="0" smtClean="0">
                <a:latin typeface="Comic Sans MS" pitchFamily="66" charset="0"/>
              </a:rPr>
              <a:t>kidney doctors explain things in a way that was easy to understand?</a:t>
            </a:r>
          </a:p>
          <a:p>
            <a:pPr lvl="1"/>
            <a:r>
              <a:rPr lang="en-US" sz="2600" dirty="0" smtClean="0">
                <a:latin typeface="Comic Sans MS" pitchFamily="66" charset="0"/>
              </a:rPr>
              <a:t>your </a:t>
            </a:r>
            <a:r>
              <a:rPr lang="en-US" sz="2600" dirty="0" smtClean="0">
                <a:latin typeface="Comic Sans MS" pitchFamily="66" charset="0"/>
              </a:rPr>
              <a:t>kidney doctors show respect for what you had to say?</a:t>
            </a:r>
          </a:p>
          <a:p>
            <a:pPr lvl="1"/>
            <a:r>
              <a:rPr lang="en-US" sz="2600" dirty="0" smtClean="0">
                <a:latin typeface="Comic Sans MS" pitchFamily="66" charset="0"/>
              </a:rPr>
              <a:t>your </a:t>
            </a:r>
            <a:r>
              <a:rPr lang="en-US" sz="2600" dirty="0" smtClean="0">
                <a:latin typeface="Comic Sans MS" pitchFamily="66" charset="0"/>
              </a:rPr>
              <a:t>kidney doctors spend enough time with you?</a:t>
            </a:r>
          </a:p>
          <a:p>
            <a:pPr lvl="1"/>
            <a:r>
              <a:rPr lang="en-US" sz="2600" dirty="0" smtClean="0">
                <a:latin typeface="Comic Sans MS" pitchFamily="66" charset="0"/>
              </a:rPr>
              <a:t>you </a:t>
            </a:r>
            <a:r>
              <a:rPr lang="en-US" sz="2600" dirty="0" smtClean="0">
                <a:latin typeface="Comic Sans MS" pitchFamily="66" charset="0"/>
              </a:rPr>
              <a:t>feel your kidney doctors really cared about you as a person?</a:t>
            </a:r>
          </a:p>
          <a:p>
            <a:endParaRPr lang="en-US" dirty="0" smtClean="0"/>
          </a:p>
        </p:txBody>
      </p:sp>
      <p:sp>
        <p:nvSpPr>
          <p:cNvPr id="10244" name="Slide Number Placeholder 3"/>
          <p:cNvSpPr>
            <a:spLocks noGrp="1"/>
          </p:cNvSpPr>
          <p:nvPr>
            <p:ph type="sldNum" sz="quarter" idx="4294967295"/>
          </p:nvPr>
        </p:nvSpPr>
        <p:spPr>
          <a:xfrm>
            <a:off x="6553200" y="6381750"/>
            <a:ext cx="21336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Verdana" pitchFamily="34" charset="0"/>
                <a:ea typeface="ＭＳ Ｐゴシック" pitchFamily="1" charset="-128"/>
              </a:defRPr>
            </a:lvl1pPr>
            <a:lvl2pPr marL="742950" indent="-285750" eaLnBrk="0" hangingPunct="0">
              <a:defRPr sz="2400" b="1">
                <a:solidFill>
                  <a:schemeClr val="tx1"/>
                </a:solidFill>
                <a:latin typeface="Verdana" pitchFamily="34" charset="0"/>
                <a:ea typeface="ＭＳ Ｐゴシック" pitchFamily="1" charset="-128"/>
              </a:defRPr>
            </a:lvl2pPr>
            <a:lvl3pPr marL="1143000" indent="-228600" eaLnBrk="0" hangingPunct="0">
              <a:defRPr sz="2400" b="1">
                <a:solidFill>
                  <a:schemeClr val="tx1"/>
                </a:solidFill>
                <a:latin typeface="Verdana" pitchFamily="34" charset="0"/>
                <a:ea typeface="ＭＳ Ｐゴシック" pitchFamily="1" charset="-128"/>
              </a:defRPr>
            </a:lvl3pPr>
            <a:lvl4pPr marL="1600200" indent="-228600" eaLnBrk="0" hangingPunct="0">
              <a:defRPr sz="2400" b="1">
                <a:solidFill>
                  <a:schemeClr val="tx1"/>
                </a:solidFill>
                <a:latin typeface="Verdana" pitchFamily="34" charset="0"/>
                <a:ea typeface="ＭＳ Ｐゴシック" pitchFamily="1" charset="-128"/>
              </a:defRPr>
            </a:lvl4pPr>
            <a:lvl5pPr marL="2057400" indent="-228600" eaLnBrk="0" hangingPunct="0">
              <a:defRPr sz="2400" b="1">
                <a:solidFill>
                  <a:schemeClr val="tx1"/>
                </a:solidFill>
                <a:latin typeface="Verdana" pitchFamily="34" charset="0"/>
                <a:ea typeface="ＭＳ Ｐゴシック" pitchFamily="1" charset="-128"/>
              </a:defRPr>
            </a:lvl5pPr>
            <a:lvl6pPr marL="25146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6pPr>
            <a:lvl7pPr marL="29718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7pPr>
            <a:lvl8pPr marL="34290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8pPr>
            <a:lvl9pPr marL="3886200" indent="-228600" algn="ctr" eaLnBrk="0" fontAlgn="base" hangingPunct="0">
              <a:spcBef>
                <a:spcPct val="20000"/>
              </a:spcBef>
              <a:spcAft>
                <a:spcPct val="0"/>
              </a:spcAft>
              <a:defRPr sz="2400" b="1">
                <a:solidFill>
                  <a:schemeClr val="tx1"/>
                </a:solidFill>
                <a:latin typeface="Verdana" pitchFamily="34" charset="0"/>
                <a:ea typeface="ＭＳ Ｐゴシック" pitchFamily="1" charset="-128"/>
              </a:defRPr>
            </a:lvl9pPr>
          </a:lstStyle>
          <a:p>
            <a:fld id="{DF353871-6160-4257-8AA8-F1AFE280946D}" type="slidenum">
              <a:rPr lang="en-US" sz="1400" b="0" smtClean="0"/>
              <a:pPr/>
              <a:t>8</a:t>
            </a:fld>
            <a:endParaRPr lang="en-US" sz="1400" b="0" smtClean="0"/>
          </a:p>
        </p:txBody>
      </p:sp>
      <p:sp>
        <p:nvSpPr>
          <p:cNvPr id="2" name="TextBox 1"/>
          <p:cNvSpPr txBox="1"/>
          <p:nvPr/>
        </p:nvSpPr>
        <p:spPr>
          <a:xfrm>
            <a:off x="242047" y="5664498"/>
            <a:ext cx="8682317" cy="923330"/>
          </a:xfrm>
          <a:prstGeom prst="rect">
            <a:avLst/>
          </a:prstGeom>
          <a:noFill/>
        </p:spPr>
        <p:txBody>
          <a:bodyPr wrap="square" rtlCol="0">
            <a:spAutoFit/>
          </a:bodyPr>
          <a:lstStyle/>
          <a:p>
            <a:r>
              <a:rPr lang="en-US" dirty="0"/>
              <a:t>Reporting Measures for the CAHPS® In-Center Hemodialysis Survey. Agency for Healthcare Research and </a:t>
            </a:r>
            <a:r>
              <a:rPr lang="en-US" dirty="0" smtClean="0"/>
              <a:t> Quality</a:t>
            </a:r>
            <a:r>
              <a:rPr lang="en-US" dirty="0"/>
              <a:t>, Rockville, MD. Updated </a:t>
            </a:r>
            <a:r>
              <a:rPr lang="en-US" dirty="0" smtClean="0"/>
              <a:t>Dec </a:t>
            </a:r>
            <a:r>
              <a:rPr lang="en-US" dirty="0"/>
              <a:t>2007. </a:t>
            </a:r>
            <a:r>
              <a:rPr lang="en-US" dirty="0">
                <a:hlinkClick r:id="rId2"/>
              </a:rPr>
              <a:t>https://www.cahps.ahrq.gov/cahpskit/files/509_ICH_Reporting_Measures.htm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28600" y="609600"/>
            <a:ext cx="8915400" cy="1143000"/>
          </a:xfrm>
        </p:spPr>
        <p:txBody>
          <a:bodyPr>
            <a:normAutofit fontScale="90000"/>
          </a:bodyPr>
          <a:lstStyle/>
          <a:p>
            <a:pPr algn="l" eaLnBrk="1" hangingPunct="1"/>
            <a:r>
              <a:rPr lang="en-US" sz="4000" dirty="0" smtClean="0">
                <a:latin typeface="Comic Sans MS" pitchFamily="66" charset="0"/>
              </a:rPr>
              <a:t>   </a:t>
            </a:r>
            <a:r>
              <a:rPr lang="en-US" sz="4000" i="1" dirty="0" smtClean="0">
                <a:latin typeface="Comic Sans MS" pitchFamily="66" charset="0"/>
              </a:rPr>
              <a:t>Health-Related Quality of Life is …</a:t>
            </a:r>
            <a:br>
              <a:rPr lang="en-US" sz="4000" i="1" dirty="0" smtClean="0">
                <a:latin typeface="Comic Sans MS" pitchFamily="66" charset="0"/>
              </a:rPr>
            </a:br>
            <a:r>
              <a:rPr lang="en-US" sz="4000" i="1" dirty="0" smtClean="0">
                <a:latin typeface="Comic Sans MS" pitchFamily="66" charset="0"/>
              </a:rPr>
              <a:t/>
            </a:r>
            <a:br>
              <a:rPr lang="en-US" sz="4000" i="1" dirty="0" smtClean="0">
                <a:latin typeface="Comic Sans MS" pitchFamily="66" charset="0"/>
              </a:rPr>
            </a:br>
            <a:r>
              <a:rPr lang="en-US" sz="4000" i="1" dirty="0" smtClean="0"/>
              <a:t>   </a:t>
            </a:r>
            <a:r>
              <a:rPr lang="en-US" sz="3600" dirty="0" smtClean="0"/>
              <a:t>                            </a:t>
            </a:r>
            <a:endParaRPr lang="en-US" sz="4000" dirty="0" smtClean="0"/>
          </a:p>
        </p:txBody>
      </p:sp>
      <p:sp>
        <p:nvSpPr>
          <p:cNvPr id="8195" name="Rectangle 3"/>
          <p:cNvSpPr>
            <a:spLocks noGrp="1" noChangeArrowheads="1"/>
          </p:cNvSpPr>
          <p:nvPr>
            <p:ph type="body" idx="4294967295"/>
          </p:nvPr>
        </p:nvSpPr>
        <p:spPr>
          <a:xfrm>
            <a:off x="685800" y="1752600"/>
            <a:ext cx="7837488" cy="4735513"/>
          </a:xfrm>
        </p:spPr>
        <p:txBody>
          <a:bodyPr>
            <a:normAutofit lnSpcReduction="10000"/>
          </a:bodyPr>
          <a:lstStyle/>
          <a:p>
            <a:pPr marL="0" indent="0" eaLnBrk="1" hangingPunct="1">
              <a:lnSpc>
                <a:spcPct val="90000"/>
              </a:lnSpc>
              <a:buClr>
                <a:schemeClr val="tx1"/>
              </a:buClr>
              <a:buNone/>
            </a:pPr>
            <a:r>
              <a:rPr lang="en-US" sz="3600" dirty="0" smtClean="0">
                <a:solidFill>
                  <a:schemeClr val="accent5"/>
                </a:solidFill>
                <a:latin typeface="Comic Sans MS" pitchFamily="66" charset="0"/>
              </a:rPr>
              <a:t>What you can </a:t>
            </a:r>
            <a:r>
              <a:rPr lang="en-US" sz="3600" u="sng" dirty="0" smtClean="0">
                <a:solidFill>
                  <a:schemeClr val="accent5"/>
                </a:solidFill>
                <a:latin typeface="Comic Sans MS" pitchFamily="66" charset="0"/>
              </a:rPr>
              <a:t>do</a:t>
            </a:r>
            <a:r>
              <a:rPr lang="en-US" sz="3600" dirty="0" smtClean="0">
                <a:solidFill>
                  <a:schemeClr val="accent5"/>
                </a:solidFill>
                <a:latin typeface="Comic Sans MS" pitchFamily="66" charset="0"/>
              </a:rPr>
              <a:t>.</a:t>
            </a:r>
          </a:p>
          <a:p>
            <a:pPr eaLnBrk="1" hangingPunct="1">
              <a:lnSpc>
                <a:spcPct val="90000"/>
              </a:lnSpc>
              <a:buClr>
                <a:schemeClr val="tx1"/>
              </a:buClr>
            </a:pPr>
            <a:r>
              <a:rPr lang="en-US" sz="2800" u="sng" dirty="0" smtClean="0">
                <a:latin typeface="Comic Sans MS" pitchFamily="66" charset="0"/>
              </a:rPr>
              <a:t>Functioning</a:t>
            </a:r>
          </a:p>
          <a:p>
            <a:pPr marL="457200" lvl="1" indent="0" eaLnBrk="1" hangingPunct="1">
              <a:lnSpc>
                <a:spcPct val="90000"/>
              </a:lnSpc>
              <a:buClr>
                <a:schemeClr val="tx1"/>
              </a:buClr>
              <a:buNone/>
            </a:pPr>
            <a:r>
              <a:rPr lang="en-US" sz="2400" dirty="0" smtClean="0">
                <a:latin typeface="Comic Sans MS" pitchFamily="66" charset="0"/>
              </a:rPr>
              <a:t>Self-care </a:t>
            </a:r>
          </a:p>
          <a:p>
            <a:pPr marL="457200" lvl="1" indent="0" eaLnBrk="1" hangingPunct="1">
              <a:lnSpc>
                <a:spcPct val="90000"/>
              </a:lnSpc>
              <a:buClr>
                <a:schemeClr val="tx1"/>
              </a:buClr>
              <a:buNone/>
            </a:pPr>
            <a:r>
              <a:rPr lang="en-US" sz="2400" dirty="0" smtClean="0">
                <a:latin typeface="Comic Sans MS" pitchFamily="66" charset="0"/>
              </a:rPr>
              <a:t>Role </a:t>
            </a:r>
          </a:p>
          <a:p>
            <a:pPr marL="457200" lvl="1" indent="0" eaLnBrk="1" hangingPunct="1">
              <a:lnSpc>
                <a:spcPct val="90000"/>
              </a:lnSpc>
              <a:buClr>
                <a:schemeClr val="tx1"/>
              </a:buClr>
              <a:buNone/>
            </a:pPr>
            <a:r>
              <a:rPr lang="en-US" sz="2400" dirty="0" smtClean="0">
                <a:latin typeface="Comic Sans MS" pitchFamily="66" charset="0"/>
              </a:rPr>
              <a:t>Social </a:t>
            </a:r>
          </a:p>
          <a:p>
            <a:pPr eaLnBrk="1" hangingPunct="1">
              <a:lnSpc>
                <a:spcPct val="90000"/>
              </a:lnSpc>
              <a:buClr>
                <a:schemeClr val="tx1"/>
              </a:buClr>
            </a:pPr>
            <a:endParaRPr lang="en-US" sz="2400" b="1" u="sng" dirty="0" smtClean="0"/>
          </a:p>
          <a:p>
            <a:pPr eaLnBrk="1" hangingPunct="1">
              <a:lnSpc>
                <a:spcPct val="90000"/>
              </a:lnSpc>
              <a:buClr>
                <a:schemeClr val="tx1"/>
              </a:buClr>
              <a:buFontTx/>
              <a:buNone/>
            </a:pPr>
            <a:r>
              <a:rPr lang="en-US" sz="3600" dirty="0" smtClean="0">
                <a:solidFill>
                  <a:srgbClr val="0070C0"/>
                </a:solidFill>
                <a:latin typeface="Comic Sans MS" pitchFamily="66" charset="0"/>
              </a:rPr>
              <a:t>How you </a:t>
            </a:r>
            <a:r>
              <a:rPr lang="en-US" sz="3600" u="sng" dirty="0" smtClean="0">
                <a:solidFill>
                  <a:srgbClr val="0070C0"/>
                </a:solidFill>
                <a:latin typeface="Comic Sans MS" pitchFamily="66" charset="0"/>
              </a:rPr>
              <a:t>feel</a:t>
            </a:r>
            <a:r>
              <a:rPr lang="en-US" sz="3600" dirty="0" smtClean="0">
                <a:solidFill>
                  <a:srgbClr val="0070C0"/>
                </a:solidFill>
                <a:latin typeface="Comic Sans MS" pitchFamily="66" charset="0"/>
              </a:rPr>
              <a:t> about your life.</a:t>
            </a:r>
            <a:endParaRPr lang="en-US" sz="3600" b="1" u="sng" dirty="0" smtClean="0">
              <a:solidFill>
                <a:srgbClr val="0070C0"/>
              </a:solidFill>
              <a:latin typeface="Comic Sans MS" pitchFamily="66" charset="0"/>
            </a:endParaRPr>
          </a:p>
          <a:p>
            <a:pPr eaLnBrk="1" hangingPunct="1">
              <a:lnSpc>
                <a:spcPct val="90000"/>
              </a:lnSpc>
              <a:buClr>
                <a:schemeClr val="tx1"/>
              </a:buClr>
            </a:pPr>
            <a:r>
              <a:rPr lang="en-US" sz="2800" u="sng" dirty="0" smtClean="0">
                <a:latin typeface="Comic Sans MS" pitchFamily="66" charset="0"/>
              </a:rPr>
              <a:t>Well-being </a:t>
            </a:r>
          </a:p>
          <a:p>
            <a:pPr marL="457200" lvl="1" indent="0" eaLnBrk="1" hangingPunct="1">
              <a:lnSpc>
                <a:spcPct val="90000"/>
              </a:lnSpc>
              <a:buClr>
                <a:schemeClr val="tx1"/>
              </a:buClr>
              <a:buNone/>
            </a:pPr>
            <a:r>
              <a:rPr lang="en-US" sz="2400" dirty="0" smtClean="0">
                <a:latin typeface="Comic Sans MS" pitchFamily="66" charset="0"/>
              </a:rPr>
              <a:t>Emotional well-being</a:t>
            </a:r>
          </a:p>
          <a:p>
            <a:pPr marL="457200" lvl="1" indent="0" eaLnBrk="1" hangingPunct="1">
              <a:lnSpc>
                <a:spcPct val="90000"/>
              </a:lnSpc>
              <a:buClr>
                <a:schemeClr val="tx1"/>
              </a:buClr>
              <a:buNone/>
            </a:pPr>
            <a:r>
              <a:rPr lang="en-US" sz="2400" dirty="0" smtClean="0">
                <a:latin typeface="Comic Sans MS" pitchFamily="66" charset="0"/>
              </a:rPr>
              <a:t>Pain</a:t>
            </a:r>
          </a:p>
          <a:p>
            <a:pPr marL="457200" lvl="1" indent="0" eaLnBrk="1" hangingPunct="1">
              <a:lnSpc>
                <a:spcPct val="90000"/>
              </a:lnSpc>
              <a:buClr>
                <a:schemeClr val="tx1"/>
              </a:buClr>
              <a:buNone/>
            </a:pPr>
            <a:r>
              <a:rPr lang="en-US" sz="2400" dirty="0" smtClean="0">
                <a:latin typeface="Comic Sans MS" pitchFamily="66" charset="0"/>
              </a:rPr>
              <a:t>Energy</a:t>
            </a:r>
          </a:p>
          <a:p>
            <a:pPr eaLnBrk="1" hangingPunct="1">
              <a:lnSpc>
                <a:spcPct val="90000"/>
              </a:lnSpc>
              <a:buClr>
                <a:schemeClr val="tx1"/>
              </a:buClr>
            </a:pPr>
            <a:endParaRPr lang="en-US" sz="2800" dirty="0" smtClean="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Whate and Clea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Whate and Clean.potx</Template>
  <TotalTime>4015</TotalTime>
  <Words>1880</Words>
  <Application>Microsoft Office PowerPoint</Application>
  <PresentationFormat>On-screen Show (4:3)</PresentationFormat>
  <Paragraphs>347</Paragraphs>
  <Slides>42</Slides>
  <Notes>14</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42</vt:i4>
      </vt:variant>
    </vt:vector>
  </HeadingPairs>
  <TitlesOfParts>
    <vt:vector size="45" baseType="lpstr">
      <vt:lpstr>Whate and Clean</vt:lpstr>
      <vt:lpstr>Chart</vt:lpstr>
      <vt:lpstr>Acrobat Document</vt:lpstr>
      <vt:lpstr>Patient-Reported Outcome Measures in Nephrology  </vt:lpstr>
      <vt:lpstr>Outline of Presentation </vt:lpstr>
      <vt:lpstr>Patient-Reported Measures</vt:lpstr>
      <vt:lpstr>PowerPoint Presentation</vt:lpstr>
      <vt:lpstr>Consumer Assessment of Healthcare Providers and Systems  (CAHPS®) Surveys</vt:lpstr>
      <vt:lpstr>CAHPS Design Principles</vt:lpstr>
      <vt:lpstr>Development process</vt:lpstr>
      <vt:lpstr>CAHPS In-Center Hemodialysis Survey (In the last 3 months …)</vt:lpstr>
      <vt:lpstr>   Health-Related Quality of Life is …                                 </vt:lpstr>
      <vt:lpstr>HRQOL Framework</vt:lpstr>
      <vt:lpstr>SF-36® Generic Profile Measure  </vt:lpstr>
      <vt:lpstr>Generic vs. Disease-Targeted </vt:lpstr>
      <vt:lpstr>Reliability of measures</vt:lpstr>
      <vt:lpstr>SF-36 Physical Health Component Summary Score Predicts Mortality  </vt:lpstr>
      <vt:lpstr>HRQOL Predicts Mortality and Hospitalizations  </vt:lpstr>
      <vt:lpstr>Kidney Disease Quality of Life (KDQOLTM) Instrument</vt:lpstr>
      <vt:lpstr>PowerPoint Presentation</vt:lpstr>
      <vt:lpstr>PowerPoint Presentation</vt:lpstr>
      <vt:lpstr>Kidney Disease Quality of Life (KDQOL) Publications</vt:lpstr>
      <vt:lpstr>KDQOL Targeted Domains  (97 items and 43 items)</vt:lpstr>
      <vt:lpstr>KDQOL-36</vt:lpstr>
      <vt:lpstr>Burden of Kidney Disease</vt:lpstr>
      <vt:lpstr>Symptom/Problems--  To what extent were you bothered by ...</vt:lpstr>
      <vt:lpstr>Effects of Kidney Disease— How much does kidney disease bother you in …</vt:lpstr>
      <vt:lpstr>Scoring</vt:lpstr>
      <vt:lpstr>KDQOL-36 Translations </vt:lpstr>
      <vt:lpstr>Dialysis Outcomes and Practice Patterns Study (DOPPS)</vt:lpstr>
      <vt:lpstr>DOPPS Data</vt:lpstr>
      <vt:lpstr>Figure 1: Association of patient self-reported social support and other psychosocial factors with all-cause mortality, by region </vt:lpstr>
      <vt:lpstr>KDQOLTM Scores Compared to National Sample of  Patients</vt:lpstr>
      <vt:lpstr>PowerPoint Presentation</vt:lpstr>
      <vt:lpstr>Hemo. vs. Peritoneal Dialysis </vt:lpstr>
      <vt:lpstr>Future Directions   http://www.nihpromis.org/ </vt:lpstr>
      <vt:lpstr>Anger CAT1 (In the past 7 days )</vt:lpstr>
      <vt:lpstr>2In the past 7 days …</vt:lpstr>
      <vt:lpstr>3In the past 7 days …</vt:lpstr>
      <vt:lpstr>4In the past 7 days …</vt:lpstr>
      <vt:lpstr>5In the past 7 days …</vt:lpstr>
      <vt:lpstr>6In the past 7 days …</vt:lpstr>
      <vt:lpstr>Theta and SE estimates</vt:lpstr>
      <vt:lpstr>http://jwrginc.com/projects/current-projects</vt:lpstr>
      <vt:lpstr> Thank you. http://gim.med.ucla.edu/kdqol/</vt:lpstr>
    </vt:vector>
  </TitlesOfParts>
  <Company>Childrens Hospital of Philadelphia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an Open-Science Pediatric Learning Health System</dc:title>
  <dc:creator>Ron Hays, PhD</dc:creator>
  <cp:lastModifiedBy>Dr. Ron D. Hays</cp:lastModifiedBy>
  <cp:revision>253</cp:revision>
  <cp:lastPrinted>2011-11-28T17:25:46Z</cp:lastPrinted>
  <dcterms:created xsi:type="dcterms:W3CDTF">2011-11-09T23:11:39Z</dcterms:created>
  <dcterms:modified xsi:type="dcterms:W3CDTF">2011-11-28T18:25:59Z</dcterms:modified>
</cp:coreProperties>
</file>