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17.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60" r:id="rId2"/>
    <p:sldMasterId id="2147484920" r:id="rId3"/>
    <p:sldMasterId id="2147483810" r:id="rId4"/>
  </p:sldMasterIdLst>
  <p:notesMasterIdLst>
    <p:notesMasterId r:id="rId52"/>
  </p:notesMasterIdLst>
  <p:handoutMasterIdLst>
    <p:handoutMasterId r:id="rId53"/>
  </p:handoutMasterIdLst>
  <p:sldIdLst>
    <p:sldId id="598" r:id="rId5"/>
    <p:sldId id="709" r:id="rId6"/>
    <p:sldId id="708" r:id="rId7"/>
    <p:sldId id="681" r:id="rId8"/>
    <p:sldId id="734" r:id="rId9"/>
    <p:sldId id="735" r:id="rId10"/>
    <p:sldId id="736" r:id="rId11"/>
    <p:sldId id="665" r:id="rId12"/>
    <p:sldId id="711" r:id="rId13"/>
    <p:sldId id="714" r:id="rId14"/>
    <p:sldId id="712" r:id="rId15"/>
    <p:sldId id="723" r:id="rId16"/>
    <p:sldId id="751" r:id="rId17"/>
    <p:sldId id="749" r:id="rId18"/>
    <p:sldId id="546" r:id="rId19"/>
    <p:sldId id="750" r:id="rId20"/>
    <p:sldId id="674" r:id="rId21"/>
    <p:sldId id="720" r:id="rId22"/>
    <p:sldId id="747" r:id="rId23"/>
    <p:sldId id="715" r:id="rId24"/>
    <p:sldId id="667" r:id="rId25"/>
    <p:sldId id="729" r:id="rId26"/>
    <p:sldId id="730" r:id="rId27"/>
    <p:sldId id="731" r:id="rId28"/>
    <p:sldId id="748" r:id="rId29"/>
    <p:sldId id="746" r:id="rId30"/>
    <p:sldId id="716" r:id="rId31"/>
    <p:sldId id="728" r:id="rId32"/>
    <p:sldId id="726" r:id="rId33"/>
    <p:sldId id="727" r:id="rId34"/>
    <p:sldId id="737" r:id="rId35"/>
    <p:sldId id="717" r:id="rId36"/>
    <p:sldId id="666" r:id="rId37"/>
    <p:sldId id="738" r:id="rId38"/>
    <p:sldId id="739" r:id="rId39"/>
    <p:sldId id="702" r:id="rId40"/>
    <p:sldId id="725" r:id="rId41"/>
    <p:sldId id="707" r:id="rId42"/>
    <p:sldId id="740" r:id="rId43"/>
    <p:sldId id="744" r:id="rId44"/>
    <p:sldId id="743" r:id="rId45"/>
    <p:sldId id="745" r:id="rId46"/>
    <p:sldId id="704" r:id="rId47"/>
    <p:sldId id="705" r:id="rId48"/>
    <p:sldId id="733" r:id="rId49"/>
    <p:sldId id="687" r:id="rId50"/>
    <p:sldId id="719" r:id="rId51"/>
  </p:sldIdLst>
  <p:sldSz cx="9144000" cy="6858000" type="screen4x3"/>
  <p:notesSz cx="7077075" cy="9363075"/>
  <p:defaultTextStyle>
    <a:defPPr>
      <a:defRPr lang="en-US"/>
    </a:defPPr>
    <a:lvl1pPr algn="l" rtl="0" fontAlgn="base">
      <a:spcBef>
        <a:spcPct val="0"/>
      </a:spcBef>
      <a:spcAft>
        <a:spcPct val="0"/>
      </a:spcAft>
      <a:defRPr sz="3200" b="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081" autoAdjust="0"/>
  </p:normalViewPr>
  <p:slideViewPr>
    <p:cSldViewPr snapToObjects="1">
      <p:cViewPr varScale="1">
        <p:scale>
          <a:sx n="107" d="100"/>
          <a:sy n="107" d="100"/>
        </p:scale>
        <p:origin x="174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p:cViewPr>
        <p:scale>
          <a:sx n="100" d="100"/>
          <a:sy n="100" d="100"/>
        </p:scale>
        <p:origin x="2323" y="-1085"/>
      </p:cViewPr>
      <p:guideLst>
        <p:guide orient="horz" pos="2949"/>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DBE72-364F-4591-88B5-A9A540530BA8}"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B74E644D-E51D-4190-8098-71CF78AA3030}">
      <dgm:prSet/>
      <dgm:spPr/>
      <dgm:t>
        <a:bodyPr/>
        <a:lstStyle/>
        <a:p>
          <a:r>
            <a:rPr lang="en-US" dirty="0"/>
            <a:t>Further</a:t>
          </a:r>
        </a:p>
      </dgm:t>
    </dgm:pt>
    <dgm:pt modelId="{8C30DB92-932F-4925-9ECE-7392A7FBD670}" type="parTrans" cxnId="{2D0E7C0A-BAD6-4256-877D-BC5733065EA4}">
      <dgm:prSet/>
      <dgm:spPr/>
      <dgm:t>
        <a:bodyPr/>
        <a:lstStyle/>
        <a:p>
          <a:endParaRPr lang="en-US"/>
        </a:p>
      </dgm:t>
    </dgm:pt>
    <dgm:pt modelId="{3F92C6D6-3D52-45FC-830B-07D2D463B91F}" type="sibTrans" cxnId="{2D0E7C0A-BAD6-4256-877D-BC5733065EA4}">
      <dgm:prSet/>
      <dgm:spPr/>
      <dgm:t>
        <a:bodyPr/>
        <a:lstStyle/>
        <a:p>
          <a:endParaRPr lang="en-US"/>
        </a:p>
      </dgm:t>
    </dgm:pt>
    <dgm:pt modelId="{531CECE3-6568-48BD-A1F8-8567AAA1E2CF}">
      <dgm:prSet/>
      <dgm:spPr/>
      <dgm:t>
        <a:bodyPr/>
        <a:lstStyle/>
        <a:p>
          <a:r>
            <a:rPr lang="en-US" u="sng" dirty="0"/>
            <a:t>Further</a:t>
          </a:r>
          <a:r>
            <a:rPr lang="en-US" dirty="0"/>
            <a:t> comparison  of the SD of change and SD within subject versus the SD between subjects is needed.   </a:t>
          </a:r>
        </a:p>
      </dgm:t>
    </dgm:pt>
    <dgm:pt modelId="{7DD8CE44-CE56-4D58-A1BD-89E63CCE64CA}" type="parTrans" cxnId="{879E73FE-4F50-4A62-9E8E-31369613CE59}">
      <dgm:prSet/>
      <dgm:spPr/>
      <dgm:t>
        <a:bodyPr/>
        <a:lstStyle/>
        <a:p>
          <a:endParaRPr lang="en-US"/>
        </a:p>
      </dgm:t>
    </dgm:pt>
    <dgm:pt modelId="{44CC8635-7ED4-4E11-A554-EA3BEC54DB61}" type="sibTrans" cxnId="{879E73FE-4F50-4A62-9E8E-31369613CE59}">
      <dgm:prSet/>
      <dgm:spPr/>
      <dgm:t>
        <a:bodyPr/>
        <a:lstStyle/>
        <a:p>
          <a:endParaRPr lang="en-US"/>
        </a:p>
      </dgm:t>
    </dgm:pt>
    <dgm:pt modelId="{06DB2FDC-C819-474A-A0BF-2981B2AC9768}">
      <dgm:prSet/>
      <dgm:spPr/>
      <dgm:t>
        <a:bodyPr/>
        <a:lstStyle/>
        <a:p>
          <a:r>
            <a:rPr lang="en-US"/>
            <a:t>Use</a:t>
          </a:r>
        </a:p>
      </dgm:t>
    </dgm:pt>
    <dgm:pt modelId="{8CCAD09D-AB3A-4C46-A5EE-374EE7F9BD9C}" type="parTrans" cxnId="{CE822CBD-544B-4005-8179-0E358D0F449A}">
      <dgm:prSet/>
      <dgm:spPr/>
      <dgm:t>
        <a:bodyPr/>
        <a:lstStyle/>
        <a:p>
          <a:endParaRPr lang="en-US"/>
        </a:p>
      </dgm:t>
    </dgm:pt>
    <dgm:pt modelId="{2CFB21C8-27AA-412F-87F8-C83BCBF3473B}" type="sibTrans" cxnId="{CE822CBD-544B-4005-8179-0E358D0F449A}">
      <dgm:prSet/>
      <dgm:spPr/>
      <dgm:t>
        <a:bodyPr/>
        <a:lstStyle/>
        <a:p>
          <a:endParaRPr lang="en-US"/>
        </a:p>
      </dgm:t>
    </dgm:pt>
    <dgm:pt modelId="{6B1CB7CC-F699-4BA1-898B-FC477FD2607D}">
      <dgm:prSet/>
      <dgm:spPr/>
      <dgm:t>
        <a:bodyPr/>
        <a:lstStyle/>
        <a:p>
          <a:r>
            <a:rPr lang="en-US" u="sng" dirty="0"/>
            <a:t>Use</a:t>
          </a:r>
          <a:r>
            <a:rPr lang="en-US" dirty="0"/>
            <a:t> item response theory for more accurate standard error estimates.</a:t>
          </a:r>
        </a:p>
      </dgm:t>
    </dgm:pt>
    <dgm:pt modelId="{60757E8B-4FEA-455C-8475-74A845D4975E}" type="parTrans" cxnId="{58D7B6AE-8A6F-4E98-8CC2-748A844271D7}">
      <dgm:prSet/>
      <dgm:spPr/>
      <dgm:t>
        <a:bodyPr/>
        <a:lstStyle/>
        <a:p>
          <a:endParaRPr lang="en-US"/>
        </a:p>
      </dgm:t>
    </dgm:pt>
    <dgm:pt modelId="{33B31E4C-4F34-4B4C-9FFF-6F2BD8C2BC98}" type="sibTrans" cxnId="{58D7B6AE-8A6F-4E98-8CC2-748A844271D7}">
      <dgm:prSet/>
      <dgm:spPr/>
      <dgm:t>
        <a:bodyPr/>
        <a:lstStyle/>
        <a:p>
          <a:endParaRPr lang="en-US"/>
        </a:p>
      </dgm:t>
    </dgm:pt>
    <dgm:pt modelId="{96635656-5995-4152-883C-D0B69DAD81D4}">
      <dgm:prSet/>
      <dgm:spPr/>
      <dgm:t>
        <a:bodyPr/>
        <a:lstStyle/>
        <a:p>
          <a:r>
            <a:rPr lang="en-US"/>
            <a:t>Consider</a:t>
          </a:r>
        </a:p>
      </dgm:t>
    </dgm:pt>
    <dgm:pt modelId="{8DE30E0A-CAFF-4947-AEB0-5532E4377DDB}" type="parTrans" cxnId="{7B6D88AB-1AC6-4332-8789-CD38B5678C4D}">
      <dgm:prSet/>
      <dgm:spPr/>
      <dgm:t>
        <a:bodyPr/>
        <a:lstStyle/>
        <a:p>
          <a:endParaRPr lang="en-US"/>
        </a:p>
      </dgm:t>
    </dgm:pt>
    <dgm:pt modelId="{3E369E09-5920-47A0-988C-DC798ED0149C}" type="sibTrans" cxnId="{7B6D88AB-1AC6-4332-8789-CD38B5678C4D}">
      <dgm:prSet/>
      <dgm:spPr/>
      <dgm:t>
        <a:bodyPr/>
        <a:lstStyle/>
        <a:p>
          <a:endParaRPr lang="en-US"/>
        </a:p>
      </dgm:t>
    </dgm:pt>
    <dgm:pt modelId="{7129E01C-64E4-41B3-A06D-B6F367E02A3C}">
      <dgm:prSet/>
      <dgm:spPr/>
      <dgm:t>
        <a:bodyPr/>
        <a:lstStyle/>
        <a:p>
          <a:r>
            <a:rPr lang="en-US" u="sng" dirty="0"/>
            <a:t>Consider</a:t>
          </a:r>
          <a:r>
            <a:rPr lang="en-US" dirty="0"/>
            <a:t> classifying change using less stringent cutoffs than p &lt; 0.05</a:t>
          </a:r>
        </a:p>
      </dgm:t>
    </dgm:pt>
    <dgm:pt modelId="{7C98591A-FD65-4E5D-9D82-09B9B6FE02BA}" type="parTrans" cxnId="{F27668B8-68DF-4359-8E6E-B54DA13C8E73}">
      <dgm:prSet/>
      <dgm:spPr/>
      <dgm:t>
        <a:bodyPr/>
        <a:lstStyle/>
        <a:p>
          <a:endParaRPr lang="en-US"/>
        </a:p>
      </dgm:t>
    </dgm:pt>
    <dgm:pt modelId="{458FEBBE-1881-4E73-BA81-D292077437A9}" type="sibTrans" cxnId="{F27668B8-68DF-4359-8E6E-B54DA13C8E73}">
      <dgm:prSet/>
      <dgm:spPr/>
      <dgm:t>
        <a:bodyPr/>
        <a:lstStyle/>
        <a:p>
          <a:endParaRPr lang="en-US"/>
        </a:p>
      </dgm:t>
    </dgm:pt>
    <dgm:pt modelId="{AEF38D9C-0C75-4630-918B-3EAE085AA82B}">
      <dgm:prSet/>
      <dgm:spPr/>
      <dgm:t>
        <a:bodyPr/>
        <a:lstStyle/>
        <a:p>
          <a:r>
            <a:rPr lang="en-US"/>
            <a:t>Report</a:t>
          </a:r>
        </a:p>
      </dgm:t>
    </dgm:pt>
    <dgm:pt modelId="{383A3E19-D301-490C-AF03-493A357EE835}" type="parTrans" cxnId="{D37DD6A3-D9C3-4D4D-83BC-7A91C62FC245}">
      <dgm:prSet/>
      <dgm:spPr/>
      <dgm:t>
        <a:bodyPr/>
        <a:lstStyle/>
        <a:p>
          <a:endParaRPr lang="en-US"/>
        </a:p>
      </dgm:t>
    </dgm:pt>
    <dgm:pt modelId="{C2693A0D-7739-4D28-9D00-5CA06BECEB81}" type="sibTrans" cxnId="{D37DD6A3-D9C3-4D4D-83BC-7A91C62FC245}">
      <dgm:prSet/>
      <dgm:spPr/>
      <dgm:t>
        <a:bodyPr/>
        <a:lstStyle/>
        <a:p>
          <a:endParaRPr lang="en-US"/>
        </a:p>
      </dgm:t>
    </dgm:pt>
    <dgm:pt modelId="{881DF010-E8AE-4982-AACF-063AC4A06161}">
      <dgm:prSet/>
      <dgm:spPr/>
      <dgm:t>
        <a:bodyPr/>
        <a:lstStyle/>
        <a:p>
          <a:r>
            <a:rPr lang="en-US" u="sng" dirty="0"/>
            <a:t>Report</a:t>
          </a:r>
          <a:r>
            <a:rPr lang="en-US" dirty="0"/>
            <a:t> statistically significant AND meaningful individual change. </a:t>
          </a:r>
        </a:p>
      </dgm:t>
    </dgm:pt>
    <dgm:pt modelId="{3373D096-963F-4B06-B186-0B0DE893948A}" type="parTrans" cxnId="{CE4DE616-C90F-4C2D-890C-55F1616CC249}">
      <dgm:prSet/>
      <dgm:spPr/>
      <dgm:t>
        <a:bodyPr/>
        <a:lstStyle/>
        <a:p>
          <a:endParaRPr lang="en-US"/>
        </a:p>
      </dgm:t>
    </dgm:pt>
    <dgm:pt modelId="{CBC0EBDA-4566-4516-8C7E-8F1E99E94B9A}" type="sibTrans" cxnId="{CE4DE616-C90F-4C2D-890C-55F1616CC249}">
      <dgm:prSet/>
      <dgm:spPr/>
      <dgm:t>
        <a:bodyPr/>
        <a:lstStyle/>
        <a:p>
          <a:endParaRPr lang="en-US"/>
        </a:p>
      </dgm:t>
    </dgm:pt>
    <dgm:pt modelId="{E420C886-647E-4FCE-A9CA-C2E314E4D6F3}" type="pres">
      <dgm:prSet presAssocID="{9C5DBE72-364F-4591-88B5-A9A540530BA8}" presName="Name0" presStyleCnt="0">
        <dgm:presLayoutVars>
          <dgm:dir/>
          <dgm:animLvl val="lvl"/>
          <dgm:resizeHandles val="exact"/>
        </dgm:presLayoutVars>
      </dgm:prSet>
      <dgm:spPr/>
    </dgm:pt>
    <dgm:pt modelId="{ABB8CE13-3270-4B62-A78B-9B4D344BC7FC}" type="pres">
      <dgm:prSet presAssocID="{B74E644D-E51D-4190-8098-71CF78AA3030}" presName="composite" presStyleCnt="0"/>
      <dgm:spPr/>
    </dgm:pt>
    <dgm:pt modelId="{C3EDD50F-5D41-4BDB-899E-97F6D33A9B22}" type="pres">
      <dgm:prSet presAssocID="{B74E644D-E51D-4190-8098-71CF78AA3030}" presName="parTx" presStyleLbl="alignNode1" presStyleIdx="0" presStyleCnt="4">
        <dgm:presLayoutVars>
          <dgm:chMax val="0"/>
          <dgm:chPref val="0"/>
        </dgm:presLayoutVars>
      </dgm:prSet>
      <dgm:spPr/>
    </dgm:pt>
    <dgm:pt modelId="{864F7655-61FF-4DD9-98D3-84CA1939D521}" type="pres">
      <dgm:prSet presAssocID="{B74E644D-E51D-4190-8098-71CF78AA3030}" presName="desTx" presStyleLbl="alignAccFollowNode1" presStyleIdx="0" presStyleCnt="4" custScaleX="118086">
        <dgm:presLayoutVars/>
      </dgm:prSet>
      <dgm:spPr/>
    </dgm:pt>
    <dgm:pt modelId="{AA4F9039-ED88-4F8D-8379-9171E0BC159C}" type="pres">
      <dgm:prSet presAssocID="{3F92C6D6-3D52-45FC-830B-07D2D463B91F}" presName="space" presStyleCnt="0"/>
      <dgm:spPr/>
    </dgm:pt>
    <dgm:pt modelId="{A5DCB222-8F8A-4A6E-AFE7-A097252331F6}" type="pres">
      <dgm:prSet presAssocID="{06DB2FDC-C819-474A-A0BF-2981B2AC9768}" presName="composite" presStyleCnt="0"/>
      <dgm:spPr/>
    </dgm:pt>
    <dgm:pt modelId="{2DDB9B03-A098-445E-9F79-C00C5B2EFCAF}" type="pres">
      <dgm:prSet presAssocID="{06DB2FDC-C819-474A-A0BF-2981B2AC9768}" presName="parTx" presStyleLbl="alignNode1" presStyleIdx="1" presStyleCnt="4">
        <dgm:presLayoutVars>
          <dgm:chMax val="0"/>
          <dgm:chPref val="0"/>
        </dgm:presLayoutVars>
      </dgm:prSet>
      <dgm:spPr/>
    </dgm:pt>
    <dgm:pt modelId="{5F2B3037-3288-45A5-B60F-417295133E46}" type="pres">
      <dgm:prSet presAssocID="{06DB2FDC-C819-474A-A0BF-2981B2AC9768}" presName="desTx" presStyleLbl="alignAccFollowNode1" presStyleIdx="1" presStyleCnt="4" custLinFactNeighborX="1310" custLinFactNeighborY="5653">
        <dgm:presLayoutVars/>
      </dgm:prSet>
      <dgm:spPr/>
    </dgm:pt>
    <dgm:pt modelId="{DA1D6A97-B90A-4991-B0F6-42E5AF1FF220}" type="pres">
      <dgm:prSet presAssocID="{2CFB21C8-27AA-412F-87F8-C83BCBF3473B}" presName="space" presStyleCnt="0"/>
      <dgm:spPr/>
    </dgm:pt>
    <dgm:pt modelId="{7B8E4CBC-A9A4-496B-B2C6-C4943F4DF8D9}" type="pres">
      <dgm:prSet presAssocID="{96635656-5995-4152-883C-D0B69DAD81D4}" presName="composite" presStyleCnt="0"/>
      <dgm:spPr/>
    </dgm:pt>
    <dgm:pt modelId="{352136A0-9EBC-41D0-8FB8-21178F94E14B}" type="pres">
      <dgm:prSet presAssocID="{96635656-5995-4152-883C-D0B69DAD81D4}" presName="parTx" presStyleLbl="alignNode1" presStyleIdx="2" presStyleCnt="4">
        <dgm:presLayoutVars>
          <dgm:chMax val="0"/>
          <dgm:chPref val="0"/>
        </dgm:presLayoutVars>
      </dgm:prSet>
      <dgm:spPr/>
    </dgm:pt>
    <dgm:pt modelId="{09630D41-2743-43B0-9BFB-FAD8CB091FAA}" type="pres">
      <dgm:prSet presAssocID="{96635656-5995-4152-883C-D0B69DAD81D4}" presName="desTx" presStyleLbl="alignAccFollowNode1" presStyleIdx="2" presStyleCnt="4">
        <dgm:presLayoutVars/>
      </dgm:prSet>
      <dgm:spPr/>
    </dgm:pt>
    <dgm:pt modelId="{B927CFBC-F09C-4AC1-A943-7D10D071180F}" type="pres">
      <dgm:prSet presAssocID="{3E369E09-5920-47A0-988C-DC798ED0149C}" presName="space" presStyleCnt="0"/>
      <dgm:spPr/>
    </dgm:pt>
    <dgm:pt modelId="{DE3DB0A8-66AB-49B5-BDC7-49A7AFF086E2}" type="pres">
      <dgm:prSet presAssocID="{AEF38D9C-0C75-4630-918B-3EAE085AA82B}" presName="composite" presStyleCnt="0"/>
      <dgm:spPr/>
    </dgm:pt>
    <dgm:pt modelId="{D719FD86-D2CB-47F1-8786-E8B1670F176D}" type="pres">
      <dgm:prSet presAssocID="{AEF38D9C-0C75-4630-918B-3EAE085AA82B}" presName="parTx" presStyleLbl="alignNode1" presStyleIdx="3" presStyleCnt="4">
        <dgm:presLayoutVars>
          <dgm:chMax val="0"/>
          <dgm:chPref val="0"/>
        </dgm:presLayoutVars>
      </dgm:prSet>
      <dgm:spPr/>
    </dgm:pt>
    <dgm:pt modelId="{36D5C088-1282-4B6A-8F7B-8D71C5725545}" type="pres">
      <dgm:prSet presAssocID="{AEF38D9C-0C75-4630-918B-3EAE085AA82B}" presName="desTx" presStyleLbl="alignAccFollowNode1" presStyleIdx="3" presStyleCnt="4">
        <dgm:presLayoutVars/>
      </dgm:prSet>
      <dgm:spPr/>
    </dgm:pt>
  </dgm:ptLst>
  <dgm:cxnLst>
    <dgm:cxn modelId="{2D0E7C0A-BAD6-4256-877D-BC5733065EA4}" srcId="{9C5DBE72-364F-4591-88B5-A9A540530BA8}" destId="{B74E644D-E51D-4190-8098-71CF78AA3030}" srcOrd="0" destOrd="0" parTransId="{8C30DB92-932F-4925-9ECE-7392A7FBD670}" sibTransId="{3F92C6D6-3D52-45FC-830B-07D2D463B91F}"/>
    <dgm:cxn modelId="{CE4DE616-C90F-4C2D-890C-55F1616CC249}" srcId="{AEF38D9C-0C75-4630-918B-3EAE085AA82B}" destId="{881DF010-E8AE-4982-AACF-063AC4A06161}" srcOrd="0" destOrd="0" parTransId="{3373D096-963F-4B06-B186-0B0DE893948A}" sibTransId="{CBC0EBDA-4566-4516-8C7E-8F1E99E94B9A}"/>
    <dgm:cxn modelId="{A4B03E1A-E96F-4272-85EE-B325D8CE9CA2}" type="presOf" srcId="{AEF38D9C-0C75-4630-918B-3EAE085AA82B}" destId="{D719FD86-D2CB-47F1-8786-E8B1670F176D}" srcOrd="0" destOrd="0" presId="urn:microsoft.com/office/officeart/2016/7/layout/HorizontalActionList"/>
    <dgm:cxn modelId="{58507E58-3B72-49C2-953B-F1EC0097E98D}" type="presOf" srcId="{9C5DBE72-364F-4591-88B5-A9A540530BA8}" destId="{E420C886-647E-4FCE-A9CA-C2E314E4D6F3}" srcOrd="0" destOrd="0" presId="urn:microsoft.com/office/officeart/2016/7/layout/HorizontalActionList"/>
    <dgm:cxn modelId="{D613677A-8E93-4E03-96A8-653E010213B5}" type="presOf" srcId="{6B1CB7CC-F699-4BA1-898B-FC477FD2607D}" destId="{5F2B3037-3288-45A5-B60F-417295133E46}" srcOrd="0" destOrd="0" presId="urn:microsoft.com/office/officeart/2016/7/layout/HorizontalActionList"/>
    <dgm:cxn modelId="{D37DD6A3-D9C3-4D4D-83BC-7A91C62FC245}" srcId="{9C5DBE72-364F-4591-88B5-A9A540530BA8}" destId="{AEF38D9C-0C75-4630-918B-3EAE085AA82B}" srcOrd="3" destOrd="0" parTransId="{383A3E19-D301-490C-AF03-493A357EE835}" sibTransId="{C2693A0D-7739-4D28-9D00-5CA06BECEB81}"/>
    <dgm:cxn modelId="{7B6D88AB-1AC6-4332-8789-CD38B5678C4D}" srcId="{9C5DBE72-364F-4591-88B5-A9A540530BA8}" destId="{96635656-5995-4152-883C-D0B69DAD81D4}" srcOrd="2" destOrd="0" parTransId="{8DE30E0A-CAFF-4947-AEB0-5532E4377DDB}" sibTransId="{3E369E09-5920-47A0-988C-DC798ED0149C}"/>
    <dgm:cxn modelId="{58D7B6AE-8A6F-4E98-8CC2-748A844271D7}" srcId="{06DB2FDC-C819-474A-A0BF-2981B2AC9768}" destId="{6B1CB7CC-F699-4BA1-898B-FC477FD2607D}" srcOrd="0" destOrd="0" parTransId="{60757E8B-4FEA-455C-8475-74A845D4975E}" sibTransId="{33B31E4C-4F34-4B4C-9FFF-6F2BD8C2BC98}"/>
    <dgm:cxn modelId="{F27668B8-68DF-4359-8E6E-B54DA13C8E73}" srcId="{96635656-5995-4152-883C-D0B69DAD81D4}" destId="{7129E01C-64E4-41B3-A06D-B6F367E02A3C}" srcOrd="0" destOrd="0" parTransId="{7C98591A-FD65-4E5D-9D82-09B9B6FE02BA}" sibTransId="{458FEBBE-1881-4E73-BA81-D292077437A9}"/>
    <dgm:cxn modelId="{656EE4BB-27C1-448D-8919-D57C8E4C903D}" type="presOf" srcId="{7129E01C-64E4-41B3-A06D-B6F367E02A3C}" destId="{09630D41-2743-43B0-9BFB-FAD8CB091FAA}" srcOrd="0" destOrd="0" presId="urn:microsoft.com/office/officeart/2016/7/layout/HorizontalActionList"/>
    <dgm:cxn modelId="{CE822CBD-544B-4005-8179-0E358D0F449A}" srcId="{9C5DBE72-364F-4591-88B5-A9A540530BA8}" destId="{06DB2FDC-C819-474A-A0BF-2981B2AC9768}" srcOrd="1" destOrd="0" parTransId="{8CCAD09D-AB3A-4C46-A5EE-374EE7F9BD9C}" sibTransId="{2CFB21C8-27AA-412F-87F8-C83BCBF3473B}"/>
    <dgm:cxn modelId="{CF25A7BD-6634-4085-B68F-F2939D3F0F7F}" type="presOf" srcId="{06DB2FDC-C819-474A-A0BF-2981B2AC9768}" destId="{2DDB9B03-A098-445E-9F79-C00C5B2EFCAF}" srcOrd="0" destOrd="0" presId="urn:microsoft.com/office/officeart/2016/7/layout/HorizontalActionList"/>
    <dgm:cxn modelId="{4B11ADBF-B274-49D4-B347-447AF9EB5936}" type="presOf" srcId="{881DF010-E8AE-4982-AACF-063AC4A06161}" destId="{36D5C088-1282-4B6A-8F7B-8D71C5725545}" srcOrd="0" destOrd="0" presId="urn:microsoft.com/office/officeart/2016/7/layout/HorizontalActionList"/>
    <dgm:cxn modelId="{4D1E92D1-DE43-45E6-B846-DC9524B0E3C8}" type="presOf" srcId="{B74E644D-E51D-4190-8098-71CF78AA3030}" destId="{C3EDD50F-5D41-4BDB-899E-97F6D33A9B22}" srcOrd="0" destOrd="0" presId="urn:microsoft.com/office/officeart/2016/7/layout/HorizontalActionList"/>
    <dgm:cxn modelId="{8B26A4E8-DC90-4F1A-8DF4-46A0C7C3E7CC}" type="presOf" srcId="{96635656-5995-4152-883C-D0B69DAD81D4}" destId="{352136A0-9EBC-41D0-8FB8-21178F94E14B}" srcOrd="0" destOrd="0" presId="urn:microsoft.com/office/officeart/2016/7/layout/HorizontalActionList"/>
    <dgm:cxn modelId="{593693F0-7EE8-4500-9654-1C5E25FB029C}" type="presOf" srcId="{531CECE3-6568-48BD-A1F8-8567AAA1E2CF}" destId="{864F7655-61FF-4DD9-98D3-84CA1939D521}" srcOrd="0" destOrd="0" presId="urn:microsoft.com/office/officeart/2016/7/layout/HorizontalActionList"/>
    <dgm:cxn modelId="{879E73FE-4F50-4A62-9E8E-31369613CE59}" srcId="{B74E644D-E51D-4190-8098-71CF78AA3030}" destId="{531CECE3-6568-48BD-A1F8-8567AAA1E2CF}" srcOrd="0" destOrd="0" parTransId="{7DD8CE44-CE56-4D58-A1BD-89E63CCE64CA}" sibTransId="{44CC8635-7ED4-4E11-A554-EA3BEC54DB61}"/>
    <dgm:cxn modelId="{0E39A846-9607-4EE6-86BE-7D3D955D55DD}" type="presParOf" srcId="{E420C886-647E-4FCE-A9CA-C2E314E4D6F3}" destId="{ABB8CE13-3270-4B62-A78B-9B4D344BC7FC}" srcOrd="0" destOrd="0" presId="urn:microsoft.com/office/officeart/2016/7/layout/HorizontalActionList"/>
    <dgm:cxn modelId="{DDF156C2-40E8-4D51-937B-D0B71F30C31B}" type="presParOf" srcId="{ABB8CE13-3270-4B62-A78B-9B4D344BC7FC}" destId="{C3EDD50F-5D41-4BDB-899E-97F6D33A9B22}" srcOrd="0" destOrd="0" presId="urn:microsoft.com/office/officeart/2016/7/layout/HorizontalActionList"/>
    <dgm:cxn modelId="{31628B35-7FB2-48B6-AB94-E05957AF091A}" type="presParOf" srcId="{ABB8CE13-3270-4B62-A78B-9B4D344BC7FC}" destId="{864F7655-61FF-4DD9-98D3-84CA1939D521}" srcOrd="1" destOrd="0" presId="urn:microsoft.com/office/officeart/2016/7/layout/HorizontalActionList"/>
    <dgm:cxn modelId="{88C3DE45-B877-4817-97DA-A8DD59CC3A5E}" type="presParOf" srcId="{E420C886-647E-4FCE-A9CA-C2E314E4D6F3}" destId="{AA4F9039-ED88-4F8D-8379-9171E0BC159C}" srcOrd="1" destOrd="0" presId="urn:microsoft.com/office/officeart/2016/7/layout/HorizontalActionList"/>
    <dgm:cxn modelId="{494F2603-8167-4779-9810-6EBB2797F93F}" type="presParOf" srcId="{E420C886-647E-4FCE-A9CA-C2E314E4D6F3}" destId="{A5DCB222-8F8A-4A6E-AFE7-A097252331F6}" srcOrd="2" destOrd="0" presId="urn:microsoft.com/office/officeart/2016/7/layout/HorizontalActionList"/>
    <dgm:cxn modelId="{AD68FED9-FA3C-4AD1-986D-A6CD239F9D82}" type="presParOf" srcId="{A5DCB222-8F8A-4A6E-AFE7-A097252331F6}" destId="{2DDB9B03-A098-445E-9F79-C00C5B2EFCAF}" srcOrd="0" destOrd="0" presId="urn:microsoft.com/office/officeart/2016/7/layout/HorizontalActionList"/>
    <dgm:cxn modelId="{72E1582E-B54A-4E1D-8E07-AFA2F86D6227}" type="presParOf" srcId="{A5DCB222-8F8A-4A6E-AFE7-A097252331F6}" destId="{5F2B3037-3288-45A5-B60F-417295133E46}" srcOrd="1" destOrd="0" presId="urn:microsoft.com/office/officeart/2016/7/layout/HorizontalActionList"/>
    <dgm:cxn modelId="{C179EBD4-48EF-47CD-8537-2804AB81EDD3}" type="presParOf" srcId="{E420C886-647E-4FCE-A9CA-C2E314E4D6F3}" destId="{DA1D6A97-B90A-4991-B0F6-42E5AF1FF220}" srcOrd="3" destOrd="0" presId="urn:microsoft.com/office/officeart/2016/7/layout/HorizontalActionList"/>
    <dgm:cxn modelId="{4AAA0809-F509-4115-AFE1-7AADC3B48352}" type="presParOf" srcId="{E420C886-647E-4FCE-A9CA-C2E314E4D6F3}" destId="{7B8E4CBC-A9A4-496B-B2C6-C4943F4DF8D9}" srcOrd="4" destOrd="0" presId="urn:microsoft.com/office/officeart/2016/7/layout/HorizontalActionList"/>
    <dgm:cxn modelId="{903D5800-8BFC-4253-AED2-590D7DC4E3CF}" type="presParOf" srcId="{7B8E4CBC-A9A4-496B-B2C6-C4943F4DF8D9}" destId="{352136A0-9EBC-41D0-8FB8-21178F94E14B}" srcOrd="0" destOrd="0" presId="urn:microsoft.com/office/officeart/2016/7/layout/HorizontalActionList"/>
    <dgm:cxn modelId="{EFF31DC6-9CAE-4141-8BFA-CAD6C01FF3CF}" type="presParOf" srcId="{7B8E4CBC-A9A4-496B-B2C6-C4943F4DF8D9}" destId="{09630D41-2743-43B0-9BFB-FAD8CB091FAA}" srcOrd="1" destOrd="0" presId="urn:microsoft.com/office/officeart/2016/7/layout/HorizontalActionList"/>
    <dgm:cxn modelId="{64E9BF68-6705-44D7-A1C5-695238054CFA}" type="presParOf" srcId="{E420C886-647E-4FCE-A9CA-C2E314E4D6F3}" destId="{B927CFBC-F09C-4AC1-A943-7D10D071180F}" srcOrd="5" destOrd="0" presId="urn:microsoft.com/office/officeart/2016/7/layout/HorizontalActionList"/>
    <dgm:cxn modelId="{99D6F244-1E4F-48CB-BA75-8DD41E3F068C}" type="presParOf" srcId="{E420C886-647E-4FCE-A9CA-C2E314E4D6F3}" destId="{DE3DB0A8-66AB-49B5-BDC7-49A7AFF086E2}" srcOrd="6" destOrd="0" presId="urn:microsoft.com/office/officeart/2016/7/layout/HorizontalActionList"/>
    <dgm:cxn modelId="{BF987D90-D7BE-4A45-BB5E-E5E4D54EB92E}" type="presParOf" srcId="{DE3DB0A8-66AB-49B5-BDC7-49A7AFF086E2}" destId="{D719FD86-D2CB-47F1-8786-E8B1670F176D}" srcOrd="0" destOrd="0" presId="urn:microsoft.com/office/officeart/2016/7/layout/HorizontalActionList"/>
    <dgm:cxn modelId="{75CA54CA-A8E4-4F4C-A041-721AC34F4EC9}" type="presParOf" srcId="{DE3DB0A8-66AB-49B5-BDC7-49A7AFF086E2}" destId="{36D5C088-1282-4B6A-8F7B-8D71C5725545}"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DD50F-5D41-4BDB-899E-97F6D33A9B22}">
      <dsp:nvSpPr>
        <dsp:cNvPr id="0" name=""/>
        <dsp:cNvSpPr/>
      </dsp:nvSpPr>
      <dsp:spPr>
        <a:xfrm>
          <a:off x="186786"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dirty="0"/>
            <a:t>Further</a:t>
          </a:r>
        </a:p>
      </dsp:txBody>
      <dsp:txXfrm>
        <a:off x="186786" y="870267"/>
        <a:ext cx="1978335" cy="593500"/>
      </dsp:txXfrm>
    </dsp:sp>
    <dsp:sp modelId="{864F7655-61FF-4DD9-98D3-84CA1939D521}">
      <dsp:nvSpPr>
        <dsp:cNvPr id="0" name=""/>
        <dsp:cNvSpPr/>
      </dsp:nvSpPr>
      <dsp:spPr>
        <a:xfrm>
          <a:off x="7885" y="1463768"/>
          <a:ext cx="2336137"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Further</a:t>
          </a:r>
          <a:r>
            <a:rPr lang="en-US" sz="1500" kern="1200" dirty="0"/>
            <a:t> comparison  of the SD of change and SD within subject versus the SD between subjects is needed.   </a:t>
          </a:r>
        </a:p>
      </dsp:txBody>
      <dsp:txXfrm>
        <a:off x="7885" y="1463768"/>
        <a:ext cx="2336137" cy="2017302"/>
      </dsp:txXfrm>
    </dsp:sp>
    <dsp:sp modelId="{2DDB9B03-A098-445E-9F79-C00C5B2EFCAF}">
      <dsp:nvSpPr>
        <dsp:cNvPr id="0" name=""/>
        <dsp:cNvSpPr/>
      </dsp:nvSpPr>
      <dsp:spPr>
        <a:xfrm>
          <a:off x="2451917"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a:t>Use</a:t>
          </a:r>
        </a:p>
      </dsp:txBody>
      <dsp:txXfrm>
        <a:off x="2451917" y="870267"/>
        <a:ext cx="1978335" cy="593500"/>
      </dsp:txXfrm>
    </dsp:sp>
    <dsp:sp modelId="{5F2B3037-3288-45A5-B60F-417295133E46}">
      <dsp:nvSpPr>
        <dsp:cNvPr id="0" name=""/>
        <dsp:cNvSpPr/>
      </dsp:nvSpPr>
      <dsp:spPr>
        <a:xfrm>
          <a:off x="2477833" y="1577806"/>
          <a:ext cx="1978335"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Use</a:t>
          </a:r>
          <a:r>
            <a:rPr lang="en-US" sz="1500" kern="1200" dirty="0"/>
            <a:t> item response theory for more accurate standard error estimates.</a:t>
          </a:r>
        </a:p>
      </dsp:txBody>
      <dsp:txXfrm>
        <a:off x="2477833" y="1577806"/>
        <a:ext cx="1978335" cy="2017302"/>
      </dsp:txXfrm>
    </dsp:sp>
    <dsp:sp modelId="{352136A0-9EBC-41D0-8FB8-21178F94E14B}">
      <dsp:nvSpPr>
        <dsp:cNvPr id="0" name=""/>
        <dsp:cNvSpPr/>
      </dsp:nvSpPr>
      <dsp:spPr>
        <a:xfrm>
          <a:off x="4538148"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a:t>Consider</a:t>
          </a:r>
        </a:p>
      </dsp:txBody>
      <dsp:txXfrm>
        <a:off x="4538148" y="870267"/>
        <a:ext cx="1978335" cy="593500"/>
      </dsp:txXfrm>
    </dsp:sp>
    <dsp:sp modelId="{09630D41-2743-43B0-9BFB-FAD8CB091FAA}">
      <dsp:nvSpPr>
        <dsp:cNvPr id="0" name=""/>
        <dsp:cNvSpPr/>
      </dsp:nvSpPr>
      <dsp:spPr>
        <a:xfrm>
          <a:off x="4538148" y="1463768"/>
          <a:ext cx="1978335"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Consider</a:t>
          </a:r>
          <a:r>
            <a:rPr lang="en-US" sz="1500" kern="1200" dirty="0"/>
            <a:t> classifying change using less stringent cutoffs than p &lt; 0.05</a:t>
          </a:r>
        </a:p>
      </dsp:txBody>
      <dsp:txXfrm>
        <a:off x="4538148" y="1463768"/>
        <a:ext cx="1978335" cy="2017302"/>
      </dsp:txXfrm>
    </dsp:sp>
    <dsp:sp modelId="{D719FD86-D2CB-47F1-8786-E8B1670F176D}">
      <dsp:nvSpPr>
        <dsp:cNvPr id="0" name=""/>
        <dsp:cNvSpPr/>
      </dsp:nvSpPr>
      <dsp:spPr>
        <a:xfrm>
          <a:off x="6624378"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a:t>Report</a:t>
          </a:r>
        </a:p>
      </dsp:txBody>
      <dsp:txXfrm>
        <a:off x="6624378" y="870267"/>
        <a:ext cx="1978335" cy="593500"/>
      </dsp:txXfrm>
    </dsp:sp>
    <dsp:sp modelId="{36D5C088-1282-4B6A-8F7B-8D71C5725545}">
      <dsp:nvSpPr>
        <dsp:cNvPr id="0" name=""/>
        <dsp:cNvSpPr/>
      </dsp:nvSpPr>
      <dsp:spPr>
        <a:xfrm>
          <a:off x="6624378" y="1463768"/>
          <a:ext cx="1978335"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Report</a:t>
          </a:r>
          <a:r>
            <a:rPr lang="en-US" sz="1500" kern="1200" dirty="0"/>
            <a:t> statistically significant AND meaningful individual change. </a:t>
          </a:r>
        </a:p>
      </dsp:txBody>
      <dsp:txXfrm>
        <a:off x="6624378" y="1463768"/>
        <a:ext cx="1978335" cy="2017302"/>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1"/>
            <a:ext cx="3067050" cy="468313"/>
          </a:xfrm>
          <a:prstGeom prst="rect">
            <a:avLst/>
          </a:prstGeom>
          <a:noFill/>
          <a:ln w="9525">
            <a:noFill/>
            <a:miter lim="800000"/>
            <a:headEnd/>
            <a:tailEnd/>
          </a:ln>
          <a:effectLst/>
        </p:spPr>
        <p:txBody>
          <a:bodyPr vert="horz" wrap="square" lIns="93910" tIns="46955" rIns="93910" bIns="46955"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92163" name="Rectangle 3"/>
          <p:cNvSpPr>
            <a:spLocks noGrp="1" noChangeArrowheads="1"/>
          </p:cNvSpPr>
          <p:nvPr>
            <p:ph type="dt" sz="quarter" idx="1"/>
          </p:nvPr>
        </p:nvSpPr>
        <p:spPr bwMode="auto">
          <a:xfrm>
            <a:off x="4010025" y="1"/>
            <a:ext cx="3067050" cy="468313"/>
          </a:xfrm>
          <a:prstGeom prst="rect">
            <a:avLst/>
          </a:prstGeom>
          <a:noFill/>
          <a:ln w="9525">
            <a:noFill/>
            <a:miter lim="800000"/>
            <a:headEnd/>
            <a:tailEnd/>
          </a:ln>
          <a:effectLst/>
        </p:spPr>
        <p:txBody>
          <a:bodyPr vert="horz" wrap="square" lIns="93910" tIns="46955" rIns="93910" bIns="46955"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94763"/>
            <a:ext cx="3067050" cy="468312"/>
          </a:xfrm>
          <a:prstGeom prst="rect">
            <a:avLst/>
          </a:prstGeom>
          <a:noFill/>
          <a:ln w="9525">
            <a:noFill/>
            <a:miter lim="800000"/>
            <a:headEnd/>
            <a:tailEnd/>
          </a:ln>
          <a:effectLst/>
        </p:spPr>
        <p:txBody>
          <a:bodyPr vert="horz" wrap="square" lIns="93910" tIns="46955" rIns="93910" bIns="46955"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92165" name="Rectangle 5"/>
          <p:cNvSpPr>
            <a:spLocks noGrp="1" noChangeArrowheads="1"/>
          </p:cNvSpPr>
          <p:nvPr>
            <p:ph type="sldNum" sz="quarter" idx="3"/>
          </p:nvPr>
        </p:nvSpPr>
        <p:spPr bwMode="auto">
          <a:xfrm>
            <a:off x="4010025" y="8894763"/>
            <a:ext cx="3067050" cy="468312"/>
          </a:xfrm>
          <a:prstGeom prst="rect">
            <a:avLst/>
          </a:prstGeom>
          <a:noFill/>
          <a:ln w="9525">
            <a:noFill/>
            <a:miter lim="800000"/>
            <a:headEnd/>
            <a:tailEnd/>
          </a:ln>
          <a:effectLst/>
        </p:spPr>
        <p:txBody>
          <a:bodyPr vert="horz" wrap="square" lIns="93910" tIns="46955" rIns="93910" bIns="46955" numCol="1" anchor="b" anchorCtr="0" compatLnSpc="1">
            <a:prstTxWarp prst="textNoShape">
              <a:avLst/>
            </a:prstTxWarp>
          </a:bodyPr>
          <a:lstStyle>
            <a:lvl1pPr algn="r" eaLnBrk="0" hangingPunct="0">
              <a:defRPr sz="1200">
                <a:cs typeface="+mn-cs"/>
              </a:defRPr>
            </a:lvl1pPr>
          </a:lstStyle>
          <a:p>
            <a:pPr>
              <a:defRPr/>
            </a:pPr>
            <a:fld id="{B5CFF0E0-9292-4E99-842A-D31D68E327DC}" type="slidenum">
              <a:rPr lang="en-US"/>
              <a:pPr>
                <a:defRPr/>
              </a:pPr>
              <a:t>‹#›</a:t>
            </a:fld>
            <a:endParaRPr lang="en-US"/>
          </a:p>
        </p:txBody>
      </p:sp>
    </p:spTree>
    <p:extLst>
      <p:ext uri="{BB962C8B-B14F-4D97-AF65-F5344CB8AC3E}">
        <p14:creationId xmlns:p14="http://schemas.microsoft.com/office/powerpoint/2010/main" val="7748761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30.762"/>
    </inkml:context>
    <inkml:brush xml:id="br0">
      <inkml:brushProperty name="width" value="0.05" units="cm"/>
      <inkml:brushProperty name="height" value="0.05" units="cm"/>
      <inkml:brushProperty name="ignorePressure" value="1"/>
    </inkml:brush>
  </inkml:definitions>
  <inkml:trace contextRef="#ctx0" brushRef="#br0">1096 0,'-12'7,"1"1,0 0,0 0,1 1,1 0,-1 1,1 0,1 1,0 0,0 0,1 0,1 1,0 0,1 0,-7 23,8-19,2 1,0-1,1 27,1-31,0 0,0-1,-1 1,-1 0,0-1,0 1,-1-1,-9 21,-17 32,24-49,-1-1,-1 0,0 0,-1 0,0-1,-1 0,-17 18,0-5,0 1,-28 40,45-55,1 1,0 0,0 0,2 1,-1 0,2 0,-8 28,7-23,-1 0,-1 0,0-1,-2 0,0-1,-14 20,-9 14,2 5,2 1,2 1,-21 70,29-72,11-35,0-1,2 1,0 0,2 1,-4 43,6-32,-1 0,-2 0,-1-1,-13 40,-2-7,-31 64,4-30,-30 76,67-138,2 1,2 0,1 0,-1 48,7-74,-4 18,-1 0,-11 34,9-39,1 0,2 1,-4 48,10 54,-3 119,-21-101,20-123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8:53.856"/>
    </inkml:context>
    <inkml:brush xml:id="br0">
      <inkml:brushProperty name="width" value="0.05" units="cm"/>
      <inkml:brushProperty name="height" value="0.05" units="cm"/>
      <inkml:brushProperty name="color" value="#E71224"/>
      <inkml:brushProperty name="ignorePressure" value="1"/>
    </inkml:brush>
  </inkml:definitions>
  <inkml:trace contextRef="#ctx0" brushRef="#br0">2871 128,'-30'1,"-57"-1,-133-16,154 10,-103 2,114 5,1-2,-1-3,-62-11,-3-7,-2 5,1 6,-163 5,235 4,-55-9,-42-2,28 12,-232 4,296 0,1 3,-87 21,130-24,0 1,0 0,0 1,0 0,1 1,0 0,0 0,0 1,1 0,0 1,-12 14,-3 8,2 0,-20 38,13-19,12-18,1 1,2 0,1 1,2 1,1-1,-6 48,6-35,3-20,1 0,-2 51,6-26,-1-34,1 0,0 0,2 0,0 0,1-1,0 1,9 29,46 86,-47-110,1-1,0-1,2 0,0 0,18 18,-26-33,0 1,0-2,1 1,0 0,0-1,0 0,0-1,1 1,0-1,-1 0,1-1,0 0,0 0,1 0,7 0,16 1,0-1,40-2,-41-1,689 0,-690 0,54-10,-52 5,50-1,-46 5,47-9,29-1,344 11,-217 2,-212-2,-1-1,28-7,43-4,-80 12,-1-1,1-1,0-1,-1 0,16-7,-16 6,0 0,1 0,-1 2,1 0,20-1,18 5,-28 1,1-2,31-4,-52 4,0-1,0 0,0-1,0 1,0-1,0 0,-1-1,1 1,-1-1,0 0,1-1,-1 1,-1-1,9-8,-8 5,0-1,0 1,-1-1,0 0,0-1,-1 1,0-1,0 1,-1-1,0 0,1-13,-1-14,-2-55,-1 50,1 19,1-1,1 1,1 0,1 0,1 0,1 0,1 1,1-1,1 2,20-36,-24 44,0 0,0 0,-1 0,-1-1,0 1,-1-1,0 0,-1 0,-1 0,0 0,0 0,-2 0,1 1,-2-1,1 0,-2 1,0-1,0 1,-1 0,-1 1,-6-13,6 17,1-1,-1 1,0 0,-1 0,1 0,-1 1,-1 0,1 1,-1 0,0 0,-11-5,4 3,-1 1,-1 1,1 0,-1 1,-21-2,15 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12.0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525 202,'-80'-2,"-89"4,153 2,1 0,0 0,0 2,1-1,-1 2,1 0,0 1,1 0,0 1,0 1,1 0,0 0,-14 18,19-20,0 1,1 0,-1 0,2 1,-1 0,2 0,-1 0,1 0,1 1,-5 21,4-2,2 0,2 51,1-46,-1-21,0-1,1 1,1-1,0 0,1 1,6 16,-8-26,1 0,0 0,0-1,0 1,0 0,1-1,-1 0,1 0,0 0,0 0,0 0,0 0,1-1,-1 1,1-1,0 0,-1 0,1-1,0 1,0-1,0 1,0-1,0-1,6 2,60 2,89-7,-38 0,-91 5,0 1,-1 2,43 11,-43-9,1 0,-1-2,45 1,1172-7,-1209 3,50 9,24 1,54 0,59 2,-166-14,-1 0,0-2,74-12,58-12,-143 16,0-2,76-32,-97 37,0 1,1 2,0 0,0 2,0 0,1 2,38 5,14-2,360-3,-435 0,1 0,-1 0,1-1,-1 0,0 0,1 0,-1 0,0 0,0-1,1 0,-1 0,0 0,-1 0,1-1,0 0,-1 1,6-7,-4 3,-1 0,0 0,0 0,0-1,-1 1,0-1,0 0,-1 0,0 0,1-8,1-10,-1 0,-2 0,-1 0,0 0,-7-37,-5-3,-23-71,15 66,20 67,-1 0,0 0,0 0,0 0,-1 0,1 1,-1-1,1 0,-1 1,0-1,0 1,0 0,0 0,0 0,-1 0,1 0,-1 0,1 0,-1 1,0-1,0 1,-5-2,-3 1,0 0,0 0,0 2,0-1,-13 2,-42-4,-73-15,38 6,52 8,-71 1,-5 0,1-21,87 16,-55-19,65 17,0 2,-1 1,-57-8,-262 13,168 5,-893-3,1055 1,1 1,-1 1,1 0,0 1,0 1,0 0,-27 14,-8 2,35-16,0-2,-1 1,1-2,-1 0,0-1,-32-3,27 1,0 1,0 1,-28 5,17 0,-64 1,29-3,57-2,0 0,1 1,0 0,-1 1,1 1,0-1,-11 8,-25 11,12-7,22-8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44.5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46.0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47.1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50.3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50.66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51.00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3:25.19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3:34.562"/>
    </inkml:context>
    <inkml:brush xml:id="br0">
      <inkml:brushProperty name="width" value="0.05" units="cm"/>
      <inkml:brushProperty name="height" value="0.05" units="cm"/>
      <inkml:brushProperty name="ignorePressure" value="1"/>
    </inkml:brush>
  </inkml:definitions>
  <inkml:trace contextRef="#ctx0" brushRef="#br0">426 133,'-2'5,"-1"0,0 0,0 0,0 0,-1-1,0 1,0-1,0 0,-7 6,0 1,-6 5,0-1,-37 26,51-39,0 1,0-1,1 1,-1-1,1 1,-1 0,1 0,0 0,0 1,1-1,-1 0,1 1,0-1,-1 1,1 4,-5 60,6-56,-1 1,0 0,-4 16,-21 47,18-55,1 0,0 0,2 0,-6 45,-1 61,-1 35,14 891,-15-880,2-48,-36 335,16-100,-12 342,43-652,1-11,7 67,-5-94,0 0,1-1,0 1,1-1,0 0,1 0,0-1,0 1,1-1,9 10,0 2,-1 1,-1 0,-1 1,18 46,-19-40,1-1,32 52,-29-55,0 1,-2 0,10 32,20 40,-36-89,1 0,0 0,0-1,1 0,0 0,1-1,-1 0,2-1,-1 0,22 11,-12-7,-1 1,19 16,47 58,-27-27,-37-41,2-2,0-1,1-1,0-1,2-1,29 10,4 4,-7-4,2-3,103 24,118 4,-128-24,-122-18,2-2,-1 0,49-3,-63-1,0-1,0 0,-1-1,1 0,-1-1,0 0,0 0,0-2,-1 1,18-13,39-27,120-60,-164 95,-1-2,0 0,-1-1,-1-1,0-1,-1-1,0-1,-2 0,31-39,-11 6,45-46,-17 21,14-11,-59 66,0 0,-1-1,-1-1,-1-1,-1-1,-1 0,-2-1,13-29,15-50,-22 59,23-79,-37 97,-2 1,0-1,-2-38,-2 43,1-1,1 1,2 0,0 0,12-42,-9 50,1-1,1 1,0 1,1 0,0 0,1 0,17-15,10-15,-30 32,-1 0,0-1,-1 0,0 0,-1 0,-1 0,0-1,0 1,-1-1,-1 0,0-19,4-16,54-352,15-122,-62 363,-7-1,-21-223,10 180,1 13,3 180,0 1,0-1,-1 0,0 1,-1-1,0 1,-9-14,-13-34,-41-109,42 111,-24-79,32 76,-38-154,52 200,-1 1,0 0,0 0,-1 0,-1 0,0 0,0 1,-1 0,0 1,-17-17,-4-7,25 28,0 0,0-1,0 1,0 0,1-1,-3-9,4 10,-1 0,1 1,-1-1,0 1,0-1,-1 1,0 0,1-1,-1 1,0 1,-5-6,-33-24,0 2,-2 1,-1 3,-2 1,0 3,-1 1,-2 2,0 3,-88-19,101 31,0 1,-1 3,-41 2,-58-2,52-11,51 7,-47-3,-22 8,57 2,-1-3,0-1,1-2,0-2,-53-15,60 13,0 2,-1 1,1 1,-1 3,-66 5,4-1,74-4,0 2,0 1,-50 11,63-10,-10 3,0 1,-42 17,29-7,-60 32,76-36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19.394"/>
    </inkml:context>
    <inkml:brush xml:id="br0">
      <inkml:brushProperty name="width" value="0.05" units="cm"/>
      <inkml:brushProperty name="height" value="0.05" units="cm"/>
      <inkml:brushProperty name="ignorePressure" value="1"/>
    </inkml:brush>
  </inkml:definitions>
  <inkml:trace contextRef="#ctx0" brushRef="#br0">1 3460,'0'46,"2"0,11 61,-9-47,-4-48,1-1,-1 1,2-1,0 1,5 16,-6-26,1 1,-1-1,1 0,0 0,0 1,-1-1,2 0,-1-1,0 1,0 0,1-1,-1 1,1-1,-1 0,1 1,-1-1,1-1,0 1,0 0,-1-1,1 1,0-1,3 0,12 1,0 0,29-4,-21 1,19 0,260 2,-180 24,24 9,-103-21,1-1,0-3,88 4,-73-12,110 14,92 16,-243-29,0-1,-1-1,1-1,-1-1,38-9,10-1,65 0,250 8,-197 8,-21-16,-2 0,-48 16,-63 0,0-3,87-10,-122 7,-1-2,-1 1,1-2,-1 0,0-1,23-15,85-66,-33 22,702-509,-424 298,-335 253,313-241,-262 194,144-160,123-223,-164 203,-174 231,-2-2,0 1,-1-1,-1-1,-2 0,0 0,4-27,10-30,77-209,-93 266,-1-1,-2 1,0 0,-1-1,-5-44,1-4,2-625,1 676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3:46.348"/>
    </inkml:context>
    <inkml:brush xml:id="br0">
      <inkml:brushProperty name="width" value="0.05" units="cm"/>
      <inkml:brushProperty name="height" value="0.05" units="cm"/>
      <inkml:brushProperty name="ignorePressure" value="1"/>
    </inkml:brush>
  </inkml:definitions>
  <inkml:trace contextRef="#ctx0" brushRef="#br0">1771 129,'-1445'0,"1439"0,0 0,-1 0,1 1,0 0,0 0,0 0,0 1,0 0,0 0,0 1,0-1,1 1,-1 1,1-1,0 1,0 0,0 0,1 0,0 0,-1 1,1 0,1 0,-1 0,1 1,0-1,0 1,0-1,1 1,0 0,0 0,1 0,-2 9,-17 74,-11 70,29-145,-1 0,-1 0,-10 26,9-28,0 0,1 1,0 0,2 0,-3 17,-6 95,-3 76,13-162,-11 58,7-57,-2 57,9 80,-4 202,-10-273,0 20,10 936,4-516,3-456,4-2,22 95,-14-90,3 0,42 112,-49-163,-11-32,1 1,0-1,10 19,-12-26,1-1,0 1,0 0,0 0,0-1,1 1,-1-1,1 0,0 0,-1 0,1 0,0 0,0-1,0 1,0-1,6 2,1 1,1 1,-1 0,0 1,0 0,-1 0,1 1,-2 0,1 1,-1 0,0 0,10 15,-10-13,1 0,0-1,0 1,1-2,0 1,0-1,1-1,22 12,105 26,-94-32,0 2,64 30,-76-31,1-2,0-2,0 0,1-3,0-1,39 3,-20-2,95 6,218-6,-225-8,-122-1,1-1,-1-1,-1 0,1-1,-1-2,21-9,16-4,20-5,-2-2,0-4,127-76,-185 94,-1 0,-1-1,0 0,-1-1,0-1,-1 0,-1 0,15-32,-1 3,-11 18,-1-1,-2 0,-1-1,-1 0,-1 0,3-32,13-53,-16 89,2 1,0 0,2 1,23-38,65-81,-45 68,423-679,-388 588,124-322,-206 461,0 0,-2-1,-1 0,-1 0,-1 1,-2-2,-4-45,2-121,-1-8,0 185,-1 1,-1-1,0 1,-1 0,-1 1,0-1,-1 2,-1-1,0 1,-18-20,-24-43,43 64,0 0,-1 1,-1 0,0 1,-1 0,-16-14,-6 1,-39-23,36 25,31 17,1 0,-1 0,1 0,0 0,0-1,1 0,-1 0,1 0,0 0,1-1,0 1,0 0,0-1,1 0,-1-8,0 4,-1-1,-1 0,-8-20,-15-11,-42-54,47 70,1-2,2 0,0-1,-25-58,32 51,2-1,-9-61,16 88,0 0,-1 0,0 0,-1 0,0 0,-10-14,-16-37,18 26,4 14,1-1,1 1,2-1,-5-36,-13-86,20 130,3 12,-1 0,0 0,0 1,0-1,-1 1,1-1,0 1,-1-1,0 1,0 0,1 0,-1-1,-1 2,1-1,0 0,0 0,-1 1,1-1,-1 1,1-1,-1 1,0 0,1 0,-4 0,-9-3,0 1,-1 1,-22-1,-2-1,-40-3,1 2,-86 7,38 1,114-2,0 0,-1 1,1 1,1 0,-1 1,-15 7,14-6,-1 0,0 0,0-1,-19 1,6-3,1 1,-1 1,0 2,-30 10,-1 14,40-23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4:03.190"/>
    </inkml:context>
    <inkml:brush xml:id="br0">
      <inkml:brushProperty name="width" value="0.05" units="cm"/>
      <inkml:brushProperty name="height" value="0.05" units="cm"/>
      <inkml:brushProperty name="ignorePressure" value="1"/>
    </inkml:brush>
  </inkml:definitions>
  <inkml:trace contextRef="#ctx0" brushRef="#br0">1747 80,'-1'-1,"1"-1,-1 1,0 0,1 0,-1-1,0 1,0 0,0 0,0 0,1 0,-2 0,1 0,0 0,0 0,0 0,0 1,0-1,-2 0,-32-17,21 12,0-1,1 2,-1 0,0 0,0 1,-1 1,1 0,-26-1,-110 6,71 0,-120-3,-151 3,283 6,1 2,-92 27,124-26,1 2,-57 30,61-28,15-7,0 1,1 0,0 1,1 0,0 1,1 1,0-1,-13 21,12-16,1 2,1-1,0 1,1 1,1-1,-7 27,9-13,1 1,2 0,1 0,5 56,-1-49,-2 0,-7 63,-4-6,2 168,-1 19,0-114,-6 43,7-111,6 186,6-139,-6 178,6 357,10-544,43 201,-39-249,-3-25,-5-30,-2 0,-2 0,1 44,-4-60,2 1,0-1,1 0,1 0,1-1,1 0,20 35,-2 3,-6-4,14 57,-20-57,25 57,-24-82,1-1,1 0,28 33,15 24,-55-77,0 1,1-1,0-1,0 1,1-1,0 0,0-1,14 10,-14-12,0-1,0 1,0-2,0 1,1-1,0 0,-1-1,1 1,0-2,-1 1,12-1,15 1,0 2,0 2,36 9,-34-6,1-1,53 2,324-10,-377-1,0-3,0 0,69-21,-63 14,1 2,49-4,-8 3,136-35,-160 31,-55 14,-1 0,1-1,-1 0,0 0,1 0,-1-1,0 0,-1 0,1 0,0 0,7-8,-3-1,0 0,0 0,10-22,227-456,-230 451,-6 19,-2-1,0 0,-1-1,5-30,-7 14,8-44,2-129,-2-23,-1-6,-9 134,4 1,42-208,-35 228,-10 56,1 1,1 0,1 1,17-43,156-349,-169 387,-2-1,-2 1,-1-1,-1 0,0-36,-4 48,5-61,-1 12,23-128,-21 165,-2-1,-2 1,-1-1,-2 0,-1 0,-1 0,-2 0,-2 1,-1-1,-13-38,8 21,3 0,2 0,2-1,3-54,-1 20,-1 49,-1 0,-10-38,6 39,-6-72,13 95,0 1,0-1,-1 1,-1 0,0 0,-1 0,0 1,-1 0,0 0,-9-12,-13-15,-42-44,69 80,-20-18,-1 0,-1 2,0 1,-40-22,-24-18,70 46,0 1,0 0,-1 1,-1 1,1 1,-1 1,-1 1,1 0,-35-3,-17 2,-98 4,106 3,-146-1,188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4:04.285"/>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4:12.756"/>
    </inkml:context>
    <inkml:brush xml:id="br0">
      <inkml:brushProperty name="width" value="0.05" units="cm"/>
      <inkml:brushProperty name="height" value="0.05" units="cm"/>
      <inkml:brushProperty name="ignorePressure" value="1"/>
    </inkml:brush>
  </inkml:definitions>
  <inkml:trace contextRef="#ctx0" brushRef="#br0">1895 0,'-276'13,"-14"-1,246-12,0 1,1 3,-1 1,-50 14,60-12,-1-2,0-1,-52-2,-11 2,87-2,0 1,0 1,0-1,1 2,-1 0,1 0,0 1,-10 7,-22 11,-1-1,21-11,-1-1,0-1,-42 13,59-21,1 0,-1 0,1 1,0-1,0 1,0 0,0 1,1-1,-1 1,1 0,-6 6,-38 56,13-18,10-19,16-20,1 0,0 1,0 0,1 0,0 1,0 0,2 1,-1-1,1 1,-5 20,-31 223,7-36,-32 293,40 4,10-145,5 393,12-500,0-187,22 145,1-146,-3-12,39 160,-44-182,3-1,1-1,28 42,-43-75,1-1,-1 1,1-1,0 0,14 10,-13-11,0 0,0 1,-1 0,0 0,0 1,6 9,37 83,-37-71,1 0,20 30,-27-49,0-1,1 0,0 0,0 0,0-1,1 0,1-1,-1 0,1 0,13 6,11 4,-7-2,1-1,1-2,0 0,1-2,-1-1,39 5,63 10,-90-14,0-2,75 3,604-11,-704-1,0 1,0-2,0 0,-1-1,28-10,-23 7,1 0,23-3,-25 6,0 0,-1-1,1 0,-1-1,-1-1,1-1,-1-1,-1 0,29-22,9-4,-44 31,-1 0,0-1,-1 0,1-1,-1 0,0 0,-1 0,1-1,-1 0,-1 0,8-12,7-17,159-296,-159 289,3-9,2 2,54-80,-77 128,4-5,1-1,-1 1,-1-1,1-1,-2 1,1-1,-1 1,0-1,-1 0,0-1,0 1,-1 0,0-1,0-13,-1-6,1-19,8-48,-8 84,1-21,3 1,0 0,3 0,0 0,2 1,1 0,17-29,-9 21,-1-1,-2-1,-2 0,-1-1,10-61,-24 102,4-15,6-22,-2-1,-1 1,-2-1,0-42,-8-60,5-275,22 229,2-38,-26 209,2-42,10-73,-7 85,-1 1,-5-60,3-44,10 70,-7 50,3-45,-10 11,-2 1,-4 0,-26-105,19 95,6 27,6 27,0 0,-1 0,-2 0,1 1,-2 0,-9-17,11 23,-138-226,134 228,1 0,-1 1,-1 0,0 1,0 0,0 0,0 1,-1 1,0-1,-21-5,-31-17,23 9,0 2,-2 1,-46-10,46 19,-1 1,-1 2,1 1,-80 7,12 0,-37-4,127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9:04.626"/>
    </inkml:context>
    <inkml:brush xml:id="br0">
      <inkml:brushProperty name="width" value="0.05" units="cm"/>
      <inkml:brushProperty name="height" value="0.05" units="cm"/>
      <inkml:brushProperty name="ignorePressure" value="1"/>
    </inkml:brush>
  </inkml:definitions>
  <inkml:trace contextRef="#ctx0" brushRef="#br0">0 0,'0'5,"0"0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21.111"/>
    </inkml:context>
    <inkml:brush xml:id="br0">
      <inkml:brushProperty name="width" value="0.05" units="cm"/>
      <inkml:brushProperty name="height" value="0.05" units="cm"/>
      <inkml:brushProperty name="ignorePressure" value="1"/>
    </inkml:brush>
  </inkml:definitions>
  <inkml:trace contextRef="#ctx0" brushRef="#br0">2929 1350,'0'-641,"-2"609,-1-1,-3 1,0 0,-20-57,22 79,-1 0,0 1,0-1,-1 1,-1 0,1 1,-1-1,-1 1,1 1,-1-1,-1 1,1 1,-1 0,-11-6,-18-9,-1 2,-46-16,76 31,-391-139,103 36,277 99,-1 2,1 0,-1 2,1 0,-38-1,-113 6,88 1,-365 14,29 34,288-40,85-8,-63 11,74-6,0 1,1 3,0 0,0 2,2 2,0 1,-52 35,67-39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22.711"/>
    </inkml:context>
    <inkml:brush xml:id="br0">
      <inkml:brushProperty name="width" value="0.05" units="cm"/>
      <inkml:brushProperty name="height" value="0.05" units="cm"/>
      <inkml:brushProperty name="ignorePressure" value="1"/>
    </inkml:brush>
  </inkml:definitions>
  <inkml:trace contextRef="#ctx0" brushRef="#br0">1978 0,'-29'2,"0"1,0 2,0 1,0 1,-37 14,-17 5,57-17,0 1,0 1,-35 22,35-19,0-1,-54 20,23-17,26-8,1 1,0 1,0 1,1 2,-32 19,-80 50,125-74,0 0,0-1,-1-1,0-1,0 0,-1-1,1-1,-20 1,24-1,1 0,-1 1,1 0,0 1,0 1,-17 9,-63 48,65-41,0 1,1 2,-34 42,40-45,-2-1,0 0,-42 28,-16 15,24-10,-73 95,128-148,-12 13,0-1,0-1,-2 0,-17 11,30-22,-14 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23.475"/>
    </inkml:context>
    <inkml:brush xml:id="br0">
      <inkml:brushProperty name="width" value="0.05" units="cm"/>
      <inkml:brushProperty name="height" value="0.05" units="cm"/>
      <inkml:brushProperty name="ignorePressure" value="1"/>
    </inkml:brush>
  </inkml:definitions>
  <inkml:trace contextRef="#ctx0" brushRef="#br0">55 0,'0'5,"0"4,-4 2,-2 3,1 4,1 2,1 7,1 2,-3 6,-1 0,-4-5,0-8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36.996"/>
    </inkml:context>
    <inkml:brush xml:id="br0">
      <inkml:brushProperty name="width" value="0.05" units="cm"/>
      <inkml:brushProperty name="height" value="0.05" units="cm"/>
      <inkml:brushProperty name="ignorePressure" value="1"/>
    </inkml:brush>
  </inkml:definitions>
  <inkml:trace contextRef="#ctx0" brushRef="#br0">212 0,'-4'0,"-6"5,-1 5,-3 1,-4 3,-2 3,-2-1,2 1,0-3,5 1,-1-2,3 1,4 2,-1-2,1-2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40.578"/>
    </inkml:context>
    <inkml:brush xml:id="br0">
      <inkml:brushProperty name="width" value="0.05" units="cm"/>
      <inkml:brushProperty name="height" value="0.05" units="cm"/>
      <inkml:brushProperty name="ignorePressure" value="1"/>
    </inkml:brush>
  </inkml:definitions>
  <inkml:trace contextRef="#ctx0" brushRef="#br0">1 0,'0'5,"0"4,0 7,0-1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42.981"/>
    </inkml:context>
    <inkml:brush xml:id="br0">
      <inkml:brushProperty name="width" value="0.05" units="cm"/>
      <inkml:brushProperty name="height" value="0.05" units="cm"/>
      <inkml:brushProperty name="ignorePressure" value="1"/>
    </inkml:brush>
  </inkml:definitions>
  <inkml:trace contextRef="#ctx0" brushRef="#br0">1 0,'0'5,"0"4,4 2,2 3,-1 4,-1 2,-1 3,-1 1,-1 1,0 0,-1 1,-1-5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8:25.73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1969 2467,'0'0,"4"0,7 0,4 0,5 0,2 0,2 0,2 0,-1 0,1 0,0 0,0 0,-1 0,0 0,0 0,0 0,0 0,0 0,0 0,0 0,-1 0,1 0,0 0,0 0,0 0,0 0,0 0,0 5,0 0,0 0,-1 0,1-2,5-2,0 0,0 0,-1-1,-1 0,-1 0,-1-1,-1 1,1 0,-2 0,1 0,0 0,-1 0,1 0,0 0,0 0,-1 0,-4-5,0-5,0 0,1 0,1 3,-4-3,0 2,2 2,5 1,2 2,2 2,-6-5,0 1,-1 0,-1 1,2 1,0 1,1-3,1-1,-1 1,-4-4,0 1,0 1,1 2,-4-3,1 1,1-4,1 1,2-3,-4-2,1 0,0-1,2 3,1 3,-4-2,1 2,-4-2,1 2,-4-2,2 1,-3-2,2-3,3-3,2-8,3-6,2-2,2 1,-1 1,-3 3,-1 7,-4 1,0 6,1 1,1 3,-2-1,2-2,0 2,3-3,-4-1,6-3,1-2,-3-1,0-1,1-1,-1 4,-3 1,-4 0,-1 4,-2-1,-4-1,3-2,3-1,-2-7,4-1,-3-1,-3 1,3 0,-3 2,-2 1,-2 1,-2 0,-1 0,-2 0,0 0,0 0,-1 1,1-1,-1 0,1 0,0 0,0 0,0 0,0 1,0-1,0 0,0 0,0 0,0 0,0 0,0 0,0 0,0 0,0 1,0-1,0 0,0 0,0 0,0 0,0 0,0 0,-5 0,0 0,0 0,-4 5,1 1,-4 4,-4 4,3 0,-4-3,4-2,-2-4,3-2,-2 4,2-2,-1 5,1-1,4-2,-3 4,2-2,-3 3,2-1,-3 2,-2 3,-4 3,-3 2,-6 3,-1 0,-1 1,0 1,-3 0,0-1,2 0,1 1,2-1,-4 0,1 0,1 0,1 0,1 0,2 0,0 0,1 0,0 0,5-5,1 0,-6-5,0 1,-2 1,-5 2,0 2,0 1,2 2,2 1,1 0,0 1,2-1,0 0,1 1,-1-1,0 0,1 0,-1-5,0 0,0-1,1 2,-1 1,0 1,-5-4,0 1,-5 0,-4 1,-4 1,1 1,4 1,3 1,4 0,3 0,2 0,1 1,0-1,1 0,0 0,-5 0,-1 0,0 0,2 0,0 0,1 0,1 0,0 0,1 0,1 0,-1 0,0 0,1 0,-6 0,0 0,-5 0,1 0,-4 0,-3 0,-4 0,-1 0,2 0,0 0,-6 0,3-5,5 0,5 0,4 0,4 2,2 1,2 1,-4 1,0 0,-5 0,0 0,2 0,-4 0,2 0,2 1,2-1,1 0,3 0,0 0,1 0,1 0,-1 0,1 0,-1 0,-5 5,1 0,-6 5,-4-1,0 4,3 4,3-3,3-2,2 1,1-3,2 3,1-2,4 2,-4-3,-1 4,0 2,-6-2,5 2,-4-3,5 2,1 2,1 2,5 3,0-4,-1-4,4 1,4 0,-2-1,4 1,-3-3,2 2,2 3,-2 1,-4 4,2 6,-3 1,3 1,-3 0,-2-2,-2-1,3 0,3-2,-1 0,-2-5,3 0,2-1,4 2,-2 1,2 0,1 2,-3 1,1 0,-3-5,1 0,2 0,-3-4,2 0,2 2,2 2,1 1,3 2,0 1,1 1,0 0,1 0,-1 1,0-1,1 0,-1 0,0 0,0 0,0 0,-5-5,0-1,0 1,1 1,1 1,1 1,1 1,0 0,-4 1,0 0,0 0,-4 0,1 0,1 0,2 0,2 0,1 0,1 0,1 0,0 0,0 0,1 0,-1 0,-5-6,0 1,0 0,1 1,1 1,2 1,-1 1,2 0,0 1,0 0,0 0,0 0,1 0,-1 0,0 0,0 0,0 0,0 0,0 0,5-5,5-5,5-5,4-5,3-2,3-3,0 0,1-1,0 0,0 0,0 0,-6 6,0-1,0 1,1-1,0-1,2-1,-4 5,0-2,-4 5,1 0,1-2,2-3,-3 4,1-2,2-1,2-1,1-2,1-2,1 0,1-1,0 0,0-1,0 1,1 0,-1 0,0-1,0 1,0 0,0 0,0 0,-1 0,1 0,0 0,0 0,0 0,0 0,0 0,0 0,0 0,0 0,0 0,-1 0,1 0,0 0,0 0,0 0,0 0,0 0,0 0,0 0,-1 0,1 0,0 0,0 0,0 0,0 0,0 0,0 0,0 0,-1 0,1 0,0 0,0 0,0 0,0 0,0 0,0 0,0 0,0 0,0 0,-1 0,1 0,0 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026"/>
          <p:cNvSpPr>
            <a:spLocks noGrp="1" noChangeArrowheads="1"/>
          </p:cNvSpPr>
          <p:nvPr>
            <p:ph type="hdr" sz="quarter"/>
          </p:nvPr>
        </p:nvSpPr>
        <p:spPr bwMode="auto">
          <a:xfrm>
            <a:off x="0" y="1"/>
            <a:ext cx="3067050" cy="468313"/>
          </a:xfrm>
          <a:prstGeom prst="rect">
            <a:avLst/>
          </a:prstGeom>
          <a:noFill/>
          <a:ln w="12700" cap="sq">
            <a:noFill/>
            <a:miter lim="800000"/>
            <a:headEnd type="none" w="sm" len="sm"/>
            <a:tailEnd type="none" w="sm" len="sm"/>
          </a:ln>
          <a:effectLst/>
        </p:spPr>
        <p:txBody>
          <a:bodyPr vert="horz" wrap="square" lIns="93910" tIns="46955" rIns="93910" bIns="46955"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08547" name="Rectangle 1027"/>
          <p:cNvSpPr>
            <a:spLocks noGrp="1" noChangeArrowheads="1"/>
          </p:cNvSpPr>
          <p:nvPr>
            <p:ph type="dt" idx="1"/>
          </p:nvPr>
        </p:nvSpPr>
        <p:spPr bwMode="auto">
          <a:xfrm>
            <a:off x="4010025" y="1"/>
            <a:ext cx="3067050" cy="468313"/>
          </a:xfrm>
          <a:prstGeom prst="rect">
            <a:avLst/>
          </a:prstGeom>
          <a:noFill/>
          <a:ln w="12700" cap="sq">
            <a:noFill/>
            <a:miter lim="800000"/>
            <a:headEnd type="none" w="sm" len="sm"/>
            <a:tailEnd type="none" w="sm" len="sm"/>
          </a:ln>
          <a:effectLst/>
        </p:spPr>
        <p:txBody>
          <a:bodyPr vert="horz" wrap="square" lIns="93910" tIns="46955" rIns="93910" bIns="46955"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14692" name="Rectangle 1028"/>
          <p:cNvSpPr>
            <a:spLocks noGrp="1" noRot="1" noChangeAspect="1" noChangeArrowheads="1" noTextEdit="1"/>
          </p:cNvSpPr>
          <p:nvPr>
            <p:ph type="sldImg" idx="2"/>
          </p:nvPr>
        </p:nvSpPr>
        <p:spPr bwMode="auto">
          <a:xfrm>
            <a:off x="1198563" y="701675"/>
            <a:ext cx="4679950" cy="3511550"/>
          </a:xfrm>
          <a:prstGeom prst="rect">
            <a:avLst/>
          </a:prstGeom>
          <a:noFill/>
          <a:ln w="9525">
            <a:solidFill>
              <a:srgbClr val="000000"/>
            </a:solidFill>
            <a:miter lim="800000"/>
            <a:headEnd/>
            <a:tailEnd/>
          </a:ln>
        </p:spPr>
      </p:sp>
      <p:sp>
        <p:nvSpPr>
          <p:cNvPr id="108549" name="Rectangle 1029"/>
          <p:cNvSpPr>
            <a:spLocks noGrp="1" noChangeArrowheads="1"/>
          </p:cNvSpPr>
          <p:nvPr>
            <p:ph type="body" sz="quarter" idx="3"/>
          </p:nvPr>
        </p:nvSpPr>
        <p:spPr bwMode="auto">
          <a:xfrm>
            <a:off x="942975" y="4446588"/>
            <a:ext cx="5191125" cy="4214812"/>
          </a:xfrm>
          <a:prstGeom prst="rect">
            <a:avLst/>
          </a:prstGeom>
          <a:noFill/>
          <a:ln w="12700" cap="sq">
            <a:noFill/>
            <a:miter lim="800000"/>
            <a:headEnd type="none" w="sm" len="sm"/>
            <a:tailEnd type="none" w="sm" len="sm"/>
          </a:ln>
          <a:effectLst/>
        </p:spPr>
        <p:txBody>
          <a:bodyPr vert="horz" wrap="square" lIns="93910" tIns="46955" rIns="93910" bIns="469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1030"/>
          <p:cNvSpPr>
            <a:spLocks noGrp="1" noChangeArrowheads="1"/>
          </p:cNvSpPr>
          <p:nvPr>
            <p:ph type="ftr" sz="quarter" idx="4"/>
          </p:nvPr>
        </p:nvSpPr>
        <p:spPr bwMode="auto">
          <a:xfrm>
            <a:off x="0" y="8894763"/>
            <a:ext cx="3067050" cy="468312"/>
          </a:xfrm>
          <a:prstGeom prst="rect">
            <a:avLst/>
          </a:prstGeom>
          <a:noFill/>
          <a:ln w="12700" cap="sq">
            <a:noFill/>
            <a:miter lim="800000"/>
            <a:headEnd type="none" w="sm" len="sm"/>
            <a:tailEnd type="none" w="sm" len="sm"/>
          </a:ln>
          <a:effectLst/>
        </p:spPr>
        <p:txBody>
          <a:bodyPr vert="horz" wrap="square" lIns="93910" tIns="46955" rIns="93910" bIns="46955"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08551" name="Rectangle 1031"/>
          <p:cNvSpPr>
            <a:spLocks noGrp="1" noChangeArrowheads="1"/>
          </p:cNvSpPr>
          <p:nvPr>
            <p:ph type="sldNum" sz="quarter" idx="5"/>
          </p:nvPr>
        </p:nvSpPr>
        <p:spPr bwMode="auto">
          <a:xfrm>
            <a:off x="4010025" y="8894763"/>
            <a:ext cx="3067050" cy="468312"/>
          </a:xfrm>
          <a:prstGeom prst="rect">
            <a:avLst/>
          </a:prstGeom>
          <a:noFill/>
          <a:ln w="12700" cap="sq">
            <a:noFill/>
            <a:miter lim="800000"/>
            <a:headEnd type="none" w="sm" len="sm"/>
            <a:tailEnd type="none" w="sm" len="sm"/>
          </a:ln>
          <a:effectLst/>
        </p:spPr>
        <p:txBody>
          <a:bodyPr vert="horz" wrap="square" lIns="93910" tIns="46955" rIns="93910" bIns="46955" numCol="1" anchor="b" anchorCtr="0" compatLnSpc="1">
            <a:prstTxWarp prst="textNoShape">
              <a:avLst/>
            </a:prstTxWarp>
          </a:bodyPr>
          <a:lstStyle>
            <a:lvl1pPr algn="r" eaLnBrk="0" hangingPunct="0">
              <a:defRPr sz="1200">
                <a:cs typeface="+mn-cs"/>
              </a:defRPr>
            </a:lvl1pPr>
          </a:lstStyle>
          <a:p>
            <a:pPr>
              <a:defRPr/>
            </a:pPr>
            <a:fld id="{560BD1C5-117E-4168-A7B7-3C97EA08B6E1}" type="slidenum">
              <a:rPr lang="en-US"/>
              <a:pPr>
                <a:defRPr/>
              </a:pPr>
              <a:t>‹#›</a:t>
            </a:fld>
            <a:endParaRPr lang="en-US"/>
          </a:p>
        </p:txBody>
      </p:sp>
    </p:spTree>
    <p:extLst>
      <p:ext uri="{BB962C8B-B14F-4D97-AF65-F5344CB8AC3E}">
        <p14:creationId xmlns:p14="http://schemas.microsoft.com/office/powerpoint/2010/main" val="2126292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a:t>
            </a:fld>
            <a:endParaRPr lang="en-US"/>
          </a:p>
        </p:txBody>
      </p:sp>
    </p:spTree>
    <p:extLst>
      <p:ext uri="{BB962C8B-B14F-4D97-AF65-F5344CB8AC3E}">
        <p14:creationId xmlns:p14="http://schemas.microsoft.com/office/powerpoint/2010/main" val="415537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22</a:t>
            </a:fld>
            <a:endParaRPr lang="en-US"/>
          </a:p>
        </p:txBody>
      </p:sp>
    </p:spTree>
    <p:extLst>
      <p:ext uri="{BB962C8B-B14F-4D97-AF65-F5344CB8AC3E}">
        <p14:creationId xmlns:p14="http://schemas.microsoft.com/office/powerpoint/2010/main" val="777693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23</a:t>
            </a:fld>
            <a:endParaRPr lang="en-US"/>
          </a:p>
        </p:txBody>
      </p:sp>
    </p:spTree>
    <p:extLst>
      <p:ext uri="{BB962C8B-B14F-4D97-AF65-F5344CB8AC3E}">
        <p14:creationId xmlns:p14="http://schemas.microsoft.com/office/powerpoint/2010/main" val="1624708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24</a:t>
            </a:fld>
            <a:endParaRPr lang="en-US"/>
          </a:p>
        </p:txBody>
      </p:sp>
    </p:spTree>
    <p:extLst>
      <p:ext uri="{BB962C8B-B14F-4D97-AF65-F5344CB8AC3E}">
        <p14:creationId xmlns:p14="http://schemas.microsoft.com/office/powerpoint/2010/main" val="365868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25</a:t>
            </a:fld>
            <a:endParaRPr lang="en-US"/>
          </a:p>
        </p:txBody>
      </p:sp>
    </p:spTree>
    <p:extLst>
      <p:ext uri="{BB962C8B-B14F-4D97-AF65-F5344CB8AC3E}">
        <p14:creationId xmlns:p14="http://schemas.microsoft.com/office/powerpoint/2010/main" val="3270253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26</a:t>
            </a:fld>
            <a:endParaRPr lang="en-US"/>
          </a:p>
        </p:txBody>
      </p:sp>
    </p:spTree>
    <p:extLst>
      <p:ext uri="{BB962C8B-B14F-4D97-AF65-F5344CB8AC3E}">
        <p14:creationId xmlns:p14="http://schemas.microsoft.com/office/powerpoint/2010/main" val="169468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r>
              <a:rPr lang="en-US" sz="1400" dirty="0">
                <a:latin typeface="Comic Sans MS" panose="030F0702030302020204" pitchFamily="66" charset="0"/>
              </a:rPr>
              <a:t>  </a:t>
            </a:r>
          </a:p>
          <a:p>
            <a:endParaRPr lang="en-US" sz="1400" dirty="0">
              <a:latin typeface="Comic Sans MS" panose="030F0702030302020204" pitchFamily="66"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33</a:t>
            </a:fld>
            <a:endParaRPr lang="en-US"/>
          </a:p>
        </p:txBody>
      </p:sp>
    </p:spTree>
    <p:extLst>
      <p:ext uri="{BB962C8B-B14F-4D97-AF65-F5344CB8AC3E}">
        <p14:creationId xmlns:p14="http://schemas.microsoft.com/office/powerpoint/2010/main" val="4294692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omic Sans MS" panose="030F0702030302020204" pitchFamily="66" charset="0"/>
              </a:rPr>
              <a:t>Some have expressed dismay at the relatively small percentage of people classified as changed based on individual statistical significance.  </a:t>
            </a:r>
          </a:p>
          <a:p>
            <a:endParaRPr lang="en-US" sz="1400" dirty="0">
              <a:latin typeface="Comic Sans MS" panose="030F0702030302020204" pitchFamily="66"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34</a:t>
            </a:fld>
            <a:endParaRPr lang="en-US"/>
          </a:p>
        </p:txBody>
      </p:sp>
    </p:spTree>
    <p:extLst>
      <p:ext uri="{BB962C8B-B14F-4D97-AF65-F5344CB8AC3E}">
        <p14:creationId xmlns:p14="http://schemas.microsoft.com/office/powerpoint/2010/main" val="162193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Comic Sans MS" panose="030F0702030302020204" pitchFamily="66" charset="0"/>
              </a:rPr>
              <a:t>  </a:t>
            </a:r>
            <a:endParaRPr lang="en-US" sz="1400" dirty="0">
              <a:latin typeface="Comic Sans MS" panose="030F0702030302020204" pitchFamily="66" charset="0"/>
            </a:endParaRPr>
          </a:p>
          <a:p>
            <a:endParaRPr lang="en-US" sz="1400" dirty="0">
              <a:latin typeface="Comic Sans MS" panose="030F0702030302020204" pitchFamily="66"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35</a:t>
            </a:fld>
            <a:endParaRPr lang="en-US"/>
          </a:p>
        </p:txBody>
      </p:sp>
    </p:spTree>
    <p:extLst>
      <p:ext uri="{BB962C8B-B14F-4D97-AF65-F5344CB8AC3E}">
        <p14:creationId xmlns:p14="http://schemas.microsoft.com/office/powerpoint/2010/main" val="3433715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9973A34-2667-47D9-AF6D-02B8DDDDE665}"/>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0968F693-9220-4A8C-8D6A-4A566A3AC66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87E60AA7-4599-4785-8A40-FAD791BBD73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179" indent="-286607">
              <a:defRPr sz="3200" b="1">
                <a:solidFill>
                  <a:schemeClr val="tx1"/>
                </a:solidFill>
                <a:latin typeface="Times New Roman" panose="02020603050405020304" pitchFamily="18" charset="0"/>
                <a:cs typeface="Arial" panose="020B0604020202020204" pitchFamily="34" charset="0"/>
              </a:defRPr>
            </a:lvl2pPr>
            <a:lvl3pPr marL="1146429" indent="-229286">
              <a:defRPr sz="3200" b="1">
                <a:solidFill>
                  <a:schemeClr val="tx1"/>
                </a:solidFill>
                <a:latin typeface="Times New Roman" panose="02020603050405020304" pitchFamily="18" charset="0"/>
                <a:cs typeface="Arial" panose="020B0604020202020204" pitchFamily="34" charset="0"/>
              </a:defRPr>
            </a:lvl3pPr>
            <a:lvl4pPr marL="1605001" indent="-229286">
              <a:defRPr sz="3200" b="1">
                <a:solidFill>
                  <a:schemeClr val="tx1"/>
                </a:solidFill>
                <a:latin typeface="Times New Roman" panose="02020603050405020304" pitchFamily="18" charset="0"/>
                <a:cs typeface="Arial" panose="020B0604020202020204" pitchFamily="34" charset="0"/>
              </a:defRPr>
            </a:lvl4pPr>
            <a:lvl5pPr marL="2063572" indent="-229286">
              <a:defRPr sz="3200" b="1">
                <a:solidFill>
                  <a:schemeClr val="tx1"/>
                </a:solidFill>
                <a:latin typeface="Times New Roman" panose="02020603050405020304" pitchFamily="18" charset="0"/>
                <a:cs typeface="Arial" panose="020B0604020202020204" pitchFamily="34" charset="0"/>
              </a:defRPr>
            </a:lvl5pPr>
            <a:lvl6pPr marL="2522144"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0715"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9287"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7859"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40270E6F-3DD8-4920-83E5-3655B6F6C974}" type="slidenum">
              <a:rPr lang="en-US" altLang="en-US" sz="1200"/>
              <a:pPr/>
              <a:t>40</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42</a:t>
            </a:fld>
            <a:endParaRPr lang="en-US"/>
          </a:p>
        </p:txBody>
      </p:sp>
    </p:spTree>
    <p:extLst>
      <p:ext uri="{BB962C8B-B14F-4D97-AF65-F5344CB8AC3E}">
        <p14:creationId xmlns:p14="http://schemas.microsoft.com/office/powerpoint/2010/main" val="368325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369079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alpha; 3: random effects ICC; 4: random effects ICC; 5: 2.77*SQRT(</a:t>
            </a:r>
            <a:r>
              <a:rPr lang="en-US" dirty="0" err="1"/>
              <a:t>MSwithin</a:t>
            </a:r>
            <a:r>
              <a:rPr lang="en-US" dirty="0"/>
              <a:t>); 6: 1.96 * </a:t>
            </a:r>
            <a:r>
              <a:rPr lang="en-US" dirty="0" err="1"/>
              <a:t>SDchange</a:t>
            </a:r>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12</a:t>
            </a:fld>
            <a:endParaRPr lang="en-US"/>
          </a:p>
        </p:txBody>
      </p:sp>
    </p:spTree>
    <p:extLst>
      <p:ext uri="{BB962C8B-B14F-4D97-AF65-F5344CB8AC3E}">
        <p14:creationId xmlns:p14="http://schemas.microsoft.com/office/powerpoint/2010/main" val="39451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14</a:t>
            </a:fld>
            <a:endParaRPr lang="en-US"/>
          </a:p>
        </p:txBody>
      </p:sp>
    </p:spTree>
    <p:extLst>
      <p:ext uri="{BB962C8B-B14F-4D97-AF65-F5344CB8AC3E}">
        <p14:creationId xmlns:p14="http://schemas.microsoft.com/office/powerpoint/2010/main" val="308001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endParaRPr lang="en-US" altLang="en-US" sz="1400" dirty="0">
              <a:latin typeface="Comic Sans MS" panose="030F0702030302020204" pitchFamily="66" charset="0"/>
            </a:endParaRPr>
          </a:p>
        </p:txBody>
      </p:sp>
    </p:spTree>
    <p:extLst>
      <p:ext uri="{BB962C8B-B14F-4D97-AF65-F5344CB8AC3E}">
        <p14:creationId xmlns:p14="http://schemas.microsoft.com/office/powerpoint/2010/main" val="127633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r>
              <a:rPr lang="en-US" altLang="en-US" sz="1400" dirty="0">
                <a:latin typeface="Comic Sans MS" panose="030F0702030302020204" pitchFamily="66" charset="0"/>
              </a:rPr>
              <a:t>Standard errors are obtained using the information function.  We use Expected A Posterior (EAP) estimates of physical function and associated standard errors.</a:t>
            </a:r>
          </a:p>
        </p:txBody>
      </p:sp>
    </p:spTree>
    <p:extLst>
      <p:ext uri="{BB962C8B-B14F-4D97-AF65-F5344CB8AC3E}">
        <p14:creationId xmlns:p14="http://schemas.microsoft.com/office/powerpoint/2010/main" val="204059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9437" y="4458651"/>
            <a:ext cx="6248400" cy="4226246"/>
          </a:xfrm>
        </p:spPr>
        <p:txBody>
          <a:bodyPr/>
          <a:lstStyle/>
          <a:p>
            <a:r>
              <a:rPr lang="en-US" sz="1400" dirty="0">
                <a:latin typeface="Comic Sans MS" panose="030F0702030302020204" pitchFamily="66" charset="0"/>
              </a:rPr>
              <a:t>72% of those eligible for the study (n =  2024 out of 2829) participated.</a:t>
            </a:r>
          </a:p>
          <a:p>
            <a:endParaRPr lang="en-US" sz="1400" dirty="0">
              <a:latin typeface="Comic Sans MS" panose="030F0702030302020204" pitchFamily="66" charset="0"/>
            </a:endParaRPr>
          </a:p>
          <a:p>
            <a:r>
              <a:rPr lang="en-US" sz="1400" dirty="0">
                <a:latin typeface="Comic Sans MS" panose="030F0702030302020204" pitchFamily="66" charset="0"/>
              </a:rPr>
              <a:t>n = 1834 (65%) of the 2829; 91% of 2024.</a:t>
            </a:r>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18</a:t>
            </a:fld>
            <a:endParaRPr lang="en-US"/>
          </a:p>
        </p:txBody>
      </p:sp>
    </p:spTree>
    <p:extLst>
      <p:ext uri="{BB962C8B-B14F-4D97-AF65-F5344CB8AC3E}">
        <p14:creationId xmlns:p14="http://schemas.microsoft.com/office/powerpoint/2010/main" val="212207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omic Sans MS" panose="030F0702030302020204" pitchFamily="66" charset="0"/>
            </a:endParaRPr>
          </a:p>
          <a:p>
            <a:endParaRPr lang="en-US" sz="1400" dirty="0">
              <a:latin typeface="Comic Sans MS" panose="030F0702030302020204" pitchFamily="66" charset="0"/>
            </a:endParaRPr>
          </a:p>
          <a:p>
            <a:r>
              <a:rPr lang="en-US" sz="1400" dirty="0">
                <a:latin typeface="Comic Sans MS" panose="030F0702030302020204" pitchFamily="66" charset="0"/>
              </a:rPr>
              <a:t>The PROMIS-29 scores are on a T-score metric with a mean of 50 and SD of 10 in the U.S. general population.  For simplicity, I coded all scores so that a higher score represents better health.</a:t>
            </a:r>
          </a:p>
          <a:p>
            <a:r>
              <a:rPr lang="en-US" sz="1400" i="1" dirty="0">
                <a:latin typeface="Comic Sans MS" panose="030F0702030302020204" pitchFamily="66" charset="0"/>
              </a:rPr>
              <a:t>[Typically, higher scores represent better physical functioning, social health, and physical and mental health summary scores.  Higher scores are worse for the other 4 scales (pain, fatigue, sleep disturbance, and emotional distress).]</a:t>
            </a:r>
          </a:p>
          <a:p>
            <a:endParaRPr lang="en-US" dirty="0"/>
          </a:p>
        </p:txBody>
      </p:sp>
      <p:sp>
        <p:nvSpPr>
          <p:cNvPr id="4" name="Slide Number Placeholder 3"/>
          <p:cNvSpPr>
            <a:spLocks noGrp="1"/>
          </p:cNvSpPr>
          <p:nvPr>
            <p:ph type="sldNum" sz="quarter" idx="10"/>
          </p:nvPr>
        </p:nvSpPr>
        <p:spPr/>
        <p:txBody>
          <a:bodyPr/>
          <a:lstStyle/>
          <a:p>
            <a:fld id="{E0B07FFA-19E1-4D73-9D58-822071DB9741}" type="slidenum">
              <a:rPr lang="en-US" smtClean="0"/>
              <a:t>19</a:t>
            </a:fld>
            <a:endParaRPr lang="en-US"/>
          </a:p>
        </p:txBody>
      </p:sp>
    </p:spTree>
    <p:extLst>
      <p:ext uri="{BB962C8B-B14F-4D97-AF65-F5344CB8AC3E}">
        <p14:creationId xmlns:p14="http://schemas.microsoft.com/office/powerpoint/2010/main" val="349422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21</a:t>
            </a:fld>
            <a:endParaRPr lang="en-US"/>
          </a:p>
        </p:txBody>
      </p:sp>
    </p:spTree>
    <p:extLst>
      <p:ext uri="{BB962C8B-B14F-4D97-AF65-F5344CB8AC3E}">
        <p14:creationId xmlns:p14="http://schemas.microsoft.com/office/powerpoint/2010/main" val="260084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8"/>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4C62D00-B1E3-4835-884C-5F222AD40C36}" type="datetime4">
              <a:rPr lang="en-US" smtClean="0"/>
              <a:pPr>
                <a:defRPr/>
              </a:pPr>
              <a:t>September 29,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4FC7D-27F8-4040-9DB7-283913AE0F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445A4A1-9252-4FD7-8760-8C2999A8B094}" type="datetime4">
              <a:rPr lang="en-US" smtClean="0"/>
              <a:pPr>
                <a:defRPr/>
              </a:pPr>
              <a:t>September 29,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D421E-8161-453C-8076-6BF540675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851"/>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851"/>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35401EB-4B9C-48CC-ADED-389175255878}" type="datetime4">
              <a:rPr lang="en-US" smtClean="0"/>
              <a:pPr>
                <a:defRPr/>
              </a:pPr>
              <a:t>September 29,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F06D7-3CF0-4962-B168-1E7701C0AC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8"/>
            <a:ext cx="7261414"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3549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B615-666E-442E-9A96-755E4E805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C612C-188B-46AE-B992-B232A944E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9A503-9A82-4D29-B2EE-F6551106551D}"/>
              </a:ext>
            </a:extLst>
          </p:cNvPr>
          <p:cNvSpPr>
            <a:spLocks noGrp="1"/>
          </p:cNvSpPr>
          <p:nvPr>
            <p:ph type="dt" sz="half" idx="10"/>
          </p:nvPr>
        </p:nvSpPr>
        <p:spPr/>
        <p:txBody>
          <a:bodyPr/>
          <a:lstStyle/>
          <a:p>
            <a:fld id="{8D55DE98-FFB0-4895-84D1-88E28C8935BB}" type="datetime1">
              <a:rPr lang="en-US" smtClean="0"/>
              <a:t>9/29/2021</a:t>
            </a:fld>
            <a:endParaRPr lang="en-US"/>
          </a:p>
        </p:txBody>
      </p:sp>
      <p:sp>
        <p:nvSpPr>
          <p:cNvPr id="5" name="Footer Placeholder 4">
            <a:extLst>
              <a:ext uri="{FF2B5EF4-FFF2-40B4-BE49-F238E27FC236}">
                <a16:creationId xmlns:a16="http://schemas.microsoft.com/office/drawing/2014/main" id="{D833537F-5595-40B5-BB03-57D4E8172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32D28-7485-445F-AAA4-DD2D37DC41A4}"/>
              </a:ext>
            </a:extLst>
          </p:cNvPr>
          <p:cNvSpPr>
            <a:spLocks noGrp="1"/>
          </p:cNvSpPr>
          <p:nvPr>
            <p:ph type="sldNum" sz="quarter" idx="12"/>
          </p:nvPr>
        </p:nvSpPr>
        <p:spPr/>
        <p:txBody>
          <a:bodyPr/>
          <a:lstStyle/>
          <a:p>
            <a:fld id="{65D2B266-4D06-451D-AF49-BBC90F75CA38}" type="slidenum">
              <a:rPr lang="en-US" smtClean="0"/>
              <a:t>‹#›</a:t>
            </a:fld>
            <a:endParaRPr lang="en-US"/>
          </a:p>
        </p:txBody>
      </p:sp>
    </p:spTree>
    <p:extLst>
      <p:ext uri="{BB962C8B-B14F-4D97-AF65-F5344CB8AC3E}">
        <p14:creationId xmlns:p14="http://schemas.microsoft.com/office/powerpoint/2010/main" val="88725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756" y="5936636"/>
            <a:ext cx="790286" cy="80728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0654" y="6212795"/>
            <a:ext cx="2386650" cy="576285"/>
          </a:xfrm>
          <a:prstGeom prst="rect">
            <a:avLst/>
          </a:prstGeom>
        </p:spPr>
      </p:pic>
    </p:spTree>
    <p:extLst>
      <p:ext uri="{BB962C8B-B14F-4D97-AF65-F5344CB8AC3E}">
        <p14:creationId xmlns:p14="http://schemas.microsoft.com/office/powerpoint/2010/main" val="112500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922E1C-B14A-4CE1-8E20-098862A539D1}"/>
              </a:ext>
            </a:extLst>
          </p:cNvPr>
          <p:cNvSpPr>
            <a:spLocks noGrp="1" noChangeArrowheads="1"/>
          </p:cNvSpPr>
          <p:nvPr>
            <p:ph type="dt" sz="half" idx="10"/>
          </p:nvPr>
        </p:nvSpPr>
        <p:spPr>
          <a:ln/>
        </p:spPr>
        <p:txBody>
          <a:bodyPr/>
          <a:lstStyle>
            <a:lvl1pPr>
              <a:defRPr/>
            </a:lvl1pPr>
          </a:lstStyle>
          <a:p>
            <a:pPr>
              <a:defRPr/>
            </a:pPr>
            <a:fld id="{E4943D64-C22F-477F-93A9-29B6B7DFB024}" type="datetime4">
              <a:rPr lang="en-US"/>
              <a:pPr>
                <a:defRPr/>
              </a:pPr>
              <a:t>September 29, 2021</a:t>
            </a:fld>
            <a:endParaRPr lang="en-US"/>
          </a:p>
        </p:txBody>
      </p:sp>
      <p:sp>
        <p:nvSpPr>
          <p:cNvPr id="6" name="Rectangle 5">
            <a:extLst>
              <a:ext uri="{FF2B5EF4-FFF2-40B4-BE49-F238E27FC236}">
                <a16:creationId xmlns:a16="http://schemas.microsoft.com/office/drawing/2014/main" id="{BA9EC5CC-55C1-4E42-B3E2-0DAFB1E607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8AF693-167D-46A1-BF9D-15271051C4A5}"/>
              </a:ext>
            </a:extLst>
          </p:cNvPr>
          <p:cNvSpPr>
            <a:spLocks noGrp="1" noChangeArrowheads="1"/>
          </p:cNvSpPr>
          <p:nvPr>
            <p:ph type="sldNum" sz="quarter" idx="12"/>
          </p:nvPr>
        </p:nvSpPr>
        <p:spPr>
          <a:ln/>
        </p:spPr>
        <p:txBody>
          <a:bodyPr/>
          <a:lstStyle>
            <a:lvl1pPr>
              <a:defRPr/>
            </a:lvl1pPr>
          </a:lstStyle>
          <a:p>
            <a:pPr>
              <a:defRPr/>
            </a:pPr>
            <a:fld id="{82C3B668-EC70-4FDB-ACA0-DE33D641DFA2}" type="slidenum">
              <a:rPr lang="en-US" altLang="en-US"/>
              <a:pPr>
                <a:defRPr/>
              </a:pPr>
              <a:t>‹#›</a:t>
            </a:fld>
            <a:endParaRPr lang="en-US" altLang="en-US"/>
          </a:p>
        </p:txBody>
      </p:sp>
    </p:spTree>
    <p:extLst>
      <p:ext uri="{BB962C8B-B14F-4D97-AF65-F5344CB8AC3E}">
        <p14:creationId xmlns:p14="http://schemas.microsoft.com/office/powerpoint/2010/main" val="1460229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522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8"/>
            <a:ext cx="7261414"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524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3E360E-EB38-4DBC-9C96-F00C75741A90}" type="datetime4">
              <a:rPr lang="en-US" smtClean="0"/>
              <a:pPr>
                <a:defRPr/>
              </a:pPr>
              <a:t>September 29,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372350" y="6245225"/>
            <a:ext cx="1619250" cy="476250"/>
          </a:xfrm>
          <a:ln/>
        </p:spPr>
        <p:txBody>
          <a:bodyPr/>
          <a:lstStyle>
            <a:lvl1pPr>
              <a:defRPr/>
            </a:lvl1pPr>
          </a:lstStyle>
          <a:p>
            <a:pPr>
              <a:defRPr/>
            </a:pPr>
            <a:fld id="{0C5144EA-161E-419D-B606-46724030BA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13"/>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E16653-7477-46EE-A296-04E01C88B3E7}" type="datetime4">
              <a:rPr lang="en-US" smtClean="0"/>
              <a:pPr>
                <a:defRPr/>
              </a:pPr>
              <a:t>September 29,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458977-03B1-44FE-8B2A-BEE55865E6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644D67-F380-4D19-8DC2-D8D7A69C8563}" type="datetime4">
              <a:rPr lang="en-US" smtClean="0"/>
              <a:pPr>
                <a:defRPr/>
              </a:pPr>
              <a:t>September 29, 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19EFA-3A8A-4C18-A720-9C0EC50ECD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773"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773"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94CBE2D-70F3-49DF-A8CE-D027752C8EA0}" type="datetime4">
              <a:rPr lang="en-US" smtClean="0"/>
              <a:pPr>
                <a:defRPr/>
              </a:pPr>
              <a:t>September 29, 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67A2FA-A687-472D-9525-18D7C7100D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5920A68-4B0D-44CB-80E7-7F72BDD3676F}" type="datetime4">
              <a:rPr lang="en-US" smtClean="0"/>
              <a:pPr>
                <a:defRPr/>
              </a:pPr>
              <a:t>September 29, 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B15C0F-D46F-4F15-BEA4-3F0FAA134F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2E1A488-F133-44E0-BCE0-C7297E6E078D}" type="datetime4">
              <a:rPr lang="en-US" smtClean="0"/>
              <a:pPr>
                <a:defRPr/>
              </a:pPr>
              <a:t>September 29, 2021</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372350" y="6245225"/>
            <a:ext cx="1466850" cy="476250"/>
          </a:xfrm>
        </p:spPr>
        <p:txBody>
          <a:bodyPr/>
          <a:lstStyle>
            <a:lvl1pPr>
              <a:defRPr/>
            </a:lvl1pPr>
          </a:lstStyle>
          <a:p>
            <a:pPr>
              <a:defRPr/>
            </a:pPr>
            <a:fld id="{FC104A63-7622-4A0E-8213-283EA964E1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2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1975F8-1663-4452-B460-4155C3994215}" type="datetime4">
              <a:rPr lang="en-US" smtClean="0"/>
              <a:pPr>
                <a:defRPr/>
              </a:pPr>
              <a:t>September 29, 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B76091-6E7F-47D4-BCEF-D4FB530B77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6B6E74-21EF-4574-967D-34216100E44B}" type="datetime4">
              <a:rPr lang="en-US" smtClean="0"/>
              <a:pPr>
                <a:defRPr/>
              </a:pPr>
              <a:t>September 29, 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EE16E-B068-4EA7-9C0F-EA431C66DB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61280BB-8824-4F15-A934-5DD9C1B3420A}" type="datetime4">
              <a:rPr lang="en-US" smtClean="0"/>
              <a:pPr>
                <a:defRPr/>
              </a:pPr>
              <a:t>September 29, 2021</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122CADC7-F8D5-43F5-B6BB-578E5327D4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8" r:id="rId7"/>
    <p:sldLayoutId id="2147483804" r:id="rId8"/>
    <p:sldLayoutId id="2147483805" r:id="rId9"/>
    <p:sldLayoutId id="2147483806" r:id="rId10"/>
    <p:sldLayoutId id="2147483807" r:id="rId11"/>
    <p:sldLayoutId id="214748380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29EC2-5317-43F3-9307-D791A709B9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FB98EE-C595-44B7-B9B3-F985E31057C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CD10E-ABCA-4857-9FBC-5837CFDF8D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14441A-B17C-4A0E-995B-71429FC9E4ED}" type="datetime1">
              <a:rPr lang="en-US" smtClean="0"/>
              <a:t>9/29/2021</a:t>
            </a:fld>
            <a:endParaRPr lang="en-US"/>
          </a:p>
        </p:txBody>
      </p:sp>
      <p:sp>
        <p:nvSpPr>
          <p:cNvPr id="5" name="Footer Placeholder 4">
            <a:extLst>
              <a:ext uri="{FF2B5EF4-FFF2-40B4-BE49-F238E27FC236}">
                <a16:creationId xmlns:a16="http://schemas.microsoft.com/office/drawing/2014/main" id="{238D078A-70C4-4F7C-8E58-7CE8168B183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165A4-4A13-4454-8B4E-ECF1E90DD2D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2B266-4D06-451D-AF49-BBC90F75CA38}" type="slidenum">
              <a:rPr lang="en-US" smtClean="0"/>
              <a:t>‹#›</a:t>
            </a:fld>
            <a:endParaRPr lang="en-US"/>
          </a:p>
        </p:txBody>
      </p:sp>
    </p:spTree>
    <p:extLst>
      <p:ext uri="{BB962C8B-B14F-4D97-AF65-F5344CB8AC3E}">
        <p14:creationId xmlns:p14="http://schemas.microsoft.com/office/powerpoint/2010/main" val="878835084"/>
      </p:ext>
    </p:extLst>
  </p:cSld>
  <p:clrMap bg1="lt1" tx1="dk1" bg2="lt2" tx2="dk2" accent1="accent1" accent2="accent2" accent3="accent3" accent4="accent4" accent5="accent5" accent6="accent6" hlink="hlink" folHlink="folHlink"/>
  <p:sldLayoutIdLst>
    <p:sldLayoutId id="2147483662" r:id="rId1"/>
    <p:sldLayoutId id="2147484921"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87084B-0C99-4BE0-BE35-CFE57BA7CFC3}"/>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4BC9B9D-D803-4F29-9056-B79E90F64FC7}"/>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64E214A1-5CE5-4A17-8973-6FD7063989B2}"/>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4D8E6758-F4BF-4BF1-82DE-EAD2F7AECCC6}" type="datetime4">
              <a:rPr lang="en-US"/>
              <a:pPr>
                <a:defRPr/>
              </a:pPr>
              <a:t>September 29, 2021</a:t>
            </a:fld>
            <a:endParaRPr lang="en-US"/>
          </a:p>
        </p:txBody>
      </p:sp>
      <p:sp>
        <p:nvSpPr>
          <p:cNvPr id="168965" name="Rectangle 5">
            <a:extLst>
              <a:ext uri="{FF2B5EF4-FFF2-40B4-BE49-F238E27FC236}">
                <a16:creationId xmlns:a16="http://schemas.microsoft.com/office/drawing/2014/main" id="{05A4AD2E-32E3-424E-B2B4-4CA305E69F6F}"/>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E978411C-B7B0-4A3A-82F0-62CB0B815C25}"/>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0F064C7D-D541-4EA8-891E-4E0F5D0903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11" r:id="rId1"/>
    <p:sldLayoutId id="2147484919"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61280BB-8824-4F15-A934-5DD9C1B3420A}" type="datetime4">
              <a:rPr lang="en-US" smtClean="0"/>
              <a:pPr>
                <a:defRPr/>
              </a:pPr>
              <a:t>September 29, 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22CADC7-F8D5-43F5-B6BB-578E5327D47E}" type="slidenum">
              <a:rPr lang="en-US" smtClean="0"/>
              <a:pPr>
                <a:defRPr/>
              </a:pPr>
              <a:t>‹#›</a:t>
            </a:fld>
            <a:endParaRPr lang="en-US"/>
          </a:p>
        </p:txBody>
      </p:sp>
    </p:spTree>
    <p:extLst>
      <p:ext uri="{BB962C8B-B14F-4D97-AF65-F5344CB8AC3E}">
        <p14:creationId xmlns:p14="http://schemas.microsoft.com/office/powerpoint/2010/main" val="2499079132"/>
      </p:ext>
    </p:extLst>
  </p:cSld>
  <p:clrMap bg1="lt1" tx1="dk1" bg2="lt2" tx2="dk2" accent1="accent1" accent2="accent2" accent3="accent3" accent4="accent4" accent5="accent5" accent6="accent6" hlink="hlink" folHlink="folHlink"/>
  <p:sldLayoutIdLst>
    <p:sldLayoutId id="214748381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bs.dgsom.ucla.edu/hays/pages/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6.xml"/><Relationship Id="rId18" Type="http://schemas.openxmlformats.org/officeDocument/2006/relationships/image" Target="../media/image21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80.png"/><Relationship Id="rId17" Type="http://schemas.openxmlformats.org/officeDocument/2006/relationships/customXml" Target="../ink/ink8.xml"/><Relationship Id="rId2" Type="http://schemas.openxmlformats.org/officeDocument/2006/relationships/image" Target="../media/image22.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customXml" Target="../ink/ink4.xml"/><Relationship Id="rId14" Type="http://schemas.openxmlformats.org/officeDocument/2006/relationships/image" Target="../media/image190.png"/></Relationships>
</file>

<file path=ppt/slides/_rels/slide2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25.png"/><Relationship Id="rId7" Type="http://schemas.openxmlformats.org/officeDocument/2006/relationships/customXml" Target="../ink/ink16.xml"/><Relationship Id="rId2"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customXml" Target="../ink/ink14.xml"/><Relationship Id="rId4" Type="http://schemas.openxmlformats.org/officeDocument/2006/relationships/customXml" Target="../ink/ink13.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package" Target="../embeddings/Microsoft_Word_Document10.docx"/><Relationship Id="rId7" Type="http://schemas.openxmlformats.org/officeDocument/2006/relationships/customXml" Target="../ink/ink1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customXml" Target="../ink/ink18.xml"/><Relationship Id="rId10" Type="http://schemas.openxmlformats.org/officeDocument/2006/relationships/image" Target="../media/image29.png"/><Relationship Id="rId4" Type="http://schemas.openxmlformats.org/officeDocument/2006/relationships/image" Target="../media/image23.emf"/><Relationship Id="rId9" Type="http://schemas.openxmlformats.org/officeDocument/2006/relationships/customXml" Target="../ink/ink20.xml"/></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package" Target="../embeddings/Microsoft_Word_Document11.docx"/><Relationship Id="rId7" Type="http://schemas.openxmlformats.org/officeDocument/2006/relationships/customXml" Target="../ink/ink2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customXml" Target="../ink/ink21.xml"/><Relationship Id="rId10" Type="http://schemas.openxmlformats.org/officeDocument/2006/relationships/image" Target="../media/image31.png"/><Relationship Id="rId4" Type="http://schemas.openxmlformats.org/officeDocument/2006/relationships/image" Target="../media/image24.emf"/><Relationship Id="rId9" Type="http://schemas.openxmlformats.org/officeDocument/2006/relationships/customXml" Target="../ink/ink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www.publicdomainpictures.net/en/view-image.php?image=158749&amp;picture=better-text" TargetMode="External"/><Relationship Id="rId2" Type="http://schemas.openxmlformats.org/officeDocument/2006/relationships/image" Target="../media/image27.jp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customXml" Target="../ink/ink24.xml"/></Relationships>
</file>

<file path=ppt/slides/_rels/slide45.xml.rels><?xml version="1.0" encoding="UTF-8" standalone="yes"?>
<Relationships xmlns="http://schemas.openxmlformats.org/package/2006/relationships"><Relationship Id="rId8" Type="http://schemas.openxmlformats.org/officeDocument/2006/relationships/hyperlink" Target="http://rebelem.com/update-age-adjusted-d-dimer/" TargetMode="External"/><Relationship Id="rId3" Type="http://schemas.openxmlformats.org/officeDocument/2006/relationships/diagramLayout" Target="../diagrams/layout1.xml"/><Relationship Id="rId7" Type="http://schemas.openxmlformats.org/officeDocument/2006/relationships/image" Target="../media/image28.jp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1.docx"/><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2.docx"/><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3.docx"/><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8661" y="-254138"/>
            <a:ext cx="9144000" cy="1143000"/>
          </a:xfrm>
        </p:spPr>
        <p:txBody>
          <a:bodyPr/>
          <a:lstStyle/>
          <a:p>
            <a:br>
              <a:rPr lang="en-US" altLang="en-US" sz="3200" dirty="0">
                <a:latin typeface="Comic Sans MS" pitchFamily="66" charset="0"/>
              </a:rPr>
            </a:br>
            <a:r>
              <a:rPr lang="en-US" altLang="en-US" sz="3200" b="1" dirty="0">
                <a:latin typeface="Comic Sans MS" pitchFamily="66" charset="0"/>
              </a:rPr>
              <a:t>Assessing Change in Individuals From Baseline to a Single Follow-up</a:t>
            </a:r>
            <a:r>
              <a:rPr lang="en-US" sz="3200" b="1" dirty="0">
                <a:latin typeface="Comic Sans MS" panose="030F0702030302020204" pitchFamily="66" charset="0"/>
              </a:rPr>
              <a:t> </a:t>
            </a:r>
            <a:endParaRPr lang="en-US" altLang="en-US" sz="3200" b="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endParaRPr lang="en-US" dirty="0"/>
          </a:p>
        </p:txBody>
      </p:sp>
      <p:sp>
        <p:nvSpPr>
          <p:cNvPr id="3076" name="Text Placeholder 6"/>
          <p:cNvSpPr>
            <a:spLocks noGrp="1"/>
          </p:cNvSpPr>
          <p:nvPr>
            <p:ph type="body" sz="half" idx="4294967295"/>
          </p:nvPr>
        </p:nvSpPr>
        <p:spPr>
          <a:xfrm>
            <a:off x="18661" y="1882432"/>
            <a:ext cx="8991600" cy="846479"/>
          </a:xfrm>
        </p:spPr>
        <p:txBody>
          <a:bodyPr/>
          <a:lstStyle/>
          <a:p>
            <a:pPr marL="0" indent="0" algn="ctr">
              <a:buNone/>
            </a:pPr>
            <a:endParaRPr lang="en-US" altLang="en-US" dirty="0">
              <a:highlight>
                <a:srgbClr val="FFFF00"/>
              </a:highlight>
              <a:latin typeface="Comic Sans MS" pitchFamily="66" charset="0"/>
            </a:endParaRPr>
          </a:p>
          <a:p>
            <a:pPr marL="0" indent="0" algn="ctr">
              <a:buNone/>
            </a:pPr>
            <a:endParaRPr lang="en-US" altLang="en-US" sz="3000" dirty="0">
              <a:latin typeface="Comic Sans MS" pitchFamily="66" charset="0"/>
            </a:endParaRPr>
          </a:p>
          <a:p>
            <a:pPr marL="0" indent="0" algn="ctr">
              <a:buNone/>
            </a:pPr>
            <a:endParaRPr lang="en-US" altLang="en-US" sz="3000" dirty="0">
              <a:latin typeface="Comic Sans MS" pitchFamily="66" charset="0"/>
            </a:endParaRPr>
          </a:p>
          <a:p>
            <a:pPr marL="0" indent="0" algn="ctr">
              <a:buNone/>
            </a:pPr>
            <a:endParaRPr lang="en-US" altLang="en-US" sz="3000" dirty="0">
              <a:latin typeface="Comic Sans MS" pitchFamily="66" charset="0"/>
            </a:endParaRPr>
          </a:p>
          <a:p>
            <a:pPr marL="0" indent="0" algn="ctr">
              <a:buNone/>
            </a:pPr>
            <a:endParaRPr lang="en-US" sz="2400" dirty="0">
              <a:latin typeface="Comic Sans MS" panose="030F0702030302020204" pitchFamily="66" charset="0"/>
            </a:endParaRPr>
          </a:p>
          <a:p>
            <a:endParaRPr lang="en-US" altLang="en-US" sz="2400" dirty="0">
              <a:latin typeface="Comic Sans MS" pitchFamily="66" charset="0"/>
            </a:endParaRPr>
          </a:p>
        </p:txBody>
      </p:sp>
      <p:sp>
        <p:nvSpPr>
          <p:cNvPr id="3" name="Rectangle 2">
            <a:extLst>
              <a:ext uri="{FF2B5EF4-FFF2-40B4-BE49-F238E27FC236}">
                <a16:creationId xmlns:a16="http://schemas.microsoft.com/office/drawing/2014/main" id="{BF62C339-1450-4B03-91C2-865B2E9CFA7A}"/>
              </a:ext>
            </a:extLst>
          </p:cNvPr>
          <p:cNvSpPr/>
          <p:nvPr/>
        </p:nvSpPr>
        <p:spPr>
          <a:xfrm>
            <a:off x="381000" y="2223015"/>
            <a:ext cx="8839200" cy="1046440"/>
          </a:xfrm>
          <a:prstGeom prst="rect">
            <a:avLst/>
          </a:prstGeom>
        </p:spPr>
        <p:txBody>
          <a:bodyPr wrap="square">
            <a:spAutoFit/>
          </a:bodyPr>
          <a:lstStyle/>
          <a:p>
            <a:pPr marR="0" lvl="0">
              <a:spcBef>
                <a:spcPts val="0"/>
              </a:spcBef>
              <a:spcAft>
                <a:spcPts val="600"/>
              </a:spcAft>
            </a:pPr>
            <a:r>
              <a:rPr lang="en-US" sz="1800" dirty="0">
                <a:latin typeface="Times"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600"/>
              </a:spcAft>
            </a:pPr>
            <a:r>
              <a:rPr lang="en-US" sz="1800" dirty="0">
                <a:latin typeface="Times"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600"/>
              </a:spcAft>
            </a:pPr>
            <a:endParaRPr lang="en-US" sz="1600" b="0" i="1" dirty="0">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03B0C33-5F66-4CB8-A908-4F191C2D83FB}"/>
              </a:ext>
            </a:extLst>
          </p:cNvPr>
          <p:cNvSpPr>
            <a:spLocks noGrp="1"/>
          </p:cNvSpPr>
          <p:nvPr>
            <p:ph idx="1"/>
          </p:nvPr>
        </p:nvSpPr>
        <p:spPr>
          <a:xfrm>
            <a:off x="177831" y="1006473"/>
            <a:ext cx="8889409" cy="4525963"/>
          </a:xfrm>
        </p:spPr>
        <p:txBody>
          <a:bodyPr/>
          <a:lstStyle/>
          <a:p>
            <a:pPr marL="0" indent="0" algn="ctr">
              <a:buNone/>
            </a:pPr>
            <a:endParaRPr lang="en-US" dirty="0"/>
          </a:p>
          <a:p>
            <a:pPr marL="0" indent="0" algn="ctr">
              <a:buNone/>
            </a:pPr>
            <a:r>
              <a:rPr lang="en-US" dirty="0"/>
              <a:t>Ron D. Hays</a:t>
            </a:r>
          </a:p>
          <a:p>
            <a:pPr marL="0" indent="0" algn="ctr">
              <a:buNone/>
            </a:pPr>
            <a:r>
              <a:rPr lang="en-US" dirty="0"/>
              <a:t>PROMIS Health Organization (PHO)</a:t>
            </a:r>
          </a:p>
          <a:p>
            <a:pPr marL="0" indent="0" algn="ctr">
              <a:buNone/>
            </a:pPr>
            <a:r>
              <a:rPr lang="en-US" dirty="0"/>
              <a:t>Virtual Plenary</a:t>
            </a:r>
          </a:p>
          <a:p>
            <a:pPr marL="0" indent="0" algn="ctr">
              <a:buNone/>
            </a:pPr>
            <a:r>
              <a:rPr lang="en-US" sz="2400" dirty="0">
                <a:hlinkClick r:id="rId3"/>
              </a:rPr>
              <a:t>https://labs.dgsom.ucla.edu/hays/pages/presentations</a:t>
            </a:r>
            <a:endParaRPr lang="en-US" sz="2400" dirty="0"/>
          </a:p>
          <a:p>
            <a:pPr marL="0" indent="0" algn="ctr">
              <a:buNone/>
            </a:pPr>
            <a:endParaRPr lang="en-US" dirty="0"/>
          </a:p>
          <a:p>
            <a:pPr marL="0" indent="0">
              <a:buNone/>
            </a:pPr>
            <a:r>
              <a:rPr lang="en-US" dirty="0"/>
              <a:t>October 18, 2021 </a:t>
            </a:r>
          </a:p>
          <a:p>
            <a:pPr marL="0" indent="0">
              <a:buNone/>
            </a:pPr>
            <a:r>
              <a:rPr lang="en-US" dirty="0"/>
              <a:t>11:30 am-12:30 pm PT </a:t>
            </a:r>
          </a:p>
          <a:p>
            <a:pPr marL="0" indent="0" algn="ctr">
              <a:buNone/>
            </a:pPr>
            <a:endParaRPr lang="en-US" dirty="0"/>
          </a:p>
          <a:p>
            <a:pPr marL="0" indent="0">
              <a:buNone/>
            </a:pPr>
            <a:endParaRPr lang="en-US" dirty="0"/>
          </a:p>
        </p:txBody>
      </p:sp>
      <p:pic>
        <p:nvPicPr>
          <p:cNvPr id="6" name="Picture 5" descr="Text&#10;&#10;Description automatically generated">
            <a:extLst>
              <a:ext uri="{FF2B5EF4-FFF2-40B4-BE49-F238E27FC236}">
                <a16:creationId xmlns:a16="http://schemas.microsoft.com/office/drawing/2014/main" id="{59A4B37D-142D-4DAB-AF7C-7D9CA46A3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247" y="3771739"/>
            <a:ext cx="3943900" cy="24958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E3B39783-34BD-43CF-85AB-0DF15EEDD639}"/>
              </a:ext>
            </a:extLst>
          </p:cNvPr>
          <p:cNvSpPr>
            <a:spLocks noGrp="1"/>
          </p:cNvSpPr>
          <p:nvPr>
            <p:ph type="ftr" sz="quarter" idx="3"/>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endParaRPr lang="en-US" altLang="en-US" b="1">
              <a:cs typeface="Arial" panose="020B0604020202020204" pitchFamily="34" charset="0"/>
            </a:endParaRPr>
          </a:p>
          <a:p>
            <a:pPr algn="l">
              <a:spcBef>
                <a:spcPct val="0"/>
              </a:spcBef>
              <a:buFontTx/>
              <a:buNone/>
            </a:pPr>
            <a:endParaRPr lang="en-US" altLang="en-US" b="1">
              <a:cs typeface="Arial" panose="020B0604020202020204" pitchFamily="34" charset="0"/>
            </a:endParaRPr>
          </a:p>
        </p:txBody>
      </p:sp>
      <p:sp>
        <p:nvSpPr>
          <p:cNvPr id="13315" name="Rectangle 2">
            <a:extLst>
              <a:ext uri="{FF2B5EF4-FFF2-40B4-BE49-F238E27FC236}">
                <a16:creationId xmlns:a16="http://schemas.microsoft.com/office/drawing/2014/main" id="{0CB1E6FF-8BCE-48E4-B2EF-127B15D60216}"/>
              </a:ext>
            </a:extLst>
          </p:cNvPr>
          <p:cNvSpPr>
            <a:spLocks noGrp="1" noChangeArrowheads="1"/>
          </p:cNvSpPr>
          <p:nvPr>
            <p:ph type="title"/>
          </p:nvPr>
        </p:nvSpPr>
        <p:spPr>
          <a:xfrm>
            <a:off x="0" y="-304800"/>
            <a:ext cx="9144000" cy="1570038"/>
          </a:xfrm>
        </p:spPr>
        <p:txBody>
          <a:bodyPr/>
          <a:lstStyle/>
          <a:p>
            <a:pPr eaLnBrk="1" hangingPunct="1"/>
            <a:r>
              <a:rPr lang="en-US" altLang="en-US" sz="4000" dirty="0">
                <a:latin typeface="Comic Sans MS" panose="030F0702030302020204" pitchFamily="66" charset="0"/>
              </a:rPr>
              <a:t>Analogous to Responsiveness Indices </a:t>
            </a:r>
          </a:p>
        </p:txBody>
      </p:sp>
      <p:sp>
        <p:nvSpPr>
          <p:cNvPr id="13316" name="Rectangle 3">
            <a:extLst>
              <a:ext uri="{FF2B5EF4-FFF2-40B4-BE49-F238E27FC236}">
                <a16:creationId xmlns:a16="http://schemas.microsoft.com/office/drawing/2014/main" id="{3863E364-29E4-42FC-93F8-A7977FE5B0E9}"/>
              </a:ext>
            </a:extLst>
          </p:cNvPr>
          <p:cNvSpPr>
            <a:spLocks noGrp="1" noChangeArrowheads="1"/>
          </p:cNvSpPr>
          <p:nvPr>
            <p:ph type="body" idx="1"/>
          </p:nvPr>
        </p:nvSpPr>
        <p:spPr>
          <a:xfrm>
            <a:off x="152400" y="1066800"/>
            <a:ext cx="8991600" cy="4525963"/>
          </a:xfrm>
        </p:spPr>
        <p:txBody>
          <a:bodyPr/>
          <a:lstStyle/>
          <a:p>
            <a:pPr marL="0" indent="0" eaLnBrk="1" hangingPunct="1">
              <a:buNone/>
            </a:pPr>
            <a:r>
              <a:rPr lang="en-US" altLang="en-US" sz="2800" dirty="0"/>
              <a:t>		</a:t>
            </a:r>
          </a:p>
          <a:p>
            <a:pPr marL="514350" indent="-514350" eaLnBrk="1" hangingPunct="1">
              <a:buAutoNum type="arabicParenBoth"/>
            </a:pPr>
            <a:r>
              <a:rPr lang="en-US" altLang="en-US" sz="2800" dirty="0"/>
              <a:t>Effect size (ES) = D/</a:t>
            </a:r>
            <a:r>
              <a:rPr lang="en-US" altLang="en-US" sz="2800" dirty="0" err="1"/>
              <a:t>SD</a:t>
            </a:r>
            <a:r>
              <a:rPr lang="en-US" altLang="en-US" sz="2800" baseline="-25000" dirty="0" err="1"/>
              <a:t>b</a:t>
            </a:r>
            <a:endParaRPr lang="en-US" altLang="en-US" sz="2800" baseline="-25000" dirty="0"/>
          </a:p>
          <a:p>
            <a:pPr marL="514350" indent="-514350" eaLnBrk="1" hangingPunct="1">
              <a:buAutoNum type="arabicParenBoth"/>
            </a:pPr>
            <a:endParaRPr lang="en-US" altLang="en-US" sz="2800" baseline="-25000" dirty="0"/>
          </a:p>
          <a:p>
            <a:pPr eaLnBrk="1" hangingPunct="1">
              <a:buFontTx/>
              <a:buNone/>
            </a:pPr>
            <a:r>
              <a:rPr lang="en-US" altLang="en-US" sz="2800" dirty="0"/>
              <a:t>(2) Standardized Response Mean (SRM) = D/SD†</a:t>
            </a:r>
          </a:p>
          <a:p>
            <a:pPr eaLnBrk="1" hangingPunct="1">
              <a:buFontTx/>
              <a:buNone/>
            </a:pPr>
            <a:endParaRPr lang="en-US" altLang="en-US" sz="2800" dirty="0"/>
          </a:p>
          <a:p>
            <a:pPr eaLnBrk="1" hangingPunct="1">
              <a:buFontTx/>
              <a:buNone/>
            </a:pPr>
            <a:r>
              <a:rPr lang="en-US" altLang="en-US" sz="2800" dirty="0"/>
              <a:t>(3) </a:t>
            </a:r>
            <a:r>
              <a:rPr lang="en-US" altLang="en-US" sz="2800" dirty="0" err="1"/>
              <a:t>Guyatt</a:t>
            </a:r>
            <a:r>
              <a:rPr lang="en-US" altLang="en-US" sz="2800" dirty="0"/>
              <a:t> responsiveness statistic (RS) = D/SD‡</a:t>
            </a:r>
          </a:p>
          <a:p>
            <a:pPr eaLnBrk="1" hangingPunct="1">
              <a:buFontTx/>
              <a:buNone/>
            </a:pPr>
            <a:endParaRPr lang="en-US" altLang="en-US" sz="2800" dirty="0"/>
          </a:p>
          <a:p>
            <a:pPr eaLnBrk="1" hangingPunct="1">
              <a:buFontTx/>
              <a:buNone/>
            </a:pPr>
            <a:r>
              <a:rPr lang="en-US" altLang="en-US" sz="2800" dirty="0"/>
              <a:t>		D      = raw score change in “changed” group</a:t>
            </a:r>
          </a:p>
          <a:p>
            <a:pPr eaLnBrk="1" hangingPunct="1">
              <a:buFontTx/>
              <a:buNone/>
            </a:pPr>
            <a:r>
              <a:rPr lang="en-US" altLang="en-US" sz="2800" dirty="0"/>
              <a:t>		</a:t>
            </a:r>
            <a:r>
              <a:rPr lang="en-US" altLang="en-US" sz="2800" dirty="0" err="1"/>
              <a:t>SD</a:t>
            </a:r>
            <a:r>
              <a:rPr lang="en-US" altLang="en-US" sz="2800" baseline="-25000" dirty="0" err="1"/>
              <a:t>b</a:t>
            </a:r>
            <a:r>
              <a:rPr lang="en-US" altLang="en-US" sz="2800" dirty="0"/>
              <a:t>  = baseline SD </a:t>
            </a:r>
          </a:p>
          <a:p>
            <a:pPr eaLnBrk="1" hangingPunct="1">
              <a:buFontTx/>
              <a:buNone/>
            </a:pPr>
            <a:r>
              <a:rPr lang="en-US" altLang="en-US" sz="2800" dirty="0"/>
              <a:t>		SD† = SD of D </a:t>
            </a:r>
          </a:p>
          <a:p>
            <a:pPr eaLnBrk="1" hangingPunct="1">
              <a:buFontTx/>
              <a:buNone/>
            </a:pPr>
            <a:r>
              <a:rPr lang="en-US" altLang="en-US" sz="2800" dirty="0"/>
              <a:t>		SD‡ = SD of D among “unchanged”</a:t>
            </a:r>
          </a:p>
        </p:txBody>
      </p:sp>
    </p:spTree>
    <p:extLst>
      <p:ext uri="{BB962C8B-B14F-4D97-AF65-F5344CB8AC3E}">
        <p14:creationId xmlns:p14="http://schemas.microsoft.com/office/powerpoint/2010/main" val="139287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AD7C-7A5C-4D70-A6A7-8865014C75C9}"/>
              </a:ext>
            </a:extLst>
          </p:cNvPr>
          <p:cNvSpPr>
            <a:spLocks noGrp="1"/>
          </p:cNvSpPr>
          <p:nvPr>
            <p:ph type="title"/>
          </p:nvPr>
        </p:nvSpPr>
        <p:spPr>
          <a:xfrm>
            <a:off x="76200" y="76200"/>
            <a:ext cx="9067800" cy="1143000"/>
          </a:xfrm>
        </p:spPr>
        <p:txBody>
          <a:bodyPr/>
          <a:lstStyle/>
          <a:p>
            <a:r>
              <a:rPr lang="en-US" dirty="0"/>
              <a:t>Reeve et al. (2013, p. 1895)</a:t>
            </a:r>
          </a:p>
        </p:txBody>
      </p:sp>
      <p:sp>
        <p:nvSpPr>
          <p:cNvPr id="3" name="Content Placeholder 2">
            <a:extLst>
              <a:ext uri="{FF2B5EF4-FFF2-40B4-BE49-F238E27FC236}">
                <a16:creationId xmlns:a16="http://schemas.microsoft.com/office/drawing/2014/main" id="{005A5961-C1F0-4352-893E-728302BF186B}"/>
              </a:ext>
            </a:extLst>
          </p:cNvPr>
          <p:cNvSpPr>
            <a:spLocks noGrp="1"/>
          </p:cNvSpPr>
          <p:nvPr>
            <p:ph idx="1"/>
          </p:nvPr>
        </p:nvSpPr>
        <p:spPr>
          <a:xfrm>
            <a:off x="19050" y="1600200"/>
            <a:ext cx="9067800" cy="4525963"/>
          </a:xfrm>
        </p:spPr>
        <p:txBody>
          <a:bodyPr/>
          <a:lstStyle/>
          <a:p>
            <a:pPr marL="365760" marR="64135" indent="0">
              <a:spcBef>
                <a:spcPts val="0"/>
              </a:spcBef>
              <a:spcAft>
                <a:spcPts val="0"/>
              </a:spcAft>
              <a:buNone/>
            </a:pPr>
            <a:r>
              <a:rPr lang="en-US" sz="2600" b="1" dirty="0">
                <a:solidFill>
                  <a:srgbClr val="000000"/>
                </a:solidFill>
                <a:effectLst/>
                <a:latin typeface="Times New Roman" panose="02020603050405020304" pitchFamily="18" charset="0"/>
              </a:rPr>
              <a:t>“ISOQOL respondents … did not support as a minimum standard that a multi-item PRO measure should be required to have evidence of test–retest reliability…. They noted practical concerns regarding test–retest reliability; primarily that some populations studied in PCOR are not stable and that their HRQOL can fluctuate. This phenomenon would reduce estimates of test–retest reliability, making the PRO measure look unreliable when it may be accurately detecting changes over time. In addition, memory effects will  positively influence the test–retest reliability when the two survey points are scheduled close to each other.”</a:t>
            </a:r>
            <a:endParaRPr lang="en-US" sz="2600" dirty="0">
              <a:effectLst/>
              <a:latin typeface="Times New Roman" panose="02020603050405020304" pitchFamily="18" charset="0"/>
            </a:endParaRPr>
          </a:p>
          <a:p>
            <a:pPr marL="365760" marR="89535">
              <a:spcBef>
                <a:spcPts val="0"/>
              </a:spcBef>
              <a:spcAft>
                <a:spcPts val="0"/>
              </a:spcAft>
            </a:pPr>
            <a:r>
              <a:rPr lang="en-US" sz="2000" dirty="0">
                <a:effectLst/>
                <a:latin typeface="Times New Roman" panose="02020603050405020304" pitchFamily="18" charset="0"/>
              </a:rPr>
              <a:t> </a:t>
            </a:r>
          </a:p>
          <a:p>
            <a:endParaRPr lang="en-US" dirty="0"/>
          </a:p>
        </p:txBody>
      </p:sp>
    </p:spTree>
    <p:extLst>
      <p:ext uri="{BB962C8B-B14F-4D97-AF65-F5344CB8AC3E}">
        <p14:creationId xmlns:p14="http://schemas.microsoft.com/office/powerpoint/2010/main" val="147632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F3A7-E61A-4A46-80DC-FB9E80BFD9A1}"/>
              </a:ext>
            </a:extLst>
          </p:cNvPr>
          <p:cNvSpPr>
            <a:spLocks noGrp="1"/>
          </p:cNvSpPr>
          <p:nvPr>
            <p:ph type="title"/>
          </p:nvPr>
        </p:nvSpPr>
        <p:spPr>
          <a:xfrm>
            <a:off x="0" y="434956"/>
            <a:ext cx="9144000" cy="1143000"/>
          </a:xfrm>
        </p:spPr>
        <p:txBody>
          <a:bodyPr/>
          <a:lstStyle/>
          <a:p>
            <a:r>
              <a:rPr lang="en-US" sz="3000" dirty="0"/>
              <a:t>Change needed to be statistically significant (p &lt;.05) in 316 low back pain patients over 6 weeks</a:t>
            </a:r>
            <a:endParaRPr lang="en-US" sz="3000" baseline="-25000" dirty="0"/>
          </a:p>
        </p:txBody>
      </p:sp>
      <p:graphicFrame>
        <p:nvGraphicFramePr>
          <p:cNvPr id="5" name="Table 5">
            <a:extLst>
              <a:ext uri="{FF2B5EF4-FFF2-40B4-BE49-F238E27FC236}">
                <a16:creationId xmlns:a16="http://schemas.microsoft.com/office/drawing/2014/main" id="{011C316E-65A3-46AB-AABB-D3DB60BBBBF8}"/>
              </a:ext>
            </a:extLst>
          </p:cNvPr>
          <p:cNvGraphicFramePr>
            <a:graphicFrameLocks noGrp="1"/>
          </p:cNvGraphicFramePr>
          <p:nvPr>
            <p:ph sz="half" idx="2"/>
            <p:extLst>
              <p:ext uri="{D42A27DB-BD31-4B8C-83A1-F6EECF244321}">
                <p14:modId xmlns:p14="http://schemas.microsoft.com/office/powerpoint/2010/main" val="1054464780"/>
              </p:ext>
            </p:extLst>
          </p:nvPr>
        </p:nvGraphicFramePr>
        <p:xfrm>
          <a:off x="457200" y="2187858"/>
          <a:ext cx="7772400" cy="43048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879188479"/>
                    </a:ext>
                  </a:extLst>
                </a:gridCol>
                <a:gridCol w="1143000">
                  <a:extLst>
                    <a:ext uri="{9D8B030D-6E8A-4147-A177-3AD203B41FA5}">
                      <a16:colId xmlns:a16="http://schemas.microsoft.com/office/drawing/2014/main" val="1884729953"/>
                    </a:ext>
                  </a:extLst>
                </a:gridCol>
                <a:gridCol w="1066800">
                  <a:extLst>
                    <a:ext uri="{9D8B030D-6E8A-4147-A177-3AD203B41FA5}">
                      <a16:colId xmlns:a16="http://schemas.microsoft.com/office/drawing/2014/main" val="3796174810"/>
                    </a:ext>
                  </a:extLst>
                </a:gridCol>
                <a:gridCol w="1219200">
                  <a:extLst>
                    <a:ext uri="{9D8B030D-6E8A-4147-A177-3AD203B41FA5}">
                      <a16:colId xmlns:a16="http://schemas.microsoft.com/office/drawing/2014/main" val="1618712141"/>
                    </a:ext>
                  </a:extLst>
                </a:gridCol>
                <a:gridCol w="1143000">
                  <a:extLst>
                    <a:ext uri="{9D8B030D-6E8A-4147-A177-3AD203B41FA5}">
                      <a16:colId xmlns:a16="http://schemas.microsoft.com/office/drawing/2014/main" val="1718540489"/>
                    </a:ext>
                  </a:extLst>
                </a:gridCol>
                <a:gridCol w="990600">
                  <a:extLst>
                    <a:ext uri="{9D8B030D-6E8A-4147-A177-3AD203B41FA5}">
                      <a16:colId xmlns:a16="http://schemas.microsoft.com/office/drawing/2014/main" val="2412322633"/>
                    </a:ext>
                  </a:extLst>
                </a:gridCol>
              </a:tblGrid>
              <a:tr h="460551">
                <a:tc>
                  <a:txBody>
                    <a:bodyPr/>
                    <a:lstStyle/>
                    <a:p>
                      <a:r>
                        <a:rPr lang="en-US" dirty="0"/>
                        <a:t>PROMIS-29 Scale</a:t>
                      </a:r>
                    </a:p>
                  </a:txBody>
                  <a:tcPr/>
                </a:tc>
                <a:tc>
                  <a:txBody>
                    <a:bodyPr/>
                    <a:lstStyle/>
                    <a:p>
                      <a:pPr algn="ctr"/>
                      <a:r>
                        <a:rPr lang="en-US" dirty="0" err="1"/>
                        <a:t>SD</a:t>
                      </a:r>
                      <a:r>
                        <a:rPr lang="en-US" baseline="-25000" dirty="0" err="1"/>
                        <a:t>baseline</a:t>
                      </a:r>
                      <a:endParaRPr lang="en-US" baseline="-25000" dirty="0"/>
                    </a:p>
                    <a:p>
                      <a:pPr algn="ctr"/>
                      <a:r>
                        <a:rPr lang="en-US" baseline="-25000" dirty="0"/>
                        <a:t>n = 316</a:t>
                      </a:r>
                    </a:p>
                  </a:txBody>
                  <a:tcPr/>
                </a:tc>
                <a:tc>
                  <a:txBody>
                    <a:bodyPr/>
                    <a:lstStyle/>
                    <a:p>
                      <a:pPr algn="ctr"/>
                      <a:r>
                        <a:rPr lang="en-US"/>
                        <a:t>SD</a:t>
                      </a:r>
                      <a:r>
                        <a:rPr lang="en-US" baseline="-25000"/>
                        <a:t>change</a:t>
                      </a:r>
                      <a:endParaRPr lang="en-US" baseline="-25000" dirty="0"/>
                    </a:p>
                    <a:p>
                      <a:pPr algn="ctr"/>
                      <a:r>
                        <a:rPr lang="en-US" baseline="-25000" dirty="0"/>
                        <a:t>n = 316</a:t>
                      </a:r>
                    </a:p>
                  </a:txBody>
                  <a:tcPr/>
                </a:tc>
                <a:tc>
                  <a:txBody>
                    <a:bodyPr/>
                    <a:lstStyle/>
                    <a:p>
                      <a:pPr algn="ctr"/>
                      <a:r>
                        <a:rPr lang="en-US" dirty="0" err="1"/>
                        <a:t>SD</a:t>
                      </a:r>
                      <a:r>
                        <a:rPr lang="en-US" baseline="-25000" dirty="0" err="1"/>
                        <a:t>change</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MS</a:t>
                      </a:r>
                      <a:r>
                        <a:rPr lang="en-US" baseline="-25000" dirty="0" err="1"/>
                        <a:t>within</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a:t>
                      </a:r>
                      <a:r>
                        <a:rPr lang="en-US" baseline="30000" dirty="0"/>
                        <a:t>&amp;</a:t>
                      </a:r>
                    </a:p>
                    <a:p>
                      <a:pPr algn="ctr"/>
                      <a:r>
                        <a:rPr lang="en-US" sz="1200" dirty="0"/>
                        <a:t>n =  119</a:t>
                      </a:r>
                    </a:p>
                  </a:txBody>
                  <a:tcPr/>
                </a:tc>
                <a:extLst>
                  <a:ext uri="{0D108BD9-81ED-4DB2-BD59-A6C34878D82A}">
                    <a16:rowId xmlns:a16="http://schemas.microsoft.com/office/drawing/2014/main" val="3030809623"/>
                  </a:ext>
                </a:extLst>
              </a:tr>
              <a:tr h="460551">
                <a:tc>
                  <a:txBody>
                    <a:bodyPr/>
                    <a:lstStyle/>
                    <a:p>
                      <a:r>
                        <a:rPr lang="en-US" dirty="0"/>
                        <a:t>Physical function</a:t>
                      </a:r>
                    </a:p>
                  </a:txBody>
                  <a:tcPr/>
                </a:tc>
                <a:tc>
                  <a:txBody>
                    <a:bodyPr/>
                    <a:lstStyle/>
                    <a:p>
                      <a:pPr algn="ctr"/>
                      <a:r>
                        <a:rPr lang="en-US" dirty="0"/>
                        <a:t>6</a:t>
                      </a:r>
                    </a:p>
                  </a:txBody>
                  <a:tcPr/>
                </a:tc>
                <a:tc>
                  <a:txBody>
                    <a:bodyPr/>
                    <a:lstStyle/>
                    <a:p>
                      <a:pPr algn="ctr"/>
                      <a:r>
                        <a:rPr lang="en-US" dirty="0"/>
                        <a:t>  11 ↑</a:t>
                      </a:r>
                    </a:p>
                  </a:txBody>
                  <a:tcPr/>
                </a:tc>
                <a:tc>
                  <a:txBody>
                    <a:bodyPr/>
                    <a:lstStyle/>
                    <a:p>
                      <a:pPr algn="ctr"/>
                      <a:r>
                        <a:rPr lang="en-US" dirty="0"/>
                        <a:t>  8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224551683"/>
                  </a:ext>
                </a:extLst>
              </a:tr>
              <a:tr h="460551">
                <a:tc>
                  <a:txBody>
                    <a:bodyPr/>
                    <a:lstStyle/>
                    <a:p>
                      <a:r>
                        <a:rPr lang="en-US" dirty="0"/>
                        <a:t>Pain interference</a:t>
                      </a:r>
                    </a:p>
                  </a:txBody>
                  <a:tcPr/>
                </a:tc>
                <a:tc>
                  <a:txBody>
                    <a:bodyPr/>
                    <a:lstStyle/>
                    <a:p>
                      <a:pPr algn="ctr"/>
                      <a:r>
                        <a:rPr lang="en-US" dirty="0"/>
                        <a:t>5</a:t>
                      </a:r>
                    </a:p>
                  </a:txBody>
                  <a:tcPr/>
                </a:tc>
                <a:tc>
                  <a:txBody>
                    <a:bodyPr/>
                    <a:lstStyle/>
                    <a:p>
                      <a:pPr algn="ctr"/>
                      <a:r>
                        <a:rPr lang="en-US" dirty="0"/>
                        <a:t>  16 ↑</a:t>
                      </a:r>
                    </a:p>
                  </a:txBody>
                  <a:tcPr/>
                </a:tc>
                <a:tc>
                  <a:txBody>
                    <a:bodyPr/>
                    <a:lstStyle/>
                    <a:p>
                      <a:pPr algn="ctr"/>
                      <a:r>
                        <a:rPr lang="en-US" dirty="0"/>
                        <a:t>  11 ↑</a:t>
                      </a:r>
                    </a:p>
                  </a:txBody>
                  <a:tcPr/>
                </a:tc>
                <a:tc>
                  <a:txBody>
                    <a:bodyPr/>
                    <a:lstStyle/>
                    <a:p>
                      <a:pPr algn="ctr"/>
                      <a:r>
                        <a:rPr lang="en-US" dirty="0"/>
                        <a:t>13 ↑</a:t>
                      </a:r>
                    </a:p>
                  </a:txBody>
                  <a:tcPr/>
                </a:tc>
                <a:tc>
                  <a:txBody>
                    <a:bodyPr/>
                    <a:lstStyle/>
                    <a:p>
                      <a:pPr algn="ctr"/>
                      <a:r>
                        <a:rPr lang="en-US" dirty="0"/>
                        <a:t>12 ↑</a:t>
                      </a:r>
                    </a:p>
                  </a:txBody>
                  <a:tcPr/>
                </a:tc>
                <a:extLst>
                  <a:ext uri="{0D108BD9-81ED-4DB2-BD59-A6C34878D82A}">
                    <a16:rowId xmlns:a16="http://schemas.microsoft.com/office/drawing/2014/main" val="208851605"/>
                  </a:ext>
                </a:extLst>
              </a:tr>
              <a:tr h="532383">
                <a:tc>
                  <a:txBody>
                    <a:bodyPr/>
                    <a:lstStyle/>
                    <a:p>
                      <a:r>
                        <a:rPr lang="en-US" dirty="0"/>
                        <a:t>Pain intensity</a:t>
                      </a:r>
                    </a:p>
                  </a:txBody>
                  <a:tcPr/>
                </a:tc>
                <a:tc>
                  <a:txBody>
                    <a:bodyPr/>
                    <a:lstStyle/>
                    <a:p>
                      <a:pPr algn="ctr"/>
                      <a:r>
                        <a:rPr lang="en-US" dirty="0"/>
                        <a:t>12</a:t>
                      </a:r>
                    </a:p>
                  </a:txBody>
                  <a:tcPr/>
                </a:tc>
                <a:tc>
                  <a:txBody>
                    <a:bodyPr/>
                    <a:lstStyle/>
                    <a:p>
                      <a:pPr algn="ctr"/>
                      <a:r>
                        <a:rPr lang="en-US" dirty="0"/>
                        <a:t>  15 ↑</a:t>
                      </a:r>
                    </a:p>
                  </a:txBody>
                  <a:tcPr/>
                </a:tc>
                <a:tc>
                  <a:txBody>
                    <a:bodyPr/>
                    <a:lstStyle/>
                    <a:p>
                      <a:pPr algn="ctr"/>
                      <a:r>
                        <a:rPr lang="en-US" dirty="0"/>
                        <a:t>  10 ↓</a:t>
                      </a:r>
                    </a:p>
                  </a:txBody>
                  <a:tcPr/>
                </a:tc>
                <a:tc>
                  <a:txBody>
                    <a:bodyPr/>
                    <a:lstStyle/>
                    <a:p>
                      <a:pPr algn="ctr"/>
                      <a:r>
                        <a:rPr lang="en-US" dirty="0"/>
                        <a:t>13 ↑</a:t>
                      </a:r>
                    </a:p>
                  </a:txBody>
                  <a:tcPr/>
                </a:tc>
                <a:tc>
                  <a:txBody>
                    <a:bodyPr/>
                    <a:lstStyle/>
                    <a:p>
                      <a:pPr algn="ctr"/>
                      <a:r>
                        <a:rPr lang="en-US" dirty="0"/>
                        <a:t>13 ↑</a:t>
                      </a:r>
                    </a:p>
                  </a:txBody>
                  <a:tcPr/>
                </a:tc>
                <a:extLst>
                  <a:ext uri="{0D108BD9-81ED-4DB2-BD59-A6C34878D82A}">
                    <a16:rowId xmlns:a16="http://schemas.microsoft.com/office/drawing/2014/main" val="3297861973"/>
                  </a:ext>
                </a:extLst>
              </a:tr>
              <a:tr h="460551">
                <a:tc>
                  <a:txBody>
                    <a:bodyPr/>
                    <a:lstStyle/>
                    <a:p>
                      <a:r>
                        <a:rPr lang="en-US" dirty="0"/>
                        <a:t>Fatigue</a:t>
                      </a:r>
                    </a:p>
                  </a:txBody>
                  <a:tcPr/>
                </a:tc>
                <a:tc>
                  <a:txBody>
                    <a:bodyPr/>
                    <a:lstStyle/>
                    <a:p>
                      <a:pPr algn="ctr"/>
                      <a:r>
                        <a:rPr lang="en-US" dirty="0"/>
                        <a:t>7</a:t>
                      </a:r>
                    </a:p>
                  </a:txBody>
                  <a:tcPr/>
                </a:tc>
                <a:tc>
                  <a:txBody>
                    <a:bodyPr/>
                    <a:lstStyle/>
                    <a:p>
                      <a:pPr algn="ctr"/>
                      <a:r>
                        <a:rPr lang="en-US" dirty="0"/>
                        <a:t>   16 ↑</a:t>
                      </a:r>
                    </a:p>
                  </a:txBody>
                  <a:tcPr/>
                </a:tc>
                <a:tc>
                  <a:txBody>
                    <a:bodyPr/>
                    <a:lstStyle/>
                    <a:p>
                      <a:pPr algn="ctr"/>
                      <a:r>
                        <a:rPr lang="en-US" dirty="0"/>
                        <a:t>  15 ↑</a:t>
                      </a:r>
                    </a:p>
                  </a:txBody>
                  <a:tcPr/>
                </a:tc>
                <a:tc>
                  <a:txBody>
                    <a:bodyPr/>
                    <a:lstStyle/>
                    <a:p>
                      <a:pPr algn="ctr"/>
                      <a:r>
                        <a:rPr lang="en-US" dirty="0"/>
                        <a:t>17 ↑</a:t>
                      </a:r>
                    </a:p>
                  </a:txBody>
                  <a:tcPr/>
                </a:tc>
                <a:tc>
                  <a:txBody>
                    <a:bodyPr/>
                    <a:lstStyle/>
                    <a:p>
                      <a:pPr algn="ctr"/>
                      <a:r>
                        <a:rPr lang="en-US" dirty="0"/>
                        <a:t>17 ↑</a:t>
                      </a:r>
                    </a:p>
                  </a:txBody>
                  <a:tcPr/>
                </a:tc>
                <a:extLst>
                  <a:ext uri="{0D108BD9-81ED-4DB2-BD59-A6C34878D82A}">
                    <a16:rowId xmlns:a16="http://schemas.microsoft.com/office/drawing/2014/main" val="698648610"/>
                  </a:ext>
                </a:extLst>
              </a:tr>
              <a:tr h="460551">
                <a:tc>
                  <a:txBody>
                    <a:bodyPr/>
                    <a:lstStyle/>
                    <a:p>
                      <a:r>
                        <a:rPr lang="en-US" dirty="0"/>
                        <a:t>Sleep disturbance</a:t>
                      </a:r>
                    </a:p>
                  </a:txBody>
                  <a:tcPr/>
                </a:tc>
                <a:tc>
                  <a:txBody>
                    <a:bodyPr/>
                    <a:lstStyle/>
                    <a:p>
                      <a:pPr algn="ctr"/>
                      <a:r>
                        <a:rPr lang="en-US" dirty="0"/>
                        <a:t>9</a:t>
                      </a:r>
                    </a:p>
                  </a:txBody>
                  <a:tcPr/>
                </a:tc>
                <a:tc>
                  <a:txBody>
                    <a:bodyPr/>
                    <a:lstStyle/>
                    <a:p>
                      <a:pPr algn="ctr"/>
                      <a:r>
                        <a:rPr lang="en-US" dirty="0"/>
                        <a:t>   11 ↑</a:t>
                      </a:r>
                    </a:p>
                  </a:txBody>
                  <a:tcPr/>
                </a:tc>
                <a:tc>
                  <a:txBody>
                    <a:bodyPr/>
                    <a:lstStyle/>
                    <a:p>
                      <a:pPr algn="ctr"/>
                      <a:r>
                        <a:rPr lang="en-US" dirty="0"/>
                        <a:t>  9 </a:t>
                      </a:r>
                    </a:p>
                  </a:txBody>
                  <a:tcPr/>
                </a:tc>
                <a:tc>
                  <a:txBody>
                    <a:bodyPr/>
                    <a:lstStyle/>
                    <a:p>
                      <a:pPr algn="ctr"/>
                      <a:r>
                        <a:rPr lang="en-US" dirty="0"/>
                        <a:t>12 ↑</a:t>
                      </a:r>
                    </a:p>
                  </a:txBody>
                  <a:tcPr/>
                </a:tc>
                <a:tc>
                  <a:txBody>
                    <a:bodyPr/>
                    <a:lstStyle/>
                    <a:p>
                      <a:pPr algn="ctr"/>
                      <a:r>
                        <a:rPr lang="en-US" dirty="0"/>
                        <a:t>12 ↑</a:t>
                      </a:r>
                    </a:p>
                  </a:txBody>
                  <a:tcPr/>
                </a:tc>
                <a:extLst>
                  <a:ext uri="{0D108BD9-81ED-4DB2-BD59-A6C34878D82A}">
                    <a16:rowId xmlns:a16="http://schemas.microsoft.com/office/drawing/2014/main" val="669316418"/>
                  </a:ext>
                </a:extLst>
              </a:tr>
              <a:tr h="460551">
                <a:tc>
                  <a:txBody>
                    <a:bodyPr/>
                    <a:lstStyle/>
                    <a:p>
                      <a:r>
                        <a:rPr lang="en-US" dirty="0"/>
                        <a:t>Depression</a:t>
                      </a:r>
                    </a:p>
                  </a:txBody>
                  <a:tcPr/>
                </a:tc>
                <a:tc>
                  <a:txBody>
                    <a:bodyPr/>
                    <a:lstStyle/>
                    <a:p>
                      <a:pPr algn="ctr"/>
                      <a:r>
                        <a:rPr lang="en-US" dirty="0"/>
                        <a:t>6</a:t>
                      </a:r>
                    </a:p>
                  </a:txBody>
                  <a:tcPr/>
                </a:tc>
                <a:tc>
                  <a:txBody>
                    <a:bodyPr/>
                    <a:lstStyle/>
                    <a:p>
                      <a:pPr algn="ctr"/>
                      <a:r>
                        <a:rPr lang="en-US" dirty="0"/>
                        <a:t>   10 ↑</a:t>
                      </a:r>
                    </a:p>
                  </a:txBody>
                  <a:tcPr/>
                </a:tc>
                <a:tc>
                  <a:txBody>
                    <a:bodyPr/>
                    <a:lstStyle/>
                    <a:p>
                      <a:pPr algn="ctr"/>
                      <a:r>
                        <a:rPr lang="en-US" dirty="0"/>
                        <a:t>     9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1160402138"/>
                  </a:ext>
                </a:extLst>
              </a:tr>
              <a:tr h="460551">
                <a:tc>
                  <a:txBody>
                    <a:bodyPr/>
                    <a:lstStyle/>
                    <a:p>
                      <a:r>
                        <a:rPr lang="en-US" dirty="0"/>
                        <a:t>Anxiety</a:t>
                      </a:r>
                    </a:p>
                  </a:txBody>
                  <a:tcPr/>
                </a:tc>
                <a:tc>
                  <a:txBody>
                    <a:bodyPr/>
                    <a:lstStyle/>
                    <a:p>
                      <a:pPr algn="ctr"/>
                      <a:r>
                        <a:rPr lang="en-US" dirty="0"/>
                        <a:t>8</a:t>
                      </a:r>
                    </a:p>
                  </a:txBody>
                  <a:tcPr/>
                </a:tc>
                <a:tc>
                  <a:txBody>
                    <a:bodyPr/>
                    <a:lstStyle/>
                    <a:p>
                      <a:pPr algn="ctr"/>
                      <a:r>
                        <a:rPr lang="en-US" dirty="0"/>
                        <a:t>   14 ↑ </a:t>
                      </a:r>
                    </a:p>
                  </a:txBody>
                  <a:tcPr/>
                </a:tc>
                <a:tc>
                  <a:txBody>
                    <a:bodyPr/>
                    <a:lstStyle/>
                    <a:p>
                      <a:pPr algn="ctr"/>
                      <a:r>
                        <a:rPr lang="en-US" dirty="0"/>
                        <a:t>   13 ↑</a:t>
                      </a:r>
                    </a:p>
                  </a:txBody>
                  <a:tcPr/>
                </a:tc>
                <a:tc>
                  <a:txBody>
                    <a:bodyPr/>
                    <a:lstStyle/>
                    <a:p>
                      <a:pPr algn="ctr"/>
                      <a:r>
                        <a:rPr lang="en-US" dirty="0"/>
                        <a:t>15 ↑</a:t>
                      </a:r>
                    </a:p>
                  </a:txBody>
                  <a:tcPr/>
                </a:tc>
                <a:tc>
                  <a:txBody>
                    <a:bodyPr/>
                    <a:lstStyle/>
                    <a:p>
                      <a:pPr algn="ctr"/>
                      <a:r>
                        <a:rPr lang="en-US" dirty="0"/>
                        <a:t>15 ↑</a:t>
                      </a:r>
                    </a:p>
                  </a:txBody>
                  <a:tcPr/>
                </a:tc>
                <a:extLst>
                  <a:ext uri="{0D108BD9-81ED-4DB2-BD59-A6C34878D82A}">
                    <a16:rowId xmlns:a16="http://schemas.microsoft.com/office/drawing/2014/main" val="1097721034"/>
                  </a:ext>
                </a:extLst>
              </a:tr>
              <a:tr h="460551">
                <a:tc>
                  <a:txBody>
                    <a:bodyPr/>
                    <a:lstStyle/>
                    <a:p>
                      <a:r>
                        <a:rPr lang="en-US" dirty="0"/>
                        <a:t>Ability to participate</a:t>
                      </a:r>
                    </a:p>
                  </a:txBody>
                  <a:tcPr/>
                </a:tc>
                <a:tc>
                  <a:txBody>
                    <a:bodyPr/>
                    <a:lstStyle/>
                    <a:p>
                      <a:pPr algn="ctr"/>
                      <a:r>
                        <a:rPr lang="en-US" dirty="0"/>
                        <a:t>5</a:t>
                      </a:r>
                    </a:p>
                  </a:txBody>
                  <a:tcPr/>
                </a:tc>
                <a:tc>
                  <a:txBody>
                    <a:bodyPr/>
                    <a:lstStyle/>
                    <a:p>
                      <a:pPr algn="l"/>
                      <a:r>
                        <a:rPr lang="en-US" dirty="0"/>
                        <a:t>     18 ↑</a:t>
                      </a:r>
                    </a:p>
                  </a:txBody>
                  <a:tcPr/>
                </a:tc>
                <a:tc>
                  <a:txBody>
                    <a:bodyPr/>
                    <a:lstStyle/>
                    <a:p>
                      <a:pPr algn="ctr"/>
                      <a:r>
                        <a:rPr lang="en-US" dirty="0"/>
                        <a:t>   15 ↑</a:t>
                      </a:r>
                    </a:p>
                  </a:txBody>
                  <a:tcPr/>
                </a:tc>
                <a:tc>
                  <a:txBody>
                    <a:bodyPr/>
                    <a:lstStyle/>
                    <a:p>
                      <a:pPr algn="ctr"/>
                      <a:r>
                        <a:rPr lang="en-US" dirty="0"/>
                        <a:t>15 ↑</a:t>
                      </a:r>
                    </a:p>
                  </a:txBody>
                  <a:tcPr/>
                </a:tc>
                <a:tc>
                  <a:txBody>
                    <a:bodyPr/>
                    <a:lstStyle/>
                    <a:p>
                      <a:pPr algn="ctr"/>
                      <a:r>
                        <a:rPr lang="en-US" dirty="0"/>
                        <a:t>16 ↑</a:t>
                      </a:r>
                    </a:p>
                  </a:txBody>
                  <a:tcPr/>
                </a:tc>
                <a:extLst>
                  <a:ext uri="{0D108BD9-81ED-4DB2-BD59-A6C34878D82A}">
                    <a16:rowId xmlns:a16="http://schemas.microsoft.com/office/drawing/2014/main" val="3659950157"/>
                  </a:ext>
                </a:extLst>
              </a:tr>
            </a:tbl>
          </a:graphicData>
        </a:graphic>
      </p:graphicFrame>
      <p:sp>
        <p:nvSpPr>
          <p:cNvPr id="4" name="TextBox 3">
            <a:extLst>
              <a:ext uri="{FF2B5EF4-FFF2-40B4-BE49-F238E27FC236}">
                <a16:creationId xmlns:a16="http://schemas.microsoft.com/office/drawing/2014/main" id="{6172A4A6-A1B9-4992-AADC-C1151DFD00E7}"/>
              </a:ext>
            </a:extLst>
          </p:cNvPr>
          <p:cNvSpPr txBox="1"/>
          <p:nvPr/>
        </p:nvSpPr>
        <p:spPr>
          <a:xfrm>
            <a:off x="251012" y="6461008"/>
            <a:ext cx="8686800" cy="338554"/>
          </a:xfrm>
          <a:prstGeom prst="rect">
            <a:avLst/>
          </a:prstGeom>
          <a:noFill/>
        </p:spPr>
        <p:txBody>
          <a:bodyPr wrap="square" rtlCol="0">
            <a:spAutoFit/>
          </a:bodyPr>
          <a:lstStyle/>
          <a:p>
            <a:r>
              <a:rPr lang="en-US" sz="1600" baseline="30000" dirty="0"/>
              <a:t>*</a:t>
            </a:r>
            <a:r>
              <a:rPr lang="en-US" sz="1600" dirty="0"/>
              <a:t> Among 119 who reported they did not change. </a:t>
            </a:r>
            <a:r>
              <a:rPr lang="en-US" sz="1600" baseline="30000" dirty="0"/>
              <a:t>+</a:t>
            </a:r>
            <a:r>
              <a:rPr lang="en-US" sz="1600" dirty="0"/>
              <a:t> Bland &amp; Altman (1996). </a:t>
            </a:r>
            <a:r>
              <a:rPr lang="en-US" sz="1600" baseline="30000" dirty="0"/>
              <a:t>&amp;</a:t>
            </a:r>
            <a:r>
              <a:rPr lang="en-US" sz="1600" dirty="0"/>
              <a:t> Swinton et al. (2018)</a:t>
            </a:r>
          </a:p>
        </p:txBody>
      </p:sp>
      <p:sp>
        <p:nvSpPr>
          <p:cNvPr id="6" name="TextBox 5">
            <a:extLst>
              <a:ext uri="{FF2B5EF4-FFF2-40B4-BE49-F238E27FC236}">
                <a16:creationId xmlns:a16="http://schemas.microsoft.com/office/drawing/2014/main" id="{6360EC53-B4E2-4DAA-A757-93007022F89D}"/>
              </a:ext>
            </a:extLst>
          </p:cNvPr>
          <p:cNvSpPr txBox="1"/>
          <p:nvPr/>
        </p:nvSpPr>
        <p:spPr>
          <a:xfrm>
            <a:off x="457200" y="1648145"/>
            <a:ext cx="7772400" cy="461665"/>
          </a:xfrm>
          <a:prstGeom prst="rect">
            <a:avLst/>
          </a:prstGeom>
          <a:noFill/>
        </p:spPr>
        <p:txBody>
          <a:bodyPr wrap="square" rtlCol="0">
            <a:spAutoFit/>
          </a:bodyPr>
          <a:lstStyle/>
          <a:p>
            <a:r>
              <a:rPr lang="en-US" sz="2400" b="0" i="1"/>
              <a:t>            1                    2              3            4             5            6</a:t>
            </a:r>
            <a:endParaRPr lang="en-US" sz="2400" b="0" i="1" dirty="0"/>
          </a:p>
        </p:txBody>
      </p:sp>
    </p:spTree>
    <p:extLst>
      <p:ext uri="{BB962C8B-B14F-4D97-AF65-F5344CB8AC3E}">
        <p14:creationId xmlns:p14="http://schemas.microsoft.com/office/powerpoint/2010/main" val="105751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13EC-72A2-42C0-A29F-B3BA20F0DA2F}"/>
              </a:ext>
            </a:extLst>
          </p:cNvPr>
          <p:cNvSpPr>
            <a:spLocks noGrp="1"/>
          </p:cNvSpPr>
          <p:nvPr>
            <p:ph type="title"/>
          </p:nvPr>
        </p:nvSpPr>
        <p:spPr>
          <a:xfrm>
            <a:off x="0" y="274638"/>
            <a:ext cx="9144000" cy="1143000"/>
          </a:xfrm>
        </p:spPr>
        <p:txBody>
          <a:bodyPr/>
          <a:lstStyle/>
          <a:p>
            <a:r>
              <a:rPr lang="en-US" dirty="0"/>
              <a:t>Coefficient of Repeatability Formula</a:t>
            </a:r>
          </a:p>
        </p:txBody>
      </p:sp>
      <p:sp>
        <p:nvSpPr>
          <p:cNvPr id="3" name="Content Placeholder 2">
            <a:extLst>
              <a:ext uri="{FF2B5EF4-FFF2-40B4-BE49-F238E27FC236}">
                <a16:creationId xmlns:a16="http://schemas.microsoft.com/office/drawing/2014/main" id="{4BF1FBF6-9442-479E-B815-669094F5DA05}"/>
              </a:ext>
            </a:extLst>
          </p:cNvPr>
          <p:cNvSpPr>
            <a:spLocks noGrp="1"/>
          </p:cNvSpPr>
          <p:nvPr>
            <p:ph idx="1"/>
          </p:nvPr>
        </p:nvSpPr>
        <p:spPr>
          <a:xfrm>
            <a:off x="228600" y="1600200"/>
            <a:ext cx="8915400" cy="4525963"/>
          </a:xfrm>
        </p:spPr>
        <p:txBody>
          <a:bodyPr/>
          <a:lstStyle/>
          <a:p>
            <a:r>
              <a:rPr lang="en-US" dirty="0"/>
              <a:t>2.77 times:</a:t>
            </a:r>
          </a:p>
          <a:p>
            <a:pPr lvl="1"/>
            <a:r>
              <a:rPr lang="en-US" dirty="0" err="1"/>
              <a:t>SD</a:t>
            </a:r>
            <a:r>
              <a:rPr lang="en-US" baseline="-25000" dirty="0" err="1"/>
              <a:t>baseline</a:t>
            </a:r>
            <a:r>
              <a:rPr lang="en-US" dirty="0"/>
              <a:t> * SQRT (1- alpha)        Column 2</a:t>
            </a:r>
          </a:p>
          <a:p>
            <a:pPr lvl="1"/>
            <a:r>
              <a:rPr lang="en-US" dirty="0" err="1"/>
              <a:t>SD</a:t>
            </a:r>
            <a:r>
              <a:rPr lang="en-US" baseline="-25000" dirty="0" err="1"/>
              <a:t>change</a:t>
            </a:r>
            <a:r>
              <a:rPr lang="en-US" dirty="0"/>
              <a:t>  * SQRT (1- ICC)           Column 3</a:t>
            </a:r>
          </a:p>
          <a:p>
            <a:pPr lvl="1"/>
            <a:r>
              <a:rPr lang="en-US" dirty="0" err="1"/>
              <a:t>SD</a:t>
            </a:r>
            <a:r>
              <a:rPr lang="en-US" baseline="-25000" dirty="0" err="1"/>
              <a:t>change</a:t>
            </a:r>
            <a:r>
              <a:rPr lang="en-US" baseline="-25000" dirty="0"/>
              <a:t>*</a:t>
            </a:r>
            <a:r>
              <a:rPr lang="en-US" dirty="0"/>
              <a:t> * SQRT (1- ICC)           Column 4</a:t>
            </a:r>
          </a:p>
          <a:p>
            <a:pPr lvl="1"/>
            <a:r>
              <a:rPr lang="en-US" dirty="0"/>
              <a:t>SQRT (</a:t>
            </a:r>
            <a:r>
              <a:rPr lang="en-US" dirty="0" err="1"/>
              <a:t>MS</a:t>
            </a:r>
            <a:r>
              <a:rPr lang="en-US" baseline="-25000" dirty="0" err="1"/>
              <a:t>residual</a:t>
            </a:r>
            <a:r>
              <a:rPr lang="en-US" dirty="0"/>
              <a:t>)                         Column 5  </a:t>
            </a:r>
          </a:p>
          <a:p>
            <a:r>
              <a:rPr lang="en-US" dirty="0"/>
              <a:t>1.96 * </a:t>
            </a:r>
            <a:r>
              <a:rPr lang="en-US" dirty="0" err="1"/>
              <a:t>SD</a:t>
            </a:r>
            <a:r>
              <a:rPr lang="en-US" baseline="-25000" dirty="0" err="1"/>
              <a:t>change</a:t>
            </a:r>
            <a:r>
              <a:rPr lang="en-US" baseline="-25000" dirty="0"/>
              <a:t>                                       </a:t>
            </a:r>
            <a:r>
              <a:rPr lang="en-US" sz="2800" dirty="0"/>
              <a:t>Column 6</a:t>
            </a:r>
          </a:p>
          <a:p>
            <a:pPr lvl="1"/>
            <a:endParaRPr lang="en-US" dirty="0"/>
          </a:p>
          <a:p>
            <a:pPr lvl="1"/>
            <a:endParaRPr lang="en-US" dirty="0"/>
          </a:p>
        </p:txBody>
      </p:sp>
    </p:spTree>
    <p:extLst>
      <p:ext uri="{BB962C8B-B14F-4D97-AF65-F5344CB8AC3E}">
        <p14:creationId xmlns:p14="http://schemas.microsoft.com/office/powerpoint/2010/main" val="18695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F3A7-E61A-4A46-80DC-FB9E80BFD9A1}"/>
              </a:ext>
            </a:extLst>
          </p:cNvPr>
          <p:cNvSpPr>
            <a:spLocks noGrp="1"/>
          </p:cNvSpPr>
          <p:nvPr>
            <p:ph type="title"/>
          </p:nvPr>
        </p:nvSpPr>
        <p:spPr>
          <a:xfrm>
            <a:off x="0" y="434956"/>
            <a:ext cx="9144000" cy="1143000"/>
          </a:xfrm>
        </p:spPr>
        <p:txBody>
          <a:bodyPr/>
          <a:lstStyle/>
          <a:p>
            <a:r>
              <a:rPr lang="en-US" sz="3000" dirty="0"/>
              <a:t>Change needed to be statistically significant (p &lt;.05) in 316 low back pain patients over 6 weeks</a:t>
            </a:r>
            <a:endParaRPr lang="en-US" sz="3000" baseline="-25000" dirty="0"/>
          </a:p>
        </p:txBody>
      </p:sp>
      <p:graphicFrame>
        <p:nvGraphicFramePr>
          <p:cNvPr id="5" name="Table 5">
            <a:extLst>
              <a:ext uri="{FF2B5EF4-FFF2-40B4-BE49-F238E27FC236}">
                <a16:creationId xmlns:a16="http://schemas.microsoft.com/office/drawing/2014/main" id="{011C316E-65A3-46AB-AABB-D3DB60BBBBF8}"/>
              </a:ext>
            </a:extLst>
          </p:cNvPr>
          <p:cNvGraphicFramePr>
            <a:graphicFrameLocks noGrp="1"/>
          </p:cNvGraphicFramePr>
          <p:nvPr>
            <p:ph sz="half" idx="2"/>
            <p:extLst>
              <p:ext uri="{D42A27DB-BD31-4B8C-83A1-F6EECF244321}">
                <p14:modId xmlns:p14="http://schemas.microsoft.com/office/powerpoint/2010/main" val="3168065007"/>
              </p:ext>
            </p:extLst>
          </p:nvPr>
        </p:nvGraphicFramePr>
        <p:xfrm>
          <a:off x="457200" y="2187858"/>
          <a:ext cx="7772400" cy="43048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879188479"/>
                    </a:ext>
                  </a:extLst>
                </a:gridCol>
                <a:gridCol w="1143000">
                  <a:extLst>
                    <a:ext uri="{9D8B030D-6E8A-4147-A177-3AD203B41FA5}">
                      <a16:colId xmlns:a16="http://schemas.microsoft.com/office/drawing/2014/main" val="1884729953"/>
                    </a:ext>
                  </a:extLst>
                </a:gridCol>
                <a:gridCol w="1066800">
                  <a:extLst>
                    <a:ext uri="{9D8B030D-6E8A-4147-A177-3AD203B41FA5}">
                      <a16:colId xmlns:a16="http://schemas.microsoft.com/office/drawing/2014/main" val="3796174810"/>
                    </a:ext>
                  </a:extLst>
                </a:gridCol>
                <a:gridCol w="1219200">
                  <a:extLst>
                    <a:ext uri="{9D8B030D-6E8A-4147-A177-3AD203B41FA5}">
                      <a16:colId xmlns:a16="http://schemas.microsoft.com/office/drawing/2014/main" val="1618712141"/>
                    </a:ext>
                  </a:extLst>
                </a:gridCol>
                <a:gridCol w="1143000">
                  <a:extLst>
                    <a:ext uri="{9D8B030D-6E8A-4147-A177-3AD203B41FA5}">
                      <a16:colId xmlns:a16="http://schemas.microsoft.com/office/drawing/2014/main" val="1718540489"/>
                    </a:ext>
                  </a:extLst>
                </a:gridCol>
                <a:gridCol w="990600">
                  <a:extLst>
                    <a:ext uri="{9D8B030D-6E8A-4147-A177-3AD203B41FA5}">
                      <a16:colId xmlns:a16="http://schemas.microsoft.com/office/drawing/2014/main" val="2412322633"/>
                    </a:ext>
                  </a:extLst>
                </a:gridCol>
              </a:tblGrid>
              <a:tr h="460551">
                <a:tc>
                  <a:txBody>
                    <a:bodyPr/>
                    <a:lstStyle/>
                    <a:p>
                      <a:r>
                        <a:rPr lang="en-US" dirty="0"/>
                        <a:t>PROMIS-29 Scale</a:t>
                      </a:r>
                    </a:p>
                  </a:txBody>
                  <a:tcPr/>
                </a:tc>
                <a:tc>
                  <a:txBody>
                    <a:bodyPr/>
                    <a:lstStyle/>
                    <a:p>
                      <a:pPr algn="ctr"/>
                      <a:r>
                        <a:rPr lang="en-US" dirty="0" err="1"/>
                        <a:t>SD</a:t>
                      </a:r>
                      <a:r>
                        <a:rPr lang="en-US" baseline="-25000" dirty="0" err="1"/>
                        <a:t>baseline</a:t>
                      </a:r>
                      <a:endParaRPr lang="en-US" baseline="-25000" dirty="0"/>
                    </a:p>
                    <a:p>
                      <a:pPr algn="ctr"/>
                      <a:r>
                        <a:rPr lang="en-US" baseline="-25000" dirty="0"/>
                        <a:t>n = 316</a:t>
                      </a:r>
                    </a:p>
                  </a:txBody>
                  <a:tcPr/>
                </a:tc>
                <a:tc>
                  <a:txBody>
                    <a:bodyPr/>
                    <a:lstStyle/>
                    <a:p>
                      <a:pPr algn="ctr"/>
                      <a:r>
                        <a:rPr lang="en-US"/>
                        <a:t>SD</a:t>
                      </a:r>
                      <a:r>
                        <a:rPr lang="en-US" baseline="-25000"/>
                        <a:t>change</a:t>
                      </a:r>
                      <a:endParaRPr lang="en-US" baseline="-25000" dirty="0"/>
                    </a:p>
                    <a:p>
                      <a:pPr algn="ctr"/>
                      <a:r>
                        <a:rPr lang="en-US" baseline="-25000" dirty="0"/>
                        <a:t>n = 316</a:t>
                      </a:r>
                    </a:p>
                  </a:txBody>
                  <a:tcPr/>
                </a:tc>
                <a:tc>
                  <a:txBody>
                    <a:bodyPr/>
                    <a:lstStyle/>
                    <a:p>
                      <a:pPr algn="ctr"/>
                      <a:r>
                        <a:rPr lang="en-US" dirty="0" err="1"/>
                        <a:t>SD</a:t>
                      </a:r>
                      <a:r>
                        <a:rPr lang="en-US" baseline="-25000" dirty="0" err="1"/>
                        <a:t>change</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MS</a:t>
                      </a:r>
                      <a:r>
                        <a:rPr lang="en-US" baseline="-25000" dirty="0" err="1"/>
                        <a:t>within</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a:t>
                      </a:r>
                      <a:r>
                        <a:rPr lang="en-US" baseline="30000" dirty="0"/>
                        <a:t>&amp;</a:t>
                      </a:r>
                    </a:p>
                    <a:p>
                      <a:pPr algn="ctr"/>
                      <a:r>
                        <a:rPr lang="en-US" sz="1200" dirty="0"/>
                        <a:t>n =  119</a:t>
                      </a:r>
                    </a:p>
                  </a:txBody>
                  <a:tcPr/>
                </a:tc>
                <a:extLst>
                  <a:ext uri="{0D108BD9-81ED-4DB2-BD59-A6C34878D82A}">
                    <a16:rowId xmlns:a16="http://schemas.microsoft.com/office/drawing/2014/main" val="3030809623"/>
                  </a:ext>
                </a:extLst>
              </a:tr>
              <a:tr h="460551">
                <a:tc>
                  <a:txBody>
                    <a:bodyPr/>
                    <a:lstStyle/>
                    <a:p>
                      <a:r>
                        <a:rPr lang="en-US" dirty="0"/>
                        <a:t>Physical function</a:t>
                      </a:r>
                    </a:p>
                  </a:txBody>
                  <a:tcPr/>
                </a:tc>
                <a:tc>
                  <a:txBody>
                    <a:bodyPr/>
                    <a:lstStyle/>
                    <a:p>
                      <a:pPr algn="ctr"/>
                      <a:r>
                        <a:rPr lang="en-US" dirty="0"/>
                        <a:t>6</a:t>
                      </a:r>
                    </a:p>
                  </a:txBody>
                  <a:tcPr/>
                </a:tc>
                <a:tc>
                  <a:txBody>
                    <a:bodyPr/>
                    <a:lstStyle/>
                    <a:p>
                      <a:pPr algn="ctr"/>
                      <a:r>
                        <a:rPr lang="en-US" dirty="0">
                          <a:highlight>
                            <a:srgbClr val="FFFF00"/>
                          </a:highlight>
                        </a:rPr>
                        <a:t>  7 ↑</a:t>
                      </a:r>
                    </a:p>
                  </a:txBody>
                  <a:tcPr/>
                </a:tc>
                <a:tc>
                  <a:txBody>
                    <a:bodyPr/>
                    <a:lstStyle/>
                    <a:p>
                      <a:pPr algn="ctr"/>
                      <a:r>
                        <a:rPr lang="en-US" dirty="0">
                          <a:highlight>
                            <a:srgbClr val="FFFF00"/>
                          </a:highlight>
                        </a:rPr>
                        <a:t>    5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224551683"/>
                  </a:ext>
                </a:extLst>
              </a:tr>
              <a:tr h="460551">
                <a:tc>
                  <a:txBody>
                    <a:bodyPr/>
                    <a:lstStyle/>
                    <a:p>
                      <a:r>
                        <a:rPr lang="en-US" dirty="0"/>
                        <a:t>Pain interference</a:t>
                      </a:r>
                    </a:p>
                  </a:txBody>
                  <a:tcPr/>
                </a:tc>
                <a:tc>
                  <a:txBody>
                    <a:bodyPr/>
                    <a:lstStyle/>
                    <a:p>
                      <a:pPr algn="ctr"/>
                      <a:r>
                        <a:rPr lang="en-US" dirty="0"/>
                        <a:t>5</a:t>
                      </a:r>
                    </a:p>
                  </a:txBody>
                  <a:tcPr/>
                </a:tc>
                <a:tc>
                  <a:txBody>
                    <a:bodyPr/>
                    <a:lstStyle/>
                    <a:p>
                      <a:pPr algn="ctr"/>
                      <a:r>
                        <a:rPr lang="en-US" dirty="0">
                          <a:highlight>
                            <a:srgbClr val="FFFF00"/>
                          </a:highlight>
                        </a:rPr>
                        <a:t>  6 ↑</a:t>
                      </a:r>
                    </a:p>
                  </a:txBody>
                  <a:tcPr/>
                </a:tc>
                <a:tc>
                  <a:txBody>
                    <a:bodyPr/>
                    <a:lstStyle/>
                    <a:p>
                      <a:pPr algn="ctr"/>
                      <a:r>
                        <a:rPr lang="en-US" dirty="0">
                          <a:highlight>
                            <a:srgbClr val="FFFF00"/>
                          </a:highlight>
                        </a:rPr>
                        <a:t>    4 ↓</a:t>
                      </a:r>
                    </a:p>
                  </a:txBody>
                  <a:tcPr/>
                </a:tc>
                <a:tc>
                  <a:txBody>
                    <a:bodyPr/>
                    <a:lstStyle/>
                    <a:p>
                      <a:pPr algn="ctr"/>
                      <a:r>
                        <a:rPr lang="en-US" dirty="0"/>
                        <a:t>13 ↑</a:t>
                      </a:r>
                    </a:p>
                  </a:txBody>
                  <a:tcPr/>
                </a:tc>
                <a:tc>
                  <a:txBody>
                    <a:bodyPr/>
                    <a:lstStyle/>
                    <a:p>
                      <a:pPr algn="ctr"/>
                      <a:r>
                        <a:rPr lang="en-US" dirty="0"/>
                        <a:t>12 ↑</a:t>
                      </a:r>
                    </a:p>
                  </a:txBody>
                  <a:tcPr/>
                </a:tc>
                <a:extLst>
                  <a:ext uri="{0D108BD9-81ED-4DB2-BD59-A6C34878D82A}">
                    <a16:rowId xmlns:a16="http://schemas.microsoft.com/office/drawing/2014/main" val="208851605"/>
                  </a:ext>
                </a:extLst>
              </a:tr>
              <a:tr h="532383">
                <a:tc>
                  <a:txBody>
                    <a:bodyPr/>
                    <a:lstStyle/>
                    <a:p>
                      <a:r>
                        <a:rPr lang="en-US" dirty="0"/>
                        <a:t>Pain intensity</a:t>
                      </a:r>
                    </a:p>
                  </a:txBody>
                  <a:tcPr/>
                </a:tc>
                <a:tc>
                  <a:txBody>
                    <a:bodyPr/>
                    <a:lstStyle/>
                    <a:p>
                      <a:pPr algn="ctr"/>
                      <a:r>
                        <a:rPr lang="en-US" dirty="0"/>
                        <a:t>12</a:t>
                      </a:r>
                    </a:p>
                  </a:txBody>
                  <a:tcPr/>
                </a:tc>
                <a:tc>
                  <a:txBody>
                    <a:bodyPr/>
                    <a:lstStyle/>
                    <a:p>
                      <a:pPr algn="ctr"/>
                      <a:r>
                        <a:rPr lang="en-US" dirty="0">
                          <a:highlight>
                            <a:srgbClr val="FFFF00"/>
                          </a:highlight>
                        </a:rPr>
                        <a:t>  15 ↑</a:t>
                      </a:r>
                    </a:p>
                  </a:txBody>
                  <a:tcPr/>
                </a:tc>
                <a:tc>
                  <a:txBody>
                    <a:bodyPr/>
                    <a:lstStyle/>
                    <a:p>
                      <a:pPr algn="ctr"/>
                      <a:r>
                        <a:rPr lang="en-US" dirty="0">
                          <a:highlight>
                            <a:srgbClr val="FFFF00"/>
                          </a:highlight>
                        </a:rPr>
                        <a:t>  10 ↓</a:t>
                      </a:r>
                    </a:p>
                  </a:txBody>
                  <a:tcPr/>
                </a:tc>
                <a:tc>
                  <a:txBody>
                    <a:bodyPr/>
                    <a:lstStyle/>
                    <a:p>
                      <a:pPr algn="ctr"/>
                      <a:r>
                        <a:rPr lang="en-US" dirty="0"/>
                        <a:t>13 ↑</a:t>
                      </a:r>
                    </a:p>
                  </a:txBody>
                  <a:tcPr/>
                </a:tc>
                <a:tc>
                  <a:txBody>
                    <a:bodyPr/>
                    <a:lstStyle/>
                    <a:p>
                      <a:pPr algn="ctr"/>
                      <a:r>
                        <a:rPr lang="en-US" dirty="0"/>
                        <a:t>13 ↑</a:t>
                      </a:r>
                    </a:p>
                  </a:txBody>
                  <a:tcPr/>
                </a:tc>
                <a:extLst>
                  <a:ext uri="{0D108BD9-81ED-4DB2-BD59-A6C34878D82A}">
                    <a16:rowId xmlns:a16="http://schemas.microsoft.com/office/drawing/2014/main" val="3297861973"/>
                  </a:ext>
                </a:extLst>
              </a:tr>
              <a:tr h="460551">
                <a:tc>
                  <a:txBody>
                    <a:bodyPr/>
                    <a:lstStyle/>
                    <a:p>
                      <a:r>
                        <a:rPr lang="en-US" dirty="0"/>
                        <a:t>Fatigue</a:t>
                      </a:r>
                    </a:p>
                  </a:txBody>
                  <a:tcPr/>
                </a:tc>
                <a:tc>
                  <a:txBody>
                    <a:bodyPr/>
                    <a:lstStyle/>
                    <a:p>
                      <a:pPr algn="ctr"/>
                      <a:r>
                        <a:rPr lang="en-US" dirty="0"/>
                        <a:t>7</a:t>
                      </a:r>
                    </a:p>
                  </a:txBody>
                  <a:tcPr/>
                </a:tc>
                <a:tc>
                  <a:txBody>
                    <a:bodyPr/>
                    <a:lstStyle/>
                    <a:p>
                      <a:pPr algn="ctr"/>
                      <a:r>
                        <a:rPr lang="en-US" dirty="0">
                          <a:highlight>
                            <a:srgbClr val="FFFF00"/>
                          </a:highlight>
                        </a:rPr>
                        <a:t>   6 ↓</a:t>
                      </a:r>
                    </a:p>
                  </a:txBody>
                  <a:tcPr/>
                </a:tc>
                <a:tc>
                  <a:txBody>
                    <a:bodyPr/>
                    <a:lstStyle/>
                    <a:p>
                      <a:pPr algn="ctr"/>
                      <a:r>
                        <a:rPr lang="en-US" dirty="0">
                          <a:highlight>
                            <a:srgbClr val="FFFF00"/>
                          </a:highlight>
                        </a:rPr>
                        <a:t>    6 ↓</a:t>
                      </a:r>
                    </a:p>
                  </a:txBody>
                  <a:tcPr/>
                </a:tc>
                <a:tc>
                  <a:txBody>
                    <a:bodyPr/>
                    <a:lstStyle/>
                    <a:p>
                      <a:pPr algn="ctr"/>
                      <a:r>
                        <a:rPr lang="en-US" dirty="0"/>
                        <a:t>17 ↑</a:t>
                      </a:r>
                    </a:p>
                  </a:txBody>
                  <a:tcPr/>
                </a:tc>
                <a:tc>
                  <a:txBody>
                    <a:bodyPr/>
                    <a:lstStyle/>
                    <a:p>
                      <a:pPr algn="ctr"/>
                      <a:r>
                        <a:rPr lang="en-US" dirty="0"/>
                        <a:t>17 ↑</a:t>
                      </a:r>
                    </a:p>
                  </a:txBody>
                  <a:tcPr/>
                </a:tc>
                <a:extLst>
                  <a:ext uri="{0D108BD9-81ED-4DB2-BD59-A6C34878D82A}">
                    <a16:rowId xmlns:a16="http://schemas.microsoft.com/office/drawing/2014/main" val="698648610"/>
                  </a:ext>
                </a:extLst>
              </a:tr>
              <a:tr h="460551">
                <a:tc>
                  <a:txBody>
                    <a:bodyPr/>
                    <a:lstStyle/>
                    <a:p>
                      <a:r>
                        <a:rPr lang="en-US" dirty="0"/>
                        <a:t>Sleep disturbance</a:t>
                      </a:r>
                    </a:p>
                  </a:txBody>
                  <a:tcPr/>
                </a:tc>
                <a:tc>
                  <a:txBody>
                    <a:bodyPr/>
                    <a:lstStyle/>
                    <a:p>
                      <a:pPr algn="ctr"/>
                      <a:r>
                        <a:rPr lang="en-US" dirty="0"/>
                        <a:t>9</a:t>
                      </a:r>
                    </a:p>
                  </a:txBody>
                  <a:tcPr/>
                </a:tc>
                <a:tc>
                  <a:txBody>
                    <a:bodyPr/>
                    <a:lstStyle/>
                    <a:p>
                      <a:pPr algn="ctr"/>
                      <a:r>
                        <a:rPr lang="en-US" dirty="0">
                          <a:highlight>
                            <a:srgbClr val="FFFF00"/>
                          </a:highlight>
                        </a:rPr>
                        <a:t>   8 ↓</a:t>
                      </a:r>
                    </a:p>
                  </a:txBody>
                  <a:tcPr/>
                </a:tc>
                <a:tc>
                  <a:txBody>
                    <a:bodyPr/>
                    <a:lstStyle/>
                    <a:p>
                      <a:pPr algn="ctr"/>
                      <a:r>
                        <a:rPr lang="en-US" dirty="0">
                          <a:highlight>
                            <a:srgbClr val="FFFF00"/>
                          </a:highlight>
                        </a:rPr>
                        <a:t>    7 ↓</a:t>
                      </a:r>
                    </a:p>
                  </a:txBody>
                  <a:tcPr/>
                </a:tc>
                <a:tc>
                  <a:txBody>
                    <a:bodyPr/>
                    <a:lstStyle/>
                    <a:p>
                      <a:pPr algn="ctr"/>
                      <a:r>
                        <a:rPr lang="en-US" dirty="0"/>
                        <a:t>12 ↑</a:t>
                      </a:r>
                    </a:p>
                  </a:txBody>
                  <a:tcPr/>
                </a:tc>
                <a:tc>
                  <a:txBody>
                    <a:bodyPr/>
                    <a:lstStyle/>
                    <a:p>
                      <a:pPr algn="ctr"/>
                      <a:r>
                        <a:rPr lang="en-US" dirty="0"/>
                        <a:t>12 ↑</a:t>
                      </a:r>
                    </a:p>
                  </a:txBody>
                  <a:tcPr/>
                </a:tc>
                <a:extLst>
                  <a:ext uri="{0D108BD9-81ED-4DB2-BD59-A6C34878D82A}">
                    <a16:rowId xmlns:a16="http://schemas.microsoft.com/office/drawing/2014/main" val="669316418"/>
                  </a:ext>
                </a:extLst>
              </a:tr>
              <a:tr h="460551">
                <a:tc>
                  <a:txBody>
                    <a:bodyPr/>
                    <a:lstStyle/>
                    <a:p>
                      <a:r>
                        <a:rPr lang="en-US" dirty="0"/>
                        <a:t>Depression</a:t>
                      </a:r>
                    </a:p>
                  </a:txBody>
                  <a:tcPr/>
                </a:tc>
                <a:tc>
                  <a:txBody>
                    <a:bodyPr/>
                    <a:lstStyle/>
                    <a:p>
                      <a:pPr algn="ctr"/>
                      <a:r>
                        <a:rPr lang="en-US" dirty="0"/>
                        <a:t>6</a:t>
                      </a:r>
                    </a:p>
                  </a:txBody>
                  <a:tcPr/>
                </a:tc>
                <a:tc>
                  <a:txBody>
                    <a:bodyPr/>
                    <a:lstStyle/>
                    <a:p>
                      <a:pPr algn="ctr"/>
                      <a:r>
                        <a:rPr lang="en-US" dirty="0">
                          <a:highlight>
                            <a:srgbClr val="FFFF00"/>
                          </a:highlight>
                        </a:rPr>
                        <a:t>   5 ↓ </a:t>
                      </a:r>
                    </a:p>
                  </a:txBody>
                  <a:tcPr/>
                </a:tc>
                <a:tc>
                  <a:txBody>
                    <a:bodyPr/>
                    <a:lstStyle/>
                    <a:p>
                      <a:pPr algn="ctr"/>
                      <a:r>
                        <a:rPr lang="en-US" dirty="0">
                          <a:highlight>
                            <a:srgbClr val="FFFF00"/>
                          </a:highlight>
                        </a:rPr>
                        <a:t>    5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1160402138"/>
                  </a:ext>
                </a:extLst>
              </a:tr>
              <a:tr h="460551">
                <a:tc>
                  <a:txBody>
                    <a:bodyPr/>
                    <a:lstStyle/>
                    <a:p>
                      <a:r>
                        <a:rPr lang="en-US" dirty="0"/>
                        <a:t>Anxiety</a:t>
                      </a:r>
                    </a:p>
                  </a:txBody>
                  <a:tcPr/>
                </a:tc>
                <a:tc>
                  <a:txBody>
                    <a:bodyPr/>
                    <a:lstStyle/>
                    <a:p>
                      <a:pPr algn="ctr"/>
                      <a:r>
                        <a:rPr lang="en-US" dirty="0"/>
                        <a:t>8</a:t>
                      </a:r>
                    </a:p>
                  </a:txBody>
                  <a:tcPr/>
                </a:tc>
                <a:tc>
                  <a:txBody>
                    <a:bodyPr/>
                    <a:lstStyle/>
                    <a:p>
                      <a:pPr algn="ctr"/>
                      <a:r>
                        <a:rPr lang="en-US" dirty="0">
                          <a:highlight>
                            <a:srgbClr val="FFFF00"/>
                          </a:highlight>
                        </a:rPr>
                        <a:t>8  </a:t>
                      </a:r>
                    </a:p>
                  </a:txBody>
                  <a:tcPr/>
                </a:tc>
                <a:tc>
                  <a:txBody>
                    <a:bodyPr/>
                    <a:lstStyle/>
                    <a:p>
                      <a:pPr algn="ctr"/>
                      <a:r>
                        <a:rPr lang="en-US" dirty="0">
                          <a:highlight>
                            <a:srgbClr val="FFFF00"/>
                          </a:highlight>
                        </a:rPr>
                        <a:t>    7 ↓</a:t>
                      </a:r>
                    </a:p>
                  </a:txBody>
                  <a:tcPr/>
                </a:tc>
                <a:tc>
                  <a:txBody>
                    <a:bodyPr/>
                    <a:lstStyle/>
                    <a:p>
                      <a:pPr algn="ctr"/>
                      <a:r>
                        <a:rPr lang="en-US" dirty="0"/>
                        <a:t>15 ↑</a:t>
                      </a:r>
                    </a:p>
                  </a:txBody>
                  <a:tcPr/>
                </a:tc>
                <a:tc>
                  <a:txBody>
                    <a:bodyPr/>
                    <a:lstStyle/>
                    <a:p>
                      <a:pPr algn="ctr"/>
                      <a:r>
                        <a:rPr lang="en-US" dirty="0"/>
                        <a:t>15 ↑</a:t>
                      </a:r>
                    </a:p>
                  </a:txBody>
                  <a:tcPr/>
                </a:tc>
                <a:extLst>
                  <a:ext uri="{0D108BD9-81ED-4DB2-BD59-A6C34878D82A}">
                    <a16:rowId xmlns:a16="http://schemas.microsoft.com/office/drawing/2014/main" val="1097721034"/>
                  </a:ext>
                </a:extLst>
              </a:tr>
              <a:tr h="460551">
                <a:tc>
                  <a:txBody>
                    <a:bodyPr/>
                    <a:lstStyle/>
                    <a:p>
                      <a:r>
                        <a:rPr lang="en-US" dirty="0"/>
                        <a:t>Ability to participate</a:t>
                      </a:r>
                    </a:p>
                  </a:txBody>
                  <a:tcPr/>
                </a:tc>
                <a:tc>
                  <a:txBody>
                    <a:bodyPr/>
                    <a:lstStyle/>
                    <a:p>
                      <a:pPr algn="ctr"/>
                      <a:r>
                        <a:rPr lang="en-US" dirty="0"/>
                        <a:t>5</a:t>
                      </a:r>
                    </a:p>
                  </a:txBody>
                  <a:tcPr/>
                </a:tc>
                <a:tc>
                  <a:txBody>
                    <a:bodyPr/>
                    <a:lstStyle/>
                    <a:p>
                      <a:pPr algn="l"/>
                      <a:r>
                        <a:rPr lang="en-US" dirty="0">
                          <a:highlight>
                            <a:srgbClr val="FFFF00"/>
                          </a:highlight>
                        </a:rPr>
                        <a:t>      5 </a:t>
                      </a:r>
                    </a:p>
                  </a:txBody>
                  <a:tcPr/>
                </a:tc>
                <a:tc>
                  <a:txBody>
                    <a:bodyPr/>
                    <a:lstStyle/>
                    <a:p>
                      <a:pPr algn="ctr"/>
                      <a:r>
                        <a:rPr lang="en-US" dirty="0">
                          <a:highlight>
                            <a:srgbClr val="FFFF00"/>
                          </a:highlight>
                        </a:rPr>
                        <a:t>    4 ↓</a:t>
                      </a:r>
                    </a:p>
                  </a:txBody>
                  <a:tcPr/>
                </a:tc>
                <a:tc>
                  <a:txBody>
                    <a:bodyPr/>
                    <a:lstStyle/>
                    <a:p>
                      <a:pPr algn="ctr"/>
                      <a:r>
                        <a:rPr lang="en-US" dirty="0"/>
                        <a:t>15 ↑</a:t>
                      </a:r>
                    </a:p>
                  </a:txBody>
                  <a:tcPr/>
                </a:tc>
                <a:tc>
                  <a:txBody>
                    <a:bodyPr/>
                    <a:lstStyle/>
                    <a:p>
                      <a:pPr algn="ctr"/>
                      <a:r>
                        <a:rPr lang="en-US" dirty="0"/>
                        <a:t>16 ↑</a:t>
                      </a:r>
                    </a:p>
                  </a:txBody>
                  <a:tcPr/>
                </a:tc>
                <a:extLst>
                  <a:ext uri="{0D108BD9-81ED-4DB2-BD59-A6C34878D82A}">
                    <a16:rowId xmlns:a16="http://schemas.microsoft.com/office/drawing/2014/main" val="3659950157"/>
                  </a:ext>
                </a:extLst>
              </a:tr>
            </a:tbl>
          </a:graphicData>
        </a:graphic>
      </p:graphicFrame>
      <p:sp>
        <p:nvSpPr>
          <p:cNvPr id="4" name="TextBox 3">
            <a:extLst>
              <a:ext uri="{FF2B5EF4-FFF2-40B4-BE49-F238E27FC236}">
                <a16:creationId xmlns:a16="http://schemas.microsoft.com/office/drawing/2014/main" id="{6172A4A6-A1B9-4992-AADC-C1151DFD00E7}"/>
              </a:ext>
            </a:extLst>
          </p:cNvPr>
          <p:cNvSpPr txBox="1"/>
          <p:nvPr/>
        </p:nvSpPr>
        <p:spPr>
          <a:xfrm>
            <a:off x="251012" y="6461008"/>
            <a:ext cx="8686800" cy="338554"/>
          </a:xfrm>
          <a:prstGeom prst="rect">
            <a:avLst/>
          </a:prstGeom>
          <a:noFill/>
        </p:spPr>
        <p:txBody>
          <a:bodyPr wrap="square" rtlCol="0">
            <a:spAutoFit/>
          </a:bodyPr>
          <a:lstStyle/>
          <a:p>
            <a:r>
              <a:rPr lang="en-US" sz="1600" baseline="30000" dirty="0"/>
              <a:t>*</a:t>
            </a:r>
            <a:r>
              <a:rPr lang="en-US" sz="1600" dirty="0"/>
              <a:t> Among 119 who reported they did not change. </a:t>
            </a:r>
            <a:r>
              <a:rPr lang="en-US" sz="1600" baseline="30000" dirty="0"/>
              <a:t>+</a:t>
            </a:r>
            <a:r>
              <a:rPr lang="en-US" sz="1600" dirty="0"/>
              <a:t> Bland &amp; Altman (1996). </a:t>
            </a:r>
            <a:r>
              <a:rPr lang="en-US" sz="1600" baseline="30000" dirty="0"/>
              <a:t>&amp;</a:t>
            </a:r>
            <a:r>
              <a:rPr lang="en-US" sz="1600" dirty="0"/>
              <a:t> Swinton et al. (2018)</a:t>
            </a:r>
          </a:p>
        </p:txBody>
      </p:sp>
      <p:sp>
        <p:nvSpPr>
          <p:cNvPr id="6" name="TextBox 5">
            <a:extLst>
              <a:ext uri="{FF2B5EF4-FFF2-40B4-BE49-F238E27FC236}">
                <a16:creationId xmlns:a16="http://schemas.microsoft.com/office/drawing/2014/main" id="{6360EC53-B4E2-4DAA-A757-93007022F89D}"/>
              </a:ext>
            </a:extLst>
          </p:cNvPr>
          <p:cNvSpPr txBox="1"/>
          <p:nvPr/>
        </p:nvSpPr>
        <p:spPr>
          <a:xfrm>
            <a:off x="457200" y="1648145"/>
            <a:ext cx="7772400" cy="461665"/>
          </a:xfrm>
          <a:prstGeom prst="rect">
            <a:avLst/>
          </a:prstGeom>
          <a:noFill/>
        </p:spPr>
        <p:txBody>
          <a:bodyPr wrap="square" rtlCol="0">
            <a:spAutoFit/>
          </a:bodyPr>
          <a:lstStyle/>
          <a:p>
            <a:r>
              <a:rPr lang="en-US" sz="2400" b="0" i="1"/>
              <a:t>            1                    2              3            4             5            6</a:t>
            </a:r>
            <a:endParaRPr lang="en-US" sz="2400" b="0" i="1" dirty="0"/>
          </a:p>
        </p:txBody>
      </p:sp>
    </p:spTree>
    <p:extLst>
      <p:ext uri="{BB962C8B-B14F-4D97-AF65-F5344CB8AC3E}">
        <p14:creationId xmlns:p14="http://schemas.microsoft.com/office/powerpoint/2010/main" val="146833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15</a:t>
            </a:fld>
            <a:endParaRPr lang="en-US"/>
          </a:p>
        </p:txBody>
      </p:sp>
      <p:sp>
        <p:nvSpPr>
          <p:cNvPr id="98307" name="Rectangle 2"/>
          <p:cNvSpPr>
            <a:spLocks noGrp="1" noChangeArrowheads="1"/>
          </p:cNvSpPr>
          <p:nvPr>
            <p:ph type="title" idx="4294967295"/>
          </p:nvPr>
        </p:nvSpPr>
        <p:spPr>
          <a:xfrm>
            <a:off x="685800" y="381000"/>
            <a:ext cx="7848600" cy="1143000"/>
          </a:xfrm>
        </p:spPr>
        <p:txBody>
          <a:bodyPr/>
          <a:lstStyle/>
          <a:p>
            <a:pPr eaLnBrk="1" hangingPunct="1"/>
            <a:r>
              <a:rPr lang="en-US" altLang="en-US" sz="4000" dirty="0">
                <a:latin typeface="Comic Sans MS" pitchFamily="66" charset="0"/>
              </a:rPr>
              <a:t>Reliable Change Index </a:t>
            </a:r>
            <a:br>
              <a:rPr lang="en-US" altLang="en-US" sz="4000" dirty="0">
                <a:latin typeface="Comic Sans MS" pitchFamily="66" charset="0"/>
              </a:rPr>
            </a:br>
            <a:r>
              <a:rPr lang="en-US" altLang="en-US" sz="4000" dirty="0">
                <a:latin typeface="Comic Sans MS" pitchFamily="66" charset="0"/>
              </a:rPr>
              <a:t>(Classical Test Theory)</a:t>
            </a:r>
          </a:p>
        </p:txBody>
      </p:sp>
      <p:graphicFrame>
        <p:nvGraphicFramePr>
          <p:cNvPr id="98308" name="Object 6"/>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name="Equation" r:id="rId3" imgW="837836" imgH="431613" progId="Equation.3">
                  <p:embed/>
                </p:oleObj>
              </mc:Choice>
              <mc:Fallback>
                <p:oleObj name="Equation" r:id="rId3" imgW="837836" imgH="431613" progId="Equation.3">
                  <p:embed/>
                  <p:pic>
                    <p:nvPicPr>
                      <p:cNvPr id="0" name="Picture 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9" name="Object 5"/>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name="Equation" r:id="rId5" imgW="1383699" imgH="266584" progId="Equation.3">
                  <p:embed/>
                </p:oleObj>
              </mc:Choice>
              <mc:Fallback>
                <p:oleObj name="Equation" r:id="rId5" imgW="1383699" imgH="266584" progId="Equation.3">
                  <p:embed/>
                  <p:pic>
                    <p:nvPicPr>
                      <p:cNvPr id="0" name="Picture 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0" name="TextBox 4"/>
          <p:cNvSpPr txBox="1">
            <a:spLocks noChangeArrowheads="1"/>
          </p:cNvSpPr>
          <p:nvPr/>
        </p:nvSpPr>
        <p:spPr bwMode="auto">
          <a:xfrm>
            <a:off x="4189413" y="5203825"/>
            <a:ext cx="3581400" cy="830997"/>
          </a:xfrm>
          <a:prstGeom prst="rect">
            <a:avLst/>
          </a:prstGeom>
          <a:noFill/>
          <a:ln w="9525">
            <a:noFill/>
            <a:miter lim="800000"/>
            <a:headEnd/>
            <a:tailEnd/>
          </a:ln>
        </p:spPr>
        <p:txBody>
          <a:bodyPr>
            <a:spAutoFit/>
          </a:bodyPr>
          <a:lstStyle/>
          <a:p>
            <a:pPr eaLnBrk="0" hangingPunct="0"/>
            <a:r>
              <a:rPr lang="en-US" altLang="en-US" sz="1200" i="1" dirty="0">
                <a:latin typeface="Arial" pitchFamily="34" charset="0"/>
                <a:ea typeface="MS PGothic" pitchFamily="34" charset="-128"/>
              </a:rPr>
              <a:t>SEM</a:t>
            </a:r>
            <a:r>
              <a:rPr lang="en-US" altLang="en-US" sz="1200" baseline="-25000" dirty="0">
                <a:latin typeface="Arial" pitchFamily="34" charset="0"/>
                <a:ea typeface="MS PGothic" pitchFamily="34" charset="-128"/>
              </a:rPr>
              <a:t> </a:t>
            </a:r>
            <a:r>
              <a:rPr lang="en-US" altLang="en-US" sz="1200" dirty="0">
                <a:latin typeface="Arial" pitchFamily="34" charset="0"/>
                <a:ea typeface="MS PGothic" pitchFamily="34" charset="-128"/>
              </a:rPr>
              <a:t> = standard error of measurement</a:t>
            </a:r>
            <a:endParaRPr lang="en-US" altLang="en-US" sz="1200" i="1" dirty="0">
              <a:latin typeface="Arial" pitchFamily="34" charset="0"/>
              <a:ea typeface="MS PGothic" pitchFamily="34" charset="-128"/>
            </a:endParaRPr>
          </a:p>
          <a:p>
            <a:pPr eaLnBrk="0" hangingPunct="0"/>
            <a:r>
              <a:rPr lang="en-US" altLang="en-US" sz="1200" i="1" dirty="0" err="1">
                <a:latin typeface="Arial" pitchFamily="34" charset="0"/>
                <a:ea typeface="MS PGothic" pitchFamily="34" charset="-128"/>
              </a:rPr>
              <a:t>SD</a:t>
            </a:r>
            <a:r>
              <a:rPr lang="en-US" altLang="en-US" sz="1200" i="1" baseline="-25000" dirty="0" err="1">
                <a:latin typeface="Arial" pitchFamily="34" charset="0"/>
                <a:ea typeface="MS PGothic" pitchFamily="34" charset="-128"/>
              </a:rPr>
              <a:t>bl</a:t>
            </a:r>
            <a:r>
              <a:rPr lang="en-US" altLang="en-US" sz="1200" baseline="-25000" dirty="0">
                <a:latin typeface="Arial" pitchFamily="34" charset="0"/>
                <a:ea typeface="MS PGothic" pitchFamily="34" charset="-128"/>
              </a:rPr>
              <a:t> </a:t>
            </a:r>
            <a:r>
              <a:rPr lang="en-US" altLang="en-US" sz="1200" dirty="0">
                <a:latin typeface="Arial" pitchFamily="34" charset="0"/>
                <a:ea typeface="MS PGothic" pitchFamily="34" charset="-128"/>
              </a:rPr>
              <a:t> = standard deviation at baseline</a:t>
            </a:r>
          </a:p>
          <a:p>
            <a:pPr eaLnBrk="0" hangingPunct="0"/>
            <a:r>
              <a:rPr lang="en-US" altLang="en-US" sz="1200" i="1" dirty="0" err="1">
                <a:latin typeface="Arial" pitchFamily="34" charset="0"/>
                <a:ea typeface="MS PGothic" pitchFamily="34" charset="-128"/>
              </a:rPr>
              <a:t>r</a:t>
            </a:r>
            <a:r>
              <a:rPr lang="en-US" altLang="en-US" sz="1200" i="1" baseline="-25000" dirty="0" err="1">
                <a:latin typeface="Arial" pitchFamily="34" charset="0"/>
                <a:ea typeface="MS PGothic" pitchFamily="34" charset="-128"/>
              </a:rPr>
              <a:t>xx</a:t>
            </a:r>
            <a:r>
              <a:rPr lang="en-US" altLang="en-US" sz="1200" dirty="0">
                <a:latin typeface="Arial" pitchFamily="34" charset="0"/>
                <a:ea typeface="MS PGothic" pitchFamily="34" charset="-128"/>
              </a:rPr>
              <a:t> = reliability</a:t>
            </a:r>
          </a:p>
          <a:p>
            <a:pPr eaLnBrk="0" hangingPunct="0"/>
            <a:r>
              <a:rPr lang="en-US" altLang="en-US" sz="1200" i="1" dirty="0">
                <a:latin typeface="Arial" pitchFamily="34" charset="0"/>
                <a:ea typeface="MS PGothic" pitchFamily="34" charset="-128"/>
              </a:rPr>
              <a:t>          </a:t>
            </a:r>
          </a:p>
        </p:txBody>
      </p:sp>
      <p:sp>
        <p:nvSpPr>
          <p:cNvPr id="2" name="TextBox 1">
            <a:extLst>
              <a:ext uri="{FF2B5EF4-FFF2-40B4-BE49-F238E27FC236}">
                <a16:creationId xmlns:a16="http://schemas.microsoft.com/office/drawing/2014/main" id="{5F155DCE-FE88-4C65-992D-361158B88EF3}"/>
              </a:ext>
            </a:extLst>
          </p:cNvPr>
          <p:cNvSpPr txBox="1"/>
          <p:nvPr/>
        </p:nvSpPr>
        <p:spPr>
          <a:xfrm>
            <a:off x="6834634" y="2611624"/>
            <a:ext cx="1473480" cy="584775"/>
          </a:xfrm>
          <a:prstGeom prst="rect">
            <a:avLst/>
          </a:prstGeom>
          <a:noFill/>
        </p:spPr>
        <p:txBody>
          <a:bodyPr wrap="none" rtlCol="0">
            <a:spAutoFit/>
          </a:bodyPr>
          <a:lstStyle/>
          <a:p>
            <a:r>
              <a:rPr lang="en-US" dirty="0"/>
              <a:t>&gt;= 1.96</a:t>
            </a:r>
          </a:p>
        </p:txBody>
      </p:sp>
      <p:sp>
        <p:nvSpPr>
          <p:cNvPr id="3" name="TextBox 2">
            <a:extLst>
              <a:ext uri="{FF2B5EF4-FFF2-40B4-BE49-F238E27FC236}">
                <a16:creationId xmlns:a16="http://schemas.microsoft.com/office/drawing/2014/main" id="{8CF0BC85-8C01-4545-95F2-13D522AC446B}"/>
              </a:ext>
            </a:extLst>
          </p:cNvPr>
          <p:cNvSpPr txBox="1"/>
          <p:nvPr/>
        </p:nvSpPr>
        <p:spPr>
          <a:xfrm>
            <a:off x="1515034" y="6034822"/>
            <a:ext cx="5800165" cy="584775"/>
          </a:xfrm>
          <a:prstGeom prst="rect">
            <a:avLst/>
          </a:prstGeom>
          <a:noFill/>
        </p:spPr>
        <p:txBody>
          <a:bodyPr wrap="square" rtlCol="0">
            <a:spAutoFit/>
          </a:bodyPr>
          <a:lstStyle/>
          <a:p>
            <a:r>
              <a:rPr lang="en-US" b="0" dirty="0"/>
              <a:t>	</a:t>
            </a:r>
            <a:r>
              <a:rPr lang="en-US" sz="2800" b="0" dirty="0"/>
              <a:t>Jacobson and Truax (1991)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E0E835C-9F72-4386-9E27-0B5B2E5DFC9A}"/>
              </a:ext>
            </a:extLst>
          </p:cNvPr>
          <p:cNvSpPr>
            <a:spLocks noGrp="1"/>
          </p:cNvSpPr>
          <p:nvPr>
            <p:ph type="title"/>
          </p:nvPr>
        </p:nvSpPr>
        <p:spPr>
          <a:xfrm>
            <a:off x="0" y="172384"/>
            <a:ext cx="9144000" cy="1143000"/>
          </a:xfrm>
        </p:spPr>
        <p:txBody>
          <a:bodyPr/>
          <a:lstStyle/>
          <a:p>
            <a:r>
              <a:rPr lang="en-US" dirty="0"/>
              <a:t>Colleagues No Longer With Us</a:t>
            </a:r>
          </a:p>
        </p:txBody>
      </p:sp>
      <p:sp>
        <p:nvSpPr>
          <p:cNvPr id="2" name="Slide Number Placeholder 1">
            <a:extLst>
              <a:ext uri="{FF2B5EF4-FFF2-40B4-BE49-F238E27FC236}">
                <a16:creationId xmlns:a16="http://schemas.microsoft.com/office/drawing/2014/main" id="{88067210-BCC0-411A-A0E0-84B77E68E841}"/>
              </a:ext>
            </a:extLst>
          </p:cNvPr>
          <p:cNvSpPr>
            <a:spLocks noGrp="1"/>
          </p:cNvSpPr>
          <p:nvPr>
            <p:ph type="sldNum" sz="quarter" idx="12"/>
          </p:nvPr>
        </p:nvSpPr>
        <p:spPr/>
        <p:txBody>
          <a:bodyPr/>
          <a:lstStyle/>
          <a:p>
            <a:pPr>
              <a:defRPr/>
            </a:pPr>
            <a:fld id="{FC104A63-7622-4A0E-8213-283EA964E1B0}" type="slidenum">
              <a:rPr lang="en-US" smtClean="0"/>
              <a:pPr>
                <a:defRPr/>
              </a:pPr>
              <a:t>16</a:t>
            </a:fld>
            <a:endParaRPr lang="en-US"/>
          </a:p>
        </p:txBody>
      </p:sp>
      <p:pic>
        <p:nvPicPr>
          <p:cNvPr id="6" name="Picture 5" descr="A person smiling for the camera&#10;&#10;Description automatically generated with medium confidence">
            <a:extLst>
              <a:ext uri="{FF2B5EF4-FFF2-40B4-BE49-F238E27FC236}">
                <a16:creationId xmlns:a16="http://schemas.microsoft.com/office/drawing/2014/main" id="{E8AFA000-3A82-4074-B296-6F1EEFE22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6400"/>
            <a:ext cx="2514599" cy="2413000"/>
          </a:xfrm>
          <a:prstGeom prst="rect">
            <a:avLst/>
          </a:prstGeom>
        </p:spPr>
      </p:pic>
      <p:pic>
        <p:nvPicPr>
          <p:cNvPr id="9" name="Picture 8" descr="A person with a beard and glasses&#10;&#10;Description automatically generated with low confidence">
            <a:extLst>
              <a:ext uri="{FF2B5EF4-FFF2-40B4-BE49-F238E27FC236}">
                <a16:creationId xmlns:a16="http://schemas.microsoft.com/office/drawing/2014/main" id="{61582E0B-9851-4914-ACC0-C1AA8BD30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412" y="1676400"/>
            <a:ext cx="2505187" cy="2413000"/>
          </a:xfrm>
          <a:prstGeom prst="rect">
            <a:avLst/>
          </a:prstGeom>
        </p:spPr>
      </p:pic>
      <p:pic>
        <p:nvPicPr>
          <p:cNvPr id="11" name="Picture 10" descr="A picture containing wall, person, person, necktie&#10;&#10;Description automatically generated">
            <a:extLst>
              <a:ext uri="{FF2B5EF4-FFF2-40B4-BE49-F238E27FC236}">
                <a16:creationId xmlns:a16="http://schemas.microsoft.com/office/drawing/2014/main" id="{61AC269C-2B41-421F-9BDE-51AEB4E68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676400"/>
            <a:ext cx="2362200" cy="2413000"/>
          </a:xfrm>
          <a:prstGeom prst="rect">
            <a:avLst/>
          </a:prstGeom>
        </p:spPr>
      </p:pic>
      <p:sp>
        <p:nvSpPr>
          <p:cNvPr id="12" name="TextBox 11">
            <a:extLst>
              <a:ext uri="{FF2B5EF4-FFF2-40B4-BE49-F238E27FC236}">
                <a16:creationId xmlns:a16="http://schemas.microsoft.com/office/drawing/2014/main" id="{F0E5E0CD-2121-4CFC-9DD6-8020B420F11F}"/>
              </a:ext>
            </a:extLst>
          </p:cNvPr>
          <p:cNvSpPr txBox="1"/>
          <p:nvPr/>
        </p:nvSpPr>
        <p:spPr>
          <a:xfrm>
            <a:off x="824753" y="4170402"/>
            <a:ext cx="8225979" cy="523220"/>
          </a:xfrm>
          <a:prstGeom prst="rect">
            <a:avLst/>
          </a:prstGeom>
          <a:noFill/>
        </p:spPr>
        <p:txBody>
          <a:bodyPr wrap="square" rtlCol="0">
            <a:spAutoFit/>
          </a:bodyPr>
          <a:lstStyle/>
          <a:p>
            <a:r>
              <a:rPr lang="en-US" sz="2800" dirty="0"/>
              <a:t>Steve Wallace     Dennis </a:t>
            </a:r>
            <a:r>
              <a:rPr lang="en-US" sz="2800" dirty="0" err="1"/>
              <a:t>Revicki</a:t>
            </a:r>
            <a:r>
              <a:rPr lang="en-US" sz="2800" dirty="0"/>
              <a:t>      Bill Rogers</a:t>
            </a:r>
          </a:p>
        </p:txBody>
      </p:sp>
    </p:spTree>
    <p:extLst>
      <p:ext uri="{BB962C8B-B14F-4D97-AF65-F5344CB8AC3E}">
        <p14:creationId xmlns:p14="http://schemas.microsoft.com/office/powerpoint/2010/main" val="1488432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17</a:t>
            </a:fld>
            <a:endParaRPr lang="en-US"/>
          </a:p>
        </p:txBody>
      </p:sp>
      <p:sp>
        <p:nvSpPr>
          <p:cNvPr id="98307" name="Rectangle 2"/>
          <p:cNvSpPr>
            <a:spLocks noGrp="1" noChangeArrowheads="1"/>
          </p:cNvSpPr>
          <p:nvPr>
            <p:ph type="title" idx="4294967295"/>
          </p:nvPr>
        </p:nvSpPr>
        <p:spPr>
          <a:xfrm>
            <a:off x="685800" y="381000"/>
            <a:ext cx="7848600" cy="1143000"/>
          </a:xfrm>
        </p:spPr>
        <p:txBody>
          <a:bodyPr/>
          <a:lstStyle/>
          <a:p>
            <a:pPr eaLnBrk="1" hangingPunct="1"/>
            <a:r>
              <a:rPr lang="en-US" altLang="en-US" sz="4000" dirty="0">
                <a:latin typeface="Comic Sans MS" pitchFamily="66" charset="0"/>
              </a:rPr>
              <a:t>Reliable Change Index (IRT)</a:t>
            </a:r>
          </a:p>
        </p:txBody>
      </p:sp>
      <mc:AlternateContent xmlns:mc="http://schemas.openxmlformats.org/markup-compatibility/2006" xmlns:a14="http://schemas.microsoft.com/office/drawing/2010/main">
        <mc:Choice Requires="a14">
          <p:sp>
            <p:nvSpPr>
              <p:cNvPr id="98308" name="Object 6"/>
              <p:cNvSpPr txBox="1"/>
              <p:nvPr/>
            </p:nvSpPr>
            <p:spPr bwMode="auto">
              <a:xfrm>
                <a:off x="1828800" y="2286000"/>
                <a:ext cx="6172200" cy="25906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en-US" sz="4800" i="1" smtClean="0">
                              <a:solidFill>
                                <a:srgbClr val="000000"/>
                              </a:solidFill>
                              <a:latin typeface="Cambria Math" panose="02040503050406030204" pitchFamily="18" charset="0"/>
                            </a:rPr>
                          </m:ctrlPr>
                        </m:fPr>
                        <m:num>
                          <m:sSub>
                            <m:sSubPr>
                              <m:ctrlPr>
                                <a:rPr lang="en-US" sz="4800" i="1">
                                  <a:solidFill>
                                    <a:srgbClr val="000000"/>
                                  </a:solidFill>
                                  <a:latin typeface="Cambria Math" panose="02040503050406030204" pitchFamily="18" charset="0"/>
                                </a:rPr>
                              </m:ctrlPr>
                            </m:sSubPr>
                            <m:e>
                              <m:r>
                                <a:rPr lang="en-US" sz="4800" i="1">
                                  <a:solidFill>
                                    <a:srgbClr val="000000"/>
                                  </a:solidFill>
                                  <a:latin typeface="Cambria Math" panose="02040503050406030204" pitchFamily="18" charset="0"/>
                                </a:rPr>
                                <m:t>𝑋</m:t>
                              </m:r>
                            </m:e>
                            <m:sub>
                              <m:r>
                                <a:rPr lang="en-US" sz="4800" i="1">
                                  <a:solidFill>
                                    <a:srgbClr val="000000"/>
                                  </a:solidFill>
                                  <a:latin typeface="Cambria Math" panose="02040503050406030204" pitchFamily="18" charset="0"/>
                                </a:rPr>
                                <m:t>2</m:t>
                              </m:r>
                            </m:sub>
                          </m:sSub>
                          <m:r>
                            <a:rPr lang="en-US" sz="4800" i="1">
                              <a:solidFill>
                                <a:srgbClr val="000000"/>
                              </a:solidFill>
                              <a:latin typeface="Cambria Math" panose="02040503050406030204" pitchFamily="18" charset="0"/>
                            </a:rPr>
                            <m:t>−</m:t>
                          </m:r>
                          <m:sSub>
                            <m:sSubPr>
                              <m:ctrlPr>
                                <a:rPr lang="en-US" sz="4800" i="1">
                                  <a:solidFill>
                                    <a:srgbClr val="000000"/>
                                  </a:solidFill>
                                  <a:latin typeface="Cambria Math" panose="02040503050406030204" pitchFamily="18" charset="0"/>
                                </a:rPr>
                              </m:ctrlPr>
                            </m:sSubPr>
                            <m:e>
                              <m:r>
                                <a:rPr lang="en-US" sz="4800" i="1">
                                  <a:solidFill>
                                    <a:srgbClr val="000000"/>
                                  </a:solidFill>
                                  <a:latin typeface="Cambria Math" panose="02040503050406030204" pitchFamily="18" charset="0"/>
                                </a:rPr>
                                <m:t>𝑋</m:t>
                              </m:r>
                            </m:e>
                            <m:sub>
                              <m:r>
                                <a:rPr lang="en-US" sz="4800" i="1">
                                  <a:solidFill>
                                    <a:srgbClr val="000000"/>
                                  </a:solidFill>
                                  <a:latin typeface="Cambria Math" panose="02040503050406030204" pitchFamily="18" charset="0"/>
                                </a:rPr>
                                <m:t>1</m:t>
                              </m:r>
                            </m:sub>
                          </m:sSub>
                        </m:num>
                        <m:den>
                          <m:r>
                            <a:rPr lang="en-US" sz="4800" b="0" i="1" smtClean="0">
                              <a:solidFill>
                                <a:srgbClr val="000000"/>
                              </a:solidFill>
                              <a:latin typeface="Cambria Math" panose="02040503050406030204" pitchFamily="18" charset="0"/>
                            </a:rPr>
                            <m:t>𝑆𝑄𝑅𝑇</m:t>
                          </m:r>
                          <m:r>
                            <a:rPr lang="en-US" sz="4800" b="0" i="1">
                              <a:solidFill>
                                <a:srgbClr val="000000"/>
                              </a:solidFill>
                              <a:latin typeface="Cambria Math" panose="02040503050406030204" pitchFamily="18" charset="0"/>
                            </a:rPr>
                            <m:t>(</m:t>
                          </m:r>
                          <m:r>
                            <a:rPr lang="en-US" sz="4800" b="0" i="1" smtClean="0">
                              <a:solidFill>
                                <a:srgbClr val="000000"/>
                              </a:solidFill>
                              <a:latin typeface="Cambria Math" panose="02040503050406030204" pitchFamily="18" charset="0"/>
                            </a:rPr>
                            <m:t>𝑆𝐸</m:t>
                          </m:r>
                          <m:r>
                            <a:rPr lang="en-US" sz="4800" b="0" i="1" baseline="-25000" smtClean="0">
                              <a:solidFill>
                                <a:srgbClr val="000000"/>
                              </a:solidFill>
                              <a:latin typeface="Cambria Math" panose="02040503050406030204" pitchFamily="18" charset="0"/>
                            </a:rPr>
                            <m:t>𝑏</m:t>
                          </m:r>
                          <m:r>
                            <a:rPr lang="en-US" sz="4800" b="0" i="1" baseline="30000" smtClean="0">
                              <a:solidFill>
                                <a:srgbClr val="000000"/>
                              </a:solidFill>
                              <a:latin typeface="Cambria Math" panose="02040503050406030204" pitchFamily="18" charset="0"/>
                            </a:rPr>
                            <m:t>2</m:t>
                          </m:r>
                          <m:r>
                            <a:rPr lang="en-US" sz="4800" b="0" i="1" smtClean="0">
                              <a:solidFill>
                                <a:srgbClr val="000000"/>
                              </a:solidFill>
                              <a:latin typeface="Cambria Math" panose="02040503050406030204" pitchFamily="18" charset="0"/>
                            </a:rPr>
                            <m:t>+</m:t>
                          </m:r>
                          <m:r>
                            <a:rPr lang="en-US" sz="4800" b="0" i="1">
                              <a:solidFill>
                                <a:srgbClr val="000000"/>
                              </a:solidFill>
                              <a:latin typeface="Cambria Math" panose="02040503050406030204" pitchFamily="18" charset="0"/>
                            </a:rPr>
                            <m:t>𝑆𝐸</m:t>
                          </m:r>
                          <m:r>
                            <a:rPr lang="en-US" sz="4800" b="0" i="1" baseline="-25000" smtClean="0">
                              <a:solidFill>
                                <a:srgbClr val="000000"/>
                              </a:solidFill>
                              <a:latin typeface="Cambria Math" panose="02040503050406030204" pitchFamily="18" charset="0"/>
                            </a:rPr>
                            <m:t>𝑓</m:t>
                          </m:r>
                          <m:r>
                            <a:rPr lang="en-US" sz="4800" b="0" i="1" baseline="30000">
                              <a:solidFill>
                                <a:srgbClr val="000000"/>
                              </a:solidFill>
                              <a:latin typeface="Cambria Math" panose="02040503050406030204" pitchFamily="18" charset="0"/>
                            </a:rPr>
                            <m:t>2</m:t>
                          </m:r>
                          <m:r>
                            <a:rPr lang="en-US" sz="4800" b="0" i="0" smtClean="0">
                              <a:solidFill>
                                <a:srgbClr val="000000"/>
                              </a:solidFill>
                              <a:latin typeface="Cambria Math" panose="02040503050406030204" pitchFamily="18" charset="0"/>
                            </a:rPr>
                            <m:t>)</m:t>
                          </m:r>
                          <m:r>
                            <a:rPr lang="en-US" sz="4800" b="0" i="0">
                              <a:solidFill>
                                <a:srgbClr val="000000"/>
                              </a:solidFill>
                              <a:latin typeface="Cambria Math" panose="02040503050406030204" pitchFamily="18" charset="0"/>
                            </a:rPr>
                            <m:t> </m:t>
                          </m:r>
                        </m:den>
                      </m:f>
                    </m:oMath>
                  </m:oMathPara>
                </a14:m>
                <a:endParaRPr lang="en-US" sz="4800" dirty="0"/>
              </a:p>
            </p:txBody>
          </p:sp>
        </mc:Choice>
        <mc:Fallback xmlns="">
          <p:sp>
            <p:nvSpPr>
              <p:cNvPr id="98308" name="Object 6"/>
              <p:cNvSpPr txBox="1">
                <a:spLocks noRot="1" noChangeAspect="1" noMove="1" noResize="1" noEditPoints="1" noAdjustHandles="1" noChangeArrowheads="1" noChangeShapeType="1" noTextEdit="1"/>
              </p:cNvSpPr>
              <p:nvPr/>
            </p:nvSpPr>
            <p:spPr bwMode="auto">
              <a:xfrm>
                <a:off x="1828800" y="2286000"/>
                <a:ext cx="6172200" cy="2590613"/>
              </a:xfrm>
              <a:prstGeom prst="rect">
                <a:avLst/>
              </a:prstGeom>
              <a:blipFill>
                <a:blip r:embed="rId3"/>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6C0D804-E0DE-4931-9ABF-9A67D4B6EB2A}"/>
              </a:ext>
            </a:extLst>
          </p:cNvPr>
          <p:cNvSpPr txBox="1"/>
          <p:nvPr/>
        </p:nvSpPr>
        <p:spPr>
          <a:xfrm>
            <a:off x="609600" y="5334000"/>
            <a:ext cx="8382000" cy="1200329"/>
          </a:xfrm>
          <a:prstGeom prst="rect">
            <a:avLst/>
          </a:prstGeom>
          <a:noFill/>
        </p:spPr>
        <p:txBody>
          <a:bodyPr wrap="square" rtlCol="0">
            <a:spAutoFit/>
          </a:bodyPr>
          <a:lstStyle/>
          <a:p>
            <a:r>
              <a:rPr lang="en-US" sz="2400" dirty="0" err="1"/>
              <a:t>Jabrayilov</a:t>
            </a:r>
            <a:r>
              <a:rPr lang="en-US" sz="2400" dirty="0"/>
              <a:t> et al. (2016).  Comparison of classical test theory </a:t>
            </a:r>
          </a:p>
          <a:p>
            <a:r>
              <a:rPr lang="en-US" sz="2400" dirty="0"/>
              <a:t>and item response theory in individual change assessment.  </a:t>
            </a:r>
          </a:p>
          <a:p>
            <a:r>
              <a:rPr lang="en-US" sz="2400" u="sng" dirty="0" err="1"/>
              <a:t>Appled</a:t>
            </a:r>
            <a:r>
              <a:rPr lang="en-US" sz="2400" u="sng" dirty="0"/>
              <a:t> Psychological Measurement</a:t>
            </a:r>
            <a:r>
              <a:rPr lang="en-US" sz="2400" dirty="0"/>
              <a:t>, 40(8), 559-572.</a:t>
            </a:r>
          </a:p>
        </p:txBody>
      </p:sp>
      <p:sp>
        <p:nvSpPr>
          <p:cNvPr id="3" name="TextBox 2">
            <a:extLst>
              <a:ext uri="{FF2B5EF4-FFF2-40B4-BE49-F238E27FC236}">
                <a16:creationId xmlns:a16="http://schemas.microsoft.com/office/drawing/2014/main" id="{9CDADA61-204C-4ADD-9A63-5EEFED52E850}"/>
              </a:ext>
            </a:extLst>
          </p:cNvPr>
          <p:cNvSpPr txBox="1"/>
          <p:nvPr/>
        </p:nvSpPr>
        <p:spPr>
          <a:xfrm>
            <a:off x="1066800" y="4534379"/>
            <a:ext cx="7726411" cy="830997"/>
          </a:xfrm>
          <a:prstGeom prst="rect">
            <a:avLst/>
          </a:prstGeom>
          <a:noFill/>
        </p:spPr>
        <p:txBody>
          <a:bodyPr wrap="none" rtlCol="0">
            <a:spAutoFit/>
          </a:bodyPr>
          <a:lstStyle/>
          <a:p>
            <a:r>
              <a:rPr lang="en-US" sz="2400" dirty="0"/>
              <a:t>SE</a:t>
            </a:r>
            <a:r>
              <a:rPr lang="en-US" sz="2400" baseline="-25000" dirty="0"/>
              <a:t>b</a:t>
            </a:r>
            <a:r>
              <a:rPr lang="en-US" sz="2400" baseline="30000" dirty="0"/>
              <a:t>2</a:t>
            </a:r>
            <a:r>
              <a:rPr lang="en-US" sz="2400" dirty="0"/>
              <a:t> = Variance at baseline, SE</a:t>
            </a:r>
            <a:r>
              <a:rPr lang="en-US" sz="2400" baseline="-25000" dirty="0"/>
              <a:t>f</a:t>
            </a:r>
            <a:r>
              <a:rPr lang="en-US" sz="2400" baseline="30000" dirty="0"/>
              <a:t>2</a:t>
            </a:r>
            <a:r>
              <a:rPr lang="en-US" sz="2400" dirty="0"/>
              <a:t> = Variance at follow-up</a:t>
            </a:r>
          </a:p>
          <a:p>
            <a:endParaRPr lang="en-US" sz="2400" dirty="0"/>
          </a:p>
        </p:txBody>
      </p:sp>
    </p:spTree>
    <p:extLst>
      <p:ext uri="{BB962C8B-B14F-4D97-AF65-F5344CB8AC3E}">
        <p14:creationId xmlns:p14="http://schemas.microsoft.com/office/powerpoint/2010/main" val="235423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2999"/>
            <a:ext cx="8839200" cy="483963"/>
          </a:xfrm>
        </p:spPr>
        <p:txBody>
          <a:bodyPr>
            <a:normAutofit fontScale="90000"/>
          </a:bodyPr>
          <a:lstStyle/>
          <a:p>
            <a:br>
              <a:rPr lang="en-US" sz="2000" dirty="0">
                <a:latin typeface="Comic Sans MS" panose="030F0702030302020204" pitchFamily="66" charset="0"/>
              </a:rPr>
            </a:br>
            <a:br>
              <a:rPr lang="en-US" sz="2000" dirty="0">
                <a:latin typeface="Comic Sans MS" panose="030F0702030302020204" pitchFamily="66" charset="0"/>
              </a:rPr>
            </a:br>
            <a:br>
              <a:rPr lang="en-US" sz="2000" dirty="0">
                <a:latin typeface="Comic Sans MS" panose="030F0702030302020204" pitchFamily="66" charset="0"/>
              </a:rPr>
            </a:br>
            <a:r>
              <a:rPr lang="en-US" sz="2200" dirty="0">
                <a:latin typeface="Comic Sans MS" panose="030F0702030302020204" pitchFamily="66" charset="0"/>
              </a:rPr>
              <a:t>Hays, R. D., Spritzer, K. L., </a:t>
            </a:r>
            <a:r>
              <a:rPr lang="en-US" sz="2200" dirty="0" err="1">
                <a:latin typeface="Comic Sans MS" panose="030F0702030302020204" pitchFamily="66" charset="0"/>
              </a:rPr>
              <a:t>Sherbourne</a:t>
            </a:r>
            <a:r>
              <a:rPr lang="en-US" sz="2200" dirty="0">
                <a:latin typeface="Comic Sans MS" panose="030F0702030302020204" pitchFamily="66" charset="0"/>
              </a:rPr>
              <a:t>, C. D., Ryan, G. W., &amp; Coulter, I. D.  (2019). Group and individual-level change on health-related quality of life in chiropractic patients with chronic low back or neck pain. </a:t>
            </a:r>
            <a:r>
              <a:rPr lang="en-US" sz="2200" u="sng" dirty="0">
                <a:latin typeface="Comic Sans MS" panose="030F0702030302020204" pitchFamily="66" charset="0"/>
              </a:rPr>
              <a:t>Spine</a:t>
            </a:r>
            <a:r>
              <a:rPr lang="en-US" sz="2200" dirty="0">
                <a:latin typeface="Comic Sans MS" panose="030F0702030302020204" pitchFamily="66" charset="0"/>
              </a:rPr>
              <a:t>, </a:t>
            </a:r>
            <a:r>
              <a:rPr lang="en-US" sz="2200" u="sng" dirty="0">
                <a:latin typeface="Comic Sans MS" panose="030F0702030302020204" pitchFamily="66" charset="0"/>
              </a:rPr>
              <a:t>44</a:t>
            </a:r>
            <a:r>
              <a:rPr lang="en-US" sz="2200" dirty="0">
                <a:latin typeface="Comic Sans MS" panose="030F0702030302020204" pitchFamily="66" charset="0"/>
              </a:rPr>
              <a:t>(9), 647-651.</a:t>
            </a:r>
            <a:br>
              <a:rPr lang="en-US" sz="2200" dirty="0">
                <a:latin typeface="Comic Sans MS" panose="030F0702030302020204" pitchFamily="66" charset="0"/>
              </a:rPr>
            </a:br>
            <a:br>
              <a:rPr lang="en-US" sz="2200" dirty="0">
                <a:latin typeface="Comic Sans MS" panose="030F0702030302020204" pitchFamily="66" charset="0"/>
              </a:rPr>
            </a:br>
            <a:br>
              <a:rPr lang="en-US" sz="4000" dirty="0"/>
            </a:br>
            <a:br>
              <a:rPr lang="en-US" sz="4000" dirty="0"/>
            </a:br>
            <a:r>
              <a:rPr lang="en-US" sz="3600" b="1" dirty="0">
                <a:solidFill>
                  <a:schemeClr val="bg1"/>
                </a:solidFill>
              </a:rPr>
              <a:t>for CERC National Study</a:t>
            </a:r>
          </a:p>
        </p:txBody>
      </p:sp>
      <p:pic>
        <p:nvPicPr>
          <p:cNvPr id="5" name="Picture 4">
            <a:extLst>
              <a:ext uri="{FF2B5EF4-FFF2-40B4-BE49-F238E27FC236}">
                <a16:creationId xmlns:a16="http://schemas.microsoft.com/office/drawing/2014/main" id="{403BEF32-6E56-4220-A7E3-9A8C034DE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760" y="1588863"/>
            <a:ext cx="6772477" cy="5233278"/>
          </a:xfrm>
          <a:prstGeom prst="rect">
            <a:avLst/>
          </a:prstGeom>
        </p:spPr>
      </p:pic>
      <p:sp>
        <p:nvSpPr>
          <p:cNvPr id="3" name="TextBox 2">
            <a:extLst>
              <a:ext uri="{FF2B5EF4-FFF2-40B4-BE49-F238E27FC236}">
                <a16:creationId xmlns:a16="http://schemas.microsoft.com/office/drawing/2014/main" id="{6733A4FE-A9B7-4F1A-AA0C-BDB236990408}"/>
              </a:ext>
            </a:extLst>
          </p:cNvPr>
          <p:cNvSpPr txBox="1"/>
          <p:nvPr/>
        </p:nvSpPr>
        <p:spPr>
          <a:xfrm>
            <a:off x="457200" y="6172200"/>
            <a:ext cx="8610600" cy="584775"/>
          </a:xfrm>
          <a:prstGeom prst="rect">
            <a:avLst/>
          </a:prstGeom>
          <a:noFill/>
        </p:spPr>
        <p:txBody>
          <a:bodyPr wrap="square" rtlCol="0">
            <a:spAutoFit/>
          </a:bodyPr>
          <a:lstStyle/>
          <a:p>
            <a:r>
              <a:rPr lang="en-US" dirty="0"/>
              <a:t>      </a:t>
            </a:r>
            <a:r>
              <a:rPr lang="en-US" sz="1800" dirty="0"/>
              <a:t>125 clinics, </a:t>
            </a:r>
            <a:r>
              <a:rPr lang="en-US" sz="1800" u="sng" dirty="0"/>
              <a:t>2024</a:t>
            </a:r>
            <a:r>
              <a:rPr lang="en-US" sz="1800" dirty="0"/>
              <a:t> (72% of eligible) at baseline; </a:t>
            </a:r>
            <a:r>
              <a:rPr lang="en-US" sz="1800" u="sng" dirty="0"/>
              <a:t>1834</a:t>
            </a:r>
            <a:r>
              <a:rPr lang="en-US" sz="1800" dirty="0"/>
              <a:t> (91%) at follow-up.                               </a:t>
            </a:r>
          </a:p>
        </p:txBody>
      </p:sp>
    </p:spTree>
    <p:extLst>
      <p:ext uri="{BB962C8B-B14F-4D97-AF65-F5344CB8AC3E}">
        <p14:creationId xmlns:p14="http://schemas.microsoft.com/office/powerpoint/2010/main" val="106411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B3A6-C1FB-4B2E-964E-4AD5738763CE}"/>
              </a:ext>
            </a:extLst>
          </p:cNvPr>
          <p:cNvSpPr>
            <a:spLocks noGrp="1"/>
          </p:cNvSpPr>
          <p:nvPr>
            <p:ph type="title"/>
          </p:nvPr>
        </p:nvSpPr>
        <p:spPr>
          <a:xfrm>
            <a:off x="76200" y="274638"/>
            <a:ext cx="9067800" cy="1143000"/>
          </a:xfrm>
        </p:spPr>
        <p:txBody>
          <a:bodyPr/>
          <a:lstStyle/>
          <a:p>
            <a:br>
              <a:rPr lang="en-US" dirty="0">
                <a:latin typeface="Comic Sans MS" panose="030F0702030302020204" pitchFamily="66" charset="0"/>
              </a:rPr>
            </a:br>
            <a:r>
              <a:rPr lang="en-US" dirty="0">
                <a:latin typeface="Comic Sans MS" panose="030F0702030302020204" pitchFamily="66" charset="0"/>
              </a:rPr>
              <a:t>PROMIS-29 Physical and Mental Health Summary Scores</a:t>
            </a:r>
            <a:br>
              <a:rPr lang="en-US" dirty="0">
                <a:latin typeface="Comic Sans MS" panose="030F0702030302020204" pitchFamily="66" charset="0"/>
              </a:rPr>
            </a:br>
            <a:endParaRPr lang="en-US" sz="40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0B849965-905A-485A-89EC-E8153161B9BE}"/>
              </a:ext>
            </a:extLst>
          </p:cNvPr>
          <p:cNvSpPr>
            <a:spLocks noGrp="1"/>
          </p:cNvSpPr>
          <p:nvPr>
            <p:ph idx="1"/>
          </p:nvPr>
        </p:nvSpPr>
        <p:spPr>
          <a:xfrm>
            <a:off x="76200" y="1828800"/>
            <a:ext cx="9067800" cy="4525963"/>
          </a:xfrm>
        </p:spPr>
        <p:txBody>
          <a:bodyPr>
            <a:normAutofit fontScale="70000" lnSpcReduction="20000"/>
          </a:bodyPr>
          <a:lstStyle/>
          <a:p>
            <a:pPr lvl="1">
              <a:buFont typeface="Wingdings" panose="05000000000000000000" pitchFamily="2" charset="2"/>
              <a:buChar char="Ø"/>
            </a:pPr>
            <a:r>
              <a:rPr lang="en-US" dirty="0"/>
              <a:t>1. Physical functioning (4 items)</a:t>
            </a:r>
          </a:p>
          <a:p>
            <a:pPr lvl="1">
              <a:buFont typeface="Wingdings" panose="05000000000000000000" pitchFamily="2" charset="2"/>
              <a:buChar char="Ø"/>
            </a:pPr>
            <a:r>
              <a:rPr lang="en-US" dirty="0"/>
              <a:t>2. Pain intensity (1 item) and interference (4 items)</a:t>
            </a:r>
          </a:p>
          <a:p>
            <a:pPr lvl="1">
              <a:buFont typeface="Wingdings" panose="05000000000000000000" pitchFamily="2" charset="2"/>
              <a:buChar char="Ø"/>
            </a:pPr>
            <a:r>
              <a:rPr lang="en-US" dirty="0"/>
              <a:t>3. Fatigue (4 items)</a:t>
            </a:r>
          </a:p>
          <a:p>
            <a:pPr lvl="1">
              <a:buFont typeface="Wingdings" panose="05000000000000000000" pitchFamily="2" charset="2"/>
              <a:buChar char="Ø"/>
            </a:pPr>
            <a:r>
              <a:rPr lang="en-US" dirty="0"/>
              <a:t>4. Sleep disturbance (4 items)</a:t>
            </a:r>
          </a:p>
          <a:p>
            <a:pPr lvl="1">
              <a:buFont typeface="Wingdings" panose="05000000000000000000" pitchFamily="2" charset="2"/>
              <a:buChar char="Ø"/>
            </a:pPr>
            <a:r>
              <a:rPr lang="en-US" dirty="0"/>
              <a:t>5. Social health/participation in roles and activities (4 items)</a:t>
            </a:r>
          </a:p>
          <a:p>
            <a:pPr lvl="1">
              <a:buFont typeface="Wingdings" panose="05000000000000000000" pitchFamily="2" charset="2"/>
              <a:buChar char="Ø"/>
            </a:pPr>
            <a:r>
              <a:rPr lang="en-US" dirty="0"/>
              <a:t>6. </a:t>
            </a:r>
            <a:r>
              <a:rPr lang="en-US" dirty="0">
                <a:highlight>
                  <a:srgbClr val="FFFF00"/>
                </a:highlight>
              </a:rPr>
              <a:t>Emotional distress--anxiety (4 items) and depression (4 items)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7. Physical health summary score</a:t>
            </a:r>
          </a:p>
          <a:p>
            <a:pPr lvl="1">
              <a:buFont typeface="Wingdings" panose="05000000000000000000" pitchFamily="2" charset="2"/>
              <a:buChar char="Ø"/>
            </a:pPr>
            <a:r>
              <a:rPr lang="en-US" dirty="0"/>
              <a:t>8. Mental health summary score</a:t>
            </a:r>
          </a:p>
          <a:p>
            <a:pPr marL="914400" lvl="2" indent="0">
              <a:buNone/>
            </a:pPr>
            <a:endParaRPr lang="en-US" dirty="0"/>
          </a:p>
          <a:p>
            <a:pPr marL="0" indent="0">
              <a:buNone/>
            </a:pPr>
            <a:r>
              <a:rPr lang="en-US" sz="2600" i="1" dirty="0"/>
              <a:t>T-score metric (mean = 50, SD = 10)</a:t>
            </a:r>
          </a:p>
          <a:p>
            <a:pPr lvl="1"/>
            <a:endParaRPr lang="en-US" dirty="0"/>
          </a:p>
          <a:p>
            <a:pPr marL="457200" lvl="1" indent="0">
              <a:buNone/>
            </a:pPr>
            <a:r>
              <a:rPr lang="en-US" dirty="0"/>
              <a:t>  </a:t>
            </a:r>
            <a:r>
              <a:rPr lang="en-US" sz="2500" dirty="0"/>
              <a:t>  Hays, R. D., Spritzer, K. L., </a:t>
            </a:r>
            <a:r>
              <a:rPr lang="en-US" sz="2500" dirty="0" err="1"/>
              <a:t>Schalet</a:t>
            </a:r>
            <a:r>
              <a:rPr lang="en-US" sz="2500" dirty="0"/>
              <a:t>, B., &amp; </a:t>
            </a:r>
            <a:r>
              <a:rPr lang="en-US" sz="2500" dirty="0" err="1"/>
              <a:t>Cella</a:t>
            </a:r>
            <a:r>
              <a:rPr lang="en-US" sz="2500" dirty="0"/>
              <a:t>, D. (2018). PROMIS®-29 v2.0 Profile Physical and Mental Health Summary Scores.  </a:t>
            </a:r>
            <a:r>
              <a:rPr lang="en-US" sz="2500" u="sng" dirty="0"/>
              <a:t>Quality of Life Research</a:t>
            </a:r>
            <a:r>
              <a:rPr lang="en-US" sz="2500" dirty="0"/>
              <a:t>, </a:t>
            </a:r>
            <a:r>
              <a:rPr lang="en-US" sz="2500" u="sng" dirty="0"/>
              <a:t>27</a:t>
            </a:r>
            <a:r>
              <a:rPr lang="en-US" sz="2500" dirty="0"/>
              <a:t>(7), 1885-1891.</a:t>
            </a:r>
          </a:p>
          <a:p>
            <a:pPr marL="457200" lvl="1" indent="0">
              <a:buNone/>
            </a:pPr>
            <a:endParaRPr lang="en-US" sz="1800" dirty="0">
              <a:effectLst/>
              <a:latin typeface="Times New Roman" panose="02020603050405020304" pitchFamily="18" charset="0"/>
              <a:ea typeface="Times New Roman" panose="02020603050405020304" pitchFamily="18" charset="0"/>
            </a:endParaRPr>
          </a:p>
          <a:p>
            <a:pPr marL="457200" lvl="1" indent="0">
              <a:buNone/>
            </a:pPr>
            <a:endParaRPr lang="en-US" sz="2500"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67278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5B24-F341-4D70-A8F6-4828BDA573E2}"/>
              </a:ext>
            </a:extLst>
          </p:cNvPr>
          <p:cNvSpPr>
            <a:spLocks noGrp="1"/>
          </p:cNvSpPr>
          <p:nvPr>
            <p:ph type="title"/>
          </p:nvPr>
        </p:nvSpPr>
        <p:spPr>
          <a:xfrm>
            <a:off x="76200" y="297050"/>
            <a:ext cx="9067800" cy="1143000"/>
          </a:xfrm>
        </p:spPr>
        <p:txBody>
          <a:bodyPr/>
          <a:lstStyle/>
          <a:p>
            <a:r>
              <a:rPr lang="en-US" dirty="0">
                <a:latin typeface="Comic Sans MS" panose="030F0702030302020204" pitchFamily="66" charset="0"/>
              </a:rPr>
              <a:t>Time series data ideal for estimating individual variation</a:t>
            </a:r>
          </a:p>
        </p:txBody>
      </p:sp>
      <p:sp>
        <p:nvSpPr>
          <p:cNvPr id="3" name="Content Placeholder 2">
            <a:extLst>
              <a:ext uri="{FF2B5EF4-FFF2-40B4-BE49-F238E27FC236}">
                <a16:creationId xmlns:a16="http://schemas.microsoft.com/office/drawing/2014/main" id="{0F57B14B-4612-45D3-A5A1-7B0A5659FEFF}"/>
              </a:ext>
            </a:extLst>
          </p:cNvPr>
          <p:cNvSpPr>
            <a:spLocks noGrp="1"/>
          </p:cNvSpPr>
          <p:nvPr>
            <p:ph idx="1"/>
          </p:nvPr>
        </p:nvSpPr>
        <p:spPr>
          <a:xfrm>
            <a:off x="188259" y="1905000"/>
            <a:ext cx="8991600" cy="4525963"/>
          </a:xfrm>
        </p:spPr>
        <p:txBody>
          <a:bodyPr/>
          <a:lstStyle/>
          <a:p>
            <a:pPr>
              <a:buFont typeface="Arial" panose="020B0604020202020204" pitchFamily="34" charset="0"/>
              <a:buChar char="•"/>
            </a:pPr>
            <a:r>
              <a:rPr lang="en-US" dirty="0"/>
              <a:t>But requires 10 or more observations </a:t>
            </a:r>
          </a:p>
          <a:p>
            <a:pPr lvl="1">
              <a:buFont typeface="Arial" panose="020B0604020202020204" pitchFamily="34" charset="0"/>
              <a:buChar char="•"/>
            </a:pPr>
            <a:r>
              <a:rPr lang="en-US" dirty="0"/>
              <a:t>10+ per subject (</a:t>
            </a:r>
            <a:r>
              <a:rPr lang="en-US" dirty="0" err="1"/>
              <a:t>Borckardt</a:t>
            </a:r>
            <a:r>
              <a:rPr lang="en-US" dirty="0"/>
              <a:t> et al. 2008)</a:t>
            </a:r>
          </a:p>
          <a:p>
            <a:pPr lvl="1">
              <a:buFont typeface="Arial" panose="020B0604020202020204" pitchFamily="34" charset="0"/>
              <a:buChar char="•"/>
            </a:pPr>
            <a:r>
              <a:rPr lang="en-US" dirty="0"/>
              <a:t>15 per subject (</a:t>
            </a:r>
            <a:r>
              <a:rPr lang="en-US" dirty="0" err="1"/>
              <a:t>Moinpour</a:t>
            </a:r>
            <a:r>
              <a:rPr lang="en-US" dirty="0"/>
              <a:t> et al. 2017)</a:t>
            </a:r>
          </a:p>
          <a:p>
            <a:pPr lvl="1">
              <a:buFont typeface="Arial" panose="020B0604020202020204" pitchFamily="34" charset="0"/>
              <a:buChar char="•"/>
            </a:pPr>
            <a:endParaRPr lang="en-US" dirty="0"/>
          </a:p>
          <a:p>
            <a:pPr>
              <a:buFont typeface="Arial" panose="020B0604020202020204" pitchFamily="34" charset="0"/>
              <a:buChar char="•"/>
            </a:pPr>
            <a:r>
              <a:rPr lang="en-US" dirty="0"/>
              <a:t>Today’s presentation is about two time points </a:t>
            </a:r>
          </a:p>
          <a:p>
            <a:pPr lvl="1">
              <a:buFont typeface="Arial" panose="020B0604020202020204" pitchFamily="34" charset="0"/>
              <a:buChar char="•"/>
            </a:pPr>
            <a:r>
              <a:rPr lang="en-US" dirty="0"/>
              <a:t>Follow-up – baseline</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3B7E83D-0931-49DE-81A5-2310A8CFA995}"/>
              </a:ext>
            </a:extLst>
          </p:cNvPr>
          <p:cNvSpPr>
            <a:spLocks noGrp="1"/>
          </p:cNvSpPr>
          <p:nvPr>
            <p:ph type="sldNum" sz="quarter" idx="12"/>
          </p:nvPr>
        </p:nvSpPr>
        <p:spPr/>
        <p:txBody>
          <a:bodyPr/>
          <a:lstStyle/>
          <a:p>
            <a:pPr>
              <a:defRPr/>
            </a:pPr>
            <a:fld id="{0C5144EA-161E-419D-B606-46724030BA3B}" type="slidenum">
              <a:rPr lang="en-US" smtClean="0"/>
              <a:pPr>
                <a:defRPr/>
              </a:pPr>
              <a:t>2</a:t>
            </a:fld>
            <a:endParaRPr lang="en-US"/>
          </a:p>
        </p:txBody>
      </p:sp>
    </p:spTree>
    <p:extLst>
      <p:ext uri="{BB962C8B-B14F-4D97-AF65-F5344CB8AC3E}">
        <p14:creationId xmlns:p14="http://schemas.microsoft.com/office/powerpoint/2010/main" val="2371713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0B858-891F-4CFB-A425-05925FE3161C}"/>
              </a:ext>
            </a:extLst>
          </p:cNvPr>
          <p:cNvSpPr>
            <a:spLocks noGrp="1"/>
          </p:cNvSpPr>
          <p:nvPr>
            <p:ph type="title"/>
          </p:nvPr>
        </p:nvSpPr>
        <p:spPr>
          <a:xfrm>
            <a:off x="76200" y="274638"/>
            <a:ext cx="9067800" cy="1143000"/>
          </a:xfrm>
        </p:spPr>
        <p:txBody>
          <a:bodyPr/>
          <a:lstStyle/>
          <a:p>
            <a:r>
              <a:rPr lang="en-US" dirty="0"/>
              <a:t>PROMIS-29 Physical Function and Emotional Distress Measures</a:t>
            </a:r>
          </a:p>
        </p:txBody>
      </p:sp>
      <p:graphicFrame>
        <p:nvGraphicFramePr>
          <p:cNvPr id="5" name="Table 5">
            <a:extLst>
              <a:ext uri="{FF2B5EF4-FFF2-40B4-BE49-F238E27FC236}">
                <a16:creationId xmlns:a16="http://schemas.microsoft.com/office/drawing/2014/main" id="{088E6F31-F135-4044-8508-34BAEF60B0E7}"/>
              </a:ext>
            </a:extLst>
          </p:cNvPr>
          <p:cNvGraphicFramePr>
            <a:graphicFrameLocks noGrp="1"/>
          </p:cNvGraphicFramePr>
          <p:nvPr>
            <p:ph idx="1"/>
            <p:extLst>
              <p:ext uri="{D42A27DB-BD31-4B8C-83A1-F6EECF244321}">
                <p14:modId xmlns:p14="http://schemas.microsoft.com/office/powerpoint/2010/main" val="3042283775"/>
              </p:ext>
            </p:extLst>
          </p:nvPr>
        </p:nvGraphicFramePr>
        <p:xfrm>
          <a:off x="76200" y="1752600"/>
          <a:ext cx="9067800" cy="411480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4000096691"/>
                    </a:ext>
                  </a:extLst>
                </a:gridCol>
                <a:gridCol w="1813560">
                  <a:extLst>
                    <a:ext uri="{9D8B030D-6E8A-4147-A177-3AD203B41FA5}">
                      <a16:colId xmlns:a16="http://schemas.microsoft.com/office/drawing/2014/main" val="1336265744"/>
                    </a:ext>
                  </a:extLst>
                </a:gridCol>
                <a:gridCol w="1813560">
                  <a:extLst>
                    <a:ext uri="{9D8B030D-6E8A-4147-A177-3AD203B41FA5}">
                      <a16:colId xmlns:a16="http://schemas.microsoft.com/office/drawing/2014/main" val="2964238892"/>
                    </a:ext>
                  </a:extLst>
                </a:gridCol>
                <a:gridCol w="1813560">
                  <a:extLst>
                    <a:ext uri="{9D8B030D-6E8A-4147-A177-3AD203B41FA5}">
                      <a16:colId xmlns:a16="http://schemas.microsoft.com/office/drawing/2014/main" val="1974007467"/>
                    </a:ext>
                  </a:extLst>
                </a:gridCol>
                <a:gridCol w="1813560">
                  <a:extLst>
                    <a:ext uri="{9D8B030D-6E8A-4147-A177-3AD203B41FA5}">
                      <a16:colId xmlns:a16="http://schemas.microsoft.com/office/drawing/2014/main" val="264839077"/>
                    </a:ext>
                  </a:extLst>
                </a:gridCol>
              </a:tblGrid>
              <a:tr h="1371600">
                <a:tc>
                  <a:txBody>
                    <a:bodyPr/>
                    <a:lstStyle/>
                    <a:p>
                      <a:r>
                        <a:rPr lang="en-US" dirty="0"/>
                        <a:t>PROMIS-29 Measure</a:t>
                      </a:r>
                    </a:p>
                  </a:txBody>
                  <a:tcPr/>
                </a:tc>
                <a:tc>
                  <a:txBody>
                    <a:bodyPr/>
                    <a:lstStyle/>
                    <a:p>
                      <a:pPr algn="ctr"/>
                      <a:r>
                        <a:rPr lang="en-US" dirty="0"/>
                        <a:t>Baseline Mean</a:t>
                      </a:r>
                    </a:p>
                  </a:txBody>
                  <a:tcPr/>
                </a:tc>
                <a:tc>
                  <a:txBody>
                    <a:bodyPr/>
                    <a:lstStyle/>
                    <a:p>
                      <a:pPr algn="ctr"/>
                      <a:r>
                        <a:rPr lang="en-US" dirty="0"/>
                        <a:t>3-month later Mean</a:t>
                      </a:r>
                    </a:p>
                  </a:txBody>
                  <a:tcPr/>
                </a:tc>
                <a:tc>
                  <a:txBody>
                    <a:bodyPr/>
                    <a:lstStyle/>
                    <a:p>
                      <a:pPr algn="ctr"/>
                      <a:r>
                        <a:rPr lang="en-US" dirty="0"/>
                        <a:t>t</a:t>
                      </a:r>
                    </a:p>
                  </a:txBody>
                  <a:tcPr/>
                </a:tc>
                <a:tc>
                  <a:txBody>
                    <a:bodyPr/>
                    <a:lstStyle/>
                    <a:p>
                      <a:pPr algn="ctr"/>
                      <a:r>
                        <a:rPr lang="en-US" dirty="0"/>
                        <a:t>Effect Size</a:t>
                      </a:r>
                    </a:p>
                  </a:txBody>
                  <a:tcPr/>
                </a:tc>
                <a:extLst>
                  <a:ext uri="{0D108BD9-81ED-4DB2-BD59-A6C34878D82A}">
                    <a16:rowId xmlns:a16="http://schemas.microsoft.com/office/drawing/2014/main" val="2012812812"/>
                  </a:ext>
                </a:extLst>
              </a:tr>
              <a:tr h="1371600">
                <a:tc>
                  <a:txBody>
                    <a:bodyPr/>
                    <a:lstStyle/>
                    <a:p>
                      <a:r>
                        <a:rPr lang="en-US" dirty="0"/>
                        <a:t>Physical function</a:t>
                      </a:r>
                    </a:p>
                  </a:txBody>
                  <a:tcPr/>
                </a:tc>
                <a:tc>
                  <a:txBody>
                    <a:bodyPr/>
                    <a:lstStyle/>
                    <a:p>
                      <a:pPr algn="ctr"/>
                      <a:r>
                        <a:rPr lang="en-US" dirty="0"/>
                        <a:t>46</a:t>
                      </a:r>
                    </a:p>
                  </a:txBody>
                  <a:tcPr/>
                </a:tc>
                <a:tc>
                  <a:txBody>
                    <a:bodyPr/>
                    <a:lstStyle/>
                    <a:p>
                      <a:pPr algn="ctr"/>
                      <a:r>
                        <a:rPr lang="en-US" dirty="0"/>
                        <a:t>47</a:t>
                      </a:r>
                    </a:p>
                  </a:txBody>
                  <a:tcPr/>
                </a:tc>
                <a:tc>
                  <a:txBody>
                    <a:bodyPr/>
                    <a:lstStyle/>
                    <a:p>
                      <a:pPr algn="ctr"/>
                      <a:r>
                        <a:rPr lang="en-US" dirty="0"/>
                        <a:t>4.15</a:t>
                      </a:r>
                    </a:p>
                  </a:txBody>
                  <a:tcPr/>
                </a:tc>
                <a:tc>
                  <a:txBody>
                    <a:bodyPr/>
                    <a:lstStyle/>
                    <a:p>
                      <a:pPr algn="ctr"/>
                      <a:r>
                        <a:rPr lang="en-US" dirty="0"/>
                        <a:t>.08</a:t>
                      </a:r>
                    </a:p>
                  </a:txBody>
                  <a:tcPr/>
                </a:tc>
                <a:extLst>
                  <a:ext uri="{0D108BD9-81ED-4DB2-BD59-A6C34878D82A}">
                    <a16:rowId xmlns:a16="http://schemas.microsoft.com/office/drawing/2014/main" val="2393886710"/>
                  </a:ext>
                </a:extLst>
              </a:tr>
              <a:tr h="1371600">
                <a:tc>
                  <a:txBody>
                    <a:bodyPr/>
                    <a:lstStyle/>
                    <a:p>
                      <a:r>
                        <a:rPr lang="en-US" dirty="0"/>
                        <a:t>Emotional Distress</a:t>
                      </a:r>
                    </a:p>
                  </a:txBody>
                  <a:tcPr/>
                </a:tc>
                <a:tc>
                  <a:txBody>
                    <a:bodyPr/>
                    <a:lstStyle/>
                    <a:p>
                      <a:pPr algn="ctr"/>
                      <a:r>
                        <a:rPr lang="en-US" dirty="0"/>
                        <a:t>50</a:t>
                      </a:r>
                    </a:p>
                  </a:txBody>
                  <a:tcPr/>
                </a:tc>
                <a:tc>
                  <a:txBody>
                    <a:bodyPr/>
                    <a:lstStyle/>
                    <a:p>
                      <a:pPr algn="ctr"/>
                      <a:r>
                        <a:rPr lang="en-US" dirty="0"/>
                        <a:t>50</a:t>
                      </a:r>
                    </a:p>
                  </a:txBody>
                  <a:tcPr/>
                </a:tc>
                <a:tc>
                  <a:txBody>
                    <a:bodyPr/>
                    <a:lstStyle/>
                    <a:p>
                      <a:pPr algn="ctr"/>
                      <a:r>
                        <a:rPr lang="en-US" dirty="0"/>
                        <a:t>0.04</a:t>
                      </a:r>
                    </a:p>
                  </a:txBody>
                  <a:tcPr/>
                </a:tc>
                <a:tc>
                  <a:txBody>
                    <a:bodyPr/>
                    <a:lstStyle/>
                    <a:p>
                      <a:pPr algn="ctr"/>
                      <a:r>
                        <a:rPr lang="en-US" dirty="0"/>
                        <a:t>.01</a:t>
                      </a:r>
                    </a:p>
                  </a:txBody>
                  <a:tcPr/>
                </a:tc>
                <a:extLst>
                  <a:ext uri="{0D108BD9-81ED-4DB2-BD59-A6C34878D82A}">
                    <a16:rowId xmlns:a16="http://schemas.microsoft.com/office/drawing/2014/main" val="3339531320"/>
                  </a:ext>
                </a:extLst>
              </a:tr>
            </a:tbl>
          </a:graphicData>
        </a:graphic>
      </p:graphicFrame>
      <p:sp>
        <p:nvSpPr>
          <p:cNvPr id="2" name="Slide Number Placeholder 1">
            <a:extLst>
              <a:ext uri="{FF2B5EF4-FFF2-40B4-BE49-F238E27FC236}">
                <a16:creationId xmlns:a16="http://schemas.microsoft.com/office/drawing/2014/main" id="{D543C77D-0B10-4403-8986-36A532716D9C}"/>
              </a:ext>
            </a:extLst>
          </p:cNvPr>
          <p:cNvSpPr>
            <a:spLocks noGrp="1"/>
          </p:cNvSpPr>
          <p:nvPr>
            <p:ph type="sldNum" sz="quarter" idx="12"/>
          </p:nvPr>
        </p:nvSpPr>
        <p:spPr/>
        <p:txBody>
          <a:bodyPr/>
          <a:lstStyle/>
          <a:p>
            <a:pPr>
              <a:defRPr/>
            </a:pPr>
            <a:fld id="{FC104A63-7622-4A0E-8213-283EA964E1B0}" type="slidenum">
              <a:rPr lang="en-US" smtClean="0"/>
              <a:pPr>
                <a:defRPr/>
              </a:pPr>
              <a:t>20</a:t>
            </a:fld>
            <a:endParaRPr lang="en-US"/>
          </a:p>
        </p:txBody>
      </p:sp>
      <p:sp>
        <p:nvSpPr>
          <p:cNvPr id="4" name="TextBox 3">
            <a:extLst>
              <a:ext uri="{FF2B5EF4-FFF2-40B4-BE49-F238E27FC236}">
                <a16:creationId xmlns:a16="http://schemas.microsoft.com/office/drawing/2014/main" id="{7CD7C47E-AB0E-4482-ACDB-EC5FE884C498}"/>
              </a:ext>
            </a:extLst>
          </p:cNvPr>
          <p:cNvSpPr txBox="1"/>
          <p:nvPr/>
        </p:nvSpPr>
        <p:spPr>
          <a:xfrm>
            <a:off x="76200" y="5562600"/>
            <a:ext cx="8991600" cy="430887"/>
          </a:xfrm>
          <a:prstGeom prst="rect">
            <a:avLst/>
          </a:prstGeom>
          <a:noFill/>
        </p:spPr>
        <p:txBody>
          <a:bodyPr wrap="square" rtlCol="0">
            <a:spAutoFit/>
          </a:bodyPr>
          <a:lstStyle/>
          <a:p>
            <a:r>
              <a:rPr lang="en-US" sz="2200" dirty="0"/>
              <a:t>Emotional distress = mean of 4-item depression and 4-item anxiety scales</a:t>
            </a:r>
          </a:p>
        </p:txBody>
      </p:sp>
    </p:spTree>
    <p:extLst>
      <p:ext uri="{BB962C8B-B14F-4D97-AF65-F5344CB8AC3E}">
        <p14:creationId xmlns:p14="http://schemas.microsoft.com/office/powerpoint/2010/main" val="389216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21</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extLst>
              <p:ext uri="{D42A27DB-BD31-4B8C-83A1-F6EECF244321}">
                <p14:modId xmlns:p14="http://schemas.microsoft.com/office/powerpoint/2010/main" val="1032310152"/>
              </p:ext>
            </p:extLst>
          </p:nvPr>
        </p:nvGraphicFramePr>
        <p:xfrm>
          <a:off x="400050" y="762000"/>
          <a:ext cx="8305800" cy="5715000"/>
        </p:xfrm>
        <a:graphic>
          <a:graphicData uri="http://schemas.openxmlformats.org/presentationml/2006/ole">
            <mc:AlternateContent xmlns:mc="http://schemas.openxmlformats.org/markup-compatibility/2006">
              <mc:Choice xmlns:v="urn:schemas-microsoft-com:vml" Requires="v">
                <p:oleObj name="Document" r:id="rId3" imgW="5942845" imgH="3625715" progId="Word.Document.12">
                  <p:embed/>
                </p:oleObj>
              </mc:Choice>
              <mc:Fallback>
                <p:oleObj name="Document" r:id="rId3" imgW="5942845" imgH="3625715"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4"/>
                      <a:stretch>
                        <a:fillRect/>
                      </a:stretch>
                    </p:blipFill>
                    <p:spPr>
                      <a:xfrm>
                        <a:off x="400050" y="762000"/>
                        <a:ext cx="8305800" cy="57150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C8B5621-E199-4322-9EB4-8B1528271C9A}"/>
              </a:ext>
            </a:extLst>
          </p:cNvPr>
          <p:cNvSpPr txBox="1"/>
          <p:nvPr/>
        </p:nvSpPr>
        <p:spPr>
          <a:xfrm>
            <a:off x="7467600" y="4038600"/>
            <a:ext cx="762000" cy="400110"/>
          </a:xfrm>
          <a:prstGeom prst="rect">
            <a:avLst/>
          </a:prstGeom>
          <a:noFill/>
        </p:spPr>
        <p:txBody>
          <a:bodyPr wrap="square" rtlCol="0">
            <a:spAutoFit/>
          </a:bodyPr>
          <a:lstStyle/>
          <a:p>
            <a:r>
              <a:rPr lang="en-US" sz="2000" dirty="0">
                <a:highlight>
                  <a:srgbClr val="FFFF00"/>
                </a:highlight>
              </a:rPr>
              <a:t>78%</a:t>
            </a:r>
          </a:p>
        </p:txBody>
      </p:sp>
      <p:sp>
        <p:nvSpPr>
          <p:cNvPr id="7" name="TextBox 6">
            <a:extLst>
              <a:ext uri="{FF2B5EF4-FFF2-40B4-BE49-F238E27FC236}">
                <a16:creationId xmlns:a16="http://schemas.microsoft.com/office/drawing/2014/main" id="{8D4DC99B-E7CB-4254-99EC-5838EEBDFF2F}"/>
              </a:ext>
            </a:extLst>
          </p:cNvPr>
          <p:cNvSpPr txBox="1"/>
          <p:nvPr/>
        </p:nvSpPr>
        <p:spPr>
          <a:xfrm>
            <a:off x="4146986" y="5438745"/>
            <a:ext cx="761747" cy="400110"/>
          </a:xfrm>
          <a:prstGeom prst="rect">
            <a:avLst/>
          </a:prstGeom>
          <a:noFill/>
        </p:spPr>
        <p:txBody>
          <a:bodyPr wrap="none" rtlCol="0">
            <a:spAutoFit/>
          </a:bodyPr>
          <a:lstStyle/>
          <a:p>
            <a:r>
              <a:rPr lang="en-US" sz="2000" dirty="0">
                <a:highlight>
                  <a:srgbClr val="FFFF00"/>
                </a:highlight>
              </a:rPr>
              <a:t> 91%</a:t>
            </a:r>
          </a:p>
        </p:txBody>
      </p:sp>
      <p:sp>
        <p:nvSpPr>
          <p:cNvPr id="8" name="TextBox 7">
            <a:extLst>
              <a:ext uri="{FF2B5EF4-FFF2-40B4-BE49-F238E27FC236}">
                <a16:creationId xmlns:a16="http://schemas.microsoft.com/office/drawing/2014/main" id="{C172340F-5E89-4794-A21E-FBB55308C8A2}"/>
              </a:ext>
            </a:extLst>
          </p:cNvPr>
          <p:cNvSpPr txBox="1"/>
          <p:nvPr/>
        </p:nvSpPr>
        <p:spPr>
          <a:xfrm>
            <a:off x="685800" y="5865749"/>
            <a:ext cx="7086600" cy="492443"/>
          </a:xfrm>
          <a:prstGeom prst="rect">
            <a:avLst/>
          </a:prstGeom>
          <a:noFill/>
        </p:spPr>
        <p:txBody>
          <a:bodyPr wrap="square">
            <a:spAutoFit/>
          </a:bodyPr>
          <a:lstStyle/>
          <a:p>
            <a:pPr algn="ctr"/>
            <a:r>
              <a:rPr lang="en-US" sz="2600" dirty="0"/>
              <a:t>Spearman rank-order correlation = 0.54</a:t>
            </a:r>
          </a:p>
        </p:txBody>
      </p:sp>
    </p:spTree>
    <p:extLst>
      <p:ext uri="{BB962C8B-B14F-4D97-AF65-F5344CB8AC3E}">
        <p14:creationId xmlns:p14="http://schemas.microsoft.com/office/powerpoint/2010/main" val="2965107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22</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extLst>
              <p:ext uri="{D42A27DB-BD31-4B8C-83A1-F6EECF244321}">
                <p14:modId xmlns:p14="http://schemas.microsoft.com/office/powerpoint/2010/main" val="4141369867"/>
              </p:ext>
            </p:extLst>
          </p:nvPr>
        </p:nvGraphicFramePr>
        <p:xfrm>
          <a:off x="471488" y="801688"/>
          <a:ext cx="7937500" cy="4854575"/>
        </p:xfrm>
        <a:graphic>
          <a:graphicData uri="http://schemas.openxmlformats.org/presentationml/2006/ole">
            <mc:AlternateContent xmlns:mc="http://schemas.openxmlformats.org/markup-compatibility/2006">
              <mc:Choice xmlns:v="urn:schemas-microsoft-com:vml" Requires="v">
                <p:oleObj name="Document" r:id="rId3" imgW="5952018" imgH="3632564" progId="Word.Document.12">
                  <p:embed/>
                </p:oleObj>
              </mc:Choice>
              <mc:Fallback>
                <p:oleObj name="Document" r:id="rId3" imgW="5952018" imgH="3632564"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4"/>
                      <a:stretch>
                        <a:fillRect/>
                      </a:stretch>
                    </p:blipFill>
                    <p:spPr>
                      <a:xfrm>
                        <a:off x="471488" y="801688"/>
                        <a:ext cx="7937500" cy="4854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BFF8FB2-FDD4-479A-9DCB-A549CEB34179}"/>
              </a:ext>
            </a:extLst>
          </p:cNvPr>
          <p:cNvSpPr txBox="1"/>
          <p:nvPr/>
        </p:nvSpPr>
        <p:spPr>
          <a:xfrm>
            <a:off x="4191000" y="3657600"/>
            <a:ext cx="914399" cy="400110"/>
          </a:xfrm>
          <a:prstGeom prst="rect">
            <a:avLst/>
          </a:prstGeom>
          <a:noFill/>
        </p:spPr>
        <p:txBody>
          <a:bodyPr wrap="square" rtlCol="0">
            <a:spAutoFit/>
          </a:bodyPr>
          <a:lstStyle/>
          <a:p>
            <a:r>
              <a:rPr lang="en-US" sz="2000" dirty="0">
                <a:highlight>
                  <a:srgbClr val="FFFF00"/>
                </a:highlight>
              </a:rPr>
              <a:t>99%</a:t>
            </a:r>
          </a:p>
        </p:txBody>
      </p:sp>
    </p:spTree>
    <p:extLst>
      <p:ext uri="{BB962C8B-B14F-4D97-AF65-F5344CB8AC3E}">
        <p14:creationId xmlns:p14="http://schemas.microsoft.com/office/powerpoint/2010/main" val="4224508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23</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extLst>
              <p:ext uri="{D42A27DB-BD31-4B8C-83A1-F6EECF244321}">
                <p14:modId xmlns:p14="http://schemas.microsoft.com/office/powerpoint/2010/main" val="4053731263"/>
              </p:ext>
            </p:extLst>
          </p:nvPr>
        </p:nvGraphicFramePr>
        <p:xfrm>
          <a:off x="471488" y="801688"/>
          <a:ext cx="7937500" cy="4854575"/>
        </p:xfrm>
        <a:graphic>
          <a:graphicData uri="http://schemas.openxmlformats.org/presentationml/2006/ole">
            <mc:AlternateContent xmlns:mc="http://schemas.openxmlformats.org/markup-compatibility/2006">
              <mc:Choice xmlns:v="urn:schemas-microsoft-com:vml" Requires="v">
                <p:oleObj name="Document" r:id="rId3" imgW="5952018" imgH="3632564" progId="Word.Document.12">
                  <p:embed/>
                </p:oleObj>
              </mc:Choice>
              <mc:Fallback>
                <p:oleObj name="Document" r:id="rId3" imgW="5952018" imgH="3632564"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4"/>
                      <a:stretch>
                        <a:fillRect/>
                      </a:stretch>
                    </p:blipFill>
                    <p:spPr>
                      <a:xfrm>
                        <a:off x="471488" y="801688"/>
                        <a:ext cx="7937500" cy="4854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BFF8FB2-FDD4-479A-9DCB-A549CEB34179}"/>
              </a:ext>
            </a:extLst>
          </p:cNvPr>
          <p:cNvSpPr txBox="1"/>
          <p:nvPr/>
        </p:nvSpPr>
        <p:spPr>
          <a:xfrm>
            <a:off x="4191000" y="3657600"/>
            <a:ext cx="914399" cy="400110"/>
          </a:xfrm>
          <a:prstGeom prst="rect">
            <a:avLst/>
          </a:prstGeom>
          <a:noFill/>
        </p:spPr>
        <p:txBody>
          <a:bodyPr wrap="square" rtlCol="0">
            <a:spAutoFit/>
          </a:bodyPr>
          <a:lstStyle/>
          <a:p>
            <a:endParaRPr lang="en-US" sz="2000" dirty="0">
              <a:highlight>
                <a:srgbClr val="FFFF00"/>
              </a:highlight>
            </a:endParaRPr>
          </a:p>
        </p:txBody>
      </p:sp>
      <p:sp>
        <p:nvSpPr>
          <p:cNvPr id="7" name="TextBox 6">
            <a:extLst>
              <a:ext uri="{FF2B5EF4-FFF2-40B4-BE49-F238E27FC236}">
                <a16:creationId xmlns:a16="http://schemas.microsoft.com/office/drawing/2014/main" id="{47B44487-622D-4167-B0B7-D02C09C1BA58}"/>
              </a:ext>
            </a:extLst>
          </p:cNvPr>
          <p:cNvSpPr txBox="1"/>
          <p:nvPr/>
        </p:nvSpPr>
        <p:spPr>
          <a:xfrm>
            <a:off x="2590800" y="3045589"/>
            <a:ext cx="1143000" cy="400110"/>
          </a:xfrm>
          <a:prstGeom prst="rect">
            <a:avLst/>
          </a:prstGeom>
          <a:noFill/>
        </p:spPr>
        <p:txBody>
          <a:bodyPr wrap="square" rtlCol="0">
            <a:spAutoFit/>
          </a:bodyPr>
          <a:lstStyle/>
          <a:p>
            <a:r>
              <a:rPr lang="en-US" sz="2000" dirty="0">
                <a:highlight>
                  <a:srgbClr val="FFFF00"/>
                </a:highlight>
              </a:rPr>
              <a:t>27%</a:t>
            </a:r>
          </a:p>
        </p:txBody>
      </p:sp>
      <p:sp>
        <p:nvSpPr>
          <p:cNvPr id="8" name="TextBox 7">
            <a:extLst>
              <a:ext uri="{FF2B5EF4-FFF2-40B4-BE49-F238E27FC236}">
                <a16:creationId xmlns:a16="http://schemas.microsoft.com/office/drawing/2014/main" id="{AC296AFF-AA73-4765-ADAA-E75B256494EB}"/>
              </a:ext>
            </a:extLst>
          </p:cNvPr>
          <p:cNvSpPr txBox="1"/>
          <p:nvPr/>
        </p:nvSpPr>
        <p:spPr>
          <a:xfrm>
            <a:off x="5800725" y="4214526"/>
            <a:ext cx="773827" cy="400110"/>
          </a:xfrm>
          <a:prstGeom prst="rect">
            <a:avLst/>
          </a:prstGeom>
          <a:noFill/>
        </p:spPr>
        <p:txBody>
          <a:bodyPr wrap="square" rtlCol="0">
            <a:spAutoFit/>
          </a:bodyPr>
          <a:lstStyle/>
          <a:p>
            <a:endParaRPr lang="en-US" sz="2000" dirty="0">
              <a:highlight>
                <a:srgbClr val="FFFF00"/>
              </a:highlight>
            </a:endParaRPr>
          </a:p>
        </p:txBody>
      </p:sp>
    </p:spTree>
    <p:extLst>
      <p:ext uri="{BB962C8B-B14F-4D97-AF65-F5344CB8AC3E}">
        <p14:creationId xmlns:p14="http://schemas.microsoft.com/office/powerpoint/2010/main" val="4287834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24</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extLst>
              <p:ext uri="{D42A27DB-BD31-4B8C-83A1-F6EECF244321}">
                <p14:modId xmlns:p14="http://schemas.microsoft.com/office/powerpoint/2010/main" val="1906626127"/>
              </p:ext>
            </p:extLst>
          </p:nvPr>
        </p:nvGraphicFramePr>
        <p:xfrm>
          <a:off x="471488" y="801688"/>
          <a:ext cx="7937500" cy="4854575"/>
        </p:xfrm>
        <a:graphic>
          <a:graphicData uri="http://schemas.openxmlformats.org/presentationml/2006/ole">
            <mc:AlternateContent xmlns:mc="http://schemas.openxmlformats.org/markup-compatibility/2006">
              <mc:Choice xmlns:v="urn:schemas-microsoft-com:vml" Requires="v">
                <p:oleObj name="Document" r:id="rId3" imgW="5952018" imgH="3632564" progId="Word.Document.12">
                  <p:embed/>
                </p:oleObj>
              </mc:Choice>
              <mc:Fallback>
                <p:oleObj name="Document" r:id="rId3" imgW="5952018" imgH="3632564"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4"/>
                      <a:stretch>
                        <a:fillRect/>
                      </a:stretch>
                    </p:blipFill>
                    <p:spPr>
                      <a:xfrm>
                        <a:off x="471488" y="801688"/>
                        <a:ext cx="7937500" cy="4854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BFF8FB2-FDD4-479A-9DCB-A549CEB34179}"/>
              </a:ext>
            </a:extLst>
          </p:cNvPr>
          <p:cNvSpPr txBox="1"/>
          <p:nvPr/>
        </p:nvSpPr>
        <p:spPr>
          <a:xfrm>
            <a:off x="4191000" y="3657600"/>
            <a:ext cx="914399" cy="400110"/>
          </a:xfrm>
          <a:prstGeom prst="rect">
            <a:avLst/>
          </a:prstGeom>
          <a:noFill/>
        </p:spPr>
        <p:txBody>
          <a:bodyPr wrap="square" rtlCol="0">
            <a:spAutoFit/>
          </a:bodyPr>
          <a:lstStyle/>
          <a:p>
            <a:endParaRPr lang="en-US" sz="2000" dirty="0">
              <a:highlight>
                <a:srgbClr val="FFFF00"/>
              </a:highlight>
            </a:endParaRPr>
          </a:p>
        </p:txBody>
      </p:sp>
      <p:sp>
        <p:nvSpPr>
          <p:cNvPr id="7" name="TextBox 6">
            <a:extLst>
              <a:ext uri="{FF2B5EF4-FFF2-40B4-BE49-F238E27FC236}">
                <a16:creationId xmlns:a16="http://schemas.microsoft.com/office/drawing/2014/main" id="{47B44487-622D-4167-B0B7-D02C09C1BA58}"/>
              </a:ext>
            </a:extLst>
          </p:cNvPr>
          <p:cNvSpPr txBox="1"/>
          <p:nvPr/>
        </p:nvSpPr>
        <p:spPr>
          <a:xfrm>
            <a:off x="2590800" y="3045589"/>
            <a:ext cx="1143000" cy="400110"/>
          </a:xfrm>
          <a:prstGeom prst="rect">
            <a:avLst/>
          </a:prstGeom>
          <a:noFill/>
        </p:spPr>
        <p:txBody>
          <a:bodyPr wrap="square" rtlCol="0">
            <a:spAutoFit/>
          </a:bodyPr>
          <a:lstStyle/>
          <a:p>
            <a:endParaRPr lang="en-US" sz="2000" dirty="0">
              <a:highlight>
                <a:srgbClr val="FFFF00"/>
              </a:highlight>
            </a:endParaRPr>
          </a:p>
        </p:txBody>
      </p:sp>
      <p:sp>
        <p:nvSpPr>
          <p:cNvPr id="8" name="TextBox 7">
            <a:extLst>
              <a:ext uri="{FF2B5EF4-FFF2-40B4-BE49-F238E27FC236}">
                <a16:creationId xmlns:a16="http://schemas.microsoft.com/office/drawing/2014/main" id="{AC296AFF-AA73-4765-ADAA-E75B256494EB}"/>
              </a:ext>
            </a:extLst>
          </p:cNvPr>
          <p:cNvSpPr txBox="1"/>
          <p:nvPr/>
        </p:nvSpPr>
        <p:spPr>
          <a:xfrm>
            <a:off x="5800725" y="4214526"/>
            <a:ext cx="773827" cy="400110"/>
          </a:xfrm>
          <a:prstGeom prst="rect">
            <a:avLst/>
          </a:prstGeom>
          <a:noFill/>
        </p:spPr>
        <p:txBody>
          <a:bodyPr wrap="square" rtlCol="0">
            <a:spAutoFit/>
          </a:bodyPr>
          <a:lstStyle/>
          <a:p>
            <a:r>
              <a:rPr lang="en-US" sz="2000" dirty="0">
                <a:highlight>
                  <a:srgbClr val="FFFF00"/>
                </a:highlight>
              </a:rPr>
              <a:t>38%</a:t>
            </a:r>
          </a:p>
        </p:txBody>
      </p:sp>
    </p:spTree>
    <p:extLst>
      <p:ext uri="{BB962C8B-B14F-4D97-AF65-F5344CB8AC3E}">
        <p14:creationId xmlns:p14="http://schemas.microsoft.com/office/powerpoint/2010/main" val="2872858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25</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66725" y="800100"/>
          <a:ext cx="8018463" cy="4897438"/>
        </p:xfrm>
        <a:graphic>
          <a:graphicData uri="http://schemas.openxmlformats.org/presentationml/2006/ole">
            <mc:AlternateContent xmlns:mc="http://schemas.openxmlformats.org/markup-compatibility/2006">
              <mc:Choice xmlns:v="urn:schemas-microsoft-com:vml" Requires="v">
                <p:oleObj name="Document" r:id="rId3" imgW="5942845" imgH="3638337" progId="Word.Document.12">
                  <p:embed/>
                </p:oleObj>
              </mc:Choice>
              <mc:Fallback>
                <p:oleObj name="Document" r:id="rId3" imgW="5942845" imgH="3638337"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4"/>
                      <a:stretch>
                        <a:fillRect/>
                      </a:stretch>
                    </p:blipFill>
                    <p:spPr>
                      <a:xfrm>
                        <a:off x="466725" y="800100"/>
                        <a:ext cx="8018463" cy="4897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87F8C5A-2D32-4122-B3E1-F4847F608100}"/>
              </a:ext>
            </a:extLst>
          </p:cNvPr>
          <p:cNvSpPr txBox="1"/>
          <p:nvPr/>
        </p:nvSpPr>
        <p:spPr>
          <a:xfrm>
            <a:off x="469900" y="5398036"/>
            <a:ext cx="7988299" cy="1323439"/>
          </a:xfrm>
          <a:prstGeom prst="rect">
            <a:avLst/>
          </a:prstGeom>
          <a:noFill/>
        </p:spPr>
        <p:txBody>
          <a:bodyPr wrap="square" rtlCol="0">
            <a:spAutoFit/>
          </a:bodyPr>
          <a:lstStyle/>
          <a:p>
            <a:r>
              <a:rPr lang="en-US" sz="2000" dirty="0"/>
              <a:t>                             </a:t>
            </a:r>
          </a:p>
          <a:p>
            <a:pPr algn="ctr"/>
            <a:r>
              <a:rPr lang="en-US" sz="2000" dirty="0">
                <a:highlight>
                  <a:srgbClr val="00FFFF"/>
                </a:highlight>
              </a:rPr>
              <a:t>*</a:t>
            </a:r>
            <a:r>
              <a:rPr lang="el-GR" sz="2000" dirty="0">
                <a:highlight>
                  <a:srgbClr val="00FFFF"/>
                </a:highlight>
              </a:rPr>
              <a:t>Δ</a:t>
            </a:r>
            <a:r>
              <a:rPr lang="en-US" sz="2000" dirty="0">
                <a:highlight>
                  <a:srgbClr val="00FFFF"/>
                </a:highlight>
              </a:rPr>
              <a:t> = -13.7 </a:t>
            </a:r>
          </a:p>
          <a:p>
            <a:r>
              <a:rPr lang="en-US" sz="2000" dirty="0"/>
              <a:t>  SEM = 2.6, RCI</a:t>
            </a:r>
            <a:r>
              <a:rPr lang="en-US" sz="2000" baseline="-25000" dirty="0"/>
              <a:t>CTT</a:t>
            </a:r>
            <a:r>
              <a:rPr lang="en-US" sz="2000" dirty="0"/>
              <a:t> = 3.7 versus SE = 7.1, RCI</a:t>
            </a:r>
            <a:r>
              <a:rPr lang="en-US" sz="2000" baseline="-25000" dirty="0"/>
              <a:t>IRT</a:t>
            </a:r>
            <a:r>
              <a:rPr lang="en-US" sz="2000" dirty="0"/>
              <a:t> = 1.93</a:t>
            </a:r>
          </a:p>
          <a:p>
            <a:endParaRPr lang="en-US" sz="2000" dirty="0"/>
          </a:p>
        </p:txBody>
      </p:sp>
    </p:spTree>
    <p:extLst>
      <p:ext uri="{BB962C8B-B14F-4D97-AF65-F5344CB8AC3E}">
        <p14:creationId xmlns:p14="http://schemas.microsoft.com/office/powerpoint/2010/main" val="3869991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7FE2-A9C1-47C5-8D54-14F989B950A8}"/>
              </a:ext>
            </a:extLst>
          </p:cNvPr>
          <p:cNvSpPr>
            <a:spLocks noGrp="1"/>
          </p:cNvSpPr>
          <p:nvPr>
            <p:ph type="title"/>
          </p:nvPr>
        </p:nvSpPr>
        <p:spPr>
          <a:xfrm>
            <a:off x="0" y="-155902"/>
            <a:ext cx="9144000" cy="1143000"/>
          </a:xfrm>
        </p:spPr>
        <p:txBody>
          <a:bodyPr/>
          <a:lstStyle/>
          <a:p>
            <a:r>
              <a:rPr lang="en-US" dirty="0">
                <a:latin typeface="Comic Sans MS" panose="030F0702030302020204" pitchFamily="66" charset="0"/>
              </a:rPr>
              <a:t>Physical Function Simulation</a:t>
            </a:r>
          </a:p>
        </p:txBody>
      </p:sp>
      <p:sp>
        <p:nvSpPr>
          <p:cNvPr id="3" name="Content Placeholder 2">
            <a:extLst>
              <a:ext uri="{FF2B5EF4-FFF2-40B4-BE49-F238E27FC236}">
                <a16:creationId xmlns:a16="http://schemas.microsoft.com/office/drawing/2014/main" id="{36C25B56-D8C3-4BA5-B127-645E0B5E04A1}"/>
              </a:ext>
            </a:extLst>
          </p:cNvPr>
          <p:cNvSpPr>
            <a:spLocks noGrp="1"/>
          </p:cNvSpPr>
          <p:nvPr>
            <p:ph idx="1"/>
          </p:nvPr>
        </p:nvSpPr>
        <p:spPr>
          <a:xfrm>
            <a:off x="304800" y="1066800"/>
            <a:ext cx="8839200" cy="4525963"/>
          </a:xfrm>
        </p:spPr>
        <p:txBody>
          <a:bodyPr/>
          <a:lstStyle/>
          <a:p>
            <a:r>
              <a:rPr lang="en-US" sz="2800" dirty="0">
                <a:latin typeface="Comic Sans MS" panose="030F0702030302020204" pitchFamily="66" charset="0"/>
              </a:rPr>
              <a:t>Simulated change in physical function ranging from 1 to 6 SDs in  true thetas (z-scores)	</a:t>
            </a:r>
            <a:endParaRPr lang="en-US" sz="2000" dirty="0">
              <a:latin typeface="Comic Sans MS" panose="030F0702030302020204" pitchFamily="66" charset="0"/>
            </a:endParaRPr>
          </a:p>
          <a:p>
            <a:r>
              <a:rPr lang="en-US" sz="2400" dirty="0">
                <a:latin typeface="Comic Sans MS" panose="030F0702030302020204" pitchFamily="66" charset="0"/>
              </a:rPr>
              <a:t>-3 to -2, -3 to -1, -3 to 0, -3 to 1, -3 to 2, -3 to 2, -3 to 3</a:t>
            </a:r>
          </a:p>
          <a:p>
            <a:r>
              <a:rPr lang="en-US" sz="2400" dirty="0">
                <a:latin typeface="Comic Sans MS" panose="030F0702030302020204" pitchFamily="66" charset="0"/>
              </a:rPr>
              <a:t>-2 to -1, -2 to 0, -2 to 1, -2 to 2, -2 to 3</a:t>
            </a:r>
          </a:p>
          <a:p>
            <a:r>
              <a:rPr lang="en-US" sz="2400" dirty="0">
                <a:latin typeface="Comic Sans MS" panose="030F0702030302020204" pitchFamily="66" charset="0"/>
              </a:rPr>
              <a:t>-1 to 0, -1 to 1, -1 to 2, -1 to 3</a:t>
            </a:r>
          </a:p>
          <a:p>
            <a:r>
              <a:rPr lang="en-US" sz="2400" dirty="0">
                <a:latin typeface="Comic Sans MS" panose="030F0702030302020204" pitchFamily="66" charset="0"/>
              </a:rPr>
              <a:t>0 to 1, 0 to 2, 0 to 3</a:t>
            </a:r>
          </a:p>
          <a:p>
            <a:r>
              <a:rPr lang="en-US" sz="2400" dirty="0">
                <a:latin typeface="Comic Sans MS" panose="030F0702030302020204" pitchFamily="66" charset="0"/>
              </a:rPr>
              <a:t>1 to 2, 1 to 3</a:t>
            </a:r>
          </a:p>
          <a:p>
            <a:r>
              <a:rPr lang="en-US" sz="2400" dirty="0">
                <a:latin typeface="Comic Sans MS" panose="030F0702030302020204" pitchFamily="66" charset="0"/>
              </a:rPr>
              <a:t>2 to 3 </a:t>
            </a:r>
          </a:p>
          <a:p>
            <a:pPr marL="0" indent="0">
              <a:buNone/>
            </a:pP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For true theta change from -3 to -2, 67% of the time when CTT indicated improvement, IRT classified as same.</a:t>
            </a:r>
          </a:p>
        </p:txBody>
      </p:sp>
      <p:sp>
        <p:nvSpPr>
          <p:cNvPr id="4" name="Slide Number Placeholder 3">
            <a:extLst>
              <a:ext uri="{FF2B5EF4-FFF2-40B4-BE49-F238E27FC236}">
                <a16:creationId xmlns:a16="http://schemas.microsoft.com/office/drawing/2014/main" id="{5FE2D379-C519-4373-A4A2-CD45CC853B8C}"/>
              </a:ext>
            </a:extLst>
          </p:cNvPr>
          <p:cNvSpPr>
            <a:spLocks noGrp="1"/>
          </p:cNvSpPr>
          <p:nvPr>
            <p:ph type="sldNum" sz="quarter" idx="12"/>
          </p:nvPr>
        </p:nvSpPr>
        <p:spPr/>
        <p:txBody>
          <a:bodyPr/>
          <a:lstStyle/>
          <a:p>
            <a:pPr>
              <a:defRPr/>
            </a:pPr>
            <a:fld id="{0C5144EA-161E-419D-B606-46724030BA3B}" type="slidenum">
              <a:rPr lang="en-US" smtClean="0"/>
              <a:pPr>
                <a:defRPr/>
              </a:pPr>
              <a:t>26</a:t>
            </a:fld>
            <a:endParaRPr lang="en-US"/>
          </a:p>
        </p:txBody>
      </p:sp>
    </p:spTree>
    <p:extLst>
      <p:ext uri="{BB962C8B-B14F-4D97-AF65-F5344CB8AC3E}">
        <p14:creationId xmlns:p14="http://schemas.microsoft.com/office/powerpoint/2010/main" val="146313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2"/>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27</a:t>
            </a:fld>
            <a:endParaRPr lang="en-US"/>
          </a:p>
        </p:txBody>
      </p:sp>
    </p:spTree>
    <p:extLst>
      <p:ext uri="{BB962C8B-B14F-4D97-AF65-F5344CB8AC3E}">
        <p14:creationId xmlns:p14="http://schemas.microsoft.com/office/powerpoint/2010/main" val="270191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2"/>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28</a:t>
            </a:fld>
            <a:endParaRPr lang="en-US"/>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360719F5-DBC0-4708-9C30-BB14312EB289}"/>
                  </a:ext>
                </a:extLst>
              </p14:cNvPr>
              <p14:cNvContentPartPr/>
              <p14:nvPr/>
            </p14:nvContentPartPr>
            <p14:xfrm>
              <a:off x="5064995" y="2976035"/>
              <a:ext cx="394560" cy="1191600"/>
            </p14:xfrm>
          </p:contentPart>
        </mc:Choice>
        <mc:Fallback xmlns="">
          <p:pic>
            <p:nvPicPr>
              <p:cNvPr id="10" name="Ink 9">
                <a:extLst>
                  <a:ext uri="{FF2B5EF4-FFF2-40B4-BE49-F238E27FC236}">
                    <a16:creationId xmlns:a16="http://schemas.microsoft.com/office/drawing/2014/main" id="{360719F5-DBC0-4708-9C30-BB14312EB289}"/>
                  </a:ext>
                </a:extLst>
              </p:cNvPr>
              <p:cNvPicPr/>
              <p:nvPr/>
            </p:nvPicPr>
            <p:blipFill>
              <a:blip r:embed="rId4"/>
              <a:stretch>
                <a:fillRect/>
              </a:stretch>
            </p:blipFill>
            <p:spPr>
              <a:xfrm>
                <a:off x="5055995" y="2967035"/>
                <a:ext cx="412200" cy="1209240"/>
              </a:xfrm>
              <a:prstGeom prst="rect">
                <a:avLst/>
              </a:prstGeom>
            </p:spPr>
          </p:pic>
        </mc:Fallback>
      </mc:AlternateContent>
      <p:grpSp>
        <p:nvGrpSpPr>
          <p:cNvPr id="13" name="Group 12">
            <a:extLst>
              <a:ext uri="{FF2B5EF4-FFF2-40B4-BE49-F238E27FC236}">
                <a16:creationId xmlns:a16="http://schemas.microsoft.com/office/drawing/2014/main" id="{5DD20464-27C6-4A1B-B20D-192070331969}"/>
              </a:ext>
            </a:extLst>
          </p:cNvPr>
          <p:cNvGrpSpPr/>
          <p:nvPr/>
        </p:nvGrpSpPr>
        <p:grpSpPr>
          <a:xfrm>
            <a:off x="5082635" y="2472395"/>
            <a:ext cx="2217240" cy="1927800"/>
            <a:chOff x="5082635" y="2472395"/>
            <a:chExt cx="2217240" cy="192780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6E74B4BC-7133-4369-A9E8-42DAE7C768C7}"/>
                    </a:ext>
                  </a:extLst>
                </p14:cNvPr>
                <p14:cNvContentPartPr/>
                <p14:nvPr/>
              </p14:nvContentPartPr>
              <p14:xfrm>
                <a:off x="5082635" y="2967755"/>
                <a:ext cx="2217240" cy="1432440"/>
              </p14:xfrm>
            </p:contentPart>
          </mc:Choice>
          <mc:Fallback xmlns="">
            <p:pic>
              <p:nvPicPr>
                <p:cNvPr id="4" name="Ink 3">
                  <a:extLst>
                    <a:ext uri="{FF2B5EF4-FFF2-40B4-BE49-F238E27FC236}">
                      <a16:creationId xmlns:a16="http://schemas.microsoft.com/office/drawing/2014/main" id="{6E74B4BC-7133-4369-A9E8-42DAE7C768C7}"/>
                    </a:ext>
                  </a:extLst>
                </p:cNvPr>
                <p:cNvPicPr/>
                <p:nvPr/>
              </p:nvPicPr>
              <p:blipFill>
                <a:blip r:embed="rId6"/>
                <a:stretch>
                  <a:fillRect/>
                </a:stretch>
              </p:blipFill>
              <p:spPr>
                <a:xfrm>
                  <a:off x="5073995" y="2958755"/>
                  <a:ext cx="2234880" cy="1450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FFFD5132-1D4E-4CB5-A9FD-94B3F3983C9F}"/>
                    </a:ext>
                  </a:extLst>
                </p14:cNvPr>
                <p14:cNvContentPartPr/>
                <p14:nvPr/>
              </p14:nvContentPartPr>
              <p14:xfrm>
                <a:off x="6242555" y="2472395"/>
                <a:ext cx="1054800" cy="486000"/>
              </p14:xfrm>
            </p:contentPart>
          </mc:Choice>
          <mc:Fallback xmlns="">
            <p:pic>
              <p:nvPicPr>
                <p:cNvPr id="5" name="Ink 4">
                  <a:extLst>
                    <a:ext uri="{FF2B5EF4-FFF2-40B4-BE49-F238E27FC236}">
                      <a16:creationId xmlns:a16="http://schemas.microsoft.com/office/drawing/2014/main" id="{FFFD5132-1D4E-4CB5-A9FD-94B3F3983C9F}"/>
                    </a:ext>
                  </a:extLst>
                </p:cNvPr>
                <p:cNvPicPr/>
                <p:nvPr/>
              </p:nvPicPr>
              <p:blipFill>
                <a:blip r:embed="rId8"/>
                <a:stretch>
                  <a:fillRect/>
                </a:stretch>
              </p:blipFill>
              <p:spPr>
                <a:xfrm>
                  <a:off x="6233555" y="2463755"/>
                  <a:ext cx="107244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DE52434-0760-498D-932D-7A4380336B46}"/>
                    </a:ext>
                  </a:extLst>
                </p14:cNvPr>
                <p14:cNvContentPartPr/>
                <p14:nvPr/>
              </p14:nvContentPartPr>
              <p14:xfrm>
                <a:off x="5527235" y="2563835"/>
                <a:ext cx="712440" cy="407880"/>
              </p14:xfrm>
            </p:contentPart>
          </mc:Choice>
          <mc:Fallback xmlns="">
            <p:pic>
              <p:nvPicPr>
                <p:cNvPr id="7" name="Ink 6">
                  <a:extLst>
                    <a:ext uri="{FF2B5EF4-FFF2-40B4-BE49-F238E27FC236}">
                      <a16:creationId xmlns:a16="http://schemas.microsoft.com/office/drawing/2014/main" id="{5DE52434-0760-498D-932D-7A4380336B46}"/>
                    </a:ext>
                  </a:extLst>
                </p:cNvPr>
                <p:cNvPicPr/>
                <p:nvPr/>
              </p:nvPicPr>
              <p:blipFill>
                <a:blip r:embed="rId10"/>
                <a:stretch>
                  <a:fillRect/>
                </a:stretch>
              </p:blipFill>
              <p:spPr>
                <a:xfrm>
                  <a:off x="5518235" y="2554835"/>
                  <a:ext cx="7300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1EA6B3C8-91C8-4121-A22A-E51782B2A5F7}"/>
                    </a:ext>
                  </a:extLst>
                </p14:cNvPr>
                <p14:cNvContentPartPr/>
                <p14:nvPr/>
              </p14:nvContentPartPr>
              <p14:xfrm>
                <a:off x="5349755" y="3155315"/>
                <a:ext cx="20160" cy="91800"/>
              </p14:xfrm>
            </p:contentPart>
          </mc:Choice>
          <mc:Fallback xmlns="">
            <p:pic>
              <p:nvPicPr>
                <p:cNvPr id="8" name="Ink 7">
                  <a:extLst>
                    <a:ext uri="{FF2B5EF4-FFF2-40B4-BE49-F238E27FC236}">
                      <a16:creationId xmlns:a16="http://schemas.microsoft.com/office/drawing/2014/main" id="{1EA6B3C8-91C8-4121-A22A-E51782B2A5F7}"/>
                    </a:ext>
                  </a:extLst>
                </p:cNvPr>
                <p:cNvPicPr/>
                <p:nvPr/>
              </p:nvPicPr>
              <p:blipFill>
                <a:blip r:embed="rId12"/>
                <a:stretch>
                  <a:fillRect/>
                </a:stretch>
              </p:blipFill>
              <p:spPr>
                <a:xfrm>
                  <a:off x="5340755" y="3146315"/>
                  <a:ext cx="37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22605B5D-7699-4799-9B32-3993CC9AFE7C}"/>
                    </a:ext>
                  </a:extLst>
                </p14:cNvPr>
                <p14:cNvContentPartPr/>
                <p14:nvPr/>
              </p14:nvContentPartPr>
              <p14:xfrm>
                <a:off x="5454875" y="2931035"/>
                <a:ext cx="76320" cy="67680"/>
              </p14:xfrm>
            </p:contentPart>
          </mc:Choice>
          <mc:Fallback xmlns="">
            <p:pic>
              <p:nvPicPr>
                <p:cNvPr id="12" name="Ink 11">
                  <a:extLst>
                    <a:ext uri="{FF2B5EF4-FFF2-40B4-BE49-F238E27FC236}">
                      <a16:creationId xmlns:a16="http://schemas.microsoft.com/office/drawing/2014/main" id="{22605B5D-7699-4799-9B32-3993CC9AFE7C}"/>
                    </a:ext>
                  </a:extLst>
                </p:cNvPr>
                <p:cNvPicPr/>
                <p:nvPr/>
              </p:nvPicPr>
              <p:blipFill>
                <a:blip r:embed="rId14"/>
                <a:stretch>
                  <a:fillRect/>
                </a:stretch>
              </p:blipFill>
              <p:spPr>
                <a:xfrm>
                  <a:off x="5446235" y="2922035"/>
                  <a:ext cx="93960" cy="85320"/>
                </a:xfrm>
                <a:prstGeom prst="rect">
                  <a:avLst/>
                </a:prstGeom>
              </p:spPr>
            </p:pic>
          </mc:Fallback>
        </mc:AlternateContent>
      </p:grpSp>
      <p:grpSp>
        <p:nvGrpSpPr>
          <p:cNvPr id="16" name="Group 15">
            <a:extLst>
              <a:ext uri="{FF2B5EF4-FFF2-40B4-BE49-F238E27FC236}">
                <a16:creationId xmlns:a16="http://schemas.microsoft.com/office/drawing/2014/main" id="{A9FFFC88-7F58-4AB6-975F-E2B79CE8FB2E}"/>
              </a:ext>
            </a:extLst>
          </p:cNvPr>
          <p:cNvGrpSpPr/>
          <p:nvPr/>
        </p:nvGrpSpPr>
        <p:grpSpPr>
          <a:xfrm>
            <a:off x="5064635" y="4141355"/>
            <a:ext cx="9720" cy="79920"/>
            <a:chOff x="5064635" y="4141355"/>
            <a:chExt cx="9720" cy="79920"/>
          </a:xfrm>
        </p:grpSpPr>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24AF71F7-CC4C-4206-8B9B-9FAB0D5797B3}"/>
                    </a:ext>
                  </a:extLst>
                </p14:cNvPr>
                <p14:cNvContentPartPr/>
                <p14:nvPr/>
              </p14:nvContentPartPr>
              <p14:xfrm>
                <a:off x="5064635" y="4141355"/>
                <a:ext cx="360" cy="16560"/>
              </p14:xfrm>
            </p:contentPart>
          </mc:Choice>
          <mc:Fallback xmlns="">
            <p:pic>
              <p:nvPicPr>
                <p:cNvPr id="14" name="Ink 13">
                  <a:extLst>
                    <a:ext uri="{FF2B5EF4-FFF2-40B4-BE49-F238E27FC236}">
                      <a16:creationId xmlns:a16="http://schemas.microsoft.com/office/drawing/2014/main" id="{24AF71F7-CC4C-4206-8B9B-9FAB0D5797B3}"/>
                    </a:ext>
                  </a:extLst>
                </p:cNvPr>
                <p:cNvPicPr/>
                <p:nvPr/>
              </p:nvPicPr>
              <p:blipFill>
                <a:blip r:embed="rId16"/>
                <a:stretch>
                  <a:fillRect/>
                </a:stretch>
              </p:blipFill>
              <p:spPr>
                <a:xfrm>
                  <a:off x="5055995" y="4132355"/>
                  <a:ext cx="18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C550A2A5-40D0-489B-9552-954ACBC7562F}"/>
                    </a:ext>
                  </a:extLst>
                </p14:cNvPr>
                <p14:cNvContentPartPr/>
                <p14:nvPr/>
              </p14:nvContentPartPr>
              <p14:xfrm>
                <a:off x="5064635" y="4141355"/>
                <a:ext cx="9720" cy="79920"/>
              </p14:xfrm>
            </p:contentPart>
          </mc:Choice>
          <mc:Fallback xmlns="">
            <p:pic>
              <p:nvPicPr>
                <p:cNvPr id="15" name="Ink 14">
                  <a:extLst>
                    <a:ext uri="{FF2B5EF4-FFF2-40B4-BE49-F238E27FC236}">
                      <a16:creationId xmlns:a16="http://schemas.microsoft.com/office/drawing/2014/main" id="{C550A2A5-40D0-489B-9552-954ACBC7562F}"/>
                    </a:ext>
                  </a:extLst>
                </p:cNvPr>
                <p:cNvPicPr/>
                <p:nvPr/>
              </p:nvPicPr>
              <p:blipFill>
                <a:blip r:embed="rId18"/>
                <a:stretch>
                  <a:fillRect/>
                </a:stretch>
              </p:blipFill>
              <p:spPr>
                <a:xfrm>
                  <a:off x="5055995" y="4132355"/>
                  <a:ext cx="27360" cy="97560"/>
                </a:xfrm>
                <a:prstGeom prst="rect">
                  <a:avLst/>
                </a:prstGeom>
              </p:spPr>
            </p:pic>
          </mc:Fallback>
        </mc:AlternateContent>
      </p:grpSp>
    </p:spTree>
    <p:extLst>
      <p:ext uri="{BB962C8B-B14F-4D97-AF65-F5344CB8AC3E}">
        <p14:creationId xmlns:p14="http://schemas.microsoft.com/office/powerpoint/2010/main" val="2421277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2"/>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29</a:t>
            </a:fld>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3DB249EF-B324-414C-BAC8-188F17CBF8E9}"/>
                  </a:ext>
                </a:extLst>
              </p14:cNvPr>
              <p14:cNvContentPartPr/>
              <p14:nvPr/>
            </p14:nvContentPartPr>
            <p14:xfrm>
              <a:off x="4356155" y="4391915"/>
              <a:ext cx="1659600" cy="906480"/>
            </p14:xfrm>
          </p:contentPart>
        </mc:Choice>
        <mc:Fallback xmlns="">
          <p:pic>
            <p:nvPicPr>
              <p:cNvPr id="4" name="Ink 3">
                <a:extLst>
                  <a:ext uri="{FF2B5EF4-FFF2-40B4-BE49-F238E27FC236}">
                    <a16:creationId xmlns:a16="http://schemas.microsoft.com/office/drawing/2014/main" id="{3DB249EF-B324-414C-BAC8-188F17CBF8E9}"/>
                  </a:ext>
                </a:extLst>
              </p:cNvPr>
              <p:cNvPicPr/>
              <p:nvPr/>
            </p:nvPicPr>
            <p:blipFill>
              <a:blip r:embed="rId4"/>
              <a:stretch>
                <a:fillRect/>
              </a:stretch>
            </p:blipFill>
            <p:spPr>
              <a:xfrm>
                <a:off x="4338515" y="4374275"/>
                <a:ext cx="1695240" cy="942120"/>
              </a:xfrm>
              <a:prstGeom prst="rect">
                <a:avLst/>
              </a:prstGeom>
            </p:spPr>
          </p:pic>
        </mc:Fallback>
      </mc:AlternateContent>
    </p:spTree>
    <p:extLst>
      <p:ext uri="{BB962C8B-B14F-4D97-AF65-F5344CB8AC3E}">
        <p14:creationId xmlns:p14="http://schemas.microsoft.com/office/powerpoint/2010/main" val="216035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B620-0102-45E8-9EDC-5EE3AD02985C}"/>
              </a:ext>
            </a:extLst>
          </p:cNvPr>
          <p:cNvSpPr>
            <a:spLocks noGrp="1"/>
          </p:cNvSpPr>
          <p:nvPr>
            <p:ph type="title"/>
          </p:nvPr>
        </p:nvSpPr>
        <p:spPr>
          <a:xfrm>
            <a:off x="0" y="274638"/>
            <a:ext cx="9144000" cy="1143000"/>
          </a:xfrm>
        </p:spPr>
        <p:txBody>
          <a:bodyPr/>
          <a:lstStyle/>
          <a:p>
            <a:r>
              <a:rPr lang="en-US" dirty="0">
                <a:latin typeface="Comic Sans MS" panose="030F0702030302020204" pitchFamily="66" charset="0"/>
              </a:rPr>
              <a:t>Outline</a:t>
            </a:r>
          </a:p>
        </p:txBody>
      </p:sp>
      <p:sp>
        <p:nvSpPr>
          <p:cNvPr id="3" name="Content Placeholder 2">
            <a:extLst>
              <a:ext uri="{FF2B5EF4-FFF2-40B4-BE49-F238E27FC236}">
                <a16:creationId xmlns:a16="http://schemas.microsoft.com/office/drawing/2014/main" id="{78A3D19A-73C2-4DB5-8F47-E3D967728C6F}"/>
              </a:ext>
            </a:extLst>
          </p:cNvPr>
          <p:cNvSpPr>
            <a:spLocks noGrp="1"/>
          </p:cNvSpPr>
          <p:nvPr>
            <p:ph idx="1"/>
          </p:nvPr>
        </p:nvSpPr>
        <p:spPr>
          <a:xfrm>
            <a:off x="228600" y="1828800"/>
            <a:ext cx="8915400" cy="4525963"/>
          </a:xfrm>
        </p:spPr>
        <p:txBody>
          <a:bodyPr/>
          <a:lstStyle/>
          <a:p>
            <a:r>
              <a:rPr lang="en-US" dirty="0"/>
              <a:t>Significant individual change</a:t>
            </a:r>
          </a:p>
          <a:p>
            <a:pPr lvl="1"/>
            <a:r>
              <a:rPr lang="en-US" dirty="0"/>
              <a:t>Individual change indices</a:t>
            </a:r>
          </a:p>
          <a:p>
            <a:pPr lvl="1"/>
            <a:r>
              <a:rPr lang="en-US" dirty="0"/>
              <a:t>Different standard deviation estimates</a:t>
            </a:r>
          </a:p>
          <a:p>
            <a:pPr lvl="1"/>
            <a:r>
              <a:rPr lang="en-US" dirty="0"/>
              <a:t>Classical test theory versus item response theory</a:t>
            </a:r>
          </a:p>
          <a:p>
            <a:pPr lvl="1"/>
            <a:r>
              <a:rPr lang="en-US" dirty="0"/>
              <a:t>Significance level and likely change</a:t>
            </a:r>
          </a:p>
          <a:p>
            <a:r>
              <a:rPr lang="en-US" dirty="0"/>
              <a:t>Meaningful individual change</a:t>
            </a:r>
          </a:p>
          <a:p>
            <a:r>
              <a:rPr lang="en-US" dirty="0"/>
              <a:t>Q&amp;A</a:t>
            </a:r>
          </a:p>
          <a:p>
            <a:endParaRPr lang="en-US" dirty="0"/>
          </a:p>
        </p:txBody>
      </p:sp>
      <p:sp>
        <p:nvSpPr>
          <p:cNvPr id="4" name="Slide Number Placeholder 3">
            <a:extLst>
              <a:ext uri="{FF2B5EF4-FFF2-40B4-BE49-F238E27FC236}">
                <a16:creationId xmlns:a16="http://schemas.microsoft.com/office/drawing/2014/main" id="{FC3C64B6-3D73-45D5-9602-A4255C3B6043}"/>
              </a:ext>
            </a:extLst>
          </p:cNvPr>
          <p:cNvSpPr>
            <a:spLocks noGrp="1"/>
          </p:cNvSpPr>
          <p:nvPr>
            <p:ph type="sldNum" sz="quarter" idx="12"/>
          </p:nvPr>
        </p:nvSpPr>
        <p:spPr/>
        <p:txBody>
          <a:bodyPr/>
          <a:lstStyle/>
          <a:p>
            <a:pPr>
              <a:defRPr/>
            </a:pPr>
            <a:fld id="{0C5144EA-161E-419D-B606-46724030BA3B}" type="slidenum">
              <a:rPr lang="en-US" smtClean="0"/>
              <a:pPr>
                <a:defRPr/>
              </a:pPr>
              <a:t>3</a:t>
            </a:fld>
            <a:endParaRPr lang="en-US"/>
          </a:p>
        </p:txBody>
      </p:sp>
    </p:spTree>
    <p:extLst>
      <p:ext uri="{BB962C8B-B14F-4D97-AF65-F5344CB8AC3E}">
        <p14:creationId xmlns:p14="http://schemas.microsoft.com/office/powerpoint/2010/main" val="2996381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2"/>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30</a:t>
            </a:fld>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97D5507-5240-4BAD-ADD8-E19BD6E02480}"/>
                  </a:ext>
                </a:extLst>
              </p14:cNvPr>
              <p14:cNvContentPartPr/>
              <p14:nvPr/>
            </p14:nvContentPartPr>
            <p14:xfrm>
              <a:off x="3861155" y="5233955"/>
              <a:ext cx="1125360" cy="468360"/>
            </p14:xfrm>
          </p:contentPart>
        </mc:Choice>
        <mc:Fallback xmlns="">
          <p:pic>
            <p:nvPicPr>
              <p:cNvPr id="4" name="Ink 3">
                <a:extLst>
                  <a:ext uri="{FF2B5EF4-FFF2-40B4-BE49-F238E27FC236}">
                    <a16:creationId xmlns:a16="http://schemas.microsoft.com/office/drawing/2014/main" id="{497D5507-5240-4BAD-ADD8-E19BD6E02480}"/>
                  </a:ext>
                </a:extLst>
              </p:cNvPr>
              <p:cNvPicPr/>
              <p:nvPr/>
            </p:nvPicPr>
            <p:blipFill>
              <a:blip r:embed="rId4"/>
              <a:stretch>
                <a:fillRect/>
              </a:stretch>
            </p:blipFill>
            <p:spPr>
              <a:xfrm>
                <a:off x="3852155" y="5225315"/>
                <a:ext cx="1143000" cy="486000"/>
              </a:xfrm>
              <a:prstGeom prst="rect">
                <a:avLst/>
              </a:prstGeom>
            </p:spPr>
          </p:pic>
        </mc:Fallback>
      </mc:AlternateContent>
    </p:spTree>
    <p:extLst>
      <p:ext uri="{BB962C8B-B14F-4D97-AF65-F5344CB8AC3E}">
        <p14:creationId xmlns:p14="http://schemas.microsoft.com/office/powerpoint/2010/main" val="2024451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2"/>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31</a:t>
            </a:fld>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9E7CF14-9D0C-44F7-B369-47F4A4AC6291}"/>
                  </a:ext>
                </a:extLst>
              </p14:cNvPr>
              <p14:cNvContentPartPr/>
              <p14:nvPr/>
            </p14:nvContentPartPr>
            <p14:xfrm>
              <a:off x="4803995" y="5494235"/>
              <a:ext cx="1526040" cy="324360"/>
            </p14:xfrm>
          </p:contentPart>
        </mc:Choice>
        <mc:Fallback xmlns="">
          <p:pic>
            <p:nvPicPr>
              <p:cNvPr id="4" name="Ink 3">
                <a:extLst>
                  <a:ext uri="{FF2B5EF4-FFF2-40B4-BE49-F238E27FC236}">
                    <a16:creationId xmlns:a16="http://schemas.microsoft.com/office/drawing/2014/main" id="{79E7CF14-9D0C-44F7-B369-47F4A4AC6291}"/>
                  </a:ext>
                </a:extLst>
              </p:cNvPr>
              <p:cNvPicPr/>
              <p:nvPr/>
            </p:nvPicPr>
            <p:blipFill>
              <a:blip r:embed="rId4"/>
              <a:stretch>
                <a:fillRect/>
              </a:stretch>
            </p:blipFill>
            <p:spPr>
              <a:xfrm>
                <a:off x="4795355" y="5485235"/>
                <a:ext cx="1543680" cy="342000"/>
              </a:xfrm>
              <a:prstGeom prst="rect">
                <a:avLst/>
              </a:prstGeom>
            </p:spPr>
          </p:pic>
        </mc:Fallback>
      </mc:AlternateContent>
    </p:spTree>
    <p:extLst>
      <p:ext uri="{BB962C8B-B14F-4D97-AF65-F5344CB8AC3E}">
        <p14:creationId xmlns:p14="http://schemas.microsoft.com/office/powerpoint/2010/main" val="1169956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8A6B-C858-467F-9A25-6DE9056AAFDA}"/>
              </a:ext>
            </a:extLst>
          </p:cNvPr>
          <p:cNvSpPr>
            <a:spLocks noGrp="1"/>
          </p:cNvSpPr>
          <p:nvPr>
            <p:ph type="title"/>
          </p:nvPr>
        </p:nvSpPr>
        <p:spPr>
          <a:xfrm>
            <a:off x="0" y="8965"/>
            <a:ext cx="9067800" cy="1143000"/>
          </a:xfrm>
        </p:spPr>
        <p:txBody>
          <a:bodyPr/>
          <a:lstStyle/>
          <a:p>
            <a:r>
              <a:rPr lang="en-US" sz="3200" dirty="0">
                <a:latin typeface="Comic Sans MS" panose="030F0702030302020204" pitchFamily="66" charset="0"/>
                <a:ea typeface="Calibri" panose="020F0502020204030204" pitchFamily="34" charset="0"/>
              </a:rPr>
              <a:t>Peer Reviewer’s Comment </a:t>
            </a:r>
            <a:br>
              <a:rPr lang="en-US" sz="2400" dirty="0">
                <a:latin typeface="Comic Sans MS" panose="030F0702030302020204" pitchFamily="66" charset="0"/>
                <a:ea typeface="Calibri" panose="020F0502020204030204" pitchFamily="34" charset="0"/>
              </a:rPr>
            </a:br>
            <a:endParaRPr lang="en-US" sz="24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9AAD90B2-F56C-4B0D-8010-AEBF5EFB30E4}"/>
              </a:ext>
            </a:extLst>
          </p:cNvPr>
          <p:cNvSpPr>
            <a:spLocks noGrp="1"/>
          </p:cNvSpPr>
          <p:nvPr>
            <p:ph idx="1"/>
          </p:nvPr>
        </p:nvSpPr>
        <p:spPr>
          <a:xfrm>
            <a:off x="76200" y="1435613"/>
            <a:ext cx="9067800" cy="4736587"/>
          </a:xfrm>
        </p:spPr>
        <p:txBody>
          <a:bodyPr/>
          <a:lstStyle/>
          <a:p>
            <a:pPr marL="0" indent="0">
              <a:buNone/>
            </a:pPr>
            <a:r>
              <a:rPr lang="en-US" sz="2800" dirty="0">
                <a:effectLst/>
                <a:latin typeface="Times New Roman" panose="02020603050405020304" pitchFamily="18" charset="0"/>
                <a:ea typeface="Calibri" panose="020F0502020204030204" pitchFamily="34" charset="0"/>
              </a:rPr>
              <a:t>If a person's change surpasses the RCI-50% threshold it means that, if the person were unchanged, probability of observing that change is 50%.</a:t>
            </a:r>
          </a:p>
          <a:p>
            <a:pPr marL="0" indent="0">
              <a:buNone/>
            </a:pPr>
            <a:endParaRPr lang="en-US" sz="2800" dirty="0">
              <a:latin typeface="Times New Roman" panose="02020603050405020304" pitchFamily="18" charset="0"/>
              <a:ea typeface="Calibri" panose="020F0502020204030204" pitchFamily="34" charset="0"/>
            </a:endParaRPr>
          </a:p>
          <a:p>
            <a:pPr marL="0" indent="0">
              <a:buNone/>
            </a:pPr>
            <a:r>
              <a:rPr lang="en-US" sz="2800" dirty="0">
                <a:effectLst/>
                <a:latin typeface="Times New Roman" panose="02020603050405020304" pitchFamily="18" charset="0"/>
                <a:ea typeface="Calibri" panose="020F0502020204030204" pitchFamily="34" charset="0"/>
              </a:rPr>
              <a:t>What does this tell us about the how likely it is that the person has really changed? </a:t>
            </a:r>
          </a:p>
          <a:p>
            <a:pPr marL="0" indent="0">
              <a:buNone/>
            </a:pPr>
            <a:endParaRPr lang="en-US" sz="2800" dirty="0">
              <a:latin typeface="Times New Roman" panose="02020603050405020304" pitchFamily="18" charset="0"/>
              <a:ea typeface="Calibri" panose="020F0502020204030204" pitchFamily="34" charset="0"/>
            </a:endParaRPr>
          </a:p>
          <a:p>
            <a:pPr marL="0" indent="0">
              <a:buNone/>
            </a:pPr>
            <a:r>
              <a:rPr lang="en-US" sz="2800" u="sng" dirty="0">
                <a:latin typeface="Times New Roman" panose="02020603050405020304" pitchFamily="18" charset="0"/>
                <a:ea typeface="Calibri" panose="020F0502020204030204" pitchFamily="34" charset="0"/>
              </a:rPr>
              <a:t>The scores observed are likely even if the person has not changed</a:t>
            </a:r>
            <a:r>
              <a:rPr lang="en-US" sz="2800" dirty="0">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p>
          <a:p>
            <a:pPr marL="0" indent="0">
              <a:buNone/>
            </a:pPr>
            <a:endParaRPr lang="en-US" sz="2200" dirty="0"/>
          </a:p>
        </p:txBody>
      </p:sp>
      <p:sp>
        <p:nvSpPr>
          <p:cNvPr id="4" name="Slide Number Placeholder 3">
            <a:extLst>
              <a:ext uri="{FF2B5EF4-FFF2-40B4-BE49-F238E27FC236}">
                <a16:creationId xmlns:a16="http://schemas.microsoft.com/office/drawing/2014/main" id="{1C016969-B550-421C-8B6A-B692AE307E45}"/>
              </a:ext>
            </a:extLst>
          </p:cNvPr>
          <p:cNvSpPr>
            <a:spLocks noGrp="1"/>
          </p:cNvSpPr>
          <p:nvPr>
            <p:ph type="sldNum" sz="quarter" idx="12"/>
          </p:nvPr>
        </p:nvSpPr>
        <p:spPr/>
        <p:txBody>
          <a:bodyPr/>
          <a:lstStyle/>
          <a:p>
            <a:pPr>
              <a:defRPr/>
            </a:pPr>
            <a:fld id="{0C5144EA-161E-419D-B606-46724030BA3B}" type="slidenum">
              <a:rPr lang="en-US" smtClean="0"/>
              <a:pPr>
                <a:defRPr/>
              </a:pPr>
              <a:t>32</a:t>
            </a:fld>
            <a:endParaRPr lang="en-US"/>
          </a:p>
        </p:txBody>
      </p:sp>
      <p:grpSp>
        <p:nvGrpSpPr>
          <p:cNvPr id="8" name="Group 7">
            <a:extLst>
              <a:ext uri="{FF2B5EF4-FFF2-40B4-BE49-F238E27FC236}">
                <a16:creationId xmlns:a16="http://schemas.microsoft.com/office/drawing/2014/main" id="{888D35A8-49F6-4E86-BDAB-39F34B1CBDE2}"/>
              </a:ext>
            </a:extLst>
          </p:cNvPr>
          <p:cNvGrpSpPr/>
          <p:nvPr/>
        </p:nvGrpSpPr>
        <p:grpSpPr>
          <a:xfrm>
            <a:off x="197075" y="1658075"/>
            <a:ext cx="18000" cy="18360"/>
            <a:chOff x="197075" y="1658075"/>
            <a:chExt cx="18000" cy="1836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D7C5965-0548-470C-96AB-55647ADE0862}"/>
                    </a:ext>
                  </a:extLst>
                </p14:cNvPr>
                <p14:cNvContentPartPr/>
                <p14:nvPr/>
              </p14:nvContentPartPr>
              <p14:xfrm>
                <a:off x="214715" y="1658075"/>
                <a:ext cx="360" cy="360"/>
              </p14:xfrm>
            </p:contentPart>
          </mc:Choice>
          <mc:Fallback xmlns="">
            <p:pic>
              <p:nvPicPr>
                <p:cNvPr id="5" name="Ink 4">
                  <a:extLst>
                    <a:ext uri="{FF2B5EF4-FFF2-40B4-BE49-F238E27FC236}">
                      <a16:creationId xmlns:a16="http://schemas.microsoft.com/office/drawing/2014/main" id="{1D7C5965-0548-470C-96AB-55647ADE0862}"/>
                    </a:ext>
                  </a:extLst>
                </p:cNvPr>
                <p:cNvPicPr/>
                <p:nvPr/>
              </p:nvPicPr>
              <p:blipFill>
                <a:blip r:embed="rId3"/>
                <a:stretch>
                  <a:fillRect/>
                </a:stretch>
              </p:blipFill>
              <p:spPr>
                <a:xfrm>
                  <a:off x="206075" y="16490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7E4148A-1C79-44AB-B86C-C8E936D67B85}"/>
                    </a:ext>
                  </a:extLst>
                </p14:cNvPr>
                <p14:cNvContentPartPr/>
                <p14:nvPr/>
              </p14:nvContentPartPr>
              <p14:xfrm>
                <a:off x="197075" y="1676075"/>
                <a:ext cx="360" cy="360"/>
              </p14:xfrm>
            </p:contentPart>
          </mc:Choice>
          <mc:Fallback xmlns="">
            <p:pic>
              <p:nvPicPr>
                <p:cNvPr id="6" name="Ink 5">
                  <a:extLst>
                    <a:ext uri="{FF2B5EF4-FFF2-40B4-BE49-F238E27FC236}">
                      <a16:creationId xmlns:a16="http://schemas.microsoft.com/office/drawing/2014/main" id="{E7E4148A-1C79-44AB-B86C-C8E936D67B85}"/>
                    </a:ext>
                  </a:extLst>
                </p:cNvPr>
                <p:cNvPicPr/>
                <p:nvPr/>
              </p:nvPicPr>
              <p:blipFill>
                <a:blip r:embed="rId3"/>
                <a:stretch>
                  <a:fillRect/>
                </a:stretch>
              </p:blipFill>
              <p:spPr>
                <a:xfrm>
                  <a:off x="188075" y="166707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8C1B22FD-6F43-4AAC-A35C-7DA15F1669CE}"/>
                  </a:ext>
                </a:extLst>
              </p14:cNvPr>
              <p14:cNvContentPartPr/>
              <p14:nvPr/>
            </p14:nvContentPartPr>
            <p14:xfrm>
              <a:off x="241715" y="1711715"/>
              <a:ext cx="360" cy="360"/>
            </p14:xfrm>
          </p:contentPart>
        </mc:Choice>
        <mc:Fallback xmlns="">
          <p:pic>
            <p:nvPicPr>
              <p:cNvPr id="7" name="Ink 6">
                <a:extLst>
                  <a:ext uri="{FF2B5EF4-FFF2-40B4-BE49-F238E27FC236}">
                    <a16:creationId xmlns:a16="http://schemas.microsoft.com/office/drawing/2014/main" id="{8C1B22FD-6F43-4AAC-A35C-7DA15F1669CE}"/>
                  </a:ext>
                </a:extLst>
              </p:cNvPr>
              <p:cNvPicPr/>
              <p:nvPr/>
            </p:nvPicPr>
            <p:blipFill>
              <a:blip r:embed="rId3"/>
              <a:stretch>
                <a:fillRect/>
              </a:stretch>
            </p:blipFill>
            <p:spPr>
              <a:xfrm>
                <a:off x="232715" y="1703075"/>
                <a:ext cx="18000" cy="18000"/>
              </a:xfrm>
              <a:prstGeom prst="rect">
                <a:avLst/>
              </a:prstGeom>
            </p:spPr>
          </p:pic>
        </mc:Fallback>
      </mc:AlternateContent>
      <p:grpSp>
        <p:nvGrpSpPr>
          <p:cNvPr id="12" name="Group 11">
            <a:extLst>
              <a:ext uri="{FF2B5EF4-FFF2-40B4-BE49-F238E27FC236}">
                <a16:creationId xmlns:a16="http://schemas.microsoft.com/office/drawing/2014/main" id="{6B8E50D9-F786-4378-937D-0B4BDFBAB005}"/>
              </a:ext>
            </a:extLst>
          </p:cNvPr>
          <p:cNvGrpSpPr/>
          <p:nvPr/>
        </p:nvGrpSpPr>
        <p:grpSpPr>
          <a:xfrm>
            <a:off x="671915" y="3728795"/>
            <a:ext cx="9720" cy="360"/>
            <a:chOff x="671915" y="3728795"/>
            <a:chExt cx="9720" cy="36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31292D9D-2B6A-42C1-AEF7-9A7A9F54CA4E}"/>
                    </a:ext>
                  </a:extLst>
                </p14:cNvPr>
                <p14:cNvContentPartPr/>
                <p14:nvPr/>
              </p14:nvContentPartPr>
              <p14:xfrm>
                <a:off x="671915" y="3728795"/>
                <a:ext cx="360" cy="360"/>
              </p14:xfrm>
            </p:contentPart>
          </mc:Choice>
          <mc:Fallback xmlns="">
            <p:pic>
              <p:nvPicPr>
                <p:cNvPr id="9" name="Ink 8">
                  <a:extLst>
                    <a:ext uri="{FF2B5EF4-FFF2-40B4-BE49-F238E27FC236}">
                      <a16:creationId xmlns:a16="http://schemas.microsoft.com/office/drawing/2014/main" id="{31292D9D-2B6A-42C1-AEF7-9A7A9F54CA4E}"/>
                    </a:ext>
                  </a:extLst>
                </p:cNvPr>
                <p:cNvPicPr/>
                <p:nvPr/>
              </p:nvPicPr>
              <p:blipFill>
                <a:blip r:embed="rId3"/>
                <a:stretch>
                  <a:fillRect/>
                </a:stretch>
              </p:blipFill>
              <p:spPr>
                <a:xfrm>
                  <a:off x="663275" y="37201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CFF786C9-50DE-4179-8321-E383228DE9B3}"/>
                    </a:ext>
                  </a:extLst>
                </p14:cNvPr>
                <p14:cNvContentPartPr/>
                <p14:nvPr/>
              </p14:nvContentPartPr>
              <p14:xfrm>
                <a:off x="671915" y="3728795"/>
                <a:ext cx="360" cy="360"/>
              </p14:xfrm>
            </p:contentPart>
          </mc:Choice>
          <mc:Fallback xmlns="">
            <p:pic>
              <p:nvPicPr>
                <p:cNvPr id="10" name="Ink 9">
                  <a:extLst>
                    <a:ext uri="{FF2B5EF4-FFF2-40B4-BE49-F238E27FC236}">
                      <a16:creationId xmlns:a16="http://schemas.microsoft.com/office/drawing/2014/main" id="{CFF786C9-50DE-4179-8321-E383228DE9B3}"/>
                    </a:ext>
                  </a:extLst>
                </p:cNvPr>
                <p:cNvPicPr/>
                <p:nvPr/>
              </p:nvPicPr>
              <p:blipFill>
                <a:blip r:embed="rId3"/>
                <a:stretch>
                  <a:fillRect/>
                </a:stretch>
              </p:blipFill>
              <p:spPr>
                <a:xfrm>
                  <a:off x="663275" y="37201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F8DE7793-CE97-4D26-AB3B-21881A540E10}"/>
                    </a:ext>
                  </a:extLst>
                </p14:cNvPr>
                <p14:cNvContentPartPr/>
                <p14:nvPr/>
              </p14:nvContentPartPr>
              <p14:xfrm>
                <a:off x="681275" y="3728795"/>
                <a:ext cx="360" cy="360"/>
              </p14:xfrm>
            </p:contentPart>
          </mc:Choice>
          <mc:Fallback xmlns="">
            <p:pic>
              <p:nvPicPr>
                <p:cNvPr id="11" name="Ink 10">
                  <a:extLst>
                    <a:ext uri="{FF2B5EF4-FFF2-40B4-BE49-F238E27FC236}">
                      <a16:creationId xmlns:a16="http://schemas.microsoft.com/office/drawing/2014/main" id="{F8DE7793-CE97-4D26-AB3B-21881A540E10}"/>
                    </a:ext>
                  </a:extLst>
                </p:cNvPr>
                <p:cNvPicPr/>
                <p:nvPr/>
              </p:nvPicPr>
              <p:blipFill>
                <a:blip r:embed="rId3"/>
                <a:stretch>
                  <a:fillRect/>
                </a:stretch>
              </p:blipFill>
              <p:spPr>
                <a:xfrm>
                  <a:off x="672275" y="3720155"/>
                  <a:ext cx="18000" cy="18000"/>
                </a:xfrm>
                <a:prstGeom prst="rect">
                  <a:avLst/>
                </a:prstGeom>
              </p:spPr>
            </p:pic>
          </mc:Fallback>
        </mc:AlternateContent>
      </p:grpSp>
    </p:spTree>
    <p:extLst>
      <p:ext uri="{BB962C8B-B14F-4D97-AF65-F5344CB8AC3E}">
        <p14:creationId xmlns:p14="http://schemas.microsoft.com/office/powerpoint/2010/main" val="5859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D167F0-B9B0-4D05-B0A2-26AF59C11BB1}"/>
              </a:ext>
            </a:extLst>
          </p:cNvPr>
          <p:cNvSpPr>
            <a:spLocks noGrp="1"/>
          </p:cNvSpPr>
          <p:nvPr>
            <p:ph type="sldNum" sz="quarter" idx="12"/>
          </p:nvPr>
        </p:nvSpPr>
        <p:spPr/>
        <p:txBody>
          <a:bodyPr/>
          <a:lstStyle/>
          <a:p>
            <a:pPr>
              <a:defRPr/>
            </a:pPr>
            <a:fld id="{FC104A63-7622-4A0E-8213-283EA964E1B0}" type="slidenum">
              <a:rPr lang="en-US" smtClean="0"/>
              <a:pPr>
                <a:defRPr/>
              </a:pPr>
              <a:t>33</a:t>
            </a:fld>
            <a:endParaRPr lang="en-US"/>
          </a:p>
        </p:txBody>
      </p:sp>
      <p:graphicFrame>
        <p:nvGraphicFramePr>
          <p:cNvPr id="3" name="Object 2">
            <a:extLst>
              <a:ext uri="{FF2B5EF4-FFF2-40B4-BE49-F238E27FC236}">
                <a16:creationId xmlns:a16="http://schemas.microsoft.com/office/drawing/2014/main" id="{ACBF8D75-1EE0-4F2E-BE8F-EBB418D3D878}"/>
              </a:ext>
            </a:extLst>
          </p:cNvPr>
          <p:cNvGraphicFramePr>
            <a:graphicFrameLocks noChangeAspect="1"/>
          </p:cNvGraphicFramePr>
          <p:nvPr>
            <p:extLst>
              <p:ext uri="{D42A27DB-BD31-4B8C-83A1-F6EECF244321}">
                <p14:modId xmlns:p14="http://schemas.microsoft.com/office/powerpoint/2010/main" val="2434664787"/>
              </p:ext>
            </p:extLst>
          </p:nvPr>
        </p:nvGraphicFramePr>
        <p:xfrm>
          <a:off x="234950" y="490538"/>
          <a:ext cx="8353425" cy="8794750"/>
        </p:xfrm>
        <a:graphic>
          <a:graphicData uri="http://schemas.openxmlformats.org/presentationml/2006/ole">
            <mc:AlternateContent xmlns:mc="http://schemas.openxmlformats.org/markup-compatibility/2006">
              <mc:Choice xmlns:v="urn:schemas-microsoft-com:vml" Requires="v">
                <p:oleObj name="Document" r:id="rId3" imgW="5952018" imgH="6249966" progId="Word.Document.12">
                  <p:embed/>
                </p:oleObj>
              </mc:Choice>
              <mc:Fallback>
                <p:oleObj name="Document" r:id="rId3" imgW="5952018" imgH="6249966"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4"/>
                      <a:stretch>
                        <a:fillRect/>
                      </a:stretch>
                    </p:blipFill>
                    <p:spPr>
                      <a:xfrm>
                        <a:off x="234950" y="490538"/>
                        <a:ext cx="8353425" cy="87947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87F9970-C719-49BF-9489-EAD58E0F5C99}"/>
              </a:ext>
            </a:extLst>
          </p:cNvPr>
          <p:cNvSpPr txBox="1"/>
          <p:nvPr/>
        </p:nvSpPr>
        <p:spPr>
          <a:xfrm>
            <a:off x="1447800" y="5071790"/>
            <a:ext cx="5562600" cy="1200329"/>
          </a:xfrm>
          <a:prstGeom prst="rect">
            <a:avLst/>
          </a:prstGeom>
          <a:noFill/>
        </p:spPr>
        <p:txBody>
          <a:bodyPr wrap="square">
            <a:spAutoFit/>
          </a:bodyPr>
          <a:lstStyle/>
          <a:p>
            <a:r>
              <a:rPr lang="en-US" sz="3200" dirty="0"/>
              <a:t>CR (two-tailed): 2.77*SEM</a:t>
            </a:r>
          </a:p>
          <a:p>
            <a:r>
              <a:rPr lang="en-US" sz="3200" dirty="0"/>
              <a:t>CR (one-tailed): 2.33*SEM</a:t>
            </a:r>
            <a:r>
              <a:rPr lang="en-US" sz="4000" dirty="0"/>
              <a:t> </a:t>
            </a:r>
          </a:p>
        </p:txBody>
      </p:sp>
    </p:spTree>
    <p:extLst>
      <p:ext uri="{BB962C8B-B14F-4D97-AF65-F5344CB8AC3E}">
        <p14:creationId xmlns:p14="http://schemas.microsoft.com/office/powerpoint/2010/main" val="1778374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D167F0-B9B0-4D05-B0A2-26AF59C11BB1}"/>
              </a:ext>
            </a:extLst>
          </p:cNvPr>
          <p:cNvSpPr>
            <a:spLocks noGrp="1"/>
          </p:cNvSpPr>
          <p:nvPr>
            <p:ph type="sldNum" sz="quarter" idx="12"/>
          </p:nvPr>
        </p:nvSpPr>
        <p:spPr/>
        <p:txBody>
          <a:bodyPr/>
          <a:lstStyle/>
          <a:p>
            <a:pPr>
              <a:defRPr/>
            </a:pPr>
            <a:fld id="{FC104A63-7622-4A0E-8213-283EA964E1B0}" type="slidenum">
              <a:rPr lang="en-US" smtClean="0"/>
              <a:pPr>
                <a:defRPr/>
              </a:pPr>
              <a:t>34</a:t>
            </a:fld>
            <a:endParaRPr lang="en-US"/>
          </a:p>
        </p:txBody>
      </p:sp>
      <p:graphicFrame>
        <p:nvGraphicFramePr>
          <p:cNvPr id="3" name="Object 2">
            <a:extLst>
              <a:ext uri="{FF2B5EF4-FFF2-40B4-BE49-F238E27FC236}">
                <a16:creationId xmlns:a16="http://schemas.microsoft.com/office/drawing/2014/main" id="{ACBF8D75-1EE0-4F2E-BE8F-EBB418D3D878}"/>
              </a:ext>
            </a:extLst>
          </p:cNvPr>
          <p:cNvGraphicFramePr>
            <a:graphicFrameLocks noChangeAspect="1"/>
          </p:cNvGraphicFramePr>
          <p:nvPr/>
        </p:nvGraphicFramePr>
        <p:xfrm>
          <a:off x="234950" y="490538"/>
          <a:ext cx="8353425" cy="8794750"/>
        </p:xfrm>
        <a:graphic>
          <a:graphicData uri="http://schemas.openxmlformats.org/presentationml/2006/ole">
            <mc:AlternateContent xmlns:mc="http://schemas.openxmlformats.org/markup-compatibility/2006">
              <mc:Choice xmlns:v="urn:schemas-microsoft-com:vml" Requires="v">
                <p:oleObj name="Document" r:id="rId3" imgW="5952018" imgH="6249966" progId="Word.Document.12">
                  <p:embed/>
                </p:oleObj>
              </mc:Choice>
              <mc:Fallback>
                <p:oleObj name="Document" r:id="rId3" imgW="5952018" imgH="6249966"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4"/>
                      <a:stretch>
                        <a:fillRect/>
                      </a:stretch>
                    </p:blipFill>
                    <p:spPr>
                      <a:xfrm>
                        <a:off x="234950" y="490538"/>
                        <a:ext cx="8353425" cy="87947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033C529-45E6-4CE9-AB93-5A960F157656}"/>
                  </a:ext>
                </a:extLst>
              </p14:cNvPr>
              <p14:cNvContentPartPr/>
              <p14:nvPr/>
            </p14:nvContentPartPr>
            <p14:xfrm>
              <a:off x="1012835" y="3038859"/>
              <a:ext cx="360" cy="360"/>
            </p14:xfrm>
          </p:contentPart>
        </mc:Choice>
        <mc:Fallback xmlns="">
          <p:pic>
            <p:nvPicPr>
              <p:cNvPr id="4" name="Ink 3">
                <a:extLst>
                  <a:ext uri="{FF2B5EF4-FFF2-40B4-BE49-F238E27FC236}">
                    <a16:creationId xmlns:a16="http://schemas.microsoft.com/office/drawing/2014/main" id="{7033C529-45E6-4CE9-AB93-5A960F157656}"/>
                  </a:ext>
                </a:extLst>
              </p:cNvPr>
              <p:cNvPicPr/>
              <p:nvPr/>
            </p:nvPicPr>
            <p:blipFill>
              <a:blip r:embed="rId6"/>
              <a:stretch>
                <a:fillRect/>
              </a:stretch>
            </p:blipFill>
            <p:spPr>
              <a:xfrm>
                <a:off x="1003835" y="30298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491C0AF5-53F6-43FA-AE5C-AEB0BB3AD2D8}"/>
                  </a:ext>
                </a:extLst>
              </p14:cNvPr>
              <p14:cNvContentPartPr/>
              <p14:nvPr/>
            </p14:nvContentPartPr>
            <p14:xfrm>
              <a:off x="1764875" y="857619"/>
              <a:ext cx="1175760" cy="1912320"/>
            </p14:xfrm>
          </p:contentPart>
        </mc:Choice>
        <mc:Fallback xmlns="">
          <p:pic>
            <p:nvPicPr>
              <p:cNvPr id="5" name="Ink 4">
                <a:extLst>
                  <a:ext uri="{FF2B5EF4-FFF2-40B4-BE49-F238E27FC236}">
                    <a16:creationId xmlns:a16="http://schemas.microsoft.com/office/drawing/2014/main" id="{491C0AF5-53F6-43FA-AE5C-AEB0BB3AD2D8}"/>
                  </a:ext>
                </a:extLst>
              </p:cNvPr>
              <p:cNvPicPr/>
              <p:nvPr/>
            </p:nvPicPr>
            <p:blipFill>
              <a:blip r:embed="rId8"/>
              <a:stretch>
                <a:fillRect/>
              </a:stretch>
            </p:blipFill>
            <p:spPr>
              <a:xfrm>
                <a:off x="1756235" y="848979"/>
                <a:ext cx="1193400" cy="1929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2632B5CA-7794-461E-AFF8-B78351D60442}"/>
                  </a:ext>
                </a:extLst>
              </p14:cNvPr>
              <p14:cNvContentPartPr/>
              <p14:nvPr/>
            </p14:nvContentPartPr>
            <p14:xfrm>
              <a:off x="7349915" y="876699"/>
              <a:ext cx="1321920" cy="1786320"/>
            </p14:xfrm>
          </p:contentPart>
        </mc:Choice>
        <mc:Fallback xmlns="">
          <p:pic>
            <p:nvPicPr>
              <p:cNvPr id="6" name="Ink 5">
                <a:extLst>
                  <a:ext uri="{FF2B5EF4-FFF2-40B4-BE49-F238E27FC236}">
                    <a16:creationId xmlns:a16="http://schemas.microsoft.com/office/drawing/2014/main" id="{2632B5CA-7794-461E-AFF8-B78351D60442}"/>
                  </a:ext>
                </a:extLst>
              </p:cNvPr>
              <p:cNvPicPr/>
              <p:nvPr/>
            </p:nvPicPr>
            <p:blipFill>
              <a:blip r:embed="rId10"/>
              <a:stretch>
                <a:fillRect/>
              </a:stretch>
            </p:blipFill>
            <p:spPr>
              <a:xfrm>
                <a:off x="7341275" y="867699"/>
                <a:ext cx="1339560" cy="1803960"/>
              </a:xfrm>
              <a:prstGeom prst="rect">
                <a:avLst/>
              </a:prstGeom>
            </p:spPr>
          </p:pic>
        </mc:Fallback>
      </mc:AlternateContent>
    </p:spTree>
    <p:extLst>
      <p:ext uri="{BB962C8B-B14F-4D97-AF65-F5344CB8AC3E}">
        <p14:creationId xmlns:p14="http://schemas.microsoft.com/office/powerpoint/2010/main" val="3368277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D167F0-B9B0-4D05-B0A2-26AF59C11BB1}"/>
              </a:ext>
            </a:extLst>
          </p:cNvPr>
          <p:cNvSpPr>
            <a:spLocks noGrp="1"/>
          </p:cNvSpPr>
          <p:nvPr>
            <p:ph type="sldNum" sz="quarter" idx="12"/>
          </p:nvPr>
        </p:nvSpPr>
        <p:spPr/>
        <p:txBody>
          <a:bodyPr/>
          <a:lstStyle/>
          <a:p>
            <a:pPr>
              <a:defRPr/>
            </a:pPr>
            <a:fld id="{FC104A63-7622-4A0E-8213-283EA964E1B0}" type="slidenum">
              <a:rPr lang="en-US" smtClean="0"/>
              <a:pPr>
                <a:defRPr/>
              </a:pPr>
              <a:t>35</a:t>
            </a:fld>
            <a:endParaRPr lang="en-US"/>
          </a:p>
        </p:txBody>
      </p:sp>
      <p:graphicFrame>
        <p:nvGraphicFramePr>
          <p:cNvPr id="3" name="Object 2">
            <a:extLst>
              <a:ext uri="{FF2B5EF4-FFF2-40B4-BE49-F238E27FC236}">
                <a16:creationId xmlns:a16="http://schemas.microsoft.com/office/drawing/2014/main" id="{ACBF8D75-1EE0-4F2E-BE8F-EBB418D3D878}"/>
              </a:ext>
            </a:extLst>
          </p:cNvPr>
          <p:cNvGraphicFramePr>
            <a:graphicFrameLocks noChangeAspect="1"/>
          </p:cNvGraphicFramePr>
          <p:nvPr>
            <p:extLst>
              <p:ext uri="{D42A27DB-BD31-4B8C-83A1-F6EECF244321}">
                <p14:modId xmlns:p14="http://schemas.microsoft.com/office/powerpoint/2010/main" val="3590033147"/>
              </p:ext>
            </p:extLst>
          </p:nvPr>
        </p:nvGraphicFramePr>
        <p:xfrm>
          <a:off x="234950" y="490538"/>
          <a:ext cx="8353425" cy="8794750"/>
        </p:xfrm>
        <a:graphic>
          <a:graphicData uri="http://schemas.openxmlformats.org/presentationml/2006/ole">
            <mc:AlternateContent xmlns:mc="http://schemas.openxmlformats.org/markup-compatibility/2006">
              <mc:Choice xmlns:v="urn:schemas-microsoft-com:vml" Requires="v">
                <p:oleObj name="Document" r:id="rId3" imgW="5952018" imgH="6245290" progId="Word.Document.12">
                  <p:embed/>
                </p:oleObj>
              </mc:Choice>
              <mc:Fallback>
                <p:oleObj name="Document" r:id="rId3" imgW="5952018" imgH="6245290"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4"/>
                      <a:stretch>
                        <a:fillRect/>
                      </a:stretch>
                    </p:blipFill>
                    <p:spPr>
                      <a:xfrm>
                        <a:off x="234950" y="490538"/>
                        <a:ext cx="8353425" cy="87947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0386EE9D-9175-438A-BCC4-EC9004CEA48A}"/>
                  </a:ext>
                </a:extLst>
              </p14:cNvPr>
              <p14:cNvContentPartPr/>
              <p14:nvPr/>
            </p14:nvContentPartPr>
            <p14:xfrm>
              <a:off x="3234755" y="921339"/>
              <a:ext cx="1095480" cy="1867320"/>
            </p14:xfrm>
          </p:contentPart>
        </mc:Choice>
        <mc:Fallback xmlns="">
          <p:pic>
            <p:nvPicPr>
              <p:cNvPr id="4" name="Ink 3">
                <a:extLst>
                  <a:ext uri="{FF2B5EF4-FFF2-40B4-BE49-F238E27FC236}">
                    <a16:creationId xmlns:a16="http://schemas.microsoft.com/office/drawing/2014/main" id="{0386EE9D-9175-438A-BCC4-EC9004CEA48A}"/>
                  </a:ext>
                </a:extLst>
              </p:cNvPr>
              <p:cNvPicPr/>
              <p:nvPr/>
            </p:nvPicPr>
            <p:blipFill>
              <a:blip r:embed="rId6"/>
              <a:stretch>
                <a:fillRect/>
              </a:stretch>
            </p:blipFill>
            <p:spPr>
              <a:xfrm>
                <a:off x="3226115" y="912339"/>
                <a:ext cx="1113120" cy="188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ACF72B0A-82A5-4E71-BA29-BF6117FEE30B}"/>
                  </a:ext>
                </a:extLst>
              </p14:cNvPr>
              <p14:cNvContentPartPr/>
              <p14:nvPr/>
            </p14:nvContentPartPr>
            <p14:xfrm>
              <a:off x="7484915" y="707859"/>
              <a:ext cx="360" cy="360"/>
            </p14:xfrm>
          </p:contentPart>
        </mc:Choice>
        <mc:Fallback xmlns="">
          <p:pic>
            <p:nvPicPr>
              <p:cNvPr id="5" name="Ink 4">
                <a:extLst>
                  <a:ext uri="{FF2B5EF4-FFF2-40B4-BE49-F238E27FC236}">
                    <a16:creationId xmlns:a16="http://schemas.microsoft.com/office/drawing/2014/main" id="{ACF72B0A-82A5-4E71-BA29-BF6117FEE30B}"/>
                  </a:ext>
                </a:extLst>
              </p:cNvPr>
              <p:cNvPicPr/>
              <p:nvPr/>
            </p:nvPicPr>
            <p:blipFill>
              <a:blip r:embed="rId8"/>
              <a:stretch>
                <a:fillRect/>
              </a:stretch>
            </p:blipFill>
            <p:spPr>
              <a:xfrm>
                <a:off x="7476275" y="6988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DDEC7D5E-190B-45E5-A3E5-90FC9A8F55F8}"/>
                  </a:ext>
                </a:extLst>
              </p14:cNvPr>
              <p14:cNvContentPartPr/>
              <p14:nvPr/>
            </p14:nvContentPartPr>
            <p14:xfrm>
              <a:off x="5933675" y="932139"/>
              <a:ext cx="1130760" cy="1748880"/>
            </p14:xfrm>
          </p:contentPart>
        </mc:Choice>
        <mc:Fallback xmlns="">
          <p:pic>
            <p:nvPicPr>
              <p:cNvPr id="6" name="Ink 5">
                <a:extLst>
                  <a:ext uri="{FF2B5EF4-FFF2-40B4-BE49-F238E27FC236}">
                    <a16:creationId xmlns:a16="http://schemas.microsoft.com/office/drawing/2014/main" id="{DDEC7D5E-190B-45E5-A3E5-90FC9A8F55F8}"/>
                  </a:ext>
                </a:extLst>
              </p:cNvPr>
              <p:cNvPicPr/>
              <p:nvPr/>
            </p:nvPicPr>
            <p:blipFill>
              <a:blip r:embed="rId10"/>
              <a:stretch>
                <a:fillRect/>
              </a:stretch>
            </p:blipFill>
            <p:spPr>
              <a:xfrm>
                <a:off x="5925035" y="923139"/>
                <a:ext cx="1148400" cy="1766520"/>
              </a:xfrm>
              <a:prstGeom prst="rect">
                <a:avLst/>
              </a:prstGeom>
            </p:spPr>
          </p:pic>
        </mc:Fallback>
      </mc:AlternateContent>
    </p:spTree>
    <p:extLst>
      <p:ext uri="{BB962C8B-B14F-4D97-AF65-F5344CB8AC3E}">
        <p14:creationId xmlns:p14="http://schemas.microsoft.com/office/powerpoint/2010/main" val="45869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03F2-96FF-4EA2-BAE4-13392000072A}"/>
              </a:ext>
            </a:extLst>
          </p:cNvPr>
          <p:cNvSpPr>
            <a:spLocks noGrp="1"/>
          </p:cNvSpPr>
          <p:nvPr>
            <p:ph type="title"/>
          </p:nvPr>
        </p:nvSpPr>
        <p:spPr>
          <a:xfrm>
            <a:off x="76200" y="338138"/>
            <a:ext cx="9067800" cy="1143000"/>
          </a:xfrm>
        </p:spPr>
        <p:txBody>
          <a:bodyPr/>
          <a:lstStyle/>
          <a:p>
            <a:r>
              <a:rPr lang="en-US" sz="3600" dirty="0">
                <a:latin typeface="Comic Sans MS" panose="030F0702030302020204" pitchFamily="66" charset="0"/>
              </a:rPr>
              <a:t>Journal editor </a:t>
            </a:r>
            <a:r>
              <a:rPr lang="en-US" sz="3600" u="sng" dirty="0">
                <a:latin typeface="Comic Sans MS" panose="030F0702030302020204" pitchFamily="66" charset="0"/>
              </a:rPr>
              <a:t>not in favor </a:t>
            </a:r>
            <a:r>
              <a:rPr lang="en-US" sz="3600" dirty="0">
                <a:latin typeface="Comic Sans MS" panose="030F0702030302020204" pitchFamily="66" charset="0"/>
              </a:rPr>
              <a:t>of estimating significance of individual change </a:t>
            </a:r>
          </a:p>
        </p:txBody>
      </p:sp>
      <p:sp>
        <p:nvSpPr>
          <p:cNvPr id="3" name="Content Placeholder 2">
            <a:extLst>
              <a:ext uri="{FF2B5EF4-FFF2-40B4-BE49-F238E27FC236}">
                <a16:creationId xmlns:a16="http://schemas.microsoft.com/office/drawing/2014/main" id="{86F9BC60-9CBD-43AE-AA27-666639AC426D}"/>
              </a:ext>
            </a:extLst>
          </p:cNvPr>
          <p:cNvSpPr>
            <a:spLocks noGrp="1"/>
          </p:cNvSpPr>
          <p:nvPr>
            <p:ph idx="1"/>
          </p:nvPr>
        </p:nvSpPr>
        <p:spPr>
          <a:xfrm>
            <a:off x="76200" y="1600200"/>
            <a:ext cx="9067800" cy="4525963"/>
          </a:xfrm>
        </p:spPr>
        <p:txBody>
          <a:bodyPr/>
          <a:lstStyle/>
          <a:p>
            <a:pPr marL="0" indent="0">
              <a:buNone/>
            </a:pPr>
            <a:endParaRPr lang="en-US" sz="2800" dirty="0"/>
          </a:p>
          <a:p>
            <a:pPr marL="0" indent="0">
              <a:buNone/>
            </a:pPr>
            <a:r>
              <a:rPr lang="en-US" sz="2800" dirty="0"/>
              <a:t>"Surely we're not trying to conduct a statistical test for each person as to whether or not they changed? This would lead to a major multiple testing issue. It also </a:t>
            </a:r>
            <a:r>
              <a:rPr lang="en-US" sz="2800" b="1" dirty="0"/>
              <a:t>doesn't make sense because the point of a statistical test is to make inferences to a population, whereas in this case we want to know whether a specific person experienced meaningful change</a:t>
            </a:r>
            <a:r>
              <a:rPr lang="en-US" sz="2800" dirty="0"/>
              <a:t>. Statistical tests are not an appropriate way to do that.” </a:t>
            </a:r>
          </a:p>
          <a:p>
            <a:pPr marL="0" indent="0">
              <a:buNone/>
            </a:pPr>
            <a:endParaRPr lang="en-US" sz="2800" b="1" dirty="0"/>
          </a:p>
          <a:p>
            <a:pPr marL="0" indent="0">
              <a:buNone/>
            </a:pPr>
            <a:endParaRPr lang="en-US" sz="2800" dirty="0"/>
          </a:p>
        </p:txBody>
      </p:sp>
      <p:sp>
        <p:nvSpPr>
          <p:cNvPr id="4" name="Slide Number Placeholder 3">
            <a:extLst>
              <a:ext uri="{FF2B5EF4-FFF2-40B4-BE49-F238E27FC236}">
                <a16:creationId xmlns:a16="http://schemas.microsoft.com/office/drawing/2014/main" id="{C875AAC6-66DA-4C3A-B190-8EC5D375669E}"/>
              </a:ext>
            </a:extLst>
          </p:cNvPr>
          <p:cNvSpPr>
            <a:spLocks noGrp="1"/>
          </p:cNvSpPr>
          <p:nvPr>
            <p:ph type="sldNum" sz="quarter" idx="12"/>
          </p:nvPr>
        </p:nvSpPr>
        <p:spPr/>
        <p:txBody>
          <a:bodyPr/>
          <a:lstStyle/>
          <a:p>
            <a:pPr>
              <a:defRPr/>
            </a:pPr>
            <a:fld id="{0C5144EA-161E-419D-B606-46724030BA3B}" type="slidenum">
              <a:rPr lang="en-US" smtClean="0"/>
              <a:pPr>
                <a:defRPr/>
              </a:pPr>
              <a:t>36</a:t>
            </a:fld>
            <a:endParaRPr lang="en-US"/>
          </a:p>
        </p:txBody>
      </p:sp>
    </p:spTree>
    <p:extLst>
      <p:ext uri="{BB962C8B-B14F-4D97-AF65-F5344CB8AC3E}">
        <p14:creationId xmlns:p14="http://schemas.microsoft.com/office/powerpoint/2010/main" val="583783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AECF-F8E8-4744-A1D8-A93FF6F14C97}"/>
              </a:ext>
            </a:extLst>
          </p:cNvPr>
          <p:cNvSpPr>
            <a:spLocks noGrp="1"/>
          </p:cNvSpPr>
          <p:nvPr>
            <p:ph type="title"/>
          </p:nvPr>
        </p:nvSpPr>
        <p:spPr>
          <a:xfrm>
            <a:off x="0" y="114113"/>
            <a:ext cx="9144000" cy="1143000"/>
          </a:xfrm>
        </p:spPr>
        <p:txBody>
          <a:bodyPr/>
          <a:lstStyle/>
          <a:p>
            <a:r>
              <a:rPr lang="en-US" dirty="0"/>
              <a:t>Peer Reviewer’s Comment</a:t>
            </a:r>
          </a:p>
        </p:txBody>
      </p:sp>
      <p:sp>
        <p:nvSpPr>
          <p:cNvPr id="6" name="Content Placeholder 5">
            <a:extLst>
              <a:ext uri="{FF2B5EF4-FFF2-40B4-BE49-F238E27FC236}">
                <a16:creationId xmlns:a16="http://schemas.microsoft.com/office/drawing/2014/main" id="{CEC27B96-E13D-4643-AB70-DE470F76D395}"/>
              </a:ext>
            </a:extLst>
          </p:cNvPr>
          <p:cNvSpPr>
            <a:spLocks noGrp="1"/>
          </p:cNvSpPr>
          <p:nvPr>
            <p:ph idx="1"/>
          </p:nvPr>
        </p:nvSpPr>
        <p:spPr>
          <a:xfrm>
            <a:off x="76200" y="1453497"/>
            <a:ext cx="9067800" cy="4791728"/>
          </a:xfrm>
        </p:spPr>
        <p:txBody>
          <a:bodyPr/>
          <a:lstStyle/>
          <a:p>
            <a:pPr marL="0" indent="0">
              <a:buNone/>
            </a:pPr>
            <a:r>
              <a:rPr lang="en-US" sz="2000" dirty="0">
                <a:highlight>
                  <a:srgbClr val="FFFF00"/>
                </a:highlight>
              </a:rPr>
              <a:t>As no clinical or patient-reported anchors were included in the study</a:t>
            </a:r>
            <a:r>
              <a:rPr lang="en-US" sz="2000" dirty="0"/>
              <a:t>, the authors are unable to classify people into change groups and subsequently compute individual-level change thresholds. This is contrary to the FDA's PRO Guidance, including their most recent updates, on use of anchor-based methods to compute within-patient meaningful change. To call the approaches used in this manuscript individual-level statistics is simply incorrect and cannot be published this way. This is a fatal flaw of this study.</a:t>
            </a:r>
            <a:br>
              <a:rPr lang="en-US" sz="2000" dirty="0"/>
            </a:br>
            <a:br>
              <a:rPr lang="en-US" sz="2000" dirty="0"/>
            </a:br>
            <a:r>
              <a:rPr lang="en-US" sz="2000" dirty="0"/>
              <a:t>See citation below for appropriate meaningful change methodology. </a:t>
            </a:r>
            <a:br>
              <a:rPr lang="en-US" sz="2000" dirty="0"/>
            </a:br>
            <a:br>
              <a:rPr lang="en-US" sz="2000" dirty="0"/>
            </a:br>
            <a:r>
              <a:rPr lang="en-US" sz="2000" dirty="0" err="1">
                <a:highlight>
                  <a:srgbClr val="FFFF00"/>
                </a:highlight>
              </a:rPr>
              <a:t>Wywrich</a:t>
            </a:r>
            <a:r>
              <a:rPr lang="en-US" sz="2000" dirty="0">
                <a:highlight>
                  <a:srgbClr val="FFFF00"/>
                </a:highlight>
              </a:rPr>
              <a:t>, K.W</a:t>
            </a:r>
            <a:r>
              <a:rPr lang="en-US" sz="2000" dirty="0"/>
              <a:t>., Norquist, J.M, Lenderking. W.R. (2013). Methods for interpreting change over time in patient-reported outcome measures. Quality of Life Research. </a:t>
            </a:r>
          </a:p>
          <a:p>
            <a:endParaRPr lang="en-US" dirty="0"/>
          </a:p>
        </p:txBody>
      </p:sp>
      <p:sp>
        <p:nvSpPr>
          <p:cNvPr id="3" name="Slide Number Placeholder 2">
            <a:extLst>
              <a:ext uri="{FF2B5EF4-FFF2-40B4-BE49-F238E27FC236}">
                <a16:creationId xmlns:a16="http://schemas.microsoft.com/office/drawing/2014/main" id="{B520E0CB-4778-4D65-B23A-AC4C14E7F4A3}"/>
              </a:ext>
            </a:extLst>
          </p:cNvPr>
          <p:cNvSpPr>
            <a:spLocks noGrp="1"/>
          </p:cNvSpPr>
          <p:nvPr>
            <p:ph type="sldNum" sz="quarter" idx="12"/>
          </p:nvPr>
        </p:nvSpPr>
        <p:spPr/>
        <p:txBody>
          <a:bodyPr/>
          <a:lstStyle/>
          <a:p>
            <a:pPr>
              <a:defRPr/>
            </a:pPr>
            <a:fld id="{D8B15C0F-D46F-4F15-BEA4-3F0FAA134F23}" type="slidenum">
              <a:rPr lang="en-US" smtClean="0"/>
              <a:pPr>
                <a:defRPr/>
              </a:pPr>
              <a:t>37</a:t>
            </a:fld>
            <a:endParaRPr lang="en-US"/>
          </a:p>
        </p:txBody>
      </p:sp>
    </p:spTree>
    <p:extLst>
      <p:ext uri="{BB962C8B-B14F-4D97-AF65-F5344CB8AC3E}">
        <p14:creationId xmlns:p14="http://schemas.microsoft.com/office/powerpoint/2010/main" val="2312487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841" y="0"/>
            <a:ext cx="7886700" cy="1325563"/>
          </a:xfrm>
        </p:spPr>
        <p:txBody>
          <a:bodyPr>
            <a:normAutofit fontScale="90000"/>
          </a:bodyPr>
          <a:lstStyle/>
          <a:p>
            <a:pPr algn="ctr"/>
            <a:br>
              <a:rPr lang="en-US" sz="4000" dirty="0">
                <a:latin typeface="Comic Sans MS" panose="030F0702030302020204" pitchFamily="66" charset="0"/>
              </a:rPr>
            </a:br>
            <a:br>
              <a:rPr lang="en-US" sz="4000" dirty="0">
                <a:latin typeface="Comic Sans MS" panose="030F0702030302020204" pitchFamily="66" charset="0"/>
              </a:rPr>
            </a:br>
            <a:br>
              <a:rPr lang="en-US" sz="4000" dirty="0">
                <a:latin typeface="Comic Sans MS" panose="030F0702030302020204" pitchFamily="66" charset="0"/>
              </a:rPr>
            </a:br>
            <a:r>
              <a:rPr lang="en-US" sz="4000" dirty="0">
                <a:latin typeface="Comic Sans MS" panose="030F0702030302020204" pitchFamily="66" charset="0"/>
              </a:rPr>
              <a:t>Meaningful individual change</a:t>
            </a:r>
          </a:p>
        </p:txBody>
      </p:sp>
      <p:sp>
        <p:nvSpPr>
          <p:cNvPr id="3" name="Content Placeholder 2"/>
          <p:cNvSpPr>
            <a:spLocks noGrp="1"/>
          </p:cNvSpPr>
          <p:nvPr>
            <p:ph idx="1"/>
          </p:nvPr>
        </p:nvSpPr>
        <p:spPr>
          <a:xfrm>
            <a:off x="304800" y="2209800"/>
            <a:ext cx="8610600" cy="4351338"/>
          </a:xfrm>
        </p:spPr>
        <p:txBody>
          <a:bodyPr>
            <a:normAutofit/>
          </a:bodyPr>
          <a:lstStyle/>
          <a:p>
            <a:r>
              <a:rPr lang="en-US" sz="2600" dirty="0"/>
              <a:t>Incorporating Clinical Outcome Assessments into Endpoints for Regulatory  Decision-Making (December 6, 2019, patient-focused drug development guidance public workshop)</a:t>
            </a:r>
          </a:p>
          <a:p>
            <a:endParaRPr lang="en-US" sz="2600" dirty="0"/>
          </a:p>
          <a:p>
            <a:pPr lvl="1"/>
            <a:r>
              <a:rPr lang="en-US" sz="2300" dirty="0"/>
              <a:t>“D</a:t>
            </a:r>
            <a:r>
              <a:rPr lang="en-US" sz="2300" b="0" i="0" u="none" strike="noStrike" baseline="0" dirty="0">
                <a:solidFill>
                  <a:srgbClr val="000000"/>
                </a:solidFill>
              </a:rPr>
              <a:t>istribution-based methods (e.g., effect sizes, certain proportions of the standard deviation and/or standard error of measurement) do not directly take into account the patient voice and as such cannot be the primary evidence for within-patient clinical meaningfulness.” </a:t>
            </a:r>
            <a:endParaRPr lang="en-US" sz="2300" dirty="0"/>
          </a:p>
          <a:p>
            <a:pPr marL="342900" lvl="1" indent="0">
              <a:buNone/>
            </a:pPr>
            <a:endParaRPr lang="en-US" sz="2000" dirty="0"/>
          </a:p>
          <a:p>
            <a:r>
              <a:rPr lang="en-US" sz="2400" dirty="0"/>
              <a:t>Guidance focuses on average change for patients who improved or got worse. </a:t>
            </a:r>
          </a:p>
        </p:txBody>
      </p:sp>
      <p:pic>
        <p:nvPicPr>
          <p:cNvPr id="1026" name="Picture 2" descr="How Many Drugs has FDA Approved in its Entire History? New Paper Explains |  RAP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892" b="20879"/>
          <a:stretch/>
        </p:blipFill>
        <p:spPr bwMode="auto">
          <a:xfrm>
            <a:off x="1469091" y="186149"/>
            <a:ext cx="6172200" cy="95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33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CA7B7BB-92A2-447A-9816-C42F767D0332}"/>
              </a:ext>
            </a:extLst>
          </p:cNvPr>
          <p:cNvSpPr>
            <a:spLocks noGrp="1" noChangeArrowheads="1"/>
          </p:cNvSpPr>
          <p:nvPr>
            <p:ph type="title"/>
          </p:nvPr>
        </p:nvSpPr>
        <p:spPr>
          <a:xfrm>
            <a:off x="28575" y="0"/>
            <a:ext cx="9067800" cy="1143000"/>
          </a:xfrm>
        </p:spPr>
        <p:txBody>
          <a:bodyPr/>
          <a:lstStyle/>
          <a:p>
            <a:r>
              <a:rPr lang="en-US" altLang="en-US" dirty="0"/>
              <a:t>Distribution-based “estimates”</a:t>
            </a:r>
          </a:p>
        </p:txBody>
      </p:sp>
      <p:sp>
        <p:nvSpPr>
          <p:cNvPr id="3" name="Content Placeholder 2">
            <a:extLst>
              <a:ext uri="{FF2B5EF4-FFF2-40B4-BE49-F238E27FC236}">
                <a16:creationId xmlns:a16="http://schemas.microsoft.com/office/drawing/2014/main" id="{E00FCD63-CB52-48CC-BA88-29630C262942}"/>
              </a:ext>
            </a:extLst>
          </p:cNvPr>
          <p:cNvSpPr>
            <a:spLocks noGrp="1"/>
          </p:cNvSpPr>
          <p:nvPr>
            <p:ph idx="1"/>
          </p:nvPr>
        </p:nvSpPr>
        <p:spPr>
          <a:xfrm>
            <a:off x="76200" y="990600"/>
            <a:ext cx="9067800" cy="5257800"/>
          </a:xfrm>
        </p:spPr>
        <p:txBody>
          <a:bodyPr/>
          <a:lstStyle/>
          <a:p>
            <a:pPr marL="0" indent="0">
              <a:buFontTx/>
              <a:buNone/>
              <a:defRPr/>
            </a:pPr>
            <a:r>
              <a:rPr lang="en-US" sz="2600" dirty="0"/>
              <a:t>“Distribution-based” methods are simply a way of expressing the observed change in a standardized metric. </a:t>
            </a:r>
          </a:p>
          <a:p>
            <a:pPr marL="0" indent="0">
              <a:buFontTx/>
              <a:buNone/>
              <a:defRPr/>
            </a:pPr>
            <a:endParaRPr lang="en-US" sz="2600" dirty="0"/>
          </a:p>
          <a:p>
            <a:pPr marL="0" indent="0">
              <a:buFontTx/>
              <a:buNone/>
              <a:defRPr/>
            </a:pPr>
            <a:r>
              <a:rPr lang="en-US" sz="2600" dirty="0"/>
              <a:t>This makes it possible to compare change observed for measures that have a different raw metric but </a:t>
            </a:r>
            <a:r>
              <a:rPr lang="en-US" sz="2600" dirty="0">
                <a:highlight>
                  <a:srgbClr val="FFFF00"/>
                </a:highlight>
              </a:rPr>
              <a:t>does not provide new information about the size of change in a measure that is minimally important. </a:t>
            </a:r>
          </a:p>
          <a:p>
            <a:pPr marL="0" indent="0">
              <a:buFontTx/>
              <a:buNone/>
              <a:defRPr/>
            </a:pPr>
            <a:endParaRPr lang="en-US" sz="2600" dirty="0">
              <a:highlight>
                <a:srgbClr val="FFFF00"/>
              </a:highlight>
            </a:endParaRPr>
          </a:p>
          <a:p>
            <a:pPr marL="0" indent="0">
              <a:buFontTx/>
              <a:buNone/>
              <a:defRPr/>
            </a:pPr>
            <a:r>
              <a:rPr lang="en-US" sz="2600" b="1" dirty="0"/>
              <a:t>Anchor-based methods are the only way to estimate minimally important change.</a:t>
            </a:r>
            <a:r>
              <a:rPr lang="en-US" sz="2000" b="1" dirty="0"/>
              <a:t> </a:t>
            </a:r>
          </a:p>
          <a:p>
            <a:pPr marL="0" indent="0">
              <a:buFontTx/>
              <a:buNone/>
              <a:defRPr/>
            </a:pPr>
            <a:endParaRPr lang="en-US" sz="2000" dirty="0"/>
          </a:p>
          <a:p>
            <a:pPr marL="0" indent="0">
              <a:buFontTx/>
              <a:buNone/>
              <a:defRPr/>
            </a:pPr>
            <a:r>
              <a:rPr lang="en-US" sz="2000" dirty="0"/>
              <a:t> </a:t>
            </a:r>
          </a:p>
        </p:txBody>
      </p:sp>
    </p:spTree>
    <p:extLst>
      <p:ext uri="{BB962C8B-B14F-4D97-AF65-F5344CB8AC3E}">
        <p14:creationId xmlns:p14="http://schemas.microsoft.com/office/powerpoint/2010/main" val="85821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4</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extLst>
              <p:ext uri="{D42A27DB-BD31-4B8C-83A1-F6EECF244321}">
                <p14:modId xmlns:p14="http://schemas.microsoft.com/office/powerpoint/2010/main" val="1304472910"/>
              </p:ext>
            </p:extLst>
          </p:nvPr>
        </p:nvGraphicFramePr>
        <p:xfrm>
          <a:off x="76201" y="28575"/>
          <a:ext cx="9067800" cy="8718550"/>
        </p:xfrm>
        <a:graphic>
          <a:graphicData uri="http://schemas.openxmlformats.org/presentationml/2006/ole">
            <mc:AlternateContent xmlns:mc="http://schemas.openxmlformats.org/markup-compatibility/2006">
              <mc:Choice xmlns:v="urn:schemas-microsoft-com:vml" Requires="v">
                <p:oleObj name="Document" r:id="rId2" imgW="5952018" imgH="4823993" progId="Word.Document.12">
                  <p:embed/>
                </p:oleObj>
              </mc:Choice>
              <mc:Fallback>
                <p:oleObj name="Document" r:id="rId2" imgW="5952018" imgH="4823993"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3"/>
                      <a:stretch>
                        <a:fillRect/>
                      </a:stretch>
                    </p:blipFill>
                    <p:spPr>
                      <a:xfrm>
                        <a:off x="76201" y="28575"/>
                        <a:ext cx="9067800" cy="8718550"/>
                      </a:xfrm>
                      <a:prstGeom prst="rect">
                        <a:avLst/>
                      </a:prstGeom>
                    </p:spPr>
                  </p:pic>
                </p:oleObj>
              </mc:Fallback>
            </mc:AlternateContent>
          </a:graphicData>
        </a:graphic>
      </p:graphicFrame>
    </p:spTree>
    <p:extLst>
      <p:ext uri="{BB962C8B-B14F-4D97-AF65-F5344CB8AC3E}">
        <p14:creationId xmlns:p14="http://schemas.microsoft.com/office/powerpoint/2010/main" val="1031593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307539B5-FE58-477C-9942-2E2E014447DB}"/>
              </a:ext>
            </a:extLst>
          </p:cNvPr>
          <p:cNvSpPr>
            <a:spLocks noGrp="1" noChangeArrowheads="1"/>
          </p:cNvSpPr>
          <p:nvPr>
            <p:ph type="title"/>
          </p:nvPr>
        </p:nvSpPr>
        <p:spPr>
          <a:xfrm>
            <a:off x="0" y="473075"/>
            <a:ext cx="9067800" cy="1143000"/>
          </a:xfrm>
        </p:spPr>
        <p:txBody>
          <a:bodyPr/>
          <a:lstStyle/>
          <a:p>
            <a:pPr eaLnBrk="1" hangingPunct="1"/>
            <a:r>
              <a:rPr lang="en-US" altLang="en-US" sz="3000" dirty="0">
                <a:latin typeface="Comic Sans MS" panose="030F0702030302020204" pitchFamily="66" charset="0"/>
              </a:rPr>
              <a:t>Retrospective Rating of Change Anchor Item</a:t>
            </a:r>
            <a:br>
              <a:rPr lang="en-US" altLang="en-US" sz="3400" dirty="0">
                <a:latin typeface="Comic Sans MS" panose="030F0702030302020204" pitchFamily="66" charset="0"/>
              </a:rPr>
            </a:br>
            <a:endParaRPr lang="en-US" altLang="en-US" sz="3400" dirty="0">
              <a:latin typeface="Comic Sans MS" panose="030F0702030302020204" pitchFamily="66" charset="0"/>
            </a:endParaRPr>
          </a:p>
        </p:txBody>
      </p:sp>
      <p:sp>
        <p:nvSpPr>
          <p:cNvPr id="9219" name="Rectangle 1027">
            <a:extLst>
              <a:ext uri="{FF2B5EF4-FFF2-40B4-BE49-F238E27FC236}">
                <a16:creationId xmlns:a16="http://schemas.microsoft.com/office/drawing/2014/main" id="{2DE11C1E-DA3D-41E3-AA35-83F91B5B0B52}"/>
              </a:ext>
            </a:extLst>
          </p:cNvPr>
          <p:cNvSpPr>
            <a:spLocks noGrp="1" noChangeArrowheads="1"/>
          </p:cNvSpPr>
          <p:nvPr>
            <p:ph idx="1"/>
          </p:nvPr>
        </p:nvSpPr>
        <p:spPr>
          <a:xfrm>
            <a:off x="190500" y="1933575"/>
            <a:ext cx="8775700" cy="4525963"/>
          </a:xfrm>
        </p:spPr>
        <p:txBody>
          <a:bodyPr rtlCol="0">
            <a:normAutofit fontScale="85000" lnSpcReduction="10000"/>
          </a:bodyPr>
          <a:lstStyle/>
          <a:p>
            <a:pPr marL="0" indent="0" eaLnBrk="1" fontAlgn="auto" hangingPunct="1">
              <a:spcAft>
                <a:spcPts val="0"/>
              </a:spcAft>
              <a:buFontTx/>
              <a:buNone/>
              <a:defRPr/>
            </a:pPr>
            <a:r>
              <a:rPr lang="en-US" sz="4000" dirty="0"/>
              <a:t>Is your ability to carry out your everyday physical activities such as walking, climbing stairs, carrying groceries, or moving a chair now compared to 6 months ago …</a:t>
            </a:r>
          </a:p>
          <a:p>
            <a:pPr marL="0" indent="0" eaLnBrk="1" fontAlgn="auto" hangingPunct="1">
              <a:spcAft>
                <a:spcPts val="0"/>
              </a:spcAft>
              <a:buFontTx/>
              <a:buNone/>
              <a:defRPr/>
            </a:pPr>
            <a:endParaRPr lang="en-US" dirty="0"/>
          </a:p>
          <a:p>
            <a:pPr lvl="1" eaLnBrk="1" fontAlgn="auto" hangingPunct="1">
              <a:spcAft>
                <a:spcPts val="0"/>
              </a:spcAft>
              <a:defRPr/>
            </a:pPr>
            <a:r>
              <a:rPr lang="en-US" dirty="0"/>
              <a:t>A lot better?</a:t>
            </a:r>
          </a:p>
          <a:p>
            <a:pPr lvl="1" eaLnBrk="1" fontAlgn="auto" hangingPunct="1">
              <a:spcAft>
                <a:spcPts val="0"/>
              </a:spcAft>
              <a:defRPr/>
            </a:pPr>
            <a:r>
              <a:rPr lang="en-US" u="sng" dirty="0"/>
              <a:t>A little better?</a:t>
            </a:r>
          </a:p>
          <a:p>
            <a:pPr lvl="1" eaLnBrk="1" fontAlgn="auto" hangingPunct="1">
              <a:spcAft>
                <a:spcPts val="0"/>
              </a:spcAft>
              <a:defRPr/>
            </a:pPr>
            <a:r>
              <a:rPr lang="en-US" dirty="0"/>
              <a:t>The same?</a:t>
            </a:r>
          </a:p>
          <a:p>
            <a:pPr lvl="1" eaLnBrk="1" fontAlgn="auto" hangingPunct="1">
              <a:spcAft>
                <a:spcPts val="0"/>
              </a:spcAft>
              <a:defRPr/>
            </a:pPr>
            <a:r>
              <a:rPr lang="en-US" u="sng" dirty="0"/>
              <a:t>A little worse?</a:t>
            </a:r>
          </a:p>
          <a:p>
            <a:pPr lvl="1" eaLnBrk="1" fontAlgn="auto" hangingPunct="1">
              <a:spcAft>
                <a:spcPts val="0"/>
              </a:spcAft>
              <a:defRPr/>
            </a:pPr>
            <a:r>
              <a:rPr lang="en-US" dirty="0"/>
              <a:t>A lot worse?</a:t>
            </a:r>
          </a:p>
        </p:txBody>
      </p:sp>
    </p:spTree>
    <p:extLst>
      <p:ext uri="{BB962C8B-B14F-4D97-AF65-F5344CB8AC3E}">
        <p14:creationId xmlns:p14="http://schemas.microsoft.com/office/powerpoint/2010/main" val="3901707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82919BA-22A4-4842-8BDB-4D18CF8EDC90}"/>
              </a:ext>
            </a:extLst>
          </p:cNvPr>
          <p:cNvSpPr>
            <a:spLocks noGrp="1" noChangeArrowheads="1"/>
          </p:cNvSpPr>
          <p:nvPr>
            <p:ph type="title"/>
          </p:nvPr>
        </p:nvSpPr>
        <p:spPr>
          <a:xfrm>
            <a:off x="514350" y="274638"/>
            <a:ext cx="8629650" cy="1143000"/>
          </a:xfrm>
        </p:spPr>
        <p:txBody>
          <a:bodyPr/>
          <a:lstStyle/>
          <a:p>
            <a:pPr eaLnBrk="1" hangingPunct="1"/>
            <a:r>
              <a:rPr lang="en-US" altLang="en-US" dirty="0">
                <a:latin typeface="Comic Sans MS" panose="030F0702030302020204" pitchFamily="66" charset="0"/>
              </a:rPr>
              <a:t>Clinical Anchor</a:t>
            </a:r>
          </a:p>
        </p:txBody>
      </p:sp>
      <p:sp>
        <p:nvSpPr>
          <p:cNvPr id="12291" name="Rectangle 3">
            <a:extLst>
              <a:ext uri="{FF2B5EF4-FFF2-40B4-BE49-F238E27FC236}">
                <a16:creationId xmlns:a16="http://schemas.microsoft.com/office/drawing/2014/main" id="{D2FFBF8A-5D22-4D06-ADE6-435C9B1A83BE}"/>
              </a:ext>
            </a:extLst>
          </p:cNvPr>
          <p:cNvSpPr>
            <a:spLocks noGrp="1" noChangeArrowheads="1"/>
          </p:cNvSpPr>
          <p:nvPr>
            <p:ph type="body" idx="1"/>
          </p:nvPr>
        </p:nvSpPr>
        <p:spPr>
          <a:xfrm>
            <a:off x="152400" y="1600200"/>
            <a:ext cx="9067800" cy="4525963"/>
          </a:xfrm>
        </p:spPr>
        <p:txBody>
          <a:bodyPr/>
          <a:lstStyle/>
          <a:p>
            <a:pPr eaLnBrk="1" hangingPunct="1"/>
            <a:r>
              <a:rPr lang="en-US" altLang="en-US" dirty="0"/>
              <a:t>“Change” groups </a:t>
            </a:r>
          </a:p>
          <a:p>
            <a:pPr lvl="1" eaLnBrk="1" hangingPunct="1"/>
            <a:r>
              <a:rPr lang="en-US" altLang="en-US" dirty="0"/>
              <a:t>50% reduction in seizure frequency</a:t>
            </a:r>
          </a:p>
          <a:p>
            <a:pPr lvl="1" eaLnBrk="1" hangingPunct="1"/>
            <a:r>
              <a:rPr lang="en-US" altLang="en-US" dirty="0"/>
              <a:t>100% reduction in seizure frequency (seizure free) </a:t>
            </a:r>
          </a:p>
          <a:p>
            <a:pPr eaLnBrk="1" hangingPunct="1"/>
            <a:endParaRPr lang="en-US" altLang="en-US" dirty="0"/>
          </a:p>
          <a:p>
            <a:pPr marL="0" indent="0" eaLnBrk="1" hangingPunct="1">
              <a:buNone/>
            </a:pPr>
            <a:r>
              <a:rPr lang="de-DE" sz="2000" i="1" dirty="0"/>
              <a:t>Vickrey, B., Hays, R. D., Graber, J., Rausch, R., Engel, J., &amp; Brook, R. H. (1992). </a:t>
            </a:r>
            <a:r>
              <a:rPr lang="en-US" sz="2000" i="1" dirty="0"/>
              <a:t>A health-related quality of life instrument for patients evaluated for epilepsy surgery. </a:t>
            </a:r>
            <a:r>
              <a:rPr lang="en-US" sz="2000" i="1" u="sng" dirty="0"/>
              <a:t>Medical Care</a:t>
            </a:r>
            <a:r>
              <a:rPr lang="en-US" sz="2000" i="1" dirty="0"/>
              <a:t>, 30, 299-319.</a:t>
            </a:r>
          </a:p>
          <a:p>
            <a:pPr eaLnBrk="1" hangingPunct="1"/>
            <a:endParaRPr lang="en-US" altLang="en-US" dirty="0"/>
          </a:p>
        </p:txBody>
      </p:sp>
    </p:spTree>
    <p:extLst>
      <p:ext uri="{BB962C8B-B14F-4D97-AF65-F5344CB8AC3E}">
        <p14:creationId xmlns:p14="http://schemas.microsoft.com/office/powerpoint/2010/main" val="4030573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C03F-686D-412D-941C-D35687A0F3DA}"/>
              </a:ext>
            </a:extLst>
          </p:cNvPr>
          <p:cNvSpPr>
            <a:spLocks noGrp="1"/>
          </p:cNvSpPr>
          <p:nvPr>
            <p:ph type="title"/>
          </p:nvPr>
        </p:nvSpPr>
        <p:spPr>
          <a:xfrm>
            <a:off x="0" y="228600"/>
            <a:ext cx="9067800" cy="1143000"/>
          </a:xfrm>
        </p:spPr>
        <p:txBody>
          <a:bodyPr/>
          <a:lstStyle/>
          <a:p>
            <a:r>
              <a:rPr lang="en-US" sz="3600" dirty="0">
                <a:latin typeface="Comic Sans MS" panose="030F0702030302020204" pitchFamily="66" charset="0"/>
              </a:rPr>
              <a:t>Minimally important change should </a:t>
            </a:r>
            <a:r>
              <a:rPr lang="en-US" sz="3600" u="sng" dirty="0">
                <a:latin typeface="Comic Sans MS" panose="030F0702030302020204" pitchFamily="66" charset="0"/>
              </a:rPr>
              <a:t>not</a:t>
            </a:r>
            <a:r>
              <a:rPr lang="en-US" sz="3600" dirty="0">
                <a:latin typeface="Comic Sans MS" panose="030F0702030302020204" pitchFamily="66" charset="0"/>
              </a:rPr>
              <a:t> be used to identify responders to treatment</a:t>
            </a:r>
          </a:p>
        </p:txBody>
      </p:sp>
      <p:sp>
        <p:nvSpPr>
          <p:cNvPr id="3" name="Content Placeholder 2">
            <a:extLst>
              <a:ext uri="{FF2B5EF4-FFF2-40B4-BE49-F238E27FC236}">
                <a16:creationId xmlns:a16="http://schemas.microsoft.com/office/drawing/2014/main" id="{0CDCD0E4-7408-40DC-A827-D3E54A495073}"/>
              </a:ext>
            </a:extLst>
          </p:cNvPr>
          <p:cNvSpPr>
            <a:spLocks noGrp="1"/>
          </p:cNvSpPr>
          <p:nvPr>
            <p:ph idx="1"/>
          </p:nvPr>
        </p:nvSpPr>
        <p:spPr>
          <a:xfrm>
            <a:off x="76200" y="1600200"/>
            <a:ext cx="8991600" cy="4525963"/>
          </a:xfrm>
        </p:spPr>
        <p:txBody>
          <a:bodyPr/>
          <a:lstStyle/>
          <a:p>
            <a:pPr marL="0" indent="0">
              <a:buNone/>
            </a:pPr>
            <a:r>
              <a:rPr lang="en-US"/>
              <a:t>Underestimate </a:t>
            </a:r>
            <a:r>
              <a:rPr lang="en-US" dirty="0"/>
              <a:t>the amount of change needed to be significant at the individual level due to large measurement error around individual change scores.</a:t>
            </a:r>
          </a:p>
        </p:txBody>
      </p:sp>
      <p:pic>
        <p:nvPicPr>
          <p:cNvPr id="4" name="Picture 4">
            <a:extLst>
              <a:ext uri="{FF2B5EF4-FFF2-40B4-BE49-F238E27FC236}">
                <a16:creationId xmlns:a16="http://schemas.microsoft.com/office/drawing/2014/main" id="{8436136C-A9F7-4AF5-94F8-E2AC8BA90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619500"/>
            <a:ext cx="915744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751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463C-A9D2-4587-A10F-E12589CB84E2}"/>
              </a:ext>
            </a:extLst>
          </p:cNvPr>
          <p:cNvSpPr>
            <a:spLocks noGrp="1"/>
          </p:cNvSpPr>
          <p:nvPr>
            <p:ph type="title"/>
          </p:nvPr>
        </p:nvSpPr>
        <p:spPr>
          <a:xfrm>
            <a:off x="0" y="365126"/>
            <a:ext cx="8515350" cy="1325563"/>
          </a:xfrm>
        </p:spPr>
        <p:txBody>
          <a:bodyPr>
            <a:normAutofit/>
          </a:bodyPr>
          <a:lstStyle/>
          <a:p>
            <a:pPr algn="ctr"/>
            <a:r>
              <a:rPr lang="en-US" dirty="0"/>
              <a:t> </a:t>
            </a:r>
            <a:r>
              <a:rPr lang="en-US" sz="4000" dirty="0">
                <a:latin typeface="Comic Sans MS" panose="030F0702030302020204" pitchFamily="66" charset="0"/>
              </a:rPr>
              <a:t>Statistically Significant and </a:t>
            </a:r>
            <a:br>
              <a:rPr lang="en-US" sz="4000" dirty="0">
                <a:latin typeface="Comic Sans MS" panose="030F0702030302020204" pitchFamily="66" charset="0"/>
              </a:rPr>
            </a:br>
            <a:r>
              <a:rPr lang="en-US" sz="4000" dirty="0">
                <a:latin typeface="Comic Sans MS" panose="030F0702030302020204" pitchFamily="66" charset="0"/>
              </a:rPr>
              <a:t>Meaningful Individual Change</a:t>
            </a:r>
          </a:p>
        </p:txBody>
      </p:sp>
      <p:sp>
        <p:nvSpPr>
          <p:cNvPr id="3" name="Content Placeholder 2">
            <a:extLst>
              <a:ext uri="{FF2B5EF4-FFF2-40B4-BE49-F238E27FC236}">
                <a16:creationId xmlns:a16="http://schemas.microsoft.com/office/drawing/2014/main" id="{2A845B99-73E9-4A00-B2EA-77E77F590ECF}"/>
              </a:ext>
            </a:extLst>
          </p:cNvPr>
          <p:cNvSpPr>
            <a:spLocks noGrp="1"/>
          </p:cNvSpPr>
          <p:nvPr>
            <p:ph idx="1"/>
          </p:nvPr>
        </p:nvSpPr>
        <p:spPr>
          <a:xfrm>
            <a:off x="188259" y="2126968"/>
            <a:ext cx="8362950" cy="4351338"/>
          </a:xfrm>
        </p:spPr>
        <p:txBody>
          <a:bodyPr/>
          <a:lstStyle/>
          <a:p>
            <a:r>
              <a:rPr lang="en-US" sz="2800" dirty="0"/>
              <a:t>Jacobson and Truax (1991</a:t>
            </a:r>
            <a:r>
              <a:rPr lang="en-US" dirty="0"/>
              <a:t>)</a:t>
            </a:r>
          </a:p>
          <a:p>
            <a:pPr lvl="1"/>
            <a:r>
              <a:rPr lang="en-US" sz="2400" dirty="0"/>
              <a:t>Recovered</a:t>
            </a:r>
          </a:p>
          <a:p>
            <a:pPr lvl="2"/>
            <a:r>
              <a:rPr lang="en-US" sz="2100" dirty="0"/>
              <a:t>Statistically significant and clinically significant improvement </a:t>
            </a:r>
          </a:p>
          <a:p>
            <a:pPr lvl="1"/>
            <a:r>
              <a:rPr lang="en-US" sz="2400" dirty="0"/>
              <a:t>Improved</a:t>
            </a:r>
          </a:p>
          <a:p>
            <a:pPr lvl="2"/>
            <a:r>
              <a:rPr lang="en-US" sz="2100" dirty="0"/>
              <a:t>Statistically significant but not clinically significant</a:t>
            </a:r>
          </a:p>
          <a:p>
            <a:pPr lvl="1"/>
            <a:r>
              <a:rPr lang="en-US" sz="2400" dirty="0"/>
              <a:t>Unchanged</a:t>
            </a:r>
          </a:p>
          <a:p>
            <a:pPr lvl="2"/>
            <a:r>
              <a:rPr lang="en-US" sz="2100" dirty="0"/>
              <a:t>Not statistically significant</a:t>
            </a:r>
          </a:p>
          <a:p>
            <a:pPr lvl="1"/>
            <a:r>
              <a:rPr lang="en-US" sz="2400" dirty="0"/>
              <a:t>Deteriorated</a:t>
            </a:r>
          </a:p>
          <a:p>
            <a:pPr lvl="2"/>
            <a:r>
              <a:rPr lang="en-US" sz="2100" dirty="0"/>
              <a:t>Statistically significantly worse</a:t>
            </a:r>
          </a:p>
          <a:p>
            <a:endParaRPr lang="en-US" dirty="0"/>
          </a:p>
        </p:txBody>
      </p:sp>
      <p:sp>
        <p:nvSpPr>
          <p:cNvPr id="4" name="Slide Number Placeholder 3">
            <a:extLst>
              <a:ext uri="{FF2B5EF4-FFF2-40B4-BE49-F238E27FC236}">
                <a16:creationId xmlns:a16="http://schemas.microsoft.com/office/drawing/2014/main" id="{35EBD425-259E-476E-B5C4-905D6692C438}"/>
              </a:ext>
            </a:extLst>
          </p:cNvPr>
          <p:cNvSpPr>
            <a:spLocks noGrp="1"/>
          </p:cNvSpPr>
          <p:nvPr>
            <p:ph type="sldNum" sz="quarter" idx="12"/>
          </p:nvPr>
        </p:nvSpPr>
        <p:spPr/>
        <p:txBody>
          <a:bodyPr/>
          <a:lstStyle/>
          <a:p>
            <a:fld id="{65D2B266-4D06-451D-AF49-BBC90F75CA38}" type="slidenum">
              <a:rPr lang="en-US" smtClean="0"/>
              <a:t>43</a:t>
            </a:fld>
            <a:endParaRPr lang="en-US"/>
          </a:p>
        </p:txBody>
      </p:sp>
    </p:spTree>
    <p:extLst>
      <p:ext uri="{BB962C8B-B14F-4D97-AF65-F5344CB8AC3E}">
        <p14:creationId xmlns:p14="http://schemas.microsoft.com/office/powerpoint/2010/main" val="1102774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028D-63C3-43C4-B4A1-05BF26416577}"/>
              </a:ext>
            </a:extLst>
          </p:cNvPr>
          <p:cNvSpPr>
            <a:spLocks noGrp="1"/>
          </p:cNvSpPr>
          <p:nvPr>
            <p:ph type="title"/>
          </p:nvPr>
        </p:nvSpPr>
        <p:spPr>
          <a:xfrm>
            <a:off x="76200" y="-161133"/>
            <a:ext cx="9067799" cy="1325563"/>
          </a:xfrm>
        </p:spPr>
        <p:txBody>
          <a:bodyPr>
            <a:noAutofit/>
          </a:bodyPr>
          <a:lstStyle/>
          <a:p>
            <a:pPr algn="ctr"/>
            <a:r>
              <a:rPr lang="en-US" sz="4800" dirty="0">
                <a:latin typeface="Comic Sans MS" panose="030F0702030302020204" pitchFamily="66" charset="0"/>
              </a:rPr>
              <a:t>Impact Stratification Score </a:t>
            </a:r>
          </a:p>
        </p:txBody>
      </p:sp>
      <p:sp>
        <p:nvSpPr>
          <p:cNvPr id="3" name="Content Placeholder 2">
            <a:extLst>
              <a:ext uri="{FF2B5EF4-FFF2-40B4-BE49-F238E27FC236}">
                <a16:creationId xmlns:a16="http://schemas.microsoft.com/office/drawing/2014/main" id="{76DE4774-0A7E-4387-803B-CA22911F02D7}"/>
              </a:ext>
            </a:extLst>
          </p:cNvPr>
          <p:cNvSpPr>
            <a:spLocks noGrp="1"/>
          </p:cNvSpPr>
          <p:nvPr>
            <p:ph idx="1"/>
          </p:nvPr>
        </p:nvSpPr>
        <p:spPr>
          <a:xfrm>
            <a:off x="161364" y="951471"/>
            <a:ext cx="8686800" cy="4409609"/>
          </a:xfrm>
        </p:spPr>
        <p:txBody>
          <a:bodyPr/>
          <a:lstStyle/>
          <a:p>
            <a:pPr marL="0" indent="0">
              <a:buNone/>
            </a:pPr>
            <a:r>
              <a:rPr lang="en-US" dirty="0"/>
              <a:t>37% statistically significant improvement (using RCI) over 6 weeks in sample of 750 active-duty U.S. military personnel with low back pain. </a:t>
            </a:r>
          </a:p>
          <a:p>
            <a:pPr marL="0" indent="0">
              <a:buNone/>
            </a:pPr>
            <a:r>
              <a:rPr lang="en-US" dirty="0"/>
              <a:t>59% reported they were a </a:t>
            </a:r>
            <a:r>
              <a:rPr lang="en-US" i="1" dirty="0"/>
              <a:t>little better</a:t>
            </a:r>
            <a:r>
              <a:rPr lang="en-US" dirty="0"/>
              <a:t>, </a:t>
            </a:r>
            <a:r>
              <a:rPr lang="en-US" i="1" dirty="0"/>
              <a:t>moderately better</a:t>
            </a:r>
            <a:r>
              <a:rPr lang="en-US" dirty="0"/>
              <a:t>, </a:t>
            </a:r>
            <a:r>
              <a:rPr lang="en-US" i="1" dirty="0"/>
              <a:t>much better </a:t>
            </a:r>
            <a:r>
              <a:rPr lang="en-US" dirty="0"/>
              <a:t>or their pain was </a:t>
            </a:r>
            <a:r>
              <a:rPr lang="en-US" i="1" dirty="0"/>
              <a:t>completely gone </a:t>
            </a:r>
            <a:r>
              <a:rPr lang="en-US" dirty="0"/>
              <a:t>post-baseline.</a:t>
            </a:r>
          </a:p>
          <a:p>
            <a:pPr marL="0" indent="0">
              <a:buNone/>
            </a:pPr>
            <a:endParaRPr lang="en-US" dirty="0"/>
          </a:p>
          <a:p>
            <a:r>
              <a:rPr lang="en-US" u="sng" dirty="0"/>
              <a:t>Most desirable</a:t>
            </a:r>
            <a:r>
              <a:rPr lang="en-US" dirty="0"/>
              <a:t>: 33% improved significantly and reported being better</a:t>
            </a:r>
          </a:p>
          <a:p>
            <a:r>
              <a:rPr lang="en-US" dirty="0"/>
              <a:t>Intermediate: </a:t>
            </a:r>
          </a:p>
          <a:p>
            <a:pPr lvl="1"/>
            <a:r>
              <a:rPr lang="en-US" dirty="0"/>
              <a:t>4% improved significantly but reported not being better</a:t>
            </a:r>
          </a:p>
          <a:p>
            <a:pPr lvl="1"/>
            <a:r>
              <a:rPr lang="en-US" dirty="0"/>
              <a:t>26% did not improve significantly but reported being better</a:t>
            </a:r>
          </a:p>
          <a:p>
            <a:r>
              <a:rPr lang="en-US" u="sng" dirty="0"/>
              <a:t>Least desirable</a:t>
            </a:r>
            <a:r>
              <a:rPr lang="en-US" dirty="0"/>
              <a:t>: 37% did not improve significantly or report being better</a:t>
            </a:r>
          </a:p>
          <a:p>
            <a:endParaRPr lang="en-US" dirty="0"/>
          </a:p>
          <a:p>
            <a:endParaRPr lang="en-US" dirty="0"/>
          </a:p>
        </p:txBody>
      </p:sp>
      <p:sp>
        <p:nvSpPr>
          <p:cNvPr id="4" name="Slide Number Placeholder 3">
            <a:extLst>
              <a:ext uri="{FF2B5EF4-FFF2-40B4-BE49-F238E27FC236}">
                <a16:creationId xmlns:a16="http://schemas.microsoft.com/office/drawing/2014/main" id="{583099E9-E452-415F-98E3-A4522D8CFF92}"/>
              </a:ext>
            </a:extLst>
          </p:cNvPr>
          <p:cNvSpPr>
            <a:spLocks noGrp="1"/>
          </p:cNvSpPr>
          <p:nvPr>
            <p:ph type="sldNum" sz="quarter" idx="12"/>
          </p:nvPr>
        </p:nvSpPr>
        <p:spPr/>
        <p:txBody>
          <a:bodyPr/>
          <a:lstStyle/>
          <a:p>
            <a:fld id="{65D2B266-4D06-451D-AF49-BBC90F75CA38}" type="slidenum">
              <a:rPr lang="en-US" smtClean="0"/>
              <a:t>44</a:t>
            </a:fld>
            <a:endParaRPr lang="en-US"/>
          </a:p>
        </p:txBody>
      </p:sp>
      <p:pic>
        <p:nvPicPr>
          <p:cNvPr id="7" name="Picture 6" descr="A picture containing clipart&#10;&#10;Description automatically generated">
            <a:extLst>
              <a:ext uri="{FF2B5EF4-FFF2-40B4-BE49-F238E27FC236}">
                <a16:creationId xmlns:a16="http://schemas.microsoft.com/office/drawing/2014/main" id="{5CFBF516-6BFB-4F8E-8C68-CE0EF30D6C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419599"/>
            <a:ext cx="9144000" cy="193675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E4BA376-D89D-4900-BE19-009C3FDAD0F7}"/>
                  </a:ext>
                </a:extLst>
              </p14:cNvPr>
              <p14:cNvContentPartPr/>
              <p14:nvPr/>
            </p14:nvContentPartPr>
            <p14:xfrm>
              <a:off x="2966915" y="1998812"/>
              <a:ext cx="360" cy="3960"/>
            </p14:xfrm>
          </p:contentPart>
        </mc:Choice>
        <mc:Fallback xmlns="">
          <p:pic>
            <p:nvPicPr>
              <p:cNvPr id="5" name="Ink 4">
                <a:extLst>
                  <a:ext uri="{FF2B5EF4-FFF2-40B4-BE49-F238E27FC236}">
                    <a16:creationId xmlns:a16="http://schemas.microsoft.com/office/drawing/2014/main" id="{4E4BA376-D89D-4900-BE19-009C3FDAD0F7}"/>
                  </a:ext>
                </a:extLst>
              </p:cNvPr>
              <p:cNvPicPr/>
              <p:nvPr/>
            </p:nvPicPr>
            <p:blipFill>
              <a:blip r:embed="rId5"/>
              <a:stretch>
                <a:fillRect/>
              </a:stretch>
            </p:blipFill>
            <p:spPr>
              <a:xfrm>
                <a:off x="2957915" y="1989812"/>
                <a:ext cx="18000" cy="21600"/>
              </a:xfrm>
              <a:prstGeom prst="rect">
                <a:avLst/>
              </a:prstGeom>
            </p:spPr>
          </p:pic>
        </mc:Fallback>
      </mc:AlternateContent>
    </p:spTree>
    <p:extLst>
      <p:ext uri="{BB962C8B-B14F-4D97-AF65-F5344CB8AC3E}">
        <p14:creationId xmlns:p14="http://schemas.microsoft.com/office/powerpoint/2010/main" val="1956724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B5C3D872-C75A-4043-A99E-6BE0869B287C}"/>
              </a:ext>
            </a:extLst>
          </p:cNvPr>
          <p:cNvGraphicFramePr>
            <a:graphicFrameLocks noGrp="1"/>
          </p:cNvGraphicFramePr>
          <p:nvPr>
            <p:ph idx="1"/>
            <p:extLst>
              <p:ext uri="{D42A27DB-BD31-4B8C-83A1-F6EECF244321}">
                <p14:modId xmlns:p14="http://schemas.microsoft.com/office/powerpoint/2010/main" val="4075777724"/>
              </p:ext>
            </p:extLst>
          </p:nvPr>
        </p:nvGraphicFramePr>
        <p:xfrm>
          <a:off x="152400" y="1825625"/>
          <a:ext cx="8610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 green, light, traffic&#10;&#10;Description automatically generated">
            <a:extLst>
              <a:ext uri="{FF2B5EF4-FFF2-40B4-BE49-F238E27FC236}">
                <a16:creationId xmlns:a16="http://schemas.microsoft.com/office/drawing/2014/main" id="{24036E65-5085-4395-8611-DC44900AC72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057400" y="304799"/>
            <a:ext cx="5715000" cy="2286001"/>
          </a:xfrm>
          <a:prstGeom prst="rect">
            <a:avLst/>
          </a:prstGeom>
        </p:spPr>
      </p:pic>
    </p:spTree>
    <p:extLst>
      <p:ext uri="{BB962C8B-B14F-4D97-AF65-F5344CB8AC3E}">
        <p14:creationId xmlns:p14="http://schemas.microsoft.com/office/powerpoint/2010/main" val="1359534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AA4BEA-038C-4B37-A742-44E4341B351F}"/>
              </a:ext>
            </a:extLst>
          </p:cNvPr>
          <p:cNvSpPr>
            <a:spLocks noGrp="1"/>
          </p:cNvSpPr>
          <p:nvPr>
            <p:ph type="title"/>
          </p:nvPr>
        </p:nvSpPr>
        <p:spPr>
          <a:xfrm>
            <a:off x="0" y="-304800"/>
            <a:ext cx="9152965" cy="1143000"/>
          </a:xfrm>
        </p:spPr>
        <p:txBody>
          <a:bodyPr/>
          <a:lstStyle/>
          <a:p>
            <a:r>
              <a:rPr lang="en-US" sz="4000" dirty="0"/>
              <a:t>Bibliography</a:t>
            </a:r>
          </a:p>
        </p:txBody>
      </p:sp>
      <p:sp>
        <p:nvSpPr>
          <p:cNvPr id="9" name="Content Placeholder 8">
            <a:extLst>
              <a:ext uri="{FF2B5EF4-FFF2-40B4-BE49-F238E27FC236}">
                <a16:creationId xmlns:a16="http://schemas.microsoft.com/office/drawing/2014/main" id="{5121FAF0-3F98-41D8-B037-5E326B8B1608}"/>
              </a:ext>
            </a:extLst>
          </p:cNvPr>
          <p:cNvSpPr>
            <a:spLocks noGrp="1"/>
          </p:cNvSpPr>
          <p:nvPr>
            <p:ph idx="1"/>
          </p:nvPr>
        </p:nvSpPr>
        <p:spPr>
          <a:xfrm>
            <a:off x="112059" y="685800"/>
            <a:ext cx="9067800" cy="4525963"/>
          </a:xfrm>
        </p:spPr>
        <p:txBody>
          <a:bodyPr/>
          <a:lstStyle/>
          <a:p>
            <a:pPr marL="0" indent="0">
              <a:buNone/>
            </a:pPr>
            <a:r>
              <a:rPr lang="en-US" sz="1400" dirty="0"/>
              <a:t>Bland, J. M., &amp; Altman, D. G.  (1996).  Measurement error.  </a:t>
            </a:r>
            <a:r>
              <a:rPr lang="en-US" sz="1400" i="1" dirty="0"/>
              <a:t>BMJ</a:t>
            </a:r>
            <a:r>
              <a:rPr lang="en-US" sz="1400" dirty="0"/>
              <a:t>, 313: 744-753.</a:t>
            </a:r>
          </a:p>
          <a:p>
            <a:pPr marL="0" indent="0">
              <a:buNone/>
            </a:pPr>
            <a:r>
              <a:rPr lang="en-US" sz="1400" dirty="0"/>
              <a:t>Brouwer, D., Meijer R. R., &amp; </a:t>
            </a:r>
            <a:r>
              <a:rPr lang="en-US" sz="1400" dirty="0" err="1"/>
              <a:t>Zevalkink</a:t>
            </a:r>
            <a:r>
              <a:rPr lang="en-US" sz="1400" dirty="0"/>
              <a:t>, J.  (2013).  Measuring individual significant change on the Beck Depression Inventory-II through IRT-based statistics.  </a:t>
            </a:r>
            <a:r>
              <a:rPr lang="en-US" sz="1400" i="1" dirty="0"/>
              <a:t>Psychotherapy Research</a:t>
            </a:r>
            <a:r>
              <a:rPr lang="en-US" sz="1400" dirty="0"/>
              <a:t>, 23(5):489-501. </a:t>
            </a:r>
          </a:p>
          <a:p>
            <a:pPr marL="0" indent="0">
              <a:buNone/>
            </a:pPr>
            <a:r>
              <a:rPr lang="en-US" sz="1400" dirty="0"/>
              <a:t>De Vries, R., Meijer, R. R., Van </a:t>
            </a:r>
            <a:r>
              <a:rPr lang="en-US" sz="1400" dirty="0" err="1"/>
              <a:t>Bruggen</a:t>
            </a:r>
            <a:r>
              <a:rPr lang="en-US" sz="1400" dirty="0"/>
              <a:t> V., &amp; Morey, R. D.  (2016).  Improving the analysis of routine outcome measurement data: What a Bayesian approach can do for you.  </a:t>
            </a:r>
            <a:r>
              <a:rPr lang="en-US" sz="1400" i="1" dirty="0"/>
              <a:t>Int J Methods </a:t>
            </a:r>
            <a:r>
              <a:rPr lang="en-US" sz="1400" i="1" dirty="0" err="1"/>
              <a:t>Psychiatr</a:t>
            </a:r>
            <a:r>
              <a:rPr lang="en-US" sz="1400" i="1" dirty="0"/>
              <a:t> Res</a:t>
            </a:r>
            <a:r>
              <a:rPr lang="en-US" sz="1400" dirty="0"/>
              <a:t>, 25(3), 155-167. </a:t>
            </a:r>
          </a:p>
          <a:p>
            <a:pPr marL="0" indent="0">
              <a:buNone/>
            </a:pPr>
            <a:r>
              <a:rPr lang="en-US" sz="1400" dirty="0"/>
              <a:t>Donaldson, G.  (2008).  Patient-reported outcomes and the mandate of measurement.  </a:t>
            </a:r>
            <a:r>
              <a:rPr lang="en-US" sz="1400" i="1" dirty="0"/>
              <a:t>Qual Life Res</a:t>
            </a:r>
            <a:r>
              <a:rPr lang="en-US" sz="1400" dirty="0"/>
              <a:t>, </a:t>
            </a:r>
            <a:r>
              <a:rPr lang="en-US" sz="1400" i="1" dirty="0"/>
              <a:t>17</a:t>
            </a:r>
            <a:r>
              <a:rPr lang="en-US" sz="1400" dirty="0"/>
              <a:t>(10):1303-13. .</a:t>
            </a:r>
          </a:p>
          <a:p>
            <a:pPr marL="0" indent="0">
              <a:buNone/>
            </a:pPr>
            <a:r>
              <a:rPr lang="en-US" sz="1400" dirty="0"/>
              <a:t>Hays, R. D., &amp; </a:t>
            </a:r>
            <a:r>
              <a:rPr lang="en-US" sz="1400" dirty="0" err="1"/>
              <a:t>Peipert</a:t>
            </a:r>
            <a:r>
              <a:rPr lang="en-US" sz="1400" dirty="0"/>
              <a:t>, J. (2021).  Between-group minimally important change versus individual treatment responders.  </a:t>
            </a:r>
            <a:r>
              <a:rPr lang="en-US" sz="1400" i="1" dirty="0"/>
              <a:t>Qual Life Res</a:t>
            </a:r>
            <a:r>
              <a:rPr lang="en-US" sz="1400" dirty="0"/>
              <a:t>. </a:t>
            </a:r>
            <a:r>
              <a:rPr lang="en-US" sz="1400" dirty="0" err="1"/>
              <a:t>doi</a:t>
            </a:r>
            <a:r>
              <a:rPr lang="en-US" sz="1400" dirty="0"/>
              <a:t>: 10.1007/s11136-021-02897-z</a:t>
            </a:r>
          </a:p>
          <a:p>
            <a:pPr marL="0" indent="0">
              <a:buNone/>
            </a:pPr>
            <a:r>
              <a:rPr lang="en-US" sz="1400" dirty="0"/>
              <a:t>Hays, R. D., Spritzer, K. L., &amp; </a:t>
            </a:r>
            <a:r>
              <a:rPr lang="en-US" sz="1400" dirty="0" err="1"/>
              <a:t>Reise</a:t>
            </a:r>
            <a:r>
              <a:rPr lang="en-US" sz="1400" dirty="0"/>
              <a:t>, S. P.  (2021).  Using item response theory to identify responders to treatment: Examples with the Patient-Reported Outcomes Measurement Information System (PROMIS®) physical functioning and emotional distress scales.  </a:t>
            </a:r>
            <a:r>
              <a:rPr lang="en-US" sz="1400" i="1" dirty="0"/>
              <a:t>Psychometrika, </a:t>
            </a:r>
            <a:r>
              <a:rPr lang="en-US" sz="1400" dirty="0"/>
              <a:t>86(3): 781-792.</a:t>
            </a:r>
          </a:p>
          <a:p>
            <a:pPr marL="0" indent="0">
              <a:buNone/>
            </a:pPr>
            <a:r>
              <a:rPr lang="en-US" sz="1400" dirty="0">
                <a:effectLst/>
                <a:ea typeface="Times New Roman" panose="02020603050405020304" pitchFamily="18" charset="0"/>
              </a:rPr>
              <a:t>Hurst, H., &amp; Bolton, J.  (2004). Assessing the clinical significance of change scores recorded on subjective outcome measures.  </a:t>
            </a:r>
            <a:r>
              <a:rPr lang="en-US" sz="1400" i="1" dirty="0">
                <a:effectLst/>
                <a:ea typeface="Times New Roman" panose="02020603050405020304" pitchFamily="18" charset="0"/>
              </a:rPr>
              <a:t>Journal of Manipulative and Physiological Therapeutics</a:t>
            </a:r>
            <a:r>
              <a:rPr lang="en-US" sz="1400" dirty="0">
                <a:effectLst/>
                <a:ea typeface="Times New Roman" panose="02020603050405020304" pitchFamily="18" charset="0"/>
              </a:rPr>
              <a:t>, 27:26-35.</a:t>
            </a:r>
            <a:endParaRPr lang="en-US" sz="1400" dirty="0"/>
          </a:p>
          <a:p>
            <a:pPr marL="0" indent="0">
              <a:buNone/>
            </a:pPr>
            <a:r>
              <a:rPr lang="en-US" sz="1400" dirty="0" err="1"/>
              <a:t>Jabrayilov</a:t>
            </a:r>
            <a:r>
              <a:rPr lang="en-US" sz="1400" dirty="0"/>
              <a:t>, R., </a:t>
            </a:r>
            <a:r>
              <a:rPr lang="en-US" sz="1400" dirty="0" err="1"/>
              <a:t>Emons</a:t>
            </a:r>
            <a:r>
              <a:rPr lang="en-US" sz="1400" dirty="0"/>
              <a:t>, W. H. M., &amp; </a:t>
            </a:r>
            <a:r>
              <a:rPr lang="en-US" sz="1400" dirty="0" err="1"/>
              <a:t>Sijtsma</a:t>
            </a:r>
            <a:r>
              <a:rPr lang="en-US" sz="1400" dirty="0"/>
              <a:t>, K. (2016). Comparison of classical test theory and item response theory in individual change assessment. </a:t>
            </a:r>
            <a:r>
              <a:rPr lang="en-US" sz="1400" i="1" dirty="0"/>
              <a:t>Applied Psychological Measurement</a:t>
            </a:r>
            <a:r>
              <a:rPr lang="en-US" sz="1400" dirty="0"/>
              <a:t>, </a:t>
            </a:r>
            <a:r>
              <a:rPr lang="en-US" sz="1400" i="1" dirty="0"/>
              <a:t>40</a:t>
            </a:r>
            <a:r>
              <a:rPr lang="en-US" sz="1400" dirty="0"/>
              <a:t>(8):559-572.  </a:t>
            </a:r>
          </a:p>
          <a:p>
            <a:pPr marL="0" indent="0">
              <a:buNone/>
            </a:pPr>
            <a:r>
              <a:rPr lang="en-US" sz="1400" dirty="0"/>
              <a:t>Jacobson, N. S., &amp; Truax, P.  (1991).  Clinical significance: A statistical approach to defining meaningful change in psychotherapy research.  </a:t>
            </a:r>
            <a:r>
              <a:rPr lang="en-US" sz="1400" i="1" dirty="0"/>
              <a:t>Journal of Consulting and Clinical Psychology</a:t>
            </a:r>
            <a:r>
              <a:rPr lang="en-US" sz="1400" dirty="0"/>
              <a:t>, </a:t>
            </a:r>
            <a:r>
              <a:rPr lang="en-US" sz="1400" i="1" dirty="0"/>
              <a:t>59</a:t>
            </a:r>
            <a:r>
              <a:rPr lang="en-US" sz="1400" dirty="0"/>
              <a:t>(1):12-19. </a:t>
            </a:r>
          </a:p>
          <a:p>
            <a:pPr marL="0" indent="0">
              <a:buNone/>
            </a:pPr>
            <a:r>
              <a:rPr lang="en-US" sz="1400" dirty="0">
                <a:effectLst/>
                <a:ea typeface="Times New Roman" panose="02020603050405020304" pitchFamily="18" charset="0"/>
              </a:rPr>
              <a:t>Reeve, B. B., </a:t>
            </a:r>
            <a:r>
              <a:rPr lang="en-US" sz="1400" dirty="0" err="1">
                <a:effectLst/>
                <a:ea typeface="Times New Roman" panose="02020603050405020304" pitchFamily="18" charset="0"/>
              </a:rPr>
              <a:t>Wyrwich</a:t>
            </a:r>
            <a:r>
              <a:rPr lang="en-US" sz="1400" dirty="0">
                <a:effectLst/>
                <a:ea typeface="Times New Roman" panose="02020603050405020304" pitchFamily="18" charset="0"/>
              </a:rPr>
              <a:t>, K. W., et al. (2013).  ISOQOL recommends minimum standards for patient-reported outcome measures used in patient-centered outcomes and comparative effectiveness research.  </a:t>
            </a:r>
            <a:r>
              <a:rPr lang="en-US" sz="1400" i="1" dirty="0">
                <a:effectLst/>
                <a:ea typeface="Times New Roman" panose="02020603050405020304" pitchFamily="18" charset="0"/>
              </a:rPr>
              <a:t>Quality of Life Research,</a:t>
            </a:r>
            <a:r>
              <a:rPr lang="en-US" sz="1400" dirty="0">
                <a:effectLst/>
                <a:ea typeface="Times New Roman" panose="02020603050405020304" pitchFamily="18" charset="0"/>
              </a:rPr>
              <a:t> 22: 1889-1905.</a:t>
            </a:r>
          </a:p>
          <a:p>
            <a:pPr marL="0" indent="0">
              <a:buNone/>
            </a:pPr>
            <a:r>
              <a:rPr lang="en-US" sz="1400" dirty="0">
                <a:effectLst/>
                <a:ea typeface="Times New Roman" panose="02020603050405020304" pitchFamily="18" charset="0"/>
              </a:rPr>
              <a:t>Swinton, P. A., Hemingway, B. S., et al.  (2018).  A statistical framework to interpret individual response to intervention: Paving the way for personalized nutrition and exercise prescription.  </a:t>
            </a:r>
            <a:r>
              <a:rPr lang="en-US" sz="1400" i="1" dirty="0">
                <a:effectLst/>
                <a:ea typeface="Times New Roman" panose="02020603050405020304" pitchFamily="18" charset="0"/>
              </a:rPr>
              <a:t>Frontiers in Nutrition</a:t>
            </a:r>
            <a:r>
              <a:rPr lang="en-US" sz="1400" dirty="0">
                <a:effectLst/>
                <a:ea typeface="Times New Roman" panose="02020603050405020304" pitchFamily="18" charset="0"/>
              </a:rPr>
              <a:t>, 5: 41.</a:t>
            </a:r>
          </a:p>
          <a:p>
            <a:pPr marL="0" indent="0">
              <a:buNone/>
            </a:pPr>
            <a:r>
              <a:rPr lang="en-US" sz="1400" dirty="0" err="1"/>
              <a:t>Terwee</a:t>
            </a:r>
            <a:r>
              <a:rPr lang="en-US" sz="1400" dirty="0"/>
              <a:t>, C. B., </a:t>
            </a:r>
            <a:r>
              <a:rPr lang="en-US" sz="1400" dirty="0" err="1"/>
              <a:t>Peipert</a:t>
            </a:r>
            <a:r>
              <a:rPr lang="en-US" sz="1400" dirty="0"/>
              <a:t>, J. D., et al.  (2021).  Minimal important change (MIC): A conceptual clarification and systematic review of MIC estimates of PROMIS measures.  </a:t>
            </a:r>
            <a:r>
              <a:rPr lang="en-US" sz="1400" i="1" dirty="0"/>
              <a:t>Qual Life Res</a:t>
            </a:r>
            <a:r>
              <a:rPr lang="en-US" sz="1400" dirty="0"/>
              <a:t>. </a:t>
            </a:r>
            <a:r>
              <a:rPr lang="en-US" sz="1300" dirty="0" err="1"/>
              <a:t>doi</a:t>
            </a:r>
            <a:r>
              <a:rPr lang="en-US" sz="1300" dirty="0"/>
              <a:t>: 10.1007/s11136-021-02925-y</a:t>
            </a:r>
          </a:p>
          <a:p>
            <a:pPr marL="0" indent="0">
              <a:buNone/>
            </a:pPr>
            <a:endParaRPr lang="en-US" dirty="0"/>
          </a:p>
          <a:p>
            <a:endParaRPr lang="en-US" dirty="0"/>
          </a:p>
        </p:txBody>
      </p:sp>
      <p:sp>
        <p:nvSpPr>
          <p:cNvPr id="7" name="Slide Number Placeholder 6">
            <a:extLst>
              <a:ext uri="{FF2B5EF4-FFF2-40B4-BE49-F238E27FC236}">
                <a16:creationId xmlns:a16="http://schemas.microsoft.com/office/drawing/2014/main" id="{84348317-D628-49B6-8297-A42955ABA3D0}"/>
              </a:ext>
            </a:extLst>
          </p:cNvPr>
          <p:cNvSpPr>
            <a:spLocks noGrp="1"/>
          </p:cNvSpPr>
          <p:nvPr>
            <p:ph type="sldNum" sz="quarter" idx="12"/>
          </p:nvPr>
        </p:nvSpPr>
        <p:spPr/>
        <p:txBody>
          <a:bodyPr/>
          <a:lstStyle/>
          <a:p>
            <a:pPr>
              <a:defRPr/>
            </a:pPr>
            <a:fld id="{A467A2FA-A687-472D-9525-18D7C7100D54}" type="slidenum">
              <a:rPr lang="en-US" smtClean="0"/>
              <a:pPr>
                <a:defRPr/>
              </a:pPr>
              <a:t>46</a:t>
            </a:fld>
            <a:endParaRPr lang="en-US"/>
          </a:p>
        </p:txBody>
      </p:sp>
    </p:spTree>
    <p:extLst>
      <p:ext uri="{BB962C8B-B14F-4D97-AF65-F5344CB8AC3E}">
        <p14:creationId xmlns:p14="http://schemas.microsoft.com/office/powerpoint/2010/main" val="2442144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icky notes with question marks">
            <a:extLst>
              <a:ext uri="{FF2B5EF4-FFF2-40B4-BE49-F238E27FC236}">
                <a16:creationId xmlns:a16="http://schemas.microsoft.com/office/drawing/2014/main" id="{352D965F-6264-4823-B9D6-A67933E05B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15101"/>
            <a:ext cx="7924800" cy="3999699"/>
          </a:xfrm>
        </p:spPr>
      </p:pic>
      <p:sp>
        <p:nvSpPr>
          <p:cNvPr id="4" name="Slide Number Placeholder 3">
            <a:extLst>
              <a:ext uri="{FF2B5EF4-FFF2-40B4-BE49-F238E27FC236}">
                <a16:creationId xmlns:a16="http://schemas.microsoft.com/office/drawing/2014/main" id="{EFFBCBFF-E4D0-407C-A72A-100BF31EBFC5}"/>
              </a:ext>
            </a:extLst>
          </p:cNvPr>
          <p:cNvSpPr>
            <a:spLocks noGrp="1"/>
          </p:cNvSpPr>
          <p:nvPr>
            <p:ph type="sldNum" sz="quarter" idx="12"/>
          </p:nvPr>
        </p:nvSpPr>
        <p:spPr/>
        <p:txBody>
          <a:bodyPr/>
          <a:lstStyle/>
          <a:p>
            <a:pPr>
              <a:defRPr/>
            </a:pPr>
            <a:fld id="{0C5144EA-161E-419D-B606-46724030BA3B}" type="slidenum">
              <a:rPr lang="en-US" smtClean="0"/>
              <a:pPr>
                <a:defRPr/>
              </a:pPr>
              <a:t>47</a:t>
            </a:fld>
            <a:endParaRPr lang="en-US"/>
          </a:p>
        </p:txBody>
      </p:sp>
      <p:sp>
        <p:nvSpPr>
          <p:cNvPr id="7" name="TextBox 6">
            <a:extLst>
              <a:ext uri="{FF2B5EF4-FFF2-40B4-BE49-F238E27FC236}">
                <a16:creationId xmlns:a16="http://schemas.microsoft.com/office/drawing/2014/main" id="{64738CA7-043D-4444-8CEE-105803047EB9}"/>
              </a:ext>
            </a:extLst>
          </p:cNvPr>
          <p:cNvSpPr txBox="1"/>
          <p:nvPr/>
        </p:nvSpPr>
        <p:spPr>
          <a:xfrm>
            <a:off x="1588013" y="6136700"/>
            <a:ext cx="6636544" cy="584775"/>
          </a:xfrm>
          <a:prstGeom prst="rect">
            <a:avLst/>
          </a:prstGeom>
          <a:noFill/>
        </p:spPr>
        <p:txBody>
          <a:bodyPr wrap="square" rtlCol="0">
            <a:spAutoFit/>
          </a:bodyPr>
          <a:lstStyle/>
          <a:p>
            <a:r>
              <a:rPr lang="en-US" dirty="0"/>
              <a:t>Ron D. Hays (drhays@ucla.edu)</a:t>
            </a:r>
          </a:p>
        </p:txBody>
      </p:sp>
      <p:pic>
        <p:nvPicPr>
          <p:cNvPr id="11" name="Picture 10" descr="Logo&#10;&#10;Description automatically generated">
            <a:extLst>
              <a:ext uri="{FF2B5EF4-FFF2-40B4-BE49-F238E27FC236}">
                <a16:creationId xmlns:a16="http://schemas.microsoft.com/office/drawing/2014/main" id="{867EC1AA-8AF4-4AB0-8ED7-75D61B687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551" y="2565004"/>
            <a:ext cx="5981700" cy="3517434"/>
          </a:xfrm>
          <a:prstGeom prst="rect">
            <a:avLst/>
          </a:prstGeom>
        </p:spPr>
      </p:pic>
    </p:spTree>
    <p:extLst>
      <p:ext uri="{BB962C8B-B14F-4D97-AF65-F5344CB8AC3E}">
        <p14:creationId xmlns:p14="http://schemas.microsoft.com/office/powerpoint/2010/main" val="261600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5</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extLst>
              <p:ext uri="{D42A27DB-BD31-4B8C-83A1-F6EECF244321}">
                <p14:modId xmlns:p14="http://schemas.microsoft.com/office/powerpoint/2010/main" val="978016942"/>
              </p:ext>
            </p:extLst>
          </p:nvPr>
        </p:nvGraphicFramePr>
        <p:xfrm>
          <a:off x="76200" y="46038"/>
          <a:ext cx="8991600" cy="7278687"/>
        </p:xfrm>
        <a:graphic>
          <a:graphicData uri="http://schemas.openxmlformats.org/presentationml/2006/ole">
            <mc:AlternateContent xmlns:mc="http://schemas.openxmlformats.org/markup-compatibility/2006">
              <mc:Choice xmlns:v="urn:schemas-microsoft-com:vml" Requires="v">
                <p:oleObj name="Document" r:id="rId2" imgW="5952018" imgH="4817517" progId="Word.Document.12">
                  <p:embed/>
                </p:oleObj>
              </mc:Choice>
              <mc:Fallback>
                <p:oleObj name="Document" r:id="rId2" imgW="5952018" imgH="4817517"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3"/>
                      <a:stretch>
                        <a:fillRect/>
                      </a:stretch>
                    </p:blipFill>
                    <p:spPr>
                      <a:xfrm>
                        <a:off x="76200" y="46038"/>
                        <a:ext cx="8991600" cy="7278687"/>
                      </a:xfrm>
                      <a:prstGeom prst="rect">
                        <a:avLst/>
                      </a:prstGeom>
                    </p:spPr>
                  </p:pic>
                </p:oleObj>
              </mc:Fallback>
            </mc:AlternateContent>
          </a:graphicData>
        </a:graphic>
      </p:graphicFrame>
    </p:spTree>
    <p:extLst>
      <p:ext uri="{BB962C8B-B14F-4D97-AF65-F5344CB8AC3E}">
        <p14:creationId xmlns:p14="http://schemas.microsoft.com/office/powerpoint/2010/main" val="159897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6</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extLst>
              <p:ext uri="{D42A27DB-BD31-4B8C-83A1-F6EECF244321}">
                <p14:modId xmlns:p14="http://schemas.microsoft.com/office/powerpoint/2010/main" val="2601186814"/>
              </p:ext>
            </p:extLst>
          </p:nvPr>
        </p:nvGraphicFramePr>
        <p:xfrm>
          <a:off x="76200" y="34925"/>
          <a:ext cx="9048750" cy="7329488"/>
        </p:xfrm>
        <a:graphic>
          <a:graphicData uri="http://schemas.openxmlformats.org/presentationml/2006/ole">
            <mc:AlternateContent xmlns:mc="http://schemas.openxmlformats.org/markup-compatibility/2006">
              <mc:Choice xmlns:v="urn:schemas-microsoft-com:vml" Requires="v">
                <p:oleObj name="Document" r:id="rId2" imgW="5952018" imgH="4820755" progId="Word.Document.12">
                  <p:embed/>
                </p:oleObj>
              </mc:Choice>
              <mc:Fallback>
                <p:oleObj name="Document" r:id="rId2" imgW="5952018" imgH="4820755"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3"/>
                      <a:stretch>
                        <a:fillRect/>
                      </a:stretch>
                    </p:blipFill>
                    <p:spPr>
                      <a:xfrm>
                        <a:off x="76200" y="34925"/>
                        <a:ext cx="9048750" cy="7329488"/>
                      </a:xfrm>
                      <a:prstGeom prst="rect">
                        <a:avLst/>
                      </a:prstGeom>
                    </p:spPr>
                  </p:pic>
                </p:oleObj>
              </mc:Fallback>
            </mc:AlternateContent>
          </a:graphicData>
        </a:graphic>
      </p:graphicFrame>
    </p:spTree>
    <p:extLst>
      <p:ext uri="{BB962C8B-B14F-4D97-AF65-F5344CB8AC3E}">
        <p14:creationId xmlns:p14="http://schemas.microsoft.com/office/powerpoint/2010/main" val="189303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7</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extLst>
              <p:ext uri="{D42A27DB-BD31-4B8C-83A1-F6EECF244321}">
                <p14:modId xmlns:p14="http://schemas.microsoft.com/office/powerpoint/2010/main" val="3660673347"/>
              </p:ext>
            </p:extLst>
          </p:nvPr>
        </p:nvGraphicFramePr>
        <p:xfrm>
          <a:off x="76200" y="714375"/>
          <a:ext cx="9067800" cy="7345363"/>
        </p:xfrm>
        <a:graphic>
          <a:graphicData uri="http://schemas.openxmlformats.org/presentationml/2006/ole">
            <mc:AlternateContent xmlns:mc="http://schemas.openxmlformats.org/markup-compatibility/2006">
              <mc:Choice xmlns:v="urn:schemas-microsoft-com:vml" Requires="v">
                <p:oleObj name="Document" r:id="rId2" imgW="5952018" imgH="4820755" progId="Word.Document.12">
                  <p:embed/>
                </p:oleObj>
              </mc:Choice>
              <mc:Fallback>
                <p:oleObj name="Document" r:id="rId2" imgW="5952018" imgH="4820755"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3"/>
                      <a:stretch>
                        <a:fillRect/>
                      </a:stretch>
                    </p:blipFill>
                    <p:spPr>
                      <a:xfrm>
                        <a:off x="76200" y="714375"/>
                        <a:ext cx="9067800" cy="7345363"/>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5038FE0-D455-4A9A-A02C-A55C21F53FCD}"/>
              </a:ext>
            </a:extLst>
          </p:cNvPr>
          <p:cNvSpPr txBox="1"/>
          <p:nvPr/>
        </p:nvSpPr>
        <p:spPr>
          <a:xfrm>
            <a:off x="5029200" y="3276600"/>
            <a:ext cx="3352800" cy="584775"/>
          </a:xfrm>
          <a:prstGeom prst="rect">
            <a:avLst/>
          </a:prstGeom>
          <a:noFill/>
        </p:spPr>
        <p:txBody>
          <a:bodyPr wrap="square" rtlCol="0">
            <a:spAutoFit/>
          </a:bodyPr>
          <a:lstStyle/>
          <a:p>
            <a:r>
              <a:rPr lang="en-US" b="0" u="sng" dirty="0"/>
              <a:t>3 &amp; 4 &gt; 1 &amp; 2</a:t>
            </a:r>
          </a:p>
        </p:txBody>
      </p:sp>
    </p:spTree>
    <p:extLst>
      <p:ext uri="{BB962C8B-B14F-4D97-AF65-F5344CB8AC3E}">
        <p14:creationId xmlns:p14="http://schemas.microsoft.com/office/powerpoint/2010/main" val="73376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5B9EF12A-1CB7-45F4-B701-146E45B61531}" type="slidenum">
              <a:rPr lang="en-US"/>
              <a:pPr>
                <a:defRPr/>
              </a:pPr>
              <a:t>8</a:t>
            </a:fld>
            <a:endParaRPr lang="en-US"/>
          </a:p>
        </p:txBody>
      </p:sp>
      <p:sp>
        <p:nvSpPr>
          <p:cNvPr id="38915" name="Rectangle 2"/>
          <p:cNvSpPr>
            <a:spLocks noGrp="1" noChangeArrowheads="1"/>
          </p:cNvSpPr>
          <p:nvPr>
            <p:ph type="title" idx="4294967295"/>
          </p:nvPr>
        </p:nvSpPr>
        <p:spPr>
          <a:xfrm>
            <a:off x="457200" y="609600"/>
            <a:ext cx="8113713" cy="1143000"/>
          </a:xfrm>
        </p:spPr>
        <p:txBody>
          <a:bodyPr>
            <a:normAutofit fontScale="90000"/>
          </a:bodyPr>
          <a:lstStyle/>
          <a:p>
            <a:pPr algn="ctr" eaLnBrk="1" hangingPunct="1"/>
            <a:r>
              <a:rPr lang="en-US" altLang="en-US" dirty="0">
                <a:latin typeface="Comic Sans MS" pitchFamily="66" charset="0"/>
              </a:rPr>
              <a:t>Amount of Change in Observed Score Needed To be Statistically Significant (p &lt; .05) </a:t>
            </a:r>
          </a:p>
        </p:txBody>
      </p:sp>
      <p:graphicFrame>
        <p:nvGraphicFramePr>
          <p:cNvPr id="38916" name="Object 6"/>
          <p:cNvGraphicFramePr>
            <a:graphicFrameLocks noChangeAspect="1"/>
          </p:cNvGraphicFramePr>
          <p:nvPr>
            <p:extLst>
              <p:ext uri="{D42A27DB-BD31-4B8C-83A1-F6EECF244321}">
                <p14:modId xmlns:p14="http://schemas.microsoft.com/office/powerpoint/2010/main" val="2527323070"/>
              </p:ext>
            </p:extLst>
          </p:nvPr>
        </p:nvGraphicFramePr>
        <p:xfrm>
          <a:off x="139700" y="1701800"/>
          <a:ext cx="8347075" cy="2300288"/>
        </p:xfrm>
        <a:graphic>
          <a:graphicData uri="http://schemas.openxmlformats.org/presentationml/2006/ole">
            <mc:AlternateContent xmlns:mc="http://schemas.openxmlformats.org/markup-compatibility/2006">
              <mc:Choice xmlns:v="urn:schemas-microsoft-com:vml" Requires="v">
                <p:oleObj name="Equation" r:id="rId3" imgW="1612800" imgH="444240" progId="Equation.3">
                  <p:embed/>
                </p:oleObj>
              </mc:Choice>
              <mc:Fallback>
                <p:oleObj name="Equation" r:id="rId3" imgW="1612800" imgH="444240" progId="Equation.3">
                  <p:embed/>
                  <p:pic>
                    <p:nvPicPr>
                      <p:cNvPr id="38916" name="Object 6"/>
                      <p:cNvPicPr>
                        <a:picLocks noChangeAspect="1" noChangeArrowheads="1"/>
                      </p:cNvPicPr>
                      <p:nvPr/>
                    </p:nvPicPr>
                    <p:blipFill>
                      <a:blip r:embed="rId4"/>
                      <a:srcRect/>
                      <a:stretch>
                        <a:fillRect/>
                      </a:stretch>
                    </p:blipFill>
                    <p:spPr bwMode="auto">
                      <a:xfrm>
                        <a:off x="139700" y="1701800"/>
                        <a:ext cx="8347075" cy="230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7" name="TextBox 4"/>
          <p:cNvSpPr txBox="1">
            <a:spLocks noChangeArrowheads="1"/>
          </p:cNvSpPr>
          <p:nvPr/>
        </p:nvSpPr>
        <p:spPr bwMode="auto">
          <a:xfrm>
            <a:off x="561665" y="6332588"/>
            <a:ext cx="708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i="1" dirty="0">
                <a:ea typeface="MS PGothic" pitchFamily="34" charset="-128"/>
              </a:rPr>
              <a:t>Note: SD</a:t>
            </a:r>
            <a:r>
              <a:rPr lang="en-US" altLang="en-US" sz="1800" baseline="-25000" dirty="0">
                <a:ea typeface="MS PGothic" pitchFamily="34" charset="-128"/>
              </a:rPr>
              <a:t> </a:t>
            </a:r>
            <a:r>
              <a:rPr lang="en-US" altLang="en-US" sz="1800" dirty="0">
                <a:ea typeface="MS PGothic" pitchFamily="34" charset="-128"/>
              </a:rPr>
              <a:t> = standard deviation and </a:t>
            </a:r>
            <a:r>
              <a:rPr lang="en-US" altLang="en-US" sz="1800" i="1" dirty="0">
                <a:ea typeface="MS PGothic" pitchFamily="34" charset="-128"/>
              </a:rPr>
              <a:t> </a:t>
            </a:r>
            <a:r>
              <a:rPr lang="en-US" altLang="en-US" sz="1800" i="1" dirty="0" err="1">
                <a:ea typeface="MS PGothic" pitchFamily="34" charset="-128"/>
              </a:rPr>
              <a:t>r</a:t>
            </a:r>
            <a:r>
              <a:rPr lang="en-US" altLang="en-US" sz="1800" i="1" baseline="-25000" dirty="0" err="1">
                <a:ea typeface="MS PGothic" pitchFamily="34" charset="-128"/>
              </a:rPr>
              <a:t>xx</a:t>
            </a:r>
            <a:r>
              <a:rPr lang="en-US" altLang="en-US" sz="1800" dirty="0">
                <a:ea typeface="MS PGothic" pitchFamily="34" charset="-128"/>
              </a:rPr>
              <a:t> = reliability</a:t>
            </a:r>
          </a:p>
          <a:p>
            <a:pPr>
              <a:spcBef>
                <a:spcPct val="0"/>
              </a:spcBef>
              <a:buFontTx/>
              <a:buNone/>
            </a:pPr>
            <a:r>
              <a:rPr lang="en-US" altLang="en-US" sz="1200" i="1" dirty="0">
                <a:ea typeface="MS PGothic" pitchFamily="34" charset="-128"/>
              </a:rPr>
              <a:t>          </a:t>
            </a:r>
          </a:p>
        </p:txBody>
      </p:sp>
      <p:cxnSp>
        <p:nvCxnSpPr>
          <p:cNvPr id="38918" name="Straight Connector 2"/>
          <p:cNvCxnSpPr>
            <a:cxnSpLocks noChangeShapeType="1"/>
          </p:cNvCxnSpPr>
          <p:nvPr/>
        </p:nvCxnSpPr>
        <p:spPr bwMode="auto">
          <a:xfrm>
            <a:off x="457200" y="4138613"/>
            <a:ext cx="7848600" cy="0"/>
          </a:xfrm>
          <a:prstGeom prst="line">
            <a:avLst/>
          </a:prstGeom>
          <a:noFill/>
          <a:ln w="38100" algn="ctr">
            <a:solidFill>
              <a:schemeClr val="bg2"/>
            </a:solidFill>
            <a:prstDash val="sysDot"/>
            <a:round/>
            <a:headEnd type="none" w="sm" len="sm"/>
            <a:tailEnd type="triangl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77AB8F5B-1860-4BF4-96E5-BD62CA5AD44C}"/>
              </a:ext>
            </a:extLst>
          </p:cNvPr>
          <p:cNvSpPr txBox="1"/>
          <p:nvPr/>
        </p:nvSpPr>
        <p:spPr>
          <a:xfrm>
            <a:off x="531845" y="4426563"/>
            <a:ext cx="1601755" cy="584775"/>
          </a:xfrm>
          <a:prstGeom prst="rect">
            <a:avLst/>
          </a:prstGeom>
          <a:noFill/>
        </p:spPr>
        <p:txBody>
          <a:bodyPr wrap="square" rtlCol="0">
            <a:spAutoFit/>
          </a:bodyPr>
          <a:lstStyle/>
          <a:p>
            <a:r>
              <a:rPr lang="en-US" dirty="0"/>
              <a:t>= 2.77 *</a:t>
            </a:r>
          </a:p>
        </p:txBody>
      </p:sp>
      <p:sp>
        <p:nvSpPr>
          <p:cNvPr id="4" name="TextBox 3">
            <a:extLst>
              <a:ext uri="{FF2B5EF4-FFF2-40B4-BE49-F238E27FC236}">
                <a16:creationId xmlns:a16="http://schemas.microsoft.com/office/drawing/2014/main" id="{A1B4FBF3-319E-461F-9D6D-8AD3F3F7F2B5}"/>
              </a:ext>
            </a:extLst>
          </p:cNvPr>
          <p:cNvSpPr txBox="1"/>
          <p:nvPr/>
        </p:nvSpPr>
        <p:spPr>
          <a:xfrm>
            <a:off x="531844" y="5050508"/>
            <a:ext cx="8079791" cy="1323439"/>
          </a:xfrm>
          <a:prstGeom prst="rect">
            <a:avLst/>
          </a:prstGeom>
          <a:noFill/>
        </p:spPr>
        <p:txBody>
          <a:bodyPr wrap="square" rtlCol="0">
            <a:spAutoFit/>
          </a:bodyPr>
          <a:lstStyle/>
          <a:p>
            <a:r>
              <a:rPr lang="en-US" sz="2800" dirty="0"/>
              <a:t>“</a:t>
            </a:r>
            <a:r>
              <a:rPr lang="en-US" sz="2600" dirty="0"/>
              <a:t>Coefficient of repeatability” (aka “minimally detectable change,” “smallest detectable change,” and “smallest real difference”</a:t>
            </a:r>
          </a:p>
        </p:txBody>
      </p:sp>
      <p:grpSp>
        <p:nvGrpSpPr>
          <p:cNvPr id="23" name="Canvas 15"/>
          <p:cNvGrpSpPr/>
          <p:nvPr/>
        </p:nvGrpSpPr>
        <p:grpSpPr>
          <a:xfrm>
            <a:off x="2145712" y="4384322"/>
            <a:ext cx="4255088" cy="781685"/>
            <a:chOff x="154898" y="28575"/>
            <a:chExt cx="3521117" cy="781685"/>
          </a:xfrm>
        </p:grpSpPr>
        <p:sp>
          <p:nvSpPr>
            <p:cNvPr id="24" name="Rectangle 23"/>
            <p:cNvSpPr/>
            <p:nvPr/>
          </p:nvSpPr>
          <p:spPr>
            <a:xfrm>
              <a:off x="1190625" y="28575"/>
              <a:ext cx="2485390" cy="781685"/>
            </a:xfrm>
            <a:prstGeom prst="rect">
              <a:avLst/>
            </a:prstGeom>
            <a:noFill/>
            <a:ln>
              <a:noFill/>
            </a:ln>
          </p:spPr>
        </p:sp>
        <p:cxnSp>
          <p:nvCxnSpPr>
            <p:cNvPr id="25" name="Line 5"/>
            <p:cNvCxnSpPr>
              <a:cxnSpLocks noChangeShapeType="1"/>
            </p:cNvCxnSpPr>
            <p:nvPr/>
          </p:nvCxnSpPr>
          <p:spPr bwMode="auto">
            <a:xfrm flipV="1">
              <a:off x="1234398" y="382074"/>
              <a:ext cx="52070" cy="29845"/>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6" name="Line 6"/>
            <p:cNvCxnSpPr>
              <a:cxnSpLocks noChangeShapeType="1"/>
            </p:cNvCxnSpPr>
            <p:nvPr/>
          </p:nvCxnSpPr>
          <p:spPr bwMode="auto">
            <a:xfrm>
              <a:off x="1286468" y="390964"/>
              <a:ext cx="74930" cy="176530"/>
            </a:xfrm>
            <a:prstGeom prst="line">
              <a:avLst/>
            </a:prstGeom>
            <a:noFill/>
            <a:ln w="3365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7" name="Line 7"/>
            <p:cNvCxnSpPr>
              <a:cxnSpLocks noChangeShapeType="1"/>
            </p:cNvCxnSpPr>
            <p:nvPr/>
          </p:nvCxnSpPr>
          <p:spPr bwMode="auto">
            <a:xfrm flipV="1">
              <a:off x="1369653" y="58224"/>
              <a:ext cx="99695" cy="509270"/>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8" name="Line 8"/>
            <p:cNvCxnSpPr>
              <a:cxnSpLocks noChangeShapeType="1"/>
            </p:cNvCxnSpPr>
            <p:nvPr/>
          </p:nvCxnSpPr>
          <p:spPr bwMode="auto">
            <a:xfrm>
              <a:off x="1469348" y="58224"/>
              <a:ext cx="935990" cy="0"/>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2130487" y="335719"/>
              <a:ext cx="214630" cy="4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9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637498" y="335531"/>
              <a:ext cx="60"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a:spLocks noChangeArrowheads="1"/>
            </p:cNvSpPr>
            <p:nvPr/>
          </p:nvSpPr>
          <p:spPr bwMode="auto">
            <a:xfrm>
              <a:off x="2005923" y="82962"/>
              <a:ext cx="158750"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154898" y="82962"/>
              <a:ext cx="49720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p:cNvSpPr>
              <a:spLocks noChangeArrowheads="1"/>
            </p:cNvSpPr>
            <p:nvPr/>
          </p:nvSpPr>
          <p:spPr bwMode="auto">
            <a:xfrm>
              <a:off x="1703028" y="35999"/>
              <a:ext cx="223520"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a:solidFill>
                    <a:srgbClr val="000000"/>
                  </a:solidFill>
                  <a:effectLst/>
                  <a:latin typeface="Symbol" panose="05050102010706020507" pitchFamily="18" charset="2"/>
                  <a:ea typeface="Calibri" panose="020F0502020204030204" pitchFamily="34" charset="0"/>
                  <a:cs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a:spLocks noChangeArrowheads="1"/>
            </p:cNvSpPr>
            <p:nvPr/>
          </p:nvSpPr>
          <p:spPr bwMode="auto">
            <a:xfrm>
              <a:off x="933087" y="35987"/>
              <a:ext cx="203835"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a:solidFill>
                    <a:srgbClr val="000000"/>
                  </a:solidFill>
                  <a:effectLst/>
                  <a:latin typeface="Symbol" panose="05050102010706020507" pitchFamily="18" charset="2"/>
                  <a:ea typeface="Calibri" panose="020F0502020204030204" pitchFamily="34" charset="0"/>
                  <a:cs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a:spLocks noChangeArrowheads="1"/>
            </p:cNvSpPr>
            <p:nvPr/>
          </p:nvSpPr>
          <p:spPr bwMode="auto">
            <a:xfrm>
              <a:off x="1455378" y="82989"/>
              <a:ext cx="20383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5B1119BA-94E3-4124-9038-7AEDB0291F5C}"/>
              </a:ext>
            </a:extLst>
          </p:cNvPr>
          <p:cNvSpPr txBox="1"/>
          <p:nvPr/>
        </p:nvSpPr>
        <p:spPr>
          <a:xfrm>
            <a:off x="5422433" y="4426563"/>
            <a:ext cx="2683342" cy="584775"/>
          </a:xfrm>
          <a:prstGeom prst="rect">
            <a:avLst/>
          </a:prstGeom>
          <a:noFill/>
        </p:spPr>
        <p:txBody>
          <a:bodyPr wrap="square" rtlCol="0">
            <a:spAutoFit/>
          </a:bodyPr>
          <a:lstStyle/>
          <a:p>
            <a:r>
              <a:rPr lang="en-US" dirty="0"/>
              <a:t>= </a:t>
            </a:r>
            <a:r>
              <a:rPr lang="en-US" dirty="0">
                <a:highlight>
                  <a:srgbClr val="FFFF00"/>
                </a:highlight>
              </a:rPr>
              <a:t>2.77 * SEM</a:t>
            </a:r>
          </a:p>
        </p:txBody>
      </p:sp>
    </p:spTree>
    <p:extLst>
      <p:ext uri="{BB962C8B-B14F-4D97-AF65-F5344CB8AC3E}">
        <p14:creationId xmlns:p14="http://schemas.microsoft.com/office/powerpoint/2010/main" val="25335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0CB1E6FF-8BCE-48E4-B2EF-127B15D60216}"/>
              </a:ext>
            </a:extLst>
          </p:cNvPr>
          <p:cNvSpPr>
            <a:spLocks noGrp="1" noChangeArrowheads="1"/>
          </p:cNvSpPr>
          <p:nvPr>
            <p:ph type="title"/>
          </p:nvPr>
        </p:nvSpPr>
        <p:spPr>
          <a:xfrm>
            <a:off x="0" y="221154"/>
            <a:ext cx="9144000" cy="1143000"/>
          </a:xfrm>
        </p:spPr>
        <p:txBody>
          <a:bodyPr/>
          <a:lstStyle/>
          <a:p>
            <a:pPr eaLnBrk="1" hangingPunct="1"/>
            <a:r>
              <a:rPr lang="en-US" dirty="0">
                <a:latin typeface="Comic Sans MS" panose="030F0702030302020204" pitchFamily="66" charset="0"/>
              </a:rPr>
              <a:t>An editor’s comments</a:t>
            </a:r>
            <a:endParaRPr lang="en-US" altLang="en-US" dirty="0">
              <a:latin typeface="Comic Sans MS" panose="030F0702030302020204" pitchFamily="66" charset="0"/>
            </a:endParaRPr>
          </a:p>
        </p:txBody>
      </p:sp>
      <p:sp>
        <p:nvSpPr>
          <p:cNvPr id="13316" name="Rectangle 3">
            <a:extLst>
              <a:ext uri="{FF2B5EF4-FFF2-40B4-BE49-F238E27FC236}">
                <a16:creationId xmlns:a16="http://schemas.microsoft.com/office/drawing/2014/main" id="{3863E364-29E4-42FC-93F8-A7977FE5B0E9}"/>
              </a:ext>
            </a:extLst>
          </p:cNvPr>
          <p:cNvSpPr>
            <a:spLocks noGrp="1" noChangeArrowheads="1"/>
          </p:cNvSpPr>
          <p:nvPr>
            <p:ph sz="half" idx="1"/>
          </p:nvPr>
        </p:nvSpPr>
        <p:spPr>
          <a:xfrm>
            <a:off x="152400" y="1341742"/>
            <a:ext cx="5410200" cy="4525963"/>
          </a:xfrm>
        </p:spPr>
        <p:txBody>
          <a:bodyPr/>
          <a:lstStyle/>
          <a:p>
            <a:pPr marL="0" indent="0" eaLnBrk="1" hangingPunct="1">
              <a:buNone/>
            </a:pPr>
            <a:r>
              <a:rPr lang="en-US" sz="2400" dirty="0">
                <a:latin typeface="Times New Roman" panose="02020603050405020304" pitchFamily="18" charset="0"/>
                <a:cs typeface="Times New Roman" panose="02020603050405020304" pitchFamily="18" charset="0"/>
              </a:rPr>
              <a:t>Methods based on between individual variance estimates are not admissible to classify within-individual changes.</a:t>
            </a:r>
          </a:p>
          <a:p>
            <a:pPr marL="0" indent="0" eaLnBrk="1" hangingPunct="1">
              <a:buNone/>
            </a:pPr>
            <a:r>
              <a:rPr lang="en-US" sz="2400" dirty="0">
                <a:latin typeface="Times New Roman" panose="02020603050405020304" pitchFamily="18" charset="0"/>
                <a:cs typeface="Times New Roman" panose="02020603050405020304" pitchFamily="18" charset="0"/>
              </a:rPr>
              <a:t>Needs to be supported by an appropriate ontological/ epistemological justification for the use of this method for that level of analysis. As the indices are all based on between-individual variances and between-individual test-retest correlations, claiming these can be used to classify individuals need a robust justification.</a:t>
            </a:r>
          </a:p>
          <a:p>
            <a:pPr marL="0" indent="0" eaLnBrk="1" hangingPunct="1">
              <a:buNone/>
            </a:pPr>
            <a:r>
              <a:rPr lang="en-US" altLang="en-US" sz="2600" dirty="0"/>
              <a:t>Use </a:t>
            </a:r>
            <a:r>
              <a:rPr lang="en-US" altLang="en-US" sz="2600" dirty="0" err="1"/>
              <a:t>SD</a:t>
            </a:r>
            <a:r>
              <a:rPr lang="en-US" altLang="en-US" sz="2600" baseline="-25000" dirty="0" err="1"/>
              <a:t>change</a:t>
            </a:r>
            <a:r>
              <a:rPr lang="en-US" altLang="en-US" sz="2600" dirty="0"/>
              <a:t> or within subject SD?</a:t>
            </a:r>
          </a:p>
          <a:p>
            <a:pPr marL="0" indent="0" eaLnBrk="1" hangingPunct="1">
              <a:buNone/>
            </a:pPr>
            <a:r>
              <a:rPr lang="en-US" altLang="en-US" sz="2800" dirty="0"/>
              <a:t>		</a:t>
            </a:r>
          </a:p>
        </p:txBody>
      </p:sp>
      <p:pic>
        <p:nvPicPr>
          <p:cNvPr id="4" name="Content Placeholder 3" descr="Scatterplot outline">
            <a:extLst>
              <a:ext uri="{FF2B5EF4-FFF2-40B4-BE49-F238E27FC236}">
                <a16:creationId xmlns:a16="http://schemas.microsoft.com/office/drawing/2014/main" id="{87809C44-2F40-401A-B05D-0CA87970FCD4}"/>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2133600"/>
            <a:ext cx="3200399" cy="2667000"/>
          </a:xfrm>
        </p:spPr>
      </p:pic>
      <p:sp>
        <p:nvSpPr>
          <p:cNvPr id="13314" name="Footer Placeholder 4">
            <a:extLst>
              <a:ext uri="{FF2B5EF4-FFF2-40B4-BE49-F238E27FC236}">
                <a16:creationId xmlns:a16="http://schemas.microsoft.com/office/drawing/2014/main" id="{E3B39783-34BD-43CF-85AB-0DF15EEDD63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endParaRPr lang="en-US" altLang="en-US" b="1">
              <a:cs typeface="Arial" panose="020B0604020202020204" pitchFamily="34" charset="0"/>
            </a:endParaRPr>
          </a:p>
          <a:p>
            <a:pPr algn="l">
              <a:spcBef>
                <a:spcPct val="0"/>
              </a:spcBef>
              <a:buFontTx/>
              <a:buNone/>
            </a:pPr>
            <a:endParaRPr lang="en-US" altLang="en-US" b="1">
              <a:cs typeface="Arial" panose="020B0604020202020204" pitchFamily="34" charset="0"/>
            </a:endParaRPr>
          </a:p>
        </p:txBody>
      </p:sp>
    </p:spTree>
    <p:extLst>
      <p:ext uri="{BB962C8B-B14F-4D97-AF65-F5344CB8AC3E}">
        <p14:creationId xmlns:p14="http://schemas.microsoft.com/office/powerpoint/2010/main" val="29115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pt390C.tm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7850</TotalTime>
  <Words>3008</Words>
  <Application>Microsoft Office PowerPoint</Application>
  <PresentationFormat>On-screen Show (4:3)</PresentationFormat>
  <Paragraphs>414</Paragraphs>
  <Slides>47</Slides>
  <Notes>19</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2</vt:i4>
      </vt:variant>
      <vt:variant>
        <vt:lpstr>Slide Titles</vt:lpstr>
      </vt:variant>
      <vt:variant>
        <vt:i4>47</vt:i4>
      </vt:variant>
    </vt:vector>
  </HeadingPairs>
  <TitlesOfParts>
    <vt:vector size="62" baseType="lpstr">
      <vt:lpstr>Arial</vt:lpstr>
      <vt:lpstr>Calibri</vt:lpstr>
      <vt:lpstr>Calibri Light</vt:lpstr>
      <vt:lpstr>Cambria Math</vt:lpstr>
      <vt:lpstr>Comic Sans MS</vt:lpstr>
      <vt:lpstr>Symbol</vt:lpstr>
      <vt:lpstr>Times</vt:lpstr>
      <vt:lpstr>Times New Roman</vt:lpstr>
      <vt:lpstr>Wingdings</vt:lpstr>
      <vt:lpstr>Custom Design</vt:lpstr>
      <vt:lpstr>1_Office Theme</vt:lpstr>
      <vt:lpstr>Custom Design</vt:lpstr>
      <vt:lpstr>ppt390C.tmp</vt:lpstr>
      <vt:lpstr>Document</vt:lpstr>
      <vt:lpstr>Equation</vt:lpstr>
      <vt:lpstr> Assessing Change in Individuals From Baseline to a Single Follow-up </vt:lpstr>
      <vt:lpstr>Time series data ideal for estimating individual variation</vt:lpstr>
      <vt:lpstr>Outline</vt:lpstr>
      <vt:lpstr>PowerPoint Presentation</vt:lpstr>
      <vt:lpstr>PowerPoint Presentation</vt:lpstr>
      <vt:lpstr>PowerPoint Presentation</vt:lpstr>
      <vt:lpstr>PowerPoint Presentation</vt:lpstr>
      <vt:lpstr>Amount of Change in Observed Score Needed To be Statistically Significant (p &lt; .05) </vt:lpstr>
      <vt:lpstr>An editor’s comments</vt:lpstr>
      <vt:lpstr>Analogous to Responsiveness Indices </vt:lpstr>
      <vt:lpstr>Reeve et al. (2013, p. 1895)</vt:lpstr>
      <vt:lpstr>Change needed to be statistically significant (p &lt;.05) in 316 low back pain patients over 6 weeks</vt:lpstr>
      <vt:lpstr>Coefficient of Repeatability Formula</vt:lpstr>
      <vt:lpstr>Change needed to be statistically significant (p &lt;.05) in 316 low back pain patients over 6 weeks</vt:lpstr>
      <vt:lpstr>Reliable Change Index  (Classical Test Theory)</vt:lpstr>
      <vt:lpstr>Colleagues No Longer With Us</vt:lpstr>
      <vt:lpstr>Reliable Change Index (IRT)</vt:lpstr>
      <vt:lpstr>   Hays, R. D., Spritzer, K. L., Sherbourne, C. D., Ryan, G. W., &amp; Coulter, I. D.  (2019). Group and individual-level change on health-related quality of life in chiropractic patients with chronic low back or neck pain. Spine, 44(9), 647-651.    for CERC National Study</vt:lpstr>
      <vt:lpstr> PROMIS-29 Physical and Mental Health Summary Scores </vt:lpstr>
      <vt:lpstr>PROMIS-29 Physical Function and Emotional Distress Measures</vt:lpstr>
      <vt:lpstr>PowerPoint Presentation</vt:lpstr>
      <vt:lpstr>PowerPoint Presentation</vt:lpstr>
      <vt:lpstr>PowerPoint Presentation</vt:lpstr>
      <vt:lpstr>PowerPoint Presentation</vt:lpstr>
      <vt:lpstr>PowerPoint Presentation</vt:lpstr>
      <vt:lpstr>Physical Function Simulation</vt:lpstr>
      <vt:lpstr>Likely Change (Donaldson, 2008)</vt:lpstr>
      <vt:lpstr>Likely Change (Donaldson, 2008)</vt:lpstr>
      <vt:lpstr>Likely Change (Donaldson, 2008)</vt:lpstr>
      <vt:lpstr>Likely Change (Donaldson, 2008)</vt:lpstr>
      <vt:lpstr>Likely Change (Donaldson, 2008)</vt:lpstr>
      <vt:lpstr>Peer Reviewer’s Comment  </vt:lpstr>
      <vt:lpstr>PowerPoint Presentation</vt:lpstr>
      <vt:lpstr>PowerPoint Presentation</vt:lpstr>
      <vt:lpstr>PowerPoint Presentation</vt:lpstr>
      <vt:lpstr>Journal editor not in favor of estimating significance of individual change </vt:lpstr>
      <vt:lpstr>Peer Reviewer’s Comment</vt:lpstr>
      <vt:lpstr>   Meaningful individual change</vt:lpstr>
      <vt:lpstr>Distribution-based “estimates”</vt:lpstr>
      <vt:lpstr>Retrospective Rating of Change Anchor Item </vt:lpstr>
      <vt:lpstr>Clinical Anchor</vt:lpstr>
      <vt:lpstr>Minimally important change should not be used to identify responders to treatment</vt:lpstr>
      <vt:lpstr> Statistically Significant and  Meaningful Individual Change</vt:lpstr>
      <vt:lpstr>Impact Stratification Score </vt:lpstr>
      <vt:lpstr>PowerPoint Presentation</vt:lpstr>
      <vt:lpstr>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Dept of Medicine</dc:creator>
  <cp:lastModifiedBy>Ron D Hays</cp:lastModifiedBy>
  <cp:revision>747</cp:revision>
  <cp:lastPrinted>2021-09-29T13:55:08Z</cp:lastPrinted>
  <dcterms:created xsi:type="dcterms:W3CDTF">2001-01-03T19:26:53Z</dcterms:created>
  <dcterms:modified xsi:type="dcterms:W3CDTF">2021-09-29T17:48:16Z</dcterms:modified>
</cp:coreProperties>
</file>