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4920" r:id="rId2"/>
    <p:sldMasterId id="2147484927" r:id="rId3"/>
    <p:sldMasterId id="2147484932" r:id="rId4"/>
    <p:sldMasterId id="2147484944" r:id="rId5"/>
    <p:sldMasterId id="2147483648" r:id="rId6"/>
  </p:sldMasterIdLst>
  <p:notesMasterIdLst>
    <p:notesMasterId r:id="rId29"/>
  </p:notesMasterIdLst>
  <p:handoutMasterIdLst>
    <p:handoutMasterId r:id="rId30"/>
  </p:handoutMasterIdLst>
  <p:sldIdLst>
    <p:sldId id="598" r:id="rId7"/>
    <p:sldId id="617" r:id="rId8"/>
    <p:sldId id="603" r:id="rId9"/>
    <p:sldId id="602" r:id="rId10"/>
    <p:sldId id="606" r:id="rId11"/>
    <p:sldId id="607" r:id="rId12"/>
    <p:sldId id="258" r:id="rId13"/>
    <p:sldId id="608" r:id="rId14"/>
    <p:sldId id="609" r:id="rId15"/>
    <p:sldId id="610" r:id="rId16"/>
    <p:sldId id="611" r:id="rId17"/>
    <p:sldId id="612" r:id="rId18"/>
    <p:sldId id="613" r:id="rId19"/>
    <p:sldId id="614" r:id="rId20"/>
    <p:sldId id="615" r:id="rId21"/>
    <p:sldId id="539" r:id="rId22"/>
    <p:sldId id="576" r:id="rId23"/>
    <p:sldId id="571" r:id="rId24"/>
    <p:sldId id="604" r:id="rId25"/>
    <p:sldId id="616" r:id="rId26"/>
    <p:sldId id="605" r:id="rId27"/>
    <p:sldId id="601" r:id="rId28"/>
  </p:sldIdLst>
  <p:sldSz cx="121920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7858" autoAdjust="0"/>
  </p:normalViewPr>
  <p:slideViewPr>
    <p:cSldViewPr snapToObject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586"/>
    </p:cViewPr>
  </p:sorterViewPr>
  <p:notesViewPr>
    <p:cSldViewPr snapToObjects="1">
      <p:cViewPr>
        <p:scale>
          <a:sx n="100" d="100"/>
          <a:sy n="100" d="100"/>
        </p:scale>
        <p:origin x="2323" y="-1085"/>
      </p:cViewPr>
      <p:guideLst>
        <p:guide orient="horz" pos="2957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Mac\Download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'Table 2 data'!$B$1</c:f>
              <c:strCache>
                <c:ptCount val="1"/>
                <c:pt idx="0">
                  <c:v>Preop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2 data'!$A$2:$A$15</c:f>
              <c:strCache>
                <c:ptCount val="14"/>
                <c:pt idx="0">
                  <c:v>Glare</c:v>
                </c:pt>
                <c:pt idx="1">
                  <c:v>Blurry Vision</c:v>
                </c:pt>
                <c:pt idx="2">
                  <c:v>Hazy Vision</c:v>
                </c:pt>
                <c:pt idx="3">
                  <c:v>Starbursts</c:v>
                </c:pt>
                <c:pt idx="4">
                  <c:v>Snowballs</c:v>
                </c:pt>
                <c:pt idx="5">
                  <c:v>Halos</c:v>
                </c:pt>
                <c:pt idx="6">
                  <c:v>Floaters</c:v>
                </c:pt>
                <c:pt idx="7">
                  <c:v>Double images</c:v>
                </c:pt>
                <c:pt idx="8">
                  <c:v>Rings</c:v>
                </c:pt>
                <c:pt idx="9">
                  <c:v>Flash_closed</c:v>
                </c:pt>
                <c:pt idx="10">
                  <c:v>Distortion</c:v>
                </c:pt>
                <c:pt idx="11">
                  <c:v>Flash_open</c:v>
                </c:pt>
                <c:pt idx="12">
                  <c:v>Shimmering images</c:v>
                </c:pt>
                <c:pt idx="13">
                  <c:v>Dark crescent-shaped shadow</c:v>
                </c:pt>
              </c:strCache>
            </c:strRef>
          </c:cat>
          <c:val>
            <c:numRef>
              <c:f>'Table 2 data'!$B$2:$B$15</c:f>
              <c:numCache>
                <c:formatCode>General</c:formatCode>
                <c:ptCount val="14"/>
                <c:pt idx="0">
                  <c:v>84</c:v>
                </c:pt>
                <c:pt idx="1">
                  <c:v>68</c:v>
                </c:pt>
                <c:pt idx="2">
                  <c:v>66</c:v>
                </c:pt>
                <c:pt idx="3">
                  <c:v>63</c:v>
                </c:pt>
                <c:pt idx="4">
                  <c:v>55</c:v>
                </c:pt>
                <c:pt idx="5">
                  <c:v>52</c:v>
                </c:pt>
                <c:pt idx="6">
                  <c:v>49</c:v>
                </c:pt>
                <c:pt idx="7">
                  <c:v>29</c:v>
                </c:pt>
                <c:pt idx="8">
                  <c:v>29</c:v>
                </c:pt>
                <c:pt idx="9">
                  <c:v>18</c:v>
                </c:pt>
                <c:pt idx="10">
                  <c:v>17</c:v>
                </c:pt>
                <c:pt idx="11">
                  <c:v>17</c:v>
                </c:pt>
                <c:pt idx="12">
                  <c:v>8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A-394B-B24E-29857D0E7BA7}"/>
            </c:ext>
          </c:extLst>
        </c:ser>
        <c:ser>
          <c:idx val="1"/>
          <c:order val="1"/>
          <c:tx>
            <c:strRef>
              <c:f>'Table 2 data'!$C$1</c:f>
              <c:strCache>
                <c:ptCount val="1"/>
                <c:pt idx="0">
                  <c:v>Postop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2 data'!$A$2:$A$15</c:f>
              <c:strCache>
                <c:ptCount val="14"/>
                <c:pt idx="0">
                  <c:v>Glare</c:v>
                </c:pt>
                <c:pt idx="1">
                  <c:v>Blurry Vision</c:v>
                </c:pt>
                <c:pt idx="2">
                  <c:v>Hazy Vision</c:v>
                </c:pt>
                <c:pt idx="3">
                  <c:v>Starbursts</c:v>
                </c:pt>
                <c:pt idx="4">
                  <c:v>Snowballs</c:v>
                </c:pt>
                <c:pt idx="5">
                  <c:v>Halos</c:v>
                </c:pt>
                <c:pt idx="6">
                  <c:v>Floaters</c:v>
                </c:pt>
                <c:pt idx="7">
                  <c:v>Double images</c:v>
                </c:pt>
                <c:pt idx="8">
                  <c:v>Rings</c:v>
                </c:pt>
                <c:pt idx="9">
                  <c:v>Flash_closed</c:v>
                </c:pt>
                <c:pt idx="10">
                  <c:v>Distortion</c:v>
                </c:pt>
                <c:pt idx="11">
                  <c:v>Flash_open</c:v>
                </c:pt>
                <c:pt idx="12">
                  <c:v>Shimmering images</c:v>
                </c:pt>
                <c:pt idx="13">
                  <c:v>Dark crescent-shaped shadow</c:v>
                </c:pt>
              </c:strCache>
            </c:strRef>
          </c:cat>
          <c:val>
            <c:numRef>
              <c:f>'Table 2 data'!$C$2:$C$15</c:f>
              <c:numCache>
                <c:formatCode>General</c:formatCode>
                <c:ptCount val="14"/>
                <c:pt idx="0">
                  <c:v>36</c:v>
                </c:pt>
                <c:pt idx="1">
                  <c:v>22</c:v>
                </c:pt>
                <c:pt idx="2">
                  <c:v>28</c:v>
                </c:pt>
                <c:pt idx="3">
                  <c:v>18</c:v>
                </c:pt>
                <c:pt idx="4">
                  <c:v>17</c:v>
                </c:pt>
                <c:pt idx="5">
                  <c:v>22</c:v>
                </c:pt>
                <c:pt idx="6">
                  <c:v>35</c:v>
                </c:pt>
                <c:pt idx="7">
                  <c:v>9</c:v>
                </c:pt>
                <c:pt idx="8">
                  <c:v>11</c:v>
                </c:pt>
                <c:pt idx="9">
                  <c:v>8</c:v>
                </c:pt>
                <c:pt idx="10">
                  <c:v>6</c:v>
                </c:pt>
                <c:pt idx="11">
                  <c:v>9</c:v>
                </c:pt>
                <c:pt idx="12">
                  <c:v>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AA-394B-B24E-29857D0E7B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3195119"/>
        <c:axId val="893099183"/>
      </c:barChart>
      <c:catAx>
        <c:axId val="107319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099183"/>
        <c:crosses val="autoZero"/>
        <c:auto val="1"/>
        <c:lblAlgn val="ctr"/>
        <c:lblOffset val="100"/>
        <c:noMultiLvlLbl val="0"/>
      </c:catAx>
      <c:valAx>
        <c:axId val="893099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195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17" y="2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17" y="2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03263"/>
            <a:ext cx="62579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60" y="4458651"/>
            <a:ext cx="5209756" cy="4226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DF85-3280-3542-9647-8105EC0AC3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0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143" eaLnBrk="1" hangingPunct="1"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The greatest symptom bother (reporting either </a:t>
            </a:r>
            <a:r>
              <a:rPr lang="en-U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quite a bit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extremely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bothered) at baseline was reported for blurry vision (54%), snowballs (52%), glare (49%), and halos (46%). The severity of all symptoms declined from before to after surgery except for dark crescent-shaped shadows.  Again, only 4% of the sample reported having this symptom.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714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D92DDD5-9B88-4ED1-9AEC-645613768855}" type="slidenum">
              <a:rPr lang="en-US" b="0">
                <a:solidFill>
                  <a:prstClr val="black"/>
                </a:solidFill>
                <a:latin typeface="Calibri"/>
              </a:rPr>
              <a:pPr defTabSz="91714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b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86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130639"/>
            <a:ext cx="11658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9601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1" y="274852"/>
            <a:ext cx="30861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274852"/>
            <a:ext cx="90297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55059" y="1417639"/>
            <a:ext cx="9681885" cy="4930775"/>
          </a:xfrm>
        </p:spPr>
        <p:txBody>
          <a:bodyPr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3549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922E1C-B14A-4CE1-8E20-098862A53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43D64-C22F-477F-93A9-29B6B7DFB024}" type="datetime4">
              <a:rPr lang="en-US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9EC5CC-55C1-4E42-B3E2-0DAFB1E607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8AF693-167D-46A1-BF9D-15271051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3B668-EC70-4FDB-ACA0-DE33D641D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229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522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 b="0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10/1/2022</a:t>
            </a:fld>
            <a:endParaRPr lang="en-US" b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 b="0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762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800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rPr>
              <a:pPr>
                <a:defRPr/>
              </a:pPr>
              <a:t>10/1/2022</a:t>
            </a:fld>
            <a:endParaRPr lang="en-US" b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A1097-BC23-4353-B1C2-078F068851F0}" type="slidenum">
              <a:rPr lang="en-US" altLang="en-US" b="0" smtClean="0">
                <a:latin typeface="Arial" charset="0"/>
                <a:cs typeface="+mn-cs"/>
              </a:rPr>
              <a:pPr>
                <a:defRPr/>
              </a:pPr>
              <a:t>‹#›</a:t>
            </a:fld>
            <a:endParaRPr lang="en-US" altLang="en-US" b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561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460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55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829800" y="6245225"/>
            <a:ext cx="21590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924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517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80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892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812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8639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539F6-A6EF-4CC8-82B2-23A1DC535337}" type="datetimeFigureOut">
              <a:rPr lang="en-US" smtClean="0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F64F0-C9C9-462E-8320-47B7C21760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326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A78CC1-7CDE-A74C-AC40-8C56B5F604F4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rPr>
              <a:pPr>
                <a:defRPr/>
              </a:pPr>
              <a:t>10/1/2022</a:t>
            </a:fld>
            <a:endParaRPr lang="en-US" b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DABE8-72CE-C44C-A46F-62BC317687BA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rPr>
              <a:pPr>
                <a:defRPr/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87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78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6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69" y="4407114"/>
            <a:ext cx="116586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69" y="2906713"/>
            <a:ext cx="116586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4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30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228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230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237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4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83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8CC1-7CDE-A74C-AC40-8C56B5F604F4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BE8-72CE-C44C-A46F-62BC31768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64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688975" indent="-344488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2pPr>
            <a:lvl3pPr marL="1027113" indent="-344488"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</a:defRPr>
            </a:lvl3pPr>
            <a:lvl4pPr marL="1377950" indent="-350838">
              <a:buFont typeface="Wingdings" panose="05000000000000000000" pitchFamily="2" charset="2"/>
              <a:buChar char="ú"/>
              <a:defRPr>
                <a:solidFill>
                  <a:schemeClr val="tx2"/>
                </a:solidFill>
              </a:defRPr>
            </a:lvl4pPr>
            <a:lvl5pPr marL="1716088" indent="-344488">
              <a:buFont typeface="Arial" panose="020B0604020202020204" pitchFamily="34" charset="0"/>
              <a:buChar char="-"/>
              <a:defRPr>
                <a:solidFill>
                  <a:schemeClr val="tx2"/>
                </a:solidFill>
              </a:defRPr>
            </a:lvl5pPr>
            <a:lvl6pPr marL="2054225" indent="-344488">
              <a:defRPr/>
            </a:lvl6pPr>
            <a:lvl7pPr marL="2405063" indent="-346075">
              <a:defRPr/>
            </a:lvl7pPr>
            <a:lvl8pPr marL="2743200" indent="-339725"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12A9E14D-4218-D743-BB5B-B907FBBABC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2852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60602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60602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698" y="1535113"/>
            <a:ext cx="60626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698" y="2174875"/>
            <a:ext cx="60626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829800" y="6245225"/>
            <a:ext cx="1955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7" y="273050"/>
            <a:ext cx="451246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6" y="273264"/>
            <a:ext cx="76676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7" y="1435103"/>
            <a:ext cx="451246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4800600"/>
            <a:ext cx="8229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12775"/>
            <a:ext cx="8229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5367338"/>
            <a:ext cx="8229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  <p:sldLayoutId id="214748380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87084B-0C99-4BE0-BE35-CFE57BA7C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BC9B9D-D803-4F29-9056-B79E90F64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64E214A1-5CE5-4A17-8973-6FD706398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4D8E6758-F4BF-4BF1-82DE-EAD2F7AECCC6}" type="datetime4">
              <a:rPr lang="en-US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5A4AD2E-32E3-424E-B2B4-4CA305E69F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978411C-B7B0-4A3A-82F0-62CB0B815C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0F064C7D-D541-4EA8-891E-4E0F5D090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1" r:id="rId1"/>
    <p:sldLayoutId id="214748491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2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9" r:id="rId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2CADC7-F8D5-43F5-B6BB-578E5327D4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8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33" r:id="rId1"/>
    <p:sldLayoutId id="2147484934" r:id="rId2"/>
    <p:sldLayoutId id="2147484935" r:id="rId3"/>
    <p:sldLayoutId id="2147484936" r:id="rId4"/>
    <p:sldLayoutId id="2147484937" r:id="rId5"/>
    <p:sldLayoutId id="2147484938" r:id="rId6"/>
    <p:sldLayoutId id="2147484939" r:id="rId7"/>
    <p:sldLayoutId id="2147484940" r:id="rId8"/>
    <p:sldLayoutId id="2147484941" r:id="rId9"/>
    <p:sldLayoutId id="2147484942" r:id="rId10"/>
    <p:sldLayoutId id="21474849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October 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2CADC7-F8D5-43F5-B6BB-578E5327D4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1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5" r:id="rId1"/>
    <p:sldLayoutId id="2147484946" r:id="rId2"/>
    <p:sldLayoutId id="2147484947" r:id="rId3"/>
    <p:sldLayoutId id="2147484948" r:id="rId4"/>
    <p:sldLayoutId id="2147484949" r:id="rId5"/>
    <p:sldLayoutId id="2147484950" r:id="rId6"/>
    <p:sldLayoutId id="2147484951" r:id="rId7"/>
    <p:sldLayoutId id="2147484952" r:id="rId8"/>
    <p:sldLayoutId id="2147484953" r:id="rId9"/>
    <p:sldLayoutId id="2147484954" r:id="rId10"/>
    <p:sldLayoutId id="21474849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109728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1" y="6553200"/>
            <a:ext cx="3962399" cy="2286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44200" y="6553200"/>
            <a:ext cx="838200" cy="2286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2A9E14D-4218-D743-BB5B-B907FBBABC6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0032915" y="-423"/>
            <a:ext cx="2159085" cy="787229"/>
            <a:chOff x="10032915" y="-423"/>
            <a:chExt cx="2159085" cy="787229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0032915" y="0"/>
              <a:ext cx="786807" cy="786806"/>
            </a:xfrm>
            <a:prstGeom prst="ellipse">
              <a:avLst/>
            </a:prstGeom>
            <a:solidFill>
              <a:srgbClr val="D7D2E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3200"/>
            </a:p>
          </p:txBody>
        </p:sp>
        <p:sp>
          <p:nvSpPr>
            <p:cNvPr id="9" name="Oval 8"/>
            <p:cNvSpPr>
              <a:spLocks noChangeAspect="1"/>
            </p:cNvSpPr>
            <p:nvPr userDrawn="1"/>
          </p:nvSpPr>
          <p:spPr>
            <a:xfrm>
              <a:off x="10819722" y="0"/>
              <a:ext cx="786807" cy="786806"/>
            </a:xfrm>
            <a:prstGeom prst="ellipse">
              <a:avLst/>
            </a:prstGeom>
            <a:solidFill>
              <a:srgbClr val="989A9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3200"/>
            </a:p>
          </p:txBody>
        </p:sp>
        <p:sp>
          <p:nvSpPr>
            <p:cNvPr id="19" name="Freeform 18"/>
            <p:cNvSpPr>
              <a:spLocks noChangeAspect="1"/>
            </p:cNvSpPr>
            <p:nvPr userDrawn="1"/>
          </p:nvSpPr>
          <p:spPr>
            <a:xfrm>
              <a:off x="11606528" y="-423"/>
              <a:ext cx="585472" cy="786806"/>
            </a:xfrm>
            <a:custGeom>
              <a:avLst/>
              <a:gdLst>
                <a:gd name="connsiteX0" fmla="*/ 393404 w 585472"/>
                <a:gd name="connsiteY0" fmla="*/ 0 h 786806"/>
                <a:gd name="connsiteX1" fmla="*/ 546535 w 585472"/>
                <a:gd name="connsiteY1" fmla="*/ 30916 h 786806"/>
                <a:gd name="connsiteX2" fmla="*/ 585472 w 585472"/>
                <a:gd name="connsiteY2" fmla="*/ 52050 h 786806"/>
                <a:gd name="connsiteX3" fmla="*/ 585472 w 585472"/>
                <a:gd name="connsiteY3" fmla="*/ 734756 h 786806"/>
                <a:gd name="connsiteX4" fmla="*/ 546535 w 585472"/>
                <a:gd name="connsiteY4" fmla="*/ 755890 h 786806"/>
                <a:gd name="connsiteX5" fmla="*/ 393404 w 585472"/>
                <a:gd name="connsiteY5" fmla="*/ 786806 h 786806"/>
                <a:gd name="connsiteX6" fmla="*/ 0 w 585472"/>
                <a:gd name="connsiteY6" fmla="*/ 393403 h 786806"/>
                <a:gd name="connsiteX7" fmla="*/ 393404 w 585472"/>
                <a:gd name="connsiteY7" fmla="*/ 0 h 786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5472" h="786806">
                  <a:moveTo>
                    <a:pt x="393404" y="0"/>
                  </a:moveTo>
                  <a:cubicBezTo>
                    <a:pt x="447722" y="0"/>
                    <a:pt x="499468" y="11008"/>
                    <a:pt x="546535" y="30916"/>
                  </a:cubicBezTo>
                  <a:lnTo>
                    <a:pt x="585472" y="52050"/>
                  </a:lnTo>
                  <a:lnTo>
                    <a:pt x="585472" y="734756"/>
                  </a:lnTo>
                  <a:lnTo>
                    <a:pt x="546535" y="755890"/>
                  </a:lnTo>
                  <a:cubicBezTo>
                    <a:pt x="499468" y="775798"/>
                    <a:pt x="447722" y="786806"/>
                    <a:pt x="393404" y="786806"/>
                  </a:cubicBezTo>
                  <a:cubicBezTo>
                    <a:pt x="176133" y="786806"/>
                    <a:pt x="0" y="610673"/>
                    <a:pt x="0" y="393403"/>
                  </a:cubicBezTo>
                  <a:cubicBezTo>
                    <a:pt x="0" y="176133"/>
                    <a:pt x="176133" y="0"/>
                    <a:pt x="393404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20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5984010"/>
            <a:ext cx="2578188" cy="797790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609600" y="6397083"/>
            <a:ext cx="0" cy="0"/>
          </a:xfrm>
          <a:prstGeom prst="line">
            <a:avLst/>
          </a:prstGeom>
          <a:ln w="95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0" y="6309360"/>
            <a:ext cx="2286000" cy="18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3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800"/>
        </a:spcBef>
        <a:buClr>
          <a:schemeClr val="bg2"/>
        </a:buClr>
        <a:buFont typeface="Arial"/>
        <a:buChar char="•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8975" indent="-344488" algn="l" defTabSz="914400" rtl="0" eaLnBrk="1" latinLnBrk="0" hangingPunct="1">
        <a:lnSpc>
          <a:spcPct val="100000"/>
        </a:lnSpc>
        <a:spcBef>
          <a:spcPts val="600"/>
        </a:spcBef>
        <a:buClr>
          <a:schemeClr val="bg2"/>
        </a:buClr>
        <a:buFont typeface="Courier New" panose="02070309020205020404" pitchFamily="49" charset="0"/>
        <a:buChar char="o"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027113" indent="-344488" algn="l" defTabSz="914400" rtl="0" eaLnBrk="1" latinLnBrk="0" hangingPunct="1">
        <a:lnSpc>
          <a:spcPct val="10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7950" indent="-344488" algn="l" defTabSz="914400" rtl="0" eaLnBrk="1" latinLnBrk="0" hangingPunct="1">
        <a:lnSpc>
          <a:spcPct val="10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ú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716088" indent="-344488" algn="l" defTabSz="914400" rtl="0" eaLnBrk="1" latinLnBrk="0" hangingPunct="1">
        <a:lnSpc>
          <a:spcPct val="100000"/>
        </a:lnSpc>
        <a:spcBef>
          <a:spcPts val="600"/>
        </a:spcBef>
        <a:buClr>
          <a:schemeClr val="bg2"/>
        </a:buClr>
        <a:buFont typeface="Arial" panose="020B0604020202020204" pitchFamily="34" charset="0"/>
        <a:buChar char="-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054225" indent="-344488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405063" indent="-346075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000" kern="120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397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afari_vacation/1036249140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etractionwatch.com/2020/10/02/duo-that-used-legal-threats-to-force-scientists-to-pay-for-a-tool-face-off-in-cour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542661" y="-254138"/>
            <a:ext cx="9144000" cy="1143000"/>
          </a:xfrm>
        </p:spPr>
        <p:txBody>
          <a:bodyPr/>
          <a:lstStyle/>
          <a:p>
            <a:br>
              <a:rPr lang="en-US" altLang="en-US" sz="3200" dirty="0">
                <a:latin typeface="Comic Sans MS" pitchFamily="66" charset="0"/>
              </a:rPr>
            </a:br>
            <a:br>
              <a:rPr lang="en-US" altLang="en-US" sz="3200" b="1" dirty="0">
                <a:latin typeface="Comic Sans MS" pitchFamily="66" charset="0"/>
              </a:rPr>
            </a:br>
            <a:r>
              <a:rPr lang="en-US" sz="2800" b="1" dirty="0"/>
              <a:t>Summary of Patient-Reported Outcome Measure Development for LASIK, IOLs, &amp; MIGS</a:t>
            </a:r>
            <a:r>
              <a:rPr lang="en-US" sz="2800" b="1" dirty="0">
                <a:latin typeface="Comic Sans MS" panose="030F0702030302020204" pitchFamily="66" charset="0"/>
              </a:rPr>
              <a:t> 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US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7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1542661" y="1882433"/>
            <a:ext cx="8991600" cy="846479"/>
          </a:xfrm>
        </p:spPr>
        <p:txBody>
          <a:bodyPr/>
          <a:lstStyle/>
          <a:p>
            <a:pPr marL="0" indent="0" algn="ctr">
              <a:buNone/>
            </a:pPr>
            <a:endParaRPr lang="en-US" altLang="en-US" dirty="0">
              <a:highlight>
                <a:srgbClr val="FFFF00"/>
              </a:highlight>
              <a:latin typeface="Comic Sans MS" pitchFamily="66" charset="0"/>
            </a:endParaRPr>
          </a:p>
          <a:p>
            <a:pPr marL="0" indent="0" algn="ctr">
              <a:buNone/>
            </a:pPr>
            <a:endParaRPr lang="en-US" altLang="en-US" sz="3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altLang="en-US" sz="3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altLang="en-US" sz="3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62C339-1450-4B03-91C2-865B2E9CFA7A}"/>
              </a:ext>
            </a:extLst>
          </p:cNvPr>
          <p:cNvSpPr/>
          <p:nvPr/>
        </p:nvSpPr>
        <p:spPr>
          <a:xfrm>
            <a:off x="1905000" y="2223015"/>
            <a:ext cx="88392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b="0" i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3B0C33-5F66-4CB8-A908-4F191C2D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612" y="1006474"/>
            <a:ext cx="8889409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i="1" dirty="0"/>
              <a:t>Ron D. Hays</a:t>
            </a:r>
          </a:p>
          <a:p>
            <a:pPr marL="0" indent="0" algn="ctr">
              <a:buNone/>
            </a:pPr>
            <a:r>
              <a:rPr lang="en-US" sz="2800" dirty="0"/>
              <a:t>2022 AAO Meeting, Chicago, IL </a:t>
            </a:r>
          </a:p>
          <a:p>
            <a:pPr marL="0" indent="0" algn="ctr">
              <a:buNone/>
            </a:pPr>
            <a:r>
              <a:rPr lang="en-US" sz="2400" dirty="0"/>
              <a:t>(Hyatt McCormick Place, E350)</a:t>
            </a:r>
          </a:p>
          <a:p>
            <a:pPr marL="0" indent="0" algn="ctr">
              <a:buNone/>
            </a:pPr>
            <a:r>
              <a:rPr lang="en-US" sz="2000" i="1" dirty="0"/>
              <a:t>Our Eyes on the Patient: Bringing Standardized Patient Experiences into Ophthalmic Device Evaluation and Everyday Clinical 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October 1, 2022 </a:t>
            </a:r>
          </a:p>
          <a:p>
            <a:pPr marL="0" indent="0">
              <a:buNone/>
            </a:pPr>
            <a:r>
              <a:rPr lang="en-US" dirty="0"/>
              <a:t>~ 2:12 pm-2:22 pm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Camera 1">
            <a:extLst>
              <a:ext uri="{FF2B5EF4-FFF2-40B4-BE49-F238E27FC236}">
                <a16:creationId xmlns:a16="http://schemas.microsoft.com/office/drawing/2014/main" id="{7E3CA9AF-1E40-8C67-C823-7807719D1F68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00801" y="4243446"/>
            <a:ext cx="1288991" cy="1288991"/>
          </a:xfrm>
          <a:prstGeom prst="ellipse">
            <a:avLst/>
          </a:prstGeom>
          <a:ln w="19050" cap="rnd">
            <a:solidFill>
              <a:srgbClr val="404040"/>
            </a:solidFill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BDD0-02C0-B877-ED43-6E5DA899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4047"/>
            <a:ext cx="9144000" cy="1143000"/>
          </a:xfrm>
        </p:spPr>
        <p:txBody>
          <a:bodyPr/>
          <a:lstStyle/>
          <a:p>
            <a:r>
              <a:rPr lang="en-US" sz="4000" spc="-5" dirty="0"/>
              <a:t>Modified Draft Measure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646E2-32C0-E357-ABE7-ACABABD6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600201"/>
            <a:ext cx="9753600" cy="4525963"/>
          </a:xfrm>
        </p:spPr>
        <p:txBody>
          <a:bodyPr/>
          <a:lstStyle/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3600" kern="1200" dirty="0">
                <a:solidFill>
                  <a:prstClr val="black"/>
                </a:solidFill>
                <a:latin typeface="Arial"/>
                <a:cs typeface="Arial"/>
              </a:rPr>
              <a:t>Simplified wording and bulleted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instructions </a:t>
            </a:r>
          </a:p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endParaRPr lang="en-US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Revised wording of items</a:t>
            </a:r>
          </a:p>
          <a:p>
            <a:pPr marL="12700" marR="638175" indent="0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buNone/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Changed sequence of questions</a:t>
            </a:r>
          </a:p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endParaRPr lang="en-US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638175" eaLnBrk="1" fontAlgn="auto" hangingPunct="1">
              <a:lnSpc>
                <a:spcPts val="3020"/>
              </a:lnSpc>
              <a:spcBef>
                <a:spcPts val="484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Added reminders about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time frame</a:t>
            </a:r>
          </a:p>
          <a:p>
            <a:pPr marL="469900" indent="0" eaLnBrk="1" fontAlgn="auto" hangingPunct="1">
              <a:spcBef>
                <a:spcPts val="140"/>
              </a:spcBef>
              <a:spcAft>
                <a:spcPts val="0"/>
              </a:spcAft>
              <a:buNone/>
              <a:defRPr/>
            </a:pP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defRPr/>
            </a:pPr>
            <a:endParaRPr lang="en-US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defRPr/>
            </a:pP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1003935" indent="-285750" eaLnBrk="1" fontAlgn="auto" hangingPunct="1">
              <a:lnSpc>
                <a:spcPts val="2300"/>
              </a:lnSpc>
              <a:spcBef>
                <a:spcPts val="560"/>
              </a:spcBef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D8463-BF46-487E-96E1-6BD886C2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66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2DD81-64A7-A1E2-7C8B-0AD14A9D8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dirty="0"/>
              <a:t>Assess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C4B3-C19C-3369-F898-A56BA1499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12700" marR="5080" indent="0" eaLnBrk="1" fontAlgn="auto" hangingPunct="1">
              <a:spcBef>
                <a:spcPts val="95"/>
              </a:spcBef>
              <a:spcAft>
                <a:spcPts val="0"/>
              </a:spcAft>
              <a:buNone/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Degree to which the same score is obtained  when the person being measured has not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changed.</a:t>
            </a:r>
          </a:p>
          <a:p>
            <a:pPr marL="12700" marR="5080" indent="0" eaLnBrk="1" fontAlgn="auto" hangingPunct="1">
              <a:spcBef>
                <a:spcPts val="95"/>
              </a:spcBef>
              <a:spcAft>
                <a:spcPts val="0"/>
              </a:spcAft>
              <a:buNone/>
              <a:defRPr/>
            </a:pP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770"/>
              </a:spcBef>
              <a:spcAft>
                <a:spcPts val="0"/>
              </a:spcAft>
              <a:buFont typeface="Wingdings"/>
              <a:buChar char=""/>
              <a:tabLst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Internal consistency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(items)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lvl="1" eaLnBrk="1" fontAlgn="auto" hangingPunct="1">
              <a:spcBef>
                <a:spcPts val="685"/>
              </a:spcBef>
              <a:spcAft>
                <a:spcPts val="0"/>
              </a:spcAft>
              <a:buSzPct val="96428"/>
              <a:buFont typeface="Wingdings"/>
              <a:buChar char=""/>
              <a:tabLst>
                <a:tab pos="755650" algn="l"/>
              </a:tabLst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Need 2 or more items</a:t>
            </a:r>
          </a:p>
          <a:p>
            <a:pPr marL="355600" eaLnBrk="1" fontAlgn="auto" hangingPunct="1">
              <a:spcBef>
                <a:spcPts val="755"/>
              </a:spcBef>
              <a:spcAft>
                <a:spcPts val="0"/>
              </a:spcAft>
              <a:buFont typeface="Wingdings"/>
              <a:buChar char=""/>
              <a:tabLst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Test-retest (administrations)</a:t>
            </a:r>
            <a:r>
              <a:rPr lang="en-US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correlations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lvl="1" eaLnBrk="1" fontAlgn="auto" hangingPunct="1">
              <a:spcBef>
                <a:spcPts val="685"/>
              </a:spcBef>
              <a:spcAft>
                <a:spcPts val="0"/>
              </a:spcAft>
              <a:buSzPct val="96428"/>
              <a:buFont typeface="Wingdings"/>
              <a:buChar char=""/>
              <a:tabLst>
                <a:tab pos="755650" algn="l"/>
              </a:tabLst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Need 2 or more time</a:t>
            </a:r>
            <a:r>
              <a:rPr lang="en-US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points</a:t>
            </a:r>
          </a:p>
          <a:p>
            <a:pPr marL="755650" lvl="1" eaLnBrk="1" fontAlgn="auto" hangingPunct="1">
              <a:spcBef>
                <a:spcPts val="685"/>
              </a:spcBef>
              <a:spcAft>
                <a:spcPts val="0"/>
              </a:spcAft>
              <a:buSzPct val="96428"/>
              <a:buFont typeface="Wingdings"/>
              <a:buChar char=""/>
              <a:tabLst>
                <a:tab pos="755650" algn="l"/>
              </a:tabLst>
              <a:defRPr/>
            </a:pPr>
            <a:endParaRPr lang="en-US" kern="1200" dirty="0">
              <a:solidFill>
                <a:prstClr val="black"/>
              </a:solidFill>
              <a:latin typeface="Arial"/>
              <a:ea typeface="+mn-ea"/>
              <a:cs typeface="Arial"/>
            </a:endParaRPr>
          </a:p>
          <a:p>
            <a:pPr marL="469900" lvl="1" indent="0" eaLnBrk="1" fontAlgn="auto" hangingPunct="1">
              <a:spcBef>
                <a:spcPts val="685"/>
              </a:spcBef>
              <a:spcAft>
                <a:spcPts val="0"/>
              </a:spcAft>
              <a:buSzPct val="96428"/>
              <a:buNone/>
              <a:tabLst>
                <a:tab pos="755650" algn="l"/>
              </a:tabLst>
              <a:defRPr/>
            </a:pPr>
            <a:r>
              <a:rPr lang="en-US" sz="24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0.70 threshold for adequate reliability.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71494-DB4A-C566-94D4-197D653B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EB366-A966-7D43-219A-53D2602B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sz="3400" spc="-5" dirty="0"/>
              <a:t>Internal Consistency Reliability and Item-  Scale Correlations </a:t>
            </a:r>
            <a:r>
              <a:rPr lang="en-US" sz="3400" spc="-10" dirty="0"/>
              <a:t>for </a:t>
            </a:r>
            <a:r>
              <a:rPr lang="en-US" sz="3400" spc="-5" dirty="0"/>
              <a:t>Multi-Item</a:t>
            </a:r>
            <a:r>
              <a:rPr lang="en-US" sz="3400" spc="20" dirty="0"/>
              <a:t> </a:t>
            </a:r>
            <a:r>
              <a:rPr lang="en-US" sz="3400" spc="-5" dirty="0"/>
              <a:t>Scales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74F8A-0102-975C-D33B-E261161D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355600" eaLnBrk="1" fontAlgn="auto" hangingPunct="1">
              <a:spcBef>
                <a:spcPts val="875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LASIK</a:t>
            </a:r>
          </a:p>
          <a:p>
            <a:pPr marL="469900" indent="0" eaLnBrk="1" fontAlgn="auto" hangingPunct="1">
              <a:spcBef>
                <a:spcPts val="680"/>
              </a:spcBef>
              <a:spcAft>
                <a:spcPts val="0"/>
              </a:spcAft>
              <a:buNone/>
              <a:defRPr/>
            </a:pP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» Sample 1: Median alpha = 0.78 (range:</a:t>
            </a:r>
            <a:r>
              <a:rPr lang="en-US" sz="280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0.55-0.98)</a:t>
            </a:r>
          </a:p>
          <a:p>
            <a:pPr marL="469900" indent="0" eaLnBrk="1" fontAlgn="auto" hangingPunct="1">
              <a:spcBef>
                <a:spcPts val="680"/>
              </a:spcBef>
              <a:spcAft>
                <a:spcPts val="0"/>
              </a:spcAft>
              <a:buNone/>
              <a:defRPr/>
            </a:pP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» Sample 2: Median alpha = 0.81 (range:</a:t>
            </a:r>
            <a:r>
              <a:rPr lang="en-US" sz="2800" kern="1200" spc="-9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0.63-0.97)</a:t>
            </a:r>
          </a:p>
          <a:p>
            <a:pPr marL="469900" indent="0" eaLnBrk="1" fontAlgn="auto" hangingPunct="1">
              <a:spcBef>
                <a:spcPts val="680"/>
              </a:spcBef>
              <a:spcAft>
                <a:spcPts val="0"/>
              </a:spcAft>
              <a:buNone/>
              <a:defRPr/>
            </a:pPr>
            <a:endParaRPr lang="en-US" sz="28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5080" eaLnBrk="1" fontAlgn="auto" hangingPunct="1">
              <a:spcBef>
                <a:spcPts val="76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Item-scale correlations indicated that items correlated more strongly with the scale they represented than other scales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5064C-8DAC-64FF-BEED-89F6E144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96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A33A-09EA-2119-C8D0-3C400579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638"/>
            <a:ext cx="8534400" cy="1143000"/>
          </a:xfrm>
        </p:spPr>
        <p:txBody>
          <a:bodyPr/>
          <a:lstStyle/>
          <a:p>
            <a:r>
              <a:rPr lang="en-US" dirty="0"/>
              <a:t>Assess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0C074-CD85-FEEB-5B62-4F440AC9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600201"/>
            <a:ext cx="9067800" cy="4525963"/>
          </a:xfrm>
        </p:spPr>
        <p:txBody>
          <a:bodyPr/>
          <a:lstStyle/>
          <a:p>
            <a:pPr marL="355600" marR="530860" eaLnBrk="1" fontAlgn="auto" hangingPunct="1">
              <a:spcBef>
                <a:spcPts val="10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en-US" sz="3000" kern="1200" spc="-5" dirty="0">
                <a:solidFill>
                  <a:prstClr val="black"/>
                </a:solidFill>
                <a:latin typeface="Arial"/>
                <a:cs typeface="Arial"/>
              </a:rPr>
              <a:t>Content validity: Do items represent the concept and cover all important aspects of it?“</a:t>
            </a:r>
          </a:p>
          <a:p>
            <a:pPr marL="755650" marR="530860" lvl="1" indent="-342900" eaLnBrk="1" fontAlgn="auto" hangingPunct="1">
              <a:spcBef>
                <a:spcPts val="100"/>
              </a:spcBef>
              <a:spcAft>
                <a:spcPts val="0"/>
              </a:spcAft>
              <a:buFontTx/>
              <a:buChar char="•"/>
              <a:tabLst>
                <a:tab pos="355600" algn="l"/>
              </a:tabLst>
              <a:defRPr/>
            </a:pPr>
            <a:r>
              <a:rPr lang="en-US" sz="26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Clinician and patient judgements</a:t>
            </a:r>
          </a:p>
          <a:p>
            <a:pPr marL="355600" eaLnBrk="1" fontAlgn="auto" hangingPunct="1">
              <a:spcBef>
                <a:spcPts val="71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endParaRPr lang="en-US" sz="3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71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3000" kern="1200" dirty="0">
                <a:solidFill>
                  <a:prstClr val="black"/>
                </a:solidFill>
                <a:latin typeface="Arial"/>
                <a:cs typeface="Arial"/>
              </a:rPr>
              <a:t>Construct</a:t>
            </a:r>
            <a:r>
              <a:rPr lang="en-US" sz="3000" kern="1200" spc="-5" dirty="0">
                <a:solidFill>
                  <a:prstClr val="black"/>
                </a:solidFill>
                <a:latin typeface="Arial"/>
                <a:cs typeface="Arial"/>
              </a:rPr>
              <a:t> validity</a:t>
            </a:r>
            <a:endParaRPr lang="en-US" sz="3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5080" indent="-285750" eaLnBrk="1" fontAlgn="auto" hangingPunct="1">
              <a:spcBef>
                <a:spcPts val="635"/>
              </a:spcBef>
              <a:spcAft>
                <a:spcPts val="0"/>
              </a:spcAft>
              <a:buNone/>
              <a:defRPr/>
            </a:pPr>
            <a:r>
              <a:rPr lang="en-US" sz="3000" kern="1200" spc="-5" dirty="0">
                <a:solidFill>
                  <a:prstClr val="black"/>
                </a:solidFill>
                <a:latin typeface="Arial"/>
                <a:cs typeface="Arial"/>
              </a:rPr>
              <a:t>» Are the associations of the measure with other  variables consistent with</a:t>
            </a:r>
            <a:r>
              <a:rPr lang="en-US" sz="3000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3000" kern="1200" spc="-5" dirty="0">
                <a:solidFill>
                  <a:prstClr val="black"/>
                </a:solidFill>
                <a:latin typeface="Arial"/>
                <a:cs typeface="Arial"/>
              </a:rPr>
              <a:t>hypotheses?</a:t>
            </a:r>
            <a:endParaRPr lang="en-US" sz="3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01332-5007-0022-B42C-FE06A9FD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9" name="Picture 8" descr="A picture containing text, clipart, gambling house&#10;&#10;Description automatically generated">
            <a:extLst>
              <a:ext uri="{FF2B5EF4-FFF2-40B4-BE49-F238E27FC236}">
                <a16:creationId xmlns:a16="http://schemas.microsoft.com/office/drawing/2014/main" id="{D6B82AE9-25BB-A003-AA87-357A78146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27013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35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DBF8-2A1D-DC40-C37F-A8CE31AF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98957"/>
            <a:ext cx="9144000" cy="1143000"/>
          </a:xfrm>
        </p:spPr>
        <p:txBody>
          <a:bodyPr/>
          <a:lstStyle/>
          <a:p>
            <a:r>
              <a:rPr lang="en-US" dirty="0"/>
              <a:t>Construct Validity (LASIK)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0425-C81D-8FBE-1FCE-B07862902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355600" marR="5080" eaLnBrk="1" fontAlgn="auto" hangingPunct="1">
              <a:spcBef>
                <a:spcPts val="95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Those with a greater degree </a:t>
            </a:r>
            <a:r>
              <a:rPr lang="en-US" kern="1200" spc="-10" dirty="0">
                <a:solidFill>
                  <a:prstClr val="black"/>
                </a:solidFill>
                <a:latin typeface="Arial"/>
                <a:cs typeface="Arial"/>
              </a:rPr>
              <a:t>of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visual  aberrations will be less satisfied with</a:t>
            </a:r>
            <a:r>
              <a:rPr lang="en-US" kern="1200" spc="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surgery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762000" indent="-2857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762000" indent="-2857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» Correlations statistically significant in  hypothesized direction at 1-month,</a:t>
            </a:r>
            <a:r>
              <a:rPr lang="en-US" sz="2800" kern="12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kern="1200" dirty="0">
                <a:solidFill>
                  <a:prstClr val="black"/>
                </a:solidFill>
                <a:latin typeface="Arial"/>
                <a:cs typeface="Arial"/>
              </a:rPr>
              <a:t>3-month  and 6-month follow-up:</a:t>
            </a:r>
          </a:p>
          <a:p>
            <a:pPr marL="1155700" lvl="1" indent="-228600" eaLnBrk="1" fontAlgn="auto" hangingPunct="1">
              <a:spcBef>
                <a:spcPts val="585"/>
              </a:spcBef>
              <a:spcAft>
                <a:spcPts val="0"/>
              </a:spcAft>
              <a:buClr>
                <a:srgbClr val="808080"/>
              </a:buClr>
              <a:buFont typeface="Wingdings"/>
              <a:buChar char=""/>
              <a:tabLst>
                <a:tab pos="1155700" algn="l"/>
              </a:tabLst>
              <a:defRPr/>
            </a:pPr>
            <a:r>
              <a:rPr lang="en-US" sz="24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Glare (r’s = </a:t>
            </a: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0.34-0.43)</a:t>
            </a:r>
            <a:endParaRPr lang="en-US" sz="2400" kern="1200" dirty="0">
              <a:solidFill>
                <a:prstClr val="black"/>
              </a:solidFill>
              <a:latin typeface="Arial"/>
              <a:ea typeface="+mn-ea"/>
              <a:cs typeface="Arial"/>
            </a:endParaRPr>
          </a:p>
          <a:p>
            <a:pPr marL="1155700" lvl="1" indent="-228600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8080"/>
              </a:buClr>
              <a:buFont typeface="Wingdings"/>
              <a:buChar char=""/>
              <a:tabLst>
                <a:tab pos="1155700" algn="l"/>
              </a:tabLst>
              <a:defRPr/>
            </a:pP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Starbursts </a:t>
            </a:r>
            <a:r>
              <a:rPr lang="en-US" sz="24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(r’s = </a:t>
            </a: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0.24-0.</a:t>
            </a:r>
            <a:r>
              <a:rPr lang="en-US" sz="2400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32)</a:t>
            </a:r>
            <a:endParaRPr lang="en-US" sz="2400" kern="1200" dirty="0">
              <a:solidFill>
                <a:prstClr val="black"/>
              </a:solidFill>
              <a:latin typeface="Arial"/>
              <a:ea typeface="+mn-ea"/>
              <a:cs typeface="Arial"/>
            </a:endParaRPr>
          </a:p>
          <a:p>
            <a:pPr marL="1155700" lvl="1" indent="-228600" eaLnBrk="1" fontAlgn="auto" hangingPunct="1">
              <a:spcBef>
                <a:spcPts val="575"/>
              </a:spcBef>
              <a:spcAft>
                <a:spcPts val="0"/>
              </a:spcAft>
              <a:buClr>
                <a:srgbClr val="808080"/>
              </a:buClr>
              <a:buFont typeface="Wingdings"/>
              <a:buChar char=""/>
              <a:tabLst>
                <a:tab pos="1155700" algn="l"/>
              </a:tabLst>
              <a:defRPr/>
            </a:pP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Haloes </a:t>
            </a:r>
            <a:r>
              <a:rPr lang="en-US" sz="24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(r’s = </a:t>
            </a: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0.34-</a:t>
            </a:r>
            <a:r>
              <a:rPr lang="en-US" sz="2400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0.49)</a:t>
            </a:r>
            <a:endParaRPr lang="en-US" sz="2400" kern="1200" dirty="0">
              <a:solidFill>
                <a:prstClr val="black"/>
              </a:solidFill>
              <a:latin typeface="Arial"/>
              <a:ea typeface="+mn-ea"/>
              <a:cs typeface="Arial"/>
            </a:endParaRPr>
          </a:p>
          <a:p>
            <a:pPr marL="1155700" lvl="1" indent="-228600" eaLnBrk="1" fontAlgn="auto" hangingPunct="1">
              <a:spcBef>
                <a:spcPts val="575"/>
              </a:spcBef>
              <a:spcAft>
                <a:spcPts val="0"/>
              </a:spcAft>
              <a:buClr>
                <a:srgbClr val="808080"/>
              </a:buClr>
              <a:buFont typeface="Wingdings"/>
              <a:buChar char=""/>
              <a:tabLst>
                <a:tab pos="1155700" algn="l"/>
              </a:tabLst>
              <a:defRPr/>
            </a:pP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Double images </a:t>
            </a:r>
            <a:r>
              <a:rPr lang="en-US" sz="240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(r’s = </a:t>
            </a:r>
            <a:r>
              <a:rPr lang="en-US" sz="2400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0.37-0.43</a:t>
            </a:r>
            <a:r>
              <a:rPr lang="en-US" sz="2400" kern="1200" spc="-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4C4F8-E823-6762-05E9-D8135984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0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8819-8E21-9068-3DA8-BBF0CC9B0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dirty="0"/>
              <a:t>Threats to Validity (LASIK)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B37EF-5539-F4C6-4FB9-FFA8428A6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355600" marR="294640" eaLnBrk="1" fontAlgn="auto" hangingPunct="1">
              <a:spcBef>
                <a:spcPts val="95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3600" kern="1200" spc="-5" dirty="0">
                <a:solidFill>
                  <a:prstClr val="black"/>
                </a:solidFill>
                <a:latin typeface="Arial"/>
                <a:cs typeface="Arial"/>
              </a:rPr>
              <a:t>Hypothesized that those with greater expectations for surgery will </a:t>
            </a:r>
            <a:r>
              <a:rPr lang="en-US" sz="3600" u="sng" kern="1200" spc="-5" dirty="0">
                <a:solidFill>
                  <a:prstClr val="black"/>
                </a:solidFill>
                <a:latin typeface="Arial"/>
                <a:cs typeface="Arial"/>
              </a:rPr>
              <a:t>not</a:t>
            </a:r>
            <a:r>
              <a:rPr lang="en-US" sz="3600" kern="1200" spc="-5" dirty="0">
                <a:solidFill>
                  <a:prstClr val="black"/>
                </a:solidFill>
                <a:latin typeface="Arial"/>
                <a:cs typeface="Arial"/>
              </a:rPr>
              <a:t> be less satisfied with  surgery</a:t>
            </a:r>
            <a:endParaRPr lang="en-US" sz="36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eaLnBrk="1" fontAlgn="auto" hangingPunct="1">
              <a:spcBef>
                <a:spcPts val="5"/>
              </a:spcBef>
              <a:spcAft>
                <a:spcPts val="0"/>
              </a:spcAft>
              <a:buNone/>
              <a:defRPr/>
            </a:pPr>
            <a:endParaRPr lang="en-US" sz="54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5080" indent="-2857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» Correlations between expectations and  satisfaction with surgery were </a:t>
            </a:r>
            <a:r>
              <a:rPr lang="en-US" u="heavy" kern="120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lang="en-US" kern="12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statistically  significant at the 1-month, 3-month, and 6-  month follow-ups.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FA8AD-773F-12D1-D036-14C6AB19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03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itle 1">
            <a:extLst>
              <a:ext uri="{FF2B5EF4-FFF2-40B4-BE49-F238E27FC236}">
                <a16:creationId xmlns:a16="http://schemas.microsoft.com/office/drawing/2014/main" id="{8194871D-D2F7-4168-A372-2662D3F64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8496"/>
            <a:ext cx="9144000" cy="745331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latin typeface="Comic Sans MS" panose="030F0702030302020204" pitchFamily="66" charset="0"/>
              </a:rPr>
              <a:t>IOL Field Test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529B5-980A-4A65-8C68-D08844ED7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791766"/>
            <a:ext cx="9067800" cy="527446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716 baseline; 554 post-operative: 4-6 </a:t>
            </a:r>
            <a:r>
              <a:rPr lang="en-US">
                <a:latin typeface="Comic Sans MS" panose="030F0702030302020204" pitchFamily="66" charset="0"/>
              </a:rPr>
              <a:t>months later </a:t>
            </a:r>
            <a:endParaRPr lang="en-US" dirty="0">
              <a:latin typeface="Comic Sans MS" panose="030F0702030302020204" pitchFamily="66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45+ scheduled for binocular implantation of same IOL.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Dominant eye targeted for emmetropia.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Frequency, severity and bother (last 7 days)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Glare, Hazy vision, Blurry vision, Starbursts, Halos, Snowballs, Floaters, Double images, Rings, Distortion,    Light flashes with eyes closed (open), Shimmering images, Dark shadows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When symptoms occurred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Comic Sans MS" panose="030F0702030302020204" pitchFamily="66" charset="0"/>
              </a:rPr>
              <a:t>Wearing/not </a:t>
            </a:r>
            <a:r>
              <a:rPr lang="en-US" dirty="0">
                <a:latin typeface="Comic Sans MS" panose="030F0702030302020204" pitchFamily="66" charset="0"/>
              </a:rPr>
              <a:t>wearing </a:t>
            </a:r>
            <a:r>
              <a:rPr lang="en-US" i="1" dirty="0">
                <a:latin typeface="Comic Sans MS" panose="030F0702030302020204" pitchFamily="66" charset="0"/>
              </a:rPr>
              <a:t>glasses/contact </a:t>
            </a:r>
            <a:r>
              <a:rPr lang="en-US" dirty="0">
                <a:latin typeface="Comic Sans MS" panose="030F0702030302020204" pitchFamily="66" charset="0"/>
              </a:rPr>
              <a:t>lenses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Time of day (during day, dawn, night)</a:t>
            </a:r>
          </a:p>
        </p:txBody>
      </p:sp>
      <p:pic>
        <p:nvPicPr>
          <p:cNvPr id="230404" name="Picture 4">
            <a:extLst>
              <a:ext uri="{FF2B5EF4-FFF2-40B4-BE49-F238E27FC236}">
                <a16:creationId xmlns:a16="http://schemas.microsoft.com/office/drawing/2014/main" id="{E228E44B-B22F-4E63-8AB7-652292F2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226" y="3733800"/>
            <a:ext cx="1720174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432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E6E7552-C751-1348-9C1C-AD2D752B9331}"/>
              </a:ext>
            </a:extLst>
          </p:cNvPr>
          <p:cNvGraphicFramePr>
            <a:graphicFrameLocks noGrp="1"/>
          </p:cNvGraphicFramePr>
          <p:nvPr/>
        </p:nvGraphicFramePr>
        <p:xfrm>
          <a:off x="1905001" y="1143000"/>
          <a:ext cx="83819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FF6B55F-C1A7-E641-BDE4-51635D8DCA5C}"/>
              </a:ext>
            </a:extLst>
          </p:cNvPr>
          <p:cNvSpPr txBox="1">
            <a:spLocks/>
          </p:cNvSpPr>
          <p:nvPr/>
        </p:nvSpPr>
        <p:spPr>
          <a:xfrm>
            <a:off x="2667001" y="1"/>
            <a:ext cx="6686549" cy="915713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000" b="0" dirty="0">
                <a:solidFill>
                  <a:prstClr val="black"/>
                </a:solidFill>
                <a:latin typeface="Calibri Light" panose="020F0302020204030204"/>
              </a:rPr>
              <a:t>In the last 7 days, how often did you see …</a:t>
            </a:r>
          </a:p>
        </p:txBody>
      </p:sp>
    </p:spTree>
    <p:extLst>
      <p:ext uri="{BB962C8B-B14F-4D97-AF65-F5344CB8AC3E}">
        <p14:creationId xmlns:p14="http://schemas.microsoft.com/office/powerpoint/2010/main" val="348228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3822A1-867B-4745-AB81-322DB706B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>
                <a:defRPr/>
              </a:pPr>
              <a:t>18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C46048-CDE3-C848-867B-354F48FC20FD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1295399"/>
          <a:ext cx="8610600" cy="4582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6962">
                  <a:extLst>
                    <a:ext uri="{9D8B030D-6E8A-4147-A177-3AD203B41FA5}">
                      <a16:colId xmlns:a16="http://schemas.microsoft.com/office/drawing/2014/main" val="4223255583"/>
                    </a:ext>
                  </a:extLst>
                </a:gridCol>
                <a:gridCol w="1143794">
                  <a:extLst>
                    <a:ext uri="{9D8B030D-6E8A-4147-A177-3AD203B41FA5}">
                      <a16:colId xmlns:a16="http://schemas.microsoft.com/office/drawing/2014/main" val="3573462157"/>
                    </a:ext>
                  </a:extLst>
                </a:gridCol>
                <a:gridCol w="1257057">
                  <a:extLst>
                    <a:ext uri="{9D8B030D-6E8A-4147-A177-3AD203B41FA5}">
                      <a16:colId xmlns:a16="http://schemas.microsoft.com/office/drawing/2014/main" val="3018251267"/>
                    </a:ext>
                  </a:extLst>
                </a:gridCol>
                <a:gridCol w="1257057">
                  <a:extLst>
                    <a:ext uri="{9D8B030D-6E8A-4147-A177-3AD203B41FA5}">
                      <a16:colId xmlns:a16="http://schemas.microsoft.com/office/drawing/2014/main" val="4071113130"/>
                    </a:ext>
                  </a:extLst>
                </a:gridCol>
                <a:gridCol w="1257865">
                  <a:extLst>
                    <a:ext uri="{9D8B030D-6E8A-4147-A177-3AD203B41FA5}">
                      <a16:colId xmlns:a16="http://schemas.microsoft.com/office/drawing/2014/main" val="4082898200"/>
                    </a:ext>
                  </a:extLst>
                </a:gridCol>
                <a:gridCol w="1257865">
                  <a:extLst>
                    <a:ext uri="{9D8B030D-6E8A-4147-A177-3AD203B41FA5}">
                      <a16:colId xmlns:a16="http://schemas.microsoft.com/office/drawing/2014/main" val="559981195"/>
                    </a:ext>
                  </a:extLst>
                </a:gridCol>
              </a:tblGrid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at all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little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Somewhat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Quite a bit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998843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Glare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2% (15%)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 (46%)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(24%)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36%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112948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Blurry Vision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 (4%)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 (50%)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 (31%)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37%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(11%)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589133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Starbursts or streaks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(45%)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 (25%)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29%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 (5%)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15799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Hazy Vision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3% (22%)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 (44%)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 (23%)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 (9%)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(2%)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446048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Snowballs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3% (18%)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 (39%)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 (30%)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38%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(11%)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8726205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Halos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4% (21%)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 (42%)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 (24%)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32%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(11%)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2951695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Floaters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(29%)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 (41%)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(19%)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 (8%)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4% (2%)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879834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images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2% (11%)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 (48%)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 (34%)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32% (5%)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4% (3%)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0362321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Rings and spider webs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3% (15%)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(52%)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 (18%)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28%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(3%)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1873791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Flashes with eyes closed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 (24%)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 (51%)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(20%)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(4%)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(0%)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731593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Distortion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1% (9%)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 (44%)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 (25%)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25% (19%)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5% (3%)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989878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Flashes with eyes open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2% (22%)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 (51%)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 (18%)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 (8%)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 (2%)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507156"/>
                  </a:ext>
                </a:extLst>
              </a:tr>
              <a:tr h="286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Shimmering images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 (38%)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 (38%)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9% (6%)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 (6%)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859520"/>
                  </a:ext>
                </a:extLst>
              </a:tr>
              <a:tr h="5727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Dark crescent-shaped shadow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 (40%)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 (16%)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19% (20%)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10% (12%)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3616594"/>
                  </a:ext>
                </a:extLst>
              </a:tr>
            </a:tbl>
          </a:graphicData>
        </a:graphic>
      </p:graphicFrame>
      <p:sp>
        <p:nvSpPr>
          <p:cNvPr id="5" name="Rectangle 10">
            <a:extLst>
              <a:ext uri="{FF2B5EF4-FFF2-40B4-BE49-F238E27FC236}">
                <a16:creationId xmlns:a16="http://schemas.microsoft.com/office/drawing/2014/main" id="{D81556BC-737F-C341-8E0D-2D2965878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7369"/>
            <a:ext cx="883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defRPr/>
            </a:pPr>
            <a:r>
              <a:rPr lang="en-US" altLang="en-US" sz="2400" b="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Symptom Bother Before and After Surgery</a:t>
            </a:r>
            <a:endParaRPr lang="en-US" altLang="en-US" sz="2400" b="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8B18CF2A-A597-E344-B452-47E4656C5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718" y="6130271"/>
            <a:ext cx="74028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altLang="en-US" sz="1600" b="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Note: After surgery shown within parentheses</a:t>
            </a:r>
            <a:endParaRPr lang="en-US" altLang="en-US" sz="2400" b="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46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FDCDB1-9DEA-A9C6-91F0-FBEC4A4C6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638"/>
            <a:ext cx="8915400" cy="1143000"/>
          </a:xfrm>
        </p:spPr>
        <p:txBody>
          <a:bodyPr/>
          <a:lstStyle/>
          <a:p>
            <a:r>
              <a:rPr lang="en-US" dirty="0"/>
              <a:t>MIGS Qualitative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CE66E-7016-02EB-CA4A-1B655F94D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600201"/>
            <a:ext cx="9067800" cy="4525963"/>
          </a:xfrm>
        </p:spPr>
        <p:txBody>
          <a:bodyPr/>
          <a:lstStyle/>
          <a:p>
            <a:r>
              <a:rPr lang="en-US" dirty="0"/>
              <a:t>Focus Groups</a:t>
            </a:r>
          </a:p>
          <a:p>
            <a:pPr lvl="1"/>
            <a:r>
              <a:rPr lang="en-US" dirty="0"/>
              <a:t>12 ophthalmologists (1 group)</a:t>
            </a:r>
          </a:p>
          <a:p>
            <a:pPr lvl="1"/>
            <a:r>
              <a:rPr lang="en-US" dirty="0"/>
              <a:t>41 patients (4 groups)</a:t>
            </a:r>
          </a:p>
          <a:p>
            <a:r>
              <a:rPr lang="en-US" dirty="0"/>
              <a:t>19 cognitive interviews </a:t>
            </a:r>
          </a:p>
          <a:p>
            <a:r>
              <a:rPr lang="en-US" dirty="0"/>
              <a:t>Revised questions iteratively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Cui, Q. N., et al.  (2021).  Vision-targeted health-related quality of life survey for evaluating minimally invasive glaucoma surgery.  </a:t>
            </a:r>
            <a:r>
              <a:rPr lang="en-US" sz="1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American Journal of Ophthalmology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229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145-151. </a:t>
            </a:r>
            <a:r>
              <a:rPr lang="en-US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10.1016/j.ajo.2021.03.064.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AB7308-819B-13C7-C2B1-042E2B94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0912F54-4119-429D-8727-B5A1671FAA61}" type="slidenum">
              <a:rPr lang="en-US" sz="120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 descr="A group of people sitting in chairs&#10;&#10;Description automatically generated with medium confidence">
            <a:extLst>
              <a:ext uri="{FF2B5EF4-FFF2-40B4-BE49-F238E27FC236}">
                <a16:creationId xmlns:a16="http://schemas.microsoft.com/office/drawing/2014/main" id="{516C2503-90AE-FB9E-C70F-F34A7B71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671638"/>
            <a:ext cx="2514600" cy="19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3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 have no financial interests or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400853519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207D-A9EC-5D50-A49A-91E99703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60844"/>
            <a:ext cx="9144000" cy="1143000"/>
          </a:xfrm>
        </p:spPr>
        <p:txBody>
          <a:bodyPr/>
          <a:lstStyle/>
          <a:p>
            <a:r>
              <a:rPr lang="en-US" dirty="0"/>
              <a:t>Focus Groups Suggested </a:t>
            </a:r>
            <a:br>
              <a:rPr lang="en-US" dirty="0"/>
            </a:br>
            <a:r>
              <a:rPr lang="en-US" dirty="0"/>
              <a:t>Areas to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8FC34-F703-1C1E-4076-DED236A6C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457200" lvl="1" indent="0"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Symptoms: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sensitivity to bright lights; dry, red, bloodshot or irritated eyes;  smeared and blurry vision.</a:t>
            </a:r>
          </a:p>
          <a:p>
            <a:pPr marL="457200" lvl="1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Functional limitations: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climbing stairs; tripping and falling when walking;  avoiding driving at night; unable to see a person’s features.</a:t>
            </a:r>
          </a:p>
          <a:p>
            <a:pPr marL="457200" lvl="1" indent="0"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Psychosocial</a:t>
            </a:r>
          </a:p>
          <a:p>
            <a:pPr marL="457200" lvl="1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change in looks (skin, sunken eyes, droopy eyelid, looking older)</a:t>
            </a: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- discomfort with unfamiliar places</a:t>
            </a: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- annoyance or anger about having glaucoma</a:t>
            </a: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- worrying about safety and going blind.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2E9DC-859D-74A9-03F0-C85AEBB64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88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FDCDB1-9DEA-A9C6-91F0-FBEC4A4C6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485"/>
            <a:ext cx="8915400" cy="1143000"/>
          </a:xfrm>
        </p:spPr>
        <p:txBody>
          <a:bodyPr/>
          <a:lstStyle/>
          <a:p>
            <a:r>
              <a:rPr lang="en-US" dirty="0"/>
              <a:t>MIGS Field Test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CE66E-7016-02EB-CA4A-1B655F94D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2209801"/>
            <a:ext cx="9067800" cy="4525963"/>
          </a:xfrm>
        </p:spPr>
        <p:txBody>
          <a:bodyPr/>
          <a:lstStyle/>
          <a:p>
            <a:pPr lvl="1"/>
            <a:r>
              <a:rPr lang="en-US" dirty="0"/>
              <a:t>Functional limitations (26 questions)</a:t>
            </a:r>
          </a:p>
          <a:p>
            <a:pPr lvl="1"/>
            <a:r>
              <a:rPr lang="en-US" dirty="0"/>
              <a:t>Vision-related symptoms (7 questions)</a:t>
            </a:r>
          </a:p>
          <a:p>
            <a:pPr lvl="1"/>
            <a:r>
              <a:rPr lang="en-US" dirty="0"/>
              <a:t>Psychosocial issues (8 questions)</a:t>
            </a:r>
          </a:p>
          <a:p>
            <a:pPr lvl="1"/>
            <a:endParaRPr lang="en-US" dirty="0"/>
          </a:p>
          <a:p>
            <a:r>
              <a:rPr lang="en-US" sz="2600" dirty="0"/>
              <a:t>22+, mild/moderate glaucoma, candidates for MIGs device with cataract surgery from 19 sites</a:t>
            </a:r>
          </a:p>
          <a:p>
            <a:pPr lvl="1"/>
            <a:r>
              <a:rPr lang="en-US"/>
              <a:t>184 </a:t>
            </a:r>
            <a:r>
              <a:rPr lang="en-US" dirty="0"/>
              <a:t>completed baseline surveys</a:t>
            </a:r>
          </a:p>
          <a:p>
            <a:pPr lvl="1"/>
            <a:r>
              <a:rPr lang="en-US" dirty="0"/>
              <a:t>124 completed baseline and 3-month survey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AB7308-819B-13C7-C2B1-042E2B94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0912F54-4119-429D-8727-B5A1671FAA61}" type="slidenum">
              <a:rPr lang="en-US" sz="120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6205B3AE-4A89-FB93-F4AC-7522C35BA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1386090"/>
            <a:ext cx="1638300" cy="82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97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9700A1-C73D-9FB7-AA1C-F3DB3A9C5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EC5DD2C-8476-6DD2-19B2-04011B8D6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1" y="1524001"/>
            <a:ext cx="4826793" cy="241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1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3B2F-5F33-48FB-179F-62090062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911" y="136525"/>
            <a:ext cx="9144000" cy="1143000"/>
          </a:xfrm>
        </p:spPr>
        <p:txBody>
          <a:bodyPr/>
          <a:lstStyle/>
          <a:p>
            <a:r>
              <a:rPr lang="en-US" dirty="0"/>
              <a:t>Patient-Reported Outcome Measures in Ophthalmology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1446-CE9C-CB98-518F-E8BC29FAC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511" y="1714399"/>
            <a:ext cx="8915400" cy="4525963"/>
          </a:xfrm>
        </p:spPr>
        <p:txBody>
          <a:bodyPr/>
          <a:lstStyle/>
          <a:p>
            <a:r>
              <a:rPr lang="en-US" dirty="0"/>
              <a:t>LASIK (</a:t>
            </a:r>
            <a:r>
              <a:rPr lang="en-US" dirty="0">
                <a:effectLst/>
                <a:ea typeface="GuardianTextEgypGR-Regular"/>
              </a:rPr>
              <a:t>Laser in situ keratomileusis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2011-2014</a:t>
            </a:r>
          </a:p>
          <a:p>
            <a:r>
              <a:rPr lang="en-US" dirty="0"/>
              <a:t>IOL (Intraocular Lens implant)</a:t>
            </a:r>
          </a:p>
          <a:p>
            <a:pPr lvl="1"/>
            <a:r>
              <a:rPr lang="en-US" dirty="0"/>
              <a:t>Late 2019-2022</a:t>
            </a:r>
          </a:p>
          <a:p>
            <a:r>
              <a:rPr lang="en-US" dirty="0"/>
              <a:t>MIGS (Microinvasive Glaucoma Surgery)</a:t>
            </a:r>
          </a:p>
          <a:p>
            <a:pPr lvl="1"/>
            <a:r>
              <a:rPr lang="en-US" dirty="0"/>
              <a:t>Early 2021-2022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3B13F-3112-B403-B546-D97F7D61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FF5540-5E42-967F-5A17-317F0BC3C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67100" y="4912938"/>
            <a:ext cx="3886200" cy="178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73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5B0F-0E25-C75B-0CD8-5C4EF817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sz="4000" dirty="0"/>
              <a:t>Steps in Developing and Evaluating Patient-Reported Outcome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FD6E9-D73C-BC1A-1416-3C2D7060A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9262"/>
            <a:ext cx="9601200" cy="4525963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FDA Guidance Documents</a:t>
            </a:r>
          </a:p>
          <a:p>
            <a:pPr marL="457200" lvl="1" indent="0">
              <a:buNone/>
            </a:pPr>
            <a:r>
              <a:rPr lang="en-US" dirty="0"/>
              <a:t>1) Conceptual framework</a:t>
            </a:r>
          </a:p>
          <a:p>
            <a:pPr marL="457200" lvl="1" indent="0">
              <a:buNone/>
            </a:pPr>
            <a:r>
              <a:rPr lang="en-US" dirty="0"/>
              <a:t>2) Adjust framework as needed and draft items</a:t>
            </a:r>
          </a:p>
          <a:p>
            <a:pPr marL="457200" lvl="1" indent="0">
              <a:buNone/>
            </a:pPr>
            <a:r>
              <a:rPr lang="en-US" dirty="0"/>
              <a:t>3) Confirm revised framework and draft instrument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4) Collect, analyze and interpret data</a:t>
            </a:r>
          </a:p>
          <a:p>
            <a:pPr marL="457200" lvl="1" indent="0">
              <a:buNone/>
            </a:pPr>
            <a:r>
              <a:rPr lang="en-US" dirty="0"/>
              <a:t>5) Modify instrument</a:t>
            </a:r>
          </a:p>
          <a:p>
            <a:pPr marL="457200" lvl="1" indent="0" algn="ctr">
              <a:buNone/>
            </a:pPr>
            <a:r>
              <a:rPr lang="en-US" dirty="0"/>
              <a:t>Rinse and repeat as necessary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72AA3-1D90-4826-F483-63C51555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2" name="Picture 11" descr="Zombie Taffy Cat">
            <a:extLst>
              <a:ext uri="{FF2B5EF4-FFF2-40B4-BE49-F238E27FC236}">
                <a16:creationId xmlns:a16="http://schemas.microsoft.com/office/drawing/2014/main" id="{E8D193E1-D8DB-9433-30E5-B2A4EDE8CE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1302861"/>
            <a:ext cx="2560320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05E1-698F-5CEA-2A24-5BC1EA39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dirty="0"/>
              <a:t>Identify Concepts; Hypothesize  Conceptual Framework (LASIK)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8458-685F-0E93-DF36-F0DC0C928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732233"/>
            <a:ext cx="8991600" cy="4525963"/>
          </a:xfrm>
        </p:spPr>
        <p:txBody>
          <a:bodyPr/>
          <a:lstStyle/>
          <a:p>
            <a:pPr marL="355600" marR="5080" eaLnBrk="1" fontAlgn="auto" hangingPunct="1">
              <a:spcBef>
                <a:spcPts val="100"/>
              </a:spcBef>
              <a:spcAft>
                <a:spcPts val="0"/>
              </a:spcAft>
              <a:tabLst>
                <a:tab pos="354965" algn="l"/>
                <a:tab pos="355600" algn="l"/>
                <a:tab pos="349059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Literature,</a:t>
            </a:r>
            <a:r>
              <a:rPr lang="en-US" sz="250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500" u="sng" kern="1200" spc="-5" dirty="0">
                <a:solidFill>
                  <a:prstClr val="black"/>
                </a:solidFill>
                <a:latin typeface="Arial"/>
                <a:cs typeface="Arial"/>
              </a:rPr>
              <a:t>media,</a:t>
            </a:r>
            <a:r>
              <a:rPr lang="en-US" sz="2500" u="sng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500" u="sng" kern="1200" spc="-5" dirty="0">
                <a:solidFill>
                  <a:prstClr val="black"/>
                </a:solidFill>
                <a:latin typeface="Arial"/>
                <a:cs typeface="Arial"/>
              </a:rPr>
              <a:t>and citizen reports</a:t>
            </a: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 used </a:t>
            </a:r>
            <a:r>
              <a:rPr lang="en-US" sz="2500" kern="1200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identify  concepts </a:t>
            </a:r>
            <a:r>
              <a:rPr lang="en-US" sz="2500" kern="1200" dirty="0">
                <a:solidFill>
                  <a:prstClr val="black"/>
                </a:solidFill>
                <a:latin typeface="Arial"/>
                <a:cs typeface="Arial"/>
              </a:rPr>
              <a:t>of </a:t>
            </a: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interest and possible confounding variables</a:t>
            </a:r>
          </a:p>
          <a:p>
            <a:pPr marL="12700" marR="5080" indent="0" eaLnBrk="1" fontAlgn="auto" hangingPunct="1">
              <a:spcBef>
                <a:spcPts val="100"/>
              </a:spcBef>
              <a:spcAft>
                <a:spcPts val="0"/>
              </a:spcAft>
              <a:buNone/>
              <a:tabLst>
                <a:tab pos="354965" algn="l"/>
                <a:tab pos="355600" algn="l"/>
                <a:tab pos="3490595" algn="l"/>
              </a:tabLst>
              <a:defRPr/>
            </a:pPr>
            <a:endParaRPr lang="en-US" sz="25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5080" indent="0" eaLnBrk="1" fontAlgn="auto" hangingPunct="1">
              <a:spcBef>
                <a:spcPts val="100"/>
              </a:spcBef>
              <a:spcAft>
                <a:spcPts val="0"/>
              </a:spcAft>
              <a:buNone/>
              <a:tabLst>
                <a:tab pos="354965" algn="l"/>
                <a:tab pos="355600" algn="l"/>
                <a:tab pos="349059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Concepts of interest</a:t>
            </a:r>
          </a:p>
          <a:p>
            <a:pPr marL="469900" indent="0" eaLnBrk="1" fontAlgn="auto" hangingPunct="1">
              <a:spcBef>
                <a:spcPts val="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»	Dry eye and other ocular symptoms (glare, starbursts, halos, double images) </a:t>
            </a:r>
          </a:p>
          <a:p>
            <a:pPr marL="469900" indent="0" eaLnBrk="1" fontAlgn="auto" hangingPunct="1">
              <a:spcBef>
                <a:spcPts val="60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	- Present, bother, and effect on usual activities</a:t>
            </a:r>
          </a:p>
          <a:p>
            <a:pPr marL="469900" indent="0" eaLnBrk="1" fontAlgn="auto" hangingPunct="1">
              <a:spcBef>
                <a:spcPts val="605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»	Satisfaction with</a:t>
            </a:r>
            <a:r>
              <a:rPr lang="en-US" sz="25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surgery</a:t>
            </a:r>
            <a:endParaRPr lang="en-US" sz="25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eaLnBrk="1" fontAlgn="auto" hangingPunct="1">
              <a:spcBef>
                <a:spcPts val="35"/>
              </a:spcBef>
              <a:spcAft>
                <a:spcPts val="0"/>
              </a:spcAft>
              <a:buNone/>
              <a:defRPr/>
            </a:pPr>
            <a:endParaRPr lang="en-US" sz="25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eaLnBrk="1" fontAlgn="auto" hangingPunct="1">
              <a:spcBef>
                <a:spcPts val="35"/>
              </a:spcBef>
              <a:spcAft>
                <a:spcPts val="0"/>
              </a:spcAft>
              <a:buNone/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Confounding variables</a:t>
            </a:r>
            <a:endParaRPr lang="en-US" sz="25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»	Expectations of</a:t>
            </a:r>
            <a:r>
              <a:rPr lang="en-US" sz="25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500" kern="1200" spc="-5" dirty="0">
                <a:solidFill>
                  <a:prstClr val="black"/>
                </a:solidFill>
                <a:latin typeface="Arial"/>
                <a:cs typeface="Arial"/>
              </a:rPr>
              <a:t>surgery, optimism, depression/anxiety</a:t>
            </a:r>
            <a:r>
              <a:rPr lang="en-US" sz="25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2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826E9-8FAA-1661-4C0A-EC3CE51B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9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81D1A-960B-F557-7149-918C3D39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spc="-5" dirty="0"/>
              <a:t>Adjust Conceptual</a:t>
            </a:r>
            <a:r>
              <a:rPr lang="en-US" spc="-50" dirty="0"/>
              <a:t> </a:t>
            </a:r>
            <a:r>
              <a:rPr lang="en-US" spc="-5" dirty="0"/>
              <a:t>Framework </a:t>
            </a:r>
            <a:br>
              <a:rPr lang="en-US" spc="-5" dirty="0"/>
            </a:br>
            <a:r>
              <a:rPr lang="en-US" spc="-5" dirty="0"/>
              <a:t>and Draft</a:t>
            </a:r>
            <a:r>
              <a:rPr lang="en-US" spc="-25" dirty="0"/>
              <a:t> </a:t>
            </a:r>
            <a:r>
              <a:rPr lang="en-US" spc="-5" dirty="0"/>
              <a:t>Instrument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9C238-DB0C-2B04-CA94-AAAE5E5F9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545" y="1967116"/>
            <a:ext cx="9144000" cy="4525963"/>
          </a:xfrm>
        </p:spPr>
        <p:txBody>
          <a:bodyPr/>
          <a:lstStyle/>
          <a:p>
            <a:pPr marL="355600" eaLnBrk="1" fontAlgn="auto" hangingPunct="1">
              <a:spcBef>
                <a:spcPts val="10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Evaluated published 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surveys of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target</a:t>
            </a:r>
            <a:r>
              <a:rPr lang="en-US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concepts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 eaLnBrk="1" fontAlgn="auto" hangingPunct="1">
              <a:spcBef>
                <a:spcPts val="5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36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Obtained permission 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use copyrighted</a:t>
            </a:r>
            <a:r>
              <a:rPr lang="en-US" kern="1200" spc="7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items</a:t>
            </a:r>
          </a:p>
          <a:p>
            <a:pPr marL="755650" lvl="1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lang="en-US" kern="1200">
                <a:solidFill>
                  <a:prstClr val="black"/>
                </a:solidFill>
                <a:latin typeface="Arial"/>
                <a:ea typeface="+mn-ea"/>
                <a:cs typeface="Arial"/>
                <a:hlinkClick r:id="rId2"/>
              </a:rPr>
              <a:t>https://retractionwatch.com/2020/10/02/duo-that-used-legal-threats-to-force-scientists-to-pay-for-a-tool-face-off-in-court/</a:t>
            </a:r>
            <a:endParaRPr lang="en-US" kern="1200">
              <a:solidFill>
                <a:prstClr val="black"/>
              </a:solidFill>
              <a:latin typeface="Arial"/>
              <a:ea typeface="+mn-ea"/>
              <a:cs typeface="Arial"/>
            </a:endParaRPr>
          </a:p>
          <a:p>
            <a:pPr marL="0" indent="0" eaLnBrk="1" fontAlgn="auto" hangingPunct="1">
              <a:spcBef>
                <a:spcPts val="5"/>
              </a:spcBef>
              <a:spcAft>
                <a:spcPts val="0"/>
              </a:spcAft>
              <a:buNone/>
              <a:defRPr/>
            </a:pPr>
            <a:endParaRPr lang="en-US" sz="36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Wrote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new</a:t>
            </a: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 items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6A5-A034-F2A0-723B-A9C3671E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5430-6BB1-4569-80AC-AEF10E80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638"/>
            <a:ext cx="9067800" cy="1143000"/>
          </a:xfrm>
        </p:spPr>
        <p:txBody>
          <a:bodyPr/>
          <a:lstStyle/>
          <a:p>
            <a:r>
              <a:rPr lang="en-US" sz="4000" dirty="0"/>
              <a:t>Input on Patient-Reported </a:t>
            </a:r>
            <a:br>
              <a:rPr lang="en-US" sz="4000" dirty="0"/>
            </a:br>
            <a:r>
              <a:rPr lang="en-US" sz="4000" dirty="0"/>
              <a:t>Outcomes Instrument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BEB12-0171-424D-ACE7-E3938A472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86000"/>
            <a:ext cx="10287000" cy="3263504"/>
          </a:xfrm>
        </p:spPr>
        <p:txBody>
          <a:bodyPr/>
          <a:lstStyle/>
          <a:p>
            <a:r>
              <a:rPr lang="en-US" sz="3400" dirty="0"/>
              <a:t>Feedback (e.g., interviews, focus groups) on items from:</a:t>
            </a:r>
          </a:p>
          <a:p>
            <a:endParaRPr lang="en-US" sz="3400" dirty="0"/>
          </a:p>
          <a:p>
            <a:pPr lvl="1"/>
            <a:r>
              <a:rPr lang="en-US" dirty="0"/>
              <a:t>Experts </a:t>
            </a:r>
          </a:p>
          <a:p>
            <a:pPr lvl="2"/>
            <a:r>
              <a:rPr lang="en-US" sz="2600" dirty="0"/>
              <a:t>Ophthalmologists, optometrists, psychometricians, clinical researchers</a:t>
            </a:r>
          </a:p>
          <a:p>
            <a:pPr lvl="2"/>
            <a:endParaRPr lang="en-US" sz="2600" dirty="0"/>
          </a:p>
          <a:p>
            <a:pPr lvl="1"/>
            <a:r>
              <a:rPr lang="en-US" dirty="0"/>
              <a:t>Patients who had LASIK, IOLs, MIGS</a:t>
            </a:r>
          </a:p>
          <a:p>
            <a:endParaRPr lang="en-US" dirty="0"/>
          </a:p>
        </p:txBody>
      </p:sp>
      <p:pic>
        <p:nvPicPr>
          <p:cNvPr id="5" name="Picture 4" descr="Yes Dude">
            <a:extLst>
              <a:ext uri="{FF2B5EF4-FFF2-40B4-BE49-F238E27FC236}">
                <a16:creationId xmlns:a16="http://schemas.microsoft.com/office/drawing/2014/main" id="{D69BC97C-F9DD-C707-DAA3-1C1317A6E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1" y="3612078"/>
            <a:ext cx="2133600" cy="193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17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4366-07B3-1C28-FA4E-E64E7AA0C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spc="-5" dirty="0"/>
              <a:t>Cognitive Interviews </a:t>
            </a:r>
            <a:r>
              <a:rPr lang="en-US" spc="-10" dirty="0"/>
              <a:t>to</a:t>
            </a:r>
            <a:r>
              <a:rPr lang="en-US" spc="-35" dirty="0"/>
              <a:t> </a:t>
            </a:r>
            <a:r>
              <a:rPr lang="en-US" spc="-5" dirty="0"/>
              <a:t>Evaluate  Draft Instrument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5E461-3ABF-7C3F-56BC-C0E1EBD13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663" y="2195513"/>
            <a:ext cx="9144000" cy="4525963"/>
          </a:xfrm>
        </p:spPr>
        <p:txBody>
          <a:bodyPr/>
          <a:lstStyle/>
          <a:p>
            <a:pPr marL="927100" marR="5080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Content and coverage of issues (e.g., treatment-related) relevant to patients.</a:t>
            </a:r>
          </a:p>
          <a:p>
            <a:pPr marL="927100" marR="5080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927100" marR="5080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1200" dirty="0">
                <a:solidFill>
                  <a:prstClr val="black"/>
                </a:solidFill>
                <a:latin typeface="Arial"/>
                <a:cs typeface="Arial"/>
              </a:rPr>
              <a:t>Usability of the</a:t>
            </a:r>
            <a:r>
              <a:rPr lang="en-US" kern="1200" spc="-1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instrument</a:t>
            </a:r>
            <a:endParaRPr lang="en-US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E6B56-A4E7-F3CF-2EE6-A2941D4C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1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4BA3F-D086-DD94-F51D-B4085937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0"/>
            <a:ext cx="9067800" cy="1143000"/>
          </a:xfrm>
        </p:spPr>
        <p:txBody>
          <a:bodyPr/>
          <a:lstStyle/>
          <a:p>
            <a:r>
              <a:rPr lang="en-US" dirty="0"/>
              <a:t>Cognitive Interviews (LASIK)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3E80A-A9A6-DCDA-6C53-51F503DD6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689" y="1295401"/>
            <a:ext cx="9067800" cy="4525963"/>
          </a:xfrm>
        </p:spPr>
        <p:txBody>
          <a:bodyPr/>
          <a:lstStyle/>
          <a:p>
            <a:pPr marL="355600" eaLnBrk="1" fontAlgn="auto" hangingPunct="1">
              <a:spcBef>
                <a:spcPts val="29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Pre-operative patients</a:t>
            </a:r>
            <a:r>
              <a:rPr lang="en-US" sz="280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(n=9)</a:t>
            </a:r>
            <a:endParaRPr lang="en-US" sz="28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»	</a:t>
            </a:r>
            <a:r>
              <a:rPr lang="en-US" sz="2600" kern="1200" spc="-5" dirty="0">
                <a:solidFill>
                  <a:prstClr val="black"/>
                </a:solidFill>
                <a:latin typeface="Arial"/>
                <a:cs typeface="Arial"/>
              </a:rPr>
              <a:t>Adults very likely to have LASIK in the next 6</a:t>
            </a:r>
            <a:r>
              <a:rPr lang="en-US" sz="2600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600" kern="1200" spc="-5" dirty="0">
                <a:solidFill>
                  <a:prstClr val="black"/>
                </a:solidFill>
                <a:latin typeface="Arial"/>
                <a:cs typeface="Arial"/>
              </a:rPr>
              <a:t>months</a:t>
            </a: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endParaRPr lang="en-US" sz="26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28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Post-operative patients</a:t>
            </a:r>
            <a:r>
              <a:rPr lang="en-US" sz="2800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(n=9)</a:t>
            </a:r>
          </a:p>
          <a:p>
            <a:pPr marL="12700" indent="0" eaLnBrk="1" fontAlgn="auto" hangingPunct="1">
              <a:spcBef>
                <a:spcPts val="280"/>
              </a:spcBef>
              <a:spcAft>
                <a:spcPts val="0"/>
              </a:spcAft>
              <a:buNone/>
              <a:tabLst>
                <a:tab pos="354965" algn="l"/>
                <a:tab pos="355600" algn="l"/>
              </a:tabLst>
              <a:defRPr/>
            </a:pPr>
            <a:r>
              <a:rPr lang="en-US" kern="1200" spc="-5" dirty="0">
                <a:solidFill>
                  <a:prstClr val="black"/>
                </a:solidFill>
                <a:latin typeface="Arial"/>
                <a:cs typeface="Arial"/>
              </a:rPr>
              <a:t>	»	~ half</a:t>
            </a: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 dissatisfied, and half satisfied</a:t>
            </a:r>
          </a:p>
          <a:p>
            <a:pPr marL="355600" eaLnBrk="1" fontAlgn="auto" hangingPunct="1">
              <a:spcBef>
                <a:spcPts val="28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endParaRPr lang="en-US" sz="28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eaLnBrk="1" fontAlgn="auto" hangingPunct="1">
              <a:spcBef>
                <a:spcPts val="280"/>
              </a:spcBef>
              <a:spcAft>
                <a:spcPts val="0"/>
              </a:spcAft>
              <a:tabLst>
                <a:tab pos="354965" algn="l"/>
                <a:tab pos="355600" algn="l"/>
              </a:tabLst>
              <a:defRPr/>
            </a:pPr>
            <a:r>
              <a:rPr lang="en-US" sz="2800" kern="1200" spc="-5" dirty="0">
                <a:solidFill>
                  <a:prstClr val="black"/>
                </a:solidFill>
                <a:latin typeface="Arial"/>
                <a:cs typeface="Arial"/>
              </a:rPr>
              <a:t>Conducted in Los Angeles and Washington, DC</a:t>
            </a:r>
            <a:endParaRPr lang="en-US" sz="28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endParaRPr lang="en-US" sz="26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endParaRPr lang="en-US" sz="2400" kern="1200" spc="-5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 indent="0" eaLnBrk="1" fontAlgn="auto" hangingPunct="1">
              <a:spcBef>
                <a:spcPts val="250"/>
              </a:spcBef>
              <a:spcAft>
                <a:spcPts val="0"/>
              </a:spcAft>
              <a:buNone/>
              <a:tabLst>
                <a:tab pos="755015" algn="l"/>
              </a:tabLst>
              <a:defRPr/>
            </a:pPr>
            <a:endParaRPr lang="en-US" sz="26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9DA9D-39D9-2793-5720-32E14F9F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Graphic 5" descr="Man with mohawk">
            <a:extLst>
              <a:ext uri="{FF2B5EF4-FFF2-40B4-BE49-F238E27FC236}">
                <a16:creationId xmlns:a16="http://schemas.microsoft.com/office/drawing/2014/main" id="{2D9940FA-BDA5-11A2-58BB-8ED741511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8776" y="4009178"/>
            <a:ext cx="1381125" cy="284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0860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AAO_PPT_TEMPLATE_WIDE_20180109">
  <a:themeElements>
    <a:clrScheme name="Academy">
      <a:dk1>
        <a:srgbClr val="000000"/>
      </a:dk1>
      <a:lt1>
        <a:srgbClr val="FFFFFF"/>
      </a:lt1>
      <a:dk2>
        <a:srgbClr val="53565A"/>
      </a:dk2>
      <a:lt2>
        <a:srgbClr val="351F65"/>
      </a:lt2>
      <a:accent1>
        <a:srgbClr val="D05A57"/>
      </a:accent1>
      <a:accent2>
        <a:srgbClr val="F68D2E"/>
      </a:accent2>
      <a:accent3>
        <a:srgbClr val="F2C75C"/>
      </a:accent3>
      <a:accent4>
        <a:srgbClr val="A9C23F"/>
      </a:accent4>
      <a:accent5>
        <a:srgbClr val="86C8BC"/>
      </a:accent5>
      <a:accent6>
        <a:srgbClr val="3E87CB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mpd="sng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AAO PPT  TEMPLATE_WIDE_20161216.potx" id="{E3145F29-EC0F-467F-A28F-783E739528AB}" vid="{B682E372-D806-4981-BDE8-DB47C38DEDFF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8719</TotalTime>
  <Words>1470</Words>
  <Application>Microsoft Office PowerPoint</Application>
  <PresentationFormat>Widescreen</PresentationFormat>
  <Paragraphs>270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6" baseType="lpstr">
      <vt:lpstr>Arial</vt:lpstr>
      <vt:lpstr>Calibri</vt:lpstr>
      <vt:lpstr>Calibri Light</vt:lpstr>
      <vt:lpstr>Comic Sans MS</vt:lpstr>
      <vt:lpstr>Courier New</vt:lpstr>
      <vt:lpstr>Times</vt:lpstr>
      <vt:lpstr>Times New Roman</vt:lpstr>
      <vt:lpstr>Wingdings</vt:lpstr>
      <vt:lpstr>Custom Design</vt:lpstr>
      <vt:lpstr>Custom Design</vt:lpstr>
      <vt:lpstr>1_Office Theme</vt:lpstr>
      <vt:lpstr>3_Office Theme</vt:lpstr>
      <vt:lpstr>4_Office Theme</vt:lpstr>
      <vt:lpstr>AAO_PPT_TEMPLATE_WIDE_20180109</vt:lpstr>
      <vt:lpstr>  Summary of Patient-Reported Outcome Measure Development for LASIK, IOLs, &amp; MIGS .</vt:lpstr>
      <vt:lpstr>Financial Disclosure</vt:lpstr>
      <vt:lpstr>Patient-Reported Outcome Measures in Ophthalmology</vt:lpstr>
      <vt:lpstr>Steps in Developing and Evaluating Patient-Reported Outcome Measures</vt:lpstr>
      <vt:lpstr>Identify Concepts; Hypothesize  Conceptual Framework (LASIK)</vt:lpstr>
      <vt:lpstr>Adjust Conceptual Framework  and Draft Instrument</vt:lpstr>
      <vt:lpstr>Input on Patient-Reported  Outcomes Instrument</vt:lpstr>
      <vt:lpstr>Cognitive Interviews to Evaluate  Draft Instrument</vt:lpstr>
      <vt:lpstr>Cognitive Interviews (LASIK)</vt:lpstr>
      <vt:lpstr>Modified Draft Measure</vt:lpstr>
      <vt:lpstr>Assess Reliability</vt:lpstr>
      <vt:lpstr>Internal Consistency Reliability and Item-  Scale Correlations for Multi-Item Scales</vt:lpstr>
      <vt:lpstr>Assess </vt:lpstr>
      <vt:lpstr>Construct Validity (LASIK)</vt:lpstr>
      <vt:lpstr>Threats to Validity (LASIK)</vt:lpstr>
      <vt:lpstr>IOL Field Test </vt:lpstr>
      <vt:lpstr>PowerPoint Presentation</vt:lpstr>
      <vt:lpstr>PowerPoint Presentation</vt:lpstr>
      <vt:lpstr>MIGS Qualitative Work</vt:lpstr>
      <vt:lpstr>Focus Groups Suggested  Areas to Target</vt:lpstr>
      <vt:lpstr>MIGS Field Test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Hays, Ronald D.</cp:lastModifiedBy>
  <cp:revision>934</cp:revision>
  <cp:lastPrinted>2022-09-19T11:57:47Z</cp:lastPrinted>
  <dcterms:created xsi:type="dcterms:W3CDTF">2001-01-03T19:26:53Z</dcterms:created>
  <dcterms:modified xsi:type="dcterms:W3CDTF">2022-10-01T17:52:19Z</dcterms:modified>
</cp:coreProperties>
</file>