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810" r:id="rId2"/>
    <p:sldMasterId id="2147483813" r:id="rId3"/>
  </p:sldMasterIdLst>
  <p:notesMasterIdLst>
    <p:notesMasterId r:id="rId20"/>
  </p:notesMasterIdLst>
  <p:handoutMasterIdLst>
    <p:handoutMasterId r:id="rId21"/>
  </p:handoutMasterIdLst>
  <p:sldIdLst>
    <p:sldId id="598" r:id="rId4"/>
    <p:sldId id="659" r:id="rId5"/>
    <p:sldId id="516" r:id="rId6"/>
    <p:sldId id="660" r:id="rId7"/>
    <p:sldId id="650" r:id="rId8"/>
    <p:sldId id="648" r:id="rId9"/>
    <p:sldId id="670" r:id="rId10"/>
    <p:sldId id="546" r:id="rId11"/>
    <p:sldId id="665" r:id="rId12"/>
    <p:sldId id="653" r:id="rId13"/>
    <p:sldId id="674" r:id="rId14"/>
    <p:sldId id="655" r:id="rId15"/>
    <p:sldId id="667" r:id="rId16"/>
    <p:sldId id="668" r:id="rId17"/>
    <p:sldId id="666" r:id="rId18"/>
    <p:sldId id="524" r:id="rId19"/>
  </p:sldIdLst>
  <p:sldSz cx="9144000" cy="6858000" type="screen4x3"/>
  <p:notesSz cx="7102475" cy="9388475"/>
  <p:defaultTextStyle>
    <a:defPPr>
      <a:defRPr lang="en-US"/>
    </a:defPPr>
    <a:lvl1pPr algn="l" rtl="0" fontAlgn="base">
      <a:spcBef>
        <a:spcPct val="0"/>
      </a:spcBef>
      <a:spcAft>
        <a:spcPct val="0"/>
      </a:spcAft>
      <a:defRPr sz="3200" b="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3200" b="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3200" b="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3200" b="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3200" b="1" kern="1200">
        <a:solidFill>
          <a:schemeClr val="tx1"/>
        </a:solidFill>
        <a:latin typeface="Times New Roman" pitchFamily="18" charset="0"/>
        <a:ea typeface="+mn-ea"/>
        <a:cs typeface="Arial" pitchFamily="34" charset="0"/>
      </a:defRPr>
    </a:lvl5pPr>
    <a:lvl6pPr marL="2286000" algn="l" defTabSz="914400" rtl="0" eaLnBrk="1" latinLnBrk="0" hangingPunct="1">
      <a:defRPr sz="3200" b="1" kern="1200">
        <a:solidFill>
          <a:schemeClr val="tx1"/>
        </a:solidFill>
        <a:latin typeface="Times New Roman" pitchFamily="18" charset="0"/>
        <a:ea typeface="+mn-ea"/>
        <a:cs typeface="Arial" pitchFamily="34" charset="0"/>
      </a:defRPr>
    </a:lvl6pPr>
    <a:lvl7pPr marL="2743200" algn="l" defTabSz="914400" rtl="0" eaLnBrk="1" latinLnBrk="0" hangingPunct="1">
      <a:defRPr sz="3200" b="1" kern="1200">
        <a:solidFill>
          <a:schemeClr val="tx1"/>
        </a:solidFill>
        <a:latin typeface="Times New Roman" pitchFamily="18" charset="0"/>
        <a:ea typeface="+mn-ea"/>
        <a:cs typeface="Arial" pitchFamily="34" charset="0"/>
      </a:defRPr>
    </a:lvl7pPr>
    <a:lvl8pPr marL="3200400" algn="l" defTabSz="914400" rtl="0" eaLnBrk="1" latinLnBrk="0" hangingPunct="1">
      <a:defRPr sz="3200" b="1" kern="1200">
        <a:solidFill>
          <a:schemeClr val="tx1"/>
        </a:solidFill>
        <a:latin typeface="Times New Roman" pitchFamily="18" charset="0"/>
        <a:ea typeface="+mn-ea"/>
        <a:cs typeface="Arial" pitchFamily="34" charset="0"/>
      </a:defRPr>
    </a:lvl8pPr>
    <a:lvl9pPr marL="3657600" algn="l" defTabSz="914400" rtl="0" eaLnBrk="1" latinLnBrk="0" hangingPunct="1">
      <a:defRPr sz="3200" b="1"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081" autoAdjust="0"/>
  </p:normalViewPr>
  <p:slideViewPr>
    <p:cSldViewPr snapToObjects="1">
      <p:cViewPr varScale="1">
        <p:scale>
          <a:sx n="97" d="100"/>
          <a:sy n="97" d="100"/>
        </p:scale>
        <p:origin x="96" y="2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853"/>
    </p:cViewPr>
  </p:sorterViewPr>
  <p:notesViewPr>
    <p:cSldViewPr snapToObjects="1">
      <p:cViewPr>
        <p:scale>
          <a:sx n="100" d="100"/>
          <a:sy n="100" d="100"/>
        </p:scale>
        <p:origin x="2323" y="-1085"/>
      </p:cViewPr>
      <p:guideLst>
        <p:guide orient="horz" pos="2957"/>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1"/>
            <a:ext cx="3078058" cy="469583"/>
          </a:xfrm>
          <a:prstGeom prst="rect">
            <a:avLst/>
          </a:prstGeom>
          <a:noFill/>
          <a:ln w="9525">
            <a:noFill/>
            <a:miter lim="800000"/>
            <a:headEnd/>
            <a:tailEnd/>
          </a:ln>
          <a:effectLst/>
        </p:spPr>
        <p:txBody>
          <a:bodyPr vert="horz" wrap="square" lIns="94202" tIns="47101" rIns="94202" bIns="47101" numCol="1" anchor="t" anchorCtr="0" compatLnSpc="1">
            <a:prstTxWarp prst="textNoShape">
              <a:avLst/>
            </a:prstTxWarp>
          </a:bodyPr>
          <a:lstStyle>
            <a:lvl1pPr algn="l" eaLnBrk="0" hangingPunct="0">
              <a:defRPr sz="1200">
                <a:cs typeface="+mn-cs"/>
              </a:defRPr>
            </a:lvl1pPr>
          </a:lstStyle>
          <a:p>
            <a:pPr>
              <a:defRPr/>
            </a:pPr>
            <a:endParaRPr lang="en-US"/>
          </a:p>
        </p:txBody>
      </p:sp>
      <p:sp>
        <p:nvSpPr>
          <p:cNvPr id="92163" name="Rectangle 3"/>
          <p:cNvSpPr>
            <a:spLocks noGrp="1" noChangeArrowheads="1"/>
          </p:cNvSpPr>
          <p:nvPr>
            <p:ph type="dt" sz="quarter" idx="1"/>
          </p:nvPr>
        </p:nvSpPr>
        <p:spPr bwMode="auto">
          <a:xfrm>
            <a:off x="4024417" y="1"/>
            <a:ext cx="3078058" cy="469583"/>
          </a:xfrm>
          <a:prstGeom prst="rect">
            <a:avLst/>
          </a:prstGeom>
          <a:noFill/>
          <a:ln w="9525">
            <a:noFill/>
            <a:miter lim="800000"/>
            <a:headEnd/>
            <a:tailEnd/>
          </a:ln>
          <a:effectLst/>
        </p:spPr>
        <p:txBody>
          <a:bodyPr vert="horz" wrap="square" lIns="94202" tIns="47101" rIns="94202" bIns="47101"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92164" name="Rectangle 4"/>
          <p:cNvSpPr>
            <a:spLocks noGrp="1" noChangeArrowheads="1"/>
          </p:cNvSpPr>
          <p:nvPr>
            <p:ph type="ftr" sz="quarter" idx="2"/>
          </p:nvPr>
        </p:nvSpPr>
        <p:spPr bwMode="auto">
          <a:xfrm>
            <a:off x="0" y="8918893"/>
            <a:ext cx="3078058" cy="469582"/>
          </a:xfrm>
          <a:prstGeom prst="rect">
            <a:avLst/>
          </a:prstGeom>
          <a:noFill/>
          <a:ln w="9525">
            <a:noFill/>
            <a:miter lim="800000"/>
            <a:headEnd/>
            <a:tailEnd/>
          </a:ln>
          <a:effectLst/>
        </p:spPr>
        <p:txBody>
          <a:bodyPr vert="horz" wrap="square" lIns="94202" tIns="47101" rIns="94202" bIns="47101" numCol="1" anchor="b" anchorCtr="0" compatLnSpc="1">
            <a:prstTxWarp prst="textNoShape">
              <a:avLst/>
            </a:prstTxWarp>
          </a:bodyPr>
          <a:lstStyle>
            <a:lvl1pPr algn="l" eaLnBrk="0" hangingPunct="0">
              <a:defRPr sz="1200">
                <a:cs typeface="+mn-cs"/>
              </a:defRPr>
            </a:lvl1pPr>
          </a:lstStyle>
          <a:p>
            <a:pPr>
              <a:defRPr/>
            </a:pPr>
            <a:endParaRPr lang="en-US"/>
          </a:p>
        </p:txBody>
      </p:sp>
      <p:sp>
        <p:nvSpPr>
          <p:cNvPr id="92165" name="Rectangle 5"/>
          <p:cNvSpPr>
            <a:spLocks noGrp="1" noChangeArrowheads="1"/>
          </p:cNvSpPr>
          <p:nvPr>
            <p:ph type="sldNum" sz="quarter" idx="3"/>
          </p:nvPr>
        </p:nvSpPr>
        <p:spPr bwMode="auto">
          <a:xfrm>
            <a:off x="4024417" y="8918893"/>
            <a:ext cx="3078058" cy="469582"/>
          </a:xfrm>
          <a:prstGeom prst="rect">
            <a:avLst/>
          </a:prstGeom>
          <a:noFill/>
          <a:ln w="9525">
            <a:noFill/>
            <a:miter lim="800000"/>
            <a:headEnd/>
            <a:tailEnd/>
          </a:ln>
          <a:effectLst/>
        </p:spPr>
        <p:txBody>
          <a:bodyPr vert="horz" wrap="square" lIns="94202" tIns="47101" rIns="94202" bIns="47101" numCol="1" anchor="b" anchorCtr="0" compatLnSpc="1">
            <a:prstTxWarp prst="textNoShape">
              <a:avLst/>
            </a:prstTxWarp>
          </a:bodyPr>
          <a:lstStyle>
            <a:lvl1pPr algn="r" eaLnBrk="0" hangingPunct="0">
              <a:defRPr sz="1200">
                <a:cs typeface="+mn-cs"/>
              </a:defRPr>
            </a:lvl1pPr>
          </a:lstStyle>
          <a:p>
            <a:pPr>
              <a:defRPr/>
            </a:pPr>
            <a:fld id="{B5CFF0E0-9292-4E99-842A-D31D68E327DC}" type="slidenum">
              <a:rPr lang="en-US"/>
              <a:pPr>
                <a:defRPr/>
              </a:pPr>
              <a:t>‹#›</a:t>
            </a:fld>
            <a:endParaRPr lang="en-US"/>
          </a:p>
        </p:txBody>
      </p:sp>
    </p:spTree>
    <p:extLst>
      <p:ext uri="{BB962C8B-B14F-4D97-AF65-F5344CB8AC3E}">
        <p14:creationId xmlns:p14="http://schemas.microsoft.com/office/powerpoint/2010/main" val="77487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1026"/>
          <p:cNvSpPr>
            <a:spLocks noGrp="1" noChangeArrowheads="1"/>
          </p:cNvSpPr>
          <p:nvPr>
            <p:ph type="hdr" sz="quarter"/>
          </p:nvPr>
        </p:nvSpPr>
        <p:spPr bwMode="auto">
          <a:xfrm>
            <a:off x="0" y="1"/>
            <a:ext cx="3078058" cy="469583"/>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lvl1pPr algn="l" eaLnBrk="0" hangingPunct="0">
              <a:defRPr sz="1200">
                <a:cs typeface="+mn-cs"/>
              </a:defRPr>
            </a:lvl1pPr>
          </a:lstStyle>
          <a:p>
            <a:pPr>
              <a:defRPr/>
            </a:pPr>
            <a:endParaRPr lang="en-US"/>
          </a:p>
        </p:txBody>
      </p:sp>
      <p:sp>
        <p:nvSpPr>
          <p:cNvPr id="108547" name="Rectangle 1027"/>
          <p:cNvSpPr>
            <a:spLocks noGrp="1" noChangeArrowheads="1"/>
          </p:cNvSpPr>
          <p:nvPr>
            <p:ph type="dt" idx="1"/>
          </p:nvPr>
        </p:nvSpPr>
        <p:spPr bwMode="auto">
          <a:xfrm>
            <a:off x="4024417" y="1"/>
            <a:ext cx="3078058" cy="469583"/>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114692" name="Rectangle 1028"/>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108549" name="Rectangle 1029"/>
          <p:cNvSpPr>
            <a:spLocks noGrp="1" noChangeArrowheads="1"/>
          </p:cNvSpPr>
          <p:nvPr>
            <p:ph type="body" sz="quarter" idx="3"/>
          </p:nvPr>
        </p:nvSpPr>
        <p:spPr bwMode="auto">
          <a:xfrm>
            <a:off x="946360" y="4458651"/>
            <a:ext cx="5209756" cy="4226246"/>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8550" name="Rectangle 1030"/>
          <p:cNvSpPr>
            <a:spLocks noGrp="1" noChangeArrowheads="1"/>
          </p:cNvSpPr>
          <p:nvPr>
            <p:ph type="ftr" sz="quarter" idx="4"/>
          </p:nvPr>
        </p:nvSpPr>
        <p:spPr bwMode="auto">
          <a:xfrm>
            <a:off x="0" y="8918893"/>
            <a:ext cx="3078058" cy="469582"/>
          </a:xfrm>
          <a:prstGeom prst="rect">
            <a:avLst/>
          </a:prstGeom>
          <a:noFill/>
          <a:ln w="12700" cap="sq">
            <a:noFill/>
            <a:miter lim="800000"/>
            <a:headEnd type="none" w="sm" len="sm"/>
            <a:tailEnd type="none" w="sm" len="sm"/>
          </a:ln>
          <a:effectLst/>
        </p:spPr>
        <p:txBody>
          <a:bodyPr vert="horz" wrap="square" lIns="94202" tIns="47101" rIns="94202" bIns="47101" numCol="1" anchor="b" anchorCtr="0" compatLnSpc="1">
            <a:prstTxWarp prst="textNoShape">
              <a:avLst/>
            </a:prstTxWarp>
          </a:bodyPr>
          <a:lstStyle>
            <a:lvl1pPr algn="l" eaLnBrk="0" hangingPunct="0">
              <a:defRPr sz="1200">
                <a:cs typeface="+mn-cs"/>
              </a:defRPr>
            </a:lvl1pPr>
          </a:lstStyle>
          <a:p>
            <a:pPr>
              <a:defRPr/>
            </a:pPr>
            <a:endParaRPr lang="en-US"/>
          </a:p>
        </p:txBody>
      </p:sp>
      <p:sp>
        <p:nvSpPr>
          <p:cNvPr id="108551" name="Rectangle 1031"/>
          <p:cNvSpPr>
            <a:spLocks noGrp="1" noChangeArrowheads="1"/>
          </p:cNvSpPr>
          <p:nvPr>
            <p:ph type="sldNum" sz="quarter" idx="5"/>
          </p:nvPr>
        </p:nvSpPr>
        <p:spPr bwMode="auto">
          <a:xfrm>
            <a:off x="4024417" y="8918893"/>
            <a:ext cx="3078058" cy="469582"/>
          </a:xfrm>
          <a:prstGeom prst="rect">
            <a:avLst/>
          </a:prstGeom>
          <a:noFill/>
          <a:ln w="12700" cap="sq">
            <a:noFill/>
            <a:miter lim="800000"/>
            <a:headEnd type="none" w="sm" len="sm"/>
            <a:tailEnd type="none" w="sm" len="sm"/>
          </a:ln>
          <a:effectLst/>
        </p:spPr>
        <p:txBody>
          <a:bodyPr vert="horz" wrap="square" lIns="94202" tIns="47101" rIns="94202" bIns="47101" numCol="1" anchor="b" anchorCtr="0" compatLnSpc="1">
            <a:prstTxWarp prst="textNoShape">
              <a:avLst/>
            </a:prstTxWarp>
          </a:bodyPr>
          <a:lstStyle>
            <a:lvl1pPr algn="r" eaLnBrk="0" hangingPunct="0">
              <a:defRPr sz="1200">
                <a:cs typeface="+mn-cs"/>
              </a:defRPr>
            </a:lvl1pPr>
          </a:lstStyle>
          <a:p>
            <a:pPr>
              <a:defRPr/>
            </a:pPr>
            <a:fld id="{560BD1C5-117E-4168-A7B7-3C97EA08B6E1}" type="slidenum">
              <a:rPr lang="en-US"/>
              <a:pPr>
                <a:defRPr/>
              </a:pPr>
              <a:t>‹#›</a:t>
            </a:fld>
            <a:endParaRPr lang="en-US"/>
          </a:p>
        </p:txBody>
      </p:sp>
    </p:spTree>
    <p:extLst>
      <p:ext uri="{BB962C8B-B14F-4D97-AF65-F5344CB8AC3E}">
        <p14:creationId xmlns:p14="http://schemas.microsoft.com/office/powerpoint/2010/main" val="2126292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60BD1C5-117E-4168-A7B7-3C97EA08B6E1}" type="slidenum">
              <a:rPr lang="en-US" smtClean="0"/>
              <a:pPr>
                <a:defRPr/>
              </a:pPr>
              <a:t>1</a:t>
            </a:fld>
            <a:endParaRPr lang="en-US"/>
          </a:p>
        </p:txBody>
      </p:sp>
    </p:spTree>
    <p:extLst>
      <p:ext uri="{BB962C8B-B14F-4D97-AF65-F5344CB8AC3E}">
        <p14:creationId xmlns:p14="http://schemas.microsoft.com/office/powerpoint/2010/main" val="4155374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The percent of people that got significantly better ranged from 13% (physical functioning) to 30% (mental health summary score).</a:t>
            </a:r>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10</a:t>
            </a:fld>
            <a:endParaRPr lang="en-US"/>
          </a:p>
        </p:txBody>
      </p:sp>
    </p:spTree>
    <p:extLst>
      <p:ext uri="{BB962C8B-B14F-4D97-AF65-F5344CB8AC3E}">
        <p14:creationId xmlns:p14="http://schemas.microsoft.com/office/powerpoint/2010/main" val="4221960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026"/>
          <p:cNvSpPr>
            <a:spLocks noGrp="1" noRot="1" noChangeAspect="1" noChangeArrowheads="1" noTextEdit="1"/>
          </p:cNvSpPr>
          <p:nvPr>
            <p:ph type="sldImg"/>
          </p:nvPr>
        </p:nvSpPr>
        <p:spPr>
          <a:ln/>
        </p:spPr>
      </p:sp>
      <p:sp>
        <p:nvSpPr>
          <p:cNvPr id="178179" name="Rectangle 1027"/>
          <p:cNvSpPr>
            <a:spLocks noGrp="1" noChangeArrowheads="1"/>
          </p:cNvSpPr>
          <p:nvPr>
            <p:ph type="body" idx="1"/>
          </p:nvPr>
        </p:nvSpPr>
        <p:spPr>
          <a:noFill/>
          <a:ln w="9525"/>
        </p:spPr>
        <p:txBody>
          <a:bodyPr/>
          <a:lstStyle/>
          <a:p>
            <a:r>
              <a:rPr lang="en-US" altLang="en-US" sz="1400" dirty="0">
                <a:latin typeface="Comic Sans MS" panose="030F0702030302020204" pitchFamily="66" charset="0"/>
              </a:rPr>
              <a:t>Standard errors are obtained using the information function.  We use Expected A Posterior (EAP) estimates of physical function and associated standard errors.</a:t>
            </a:r>
          </a:p>
        </p:txBody>
      </p:sp>
    </p:spTree>
    <p:extLst>
      <p:ext uri="{BB962C8B-B14F-4D97-AF65-F5344CB8AC3E}">
        <p14:creationId xmlns:p14="http://schemas.microsoft.com/office/powerpoint/2010/main" val="2040599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omic Sans MS" panose="030F0702030302020204" pitchFamily="66" charset="0"/>
              </a:rPr>
              <a:t>The standard error of measurement in the classical reliable change index is the same for everyone: in the sample.</a:t>
            </a:r>
          </a:p>
          <a:p>
            <a:r>
              <a:rPr lang="en-US" dirty="0">
                <a:latin typeface="Comic Sans MS" panose="030F0702030302020204" pitchFamily="66" charset="0"/>
              </a:rPr>
              <a:t>SEM = SD * SQRT (1-reliability)</a:t>
            </a:r>
          </a:p>
          <a:p>
            <a:r>
              <a:rPr lang="en-US" dirty="0">
                <a:latin typeface="Comic Sans MS" panose="030F0702030302020204" pitchFamily="66" charset="0"/>
              </a:rPr>
              <a:t>We used the average of the SEM at baseline and follow-up.</a:t>
            </a:r>
          </a:p>
          <a:p>
            <a:r>
              <a:rPr lang="en-US" dirty="0">
                <a:latin typeface="Comic Sans MS" panose="030F0702030302020204" pitchFamily="66" charset="0"/>
              </a:rPr>
              <a:t>With item response theory the standard error depends on the responses to the items in the scale and where the person is on the underlying concept.  We used expected a-posterior SDs to estimate standard errors for comparison to the CTT results. (SD of the posterior distribution).</a:t>
            </a:r>
          </a:p>
          <a:p>
            <a:r>
              <a:rPr lang="en-US" dirty="0">
                <a:highlight>
                  <a:srgbClr val="FFFF00"/>
                </a:highlight>
                <a:latin typeface="Comic Sans MS" panose="030F0702030302020204" pitchFamily="66" charset="0"/>
              </a:rPr>
              <a:t>78%</a:t>
            </a:r>
            <a:r>
              <a:rPr lang="en-US" dirty="0">
                <a:latin typeface="Comic Sans MS" panose="030F0702030302020204" pitchFamily="66" charset="0"/>
              </a:rPr>
              <a:t> of the patients </a:t>
            </a:r>
            <a:r>
              <a:rPr lang="en-US" i="1" dirty="0">
                <a:latin typeface="Comic Sans MS" panose="030F0702030302020204" pitchFamily="66" charset="0"/>
              </a:rPr>
              <a:t>stayed the same</a:t>
            </a:r>
            <a:r>
              <a:rPr lang="en-US" dirty="0">
                <a:latin typeface="Comic Sans MS" panose="030F0702030302020204" pitchFamily="66" charset="0"/>
              </a:rPr>
              <a:t> according to the CTT estimates versus </a:t>
            </a:r>
            <a:r>
              <a:rPr lang="en-US" dirty="0">
                <a:highlight>
                  <a:srgbClr val="FFFF00"/>
                </a:highlight>
                <a:latin typeface="Comic Sans MS" panose="030F0702030302020204" pitchFamily="66" charset="0"/>
              </a:rPr>
              <a:t>91%</a:t>
            </a:r>
            <a:r>
              <a:rPr lang="en-US" dirty="0">
                <a:latin typeface="Comic Sans MS" panose="030F0702030302020204" pitchFamily="66" charset="0"/>
              </a:rPr>
              <a:t> based on IRT.  </a:t>
            </a:r>
          </a:p>
          <a:p>
            <a:r>
              <a:rPr lang="en-US" dirty="0">
                <a:latin typeface="Comic Sans MS" panose="030F0702030302020204" pitchFamily="66" charset="0"/>
              </a:rPr>
              <a:t>Of the 1425 that were classified as the </a:t>
            </a:r>
            <a:r>
              <a:rPr lang="en-US" i="1" dirty="0">
                <a:latin typeface="Comic Sans MS" panose="030F0702030302020204" pitchFamily="66" charset="0"/>
              </a:rPr>
              <a:t>same</a:t>
            </a:r>
            <a:r>
              <a:rPr lang="en-US" dirty="0">
                <a:latin typeface="Comic Sans MS" panose="030F0702030302020204" pitchFamily="66" charset="0"/>
              </a:rPr>
              <a:t> according to CTT, </a:t>
            </a:r>
            <a:r>
              <a:rPr lang="en-US" dirty="0">
                <a:highlight>
                  <a:srgbClr val="FFFF00"/>
                </a:highlight>
                <a:latin typeface="Comic Sans MS" panose="030F0702030302020204" pitchFamily="66" charset="0"/>
              </a:rPr>
              <a:t>99%</a:t>
            </a:r>
            <a:r>
              <a:rPr lang="en-US" dirty="0">
                <a:latin typeface="Comic Sans MS" panose="030F0702030302020204" pitchFamily="66" charset="0"/>
              </a:rPr>
              <a:t> were also classified as the </a:t>
            </a:r>
            <a:r>
              <a:rPr lang="en-US" i="1" dirty="0">
                <a:latin typeface="Comic Sans MS" panose="030F0702030302020204" pitchFamily="66" charset="0"/>
              </a:rPr>
              <a:t>same</a:t>
            </a:r>
            <a:r>
              <a:rPr lang="en-US" dirty="0">
                <a:latin typeface="Comic Sans MS" panose="030F0702030302020204" pitchFamily="66" charset="0"/>
              </a:rPr>
              <a:t> by IRT. </a:t>
            </a:r>
          </a:p>
          <a:p>
            <a:r>
              <a:rPr lang="en-US" dirty="0">
                <a:latin typeface="Comic Sans MS" panose="030F0702030302020204" pitchFamily="66" charset="0"/>
              </a:rPr>
              <a:t>However, only </a:t>
            </a:r>
            <a:r>
              <a:rPr lang="en-US" dirty="0">
                <a:highlight>
                  <a:srgbClr val="FFFF00"/>
                </a:highlight>
                <a:latin typeface="Comic Sans MS" panose="030F0702030302020204" pitchFamily="66" charset="0"/>
              </a:rPr>
              <a:t>27%</a:t>
            </a:r>
            <a:r>
              <a:rPr lang="en-US" dirty="0">
                <a:latin typeface="Comic Sans MS" panose="030F0702030302020204" pitchFamily="66" charset="0"/>
              </a:rPr>
              <a:t> of the 173 people that were </a:t>
            </a:r>
            <a:r>
              <a:rPr lang="en-US" i="1" dirty="0">
                <a:latin typeface="Comic Sans MS" panose="030F0702030302020204" pitchFamily="66" charset="0"/>
              </a:rPr>
              <a:t>worse</a:t>
            </a:r>
            <a:r>
              <a:rPr lang="en-US" dirty="0">
                <a:latin typeface="Comic Sans MS" panose="030F0702030302020204" pitchFamily="66" charset="0"/>
              </a:rPr>
              <a:t> according to CTT were classified as such by IRT.  Similarly, only </a:t>
            </a:r>
            <a:r>
              <a:rPr lang="en-US" dirty="0">
                <a:highlight>
                  <a:srgbClr val="FFFF00"/>
                </a:highlight>
                <a:latin typeface="Comic Sans MS" panose="030F0702030302020204" pitchFamily="66" charset="0"/>
              </a:rPr>
              <a:t>38%</a:t>
            </a:r>
            <a:r>
              <a:rPr lang="en-US" dirty="0">
                <a:latin typeface="Comic Sans MS" panose="030F0702030302020204" pitchFamily="66" charset="0"/>
              </a:rPr>
              <a:t> of the 236 people classified as </a:t>
            </a:r>
            <a:r>
              <a:rPr lang="en-US" i="1" dirty="0">
                <a:latin typeface="Comic Sans MS" panose="030F0702030302020204" pitchFamily="66" charset="0"/>
              </a:rPr>
              <a:t>better</a:t>
            </a:r>
            <a:r>
              <a:rPr lang="en-US" dirty="0">
                <a:latin typeface="Comic Sans MS" panose="030F0702030302020204" pitchFamily="66" charset="0"/>
              </a:rPr>
              <a:t> by CTT were also deemed </a:t>
            </a:r>
            <a:r>
              <a:rPr lang="en-US" i="1" dirty="0">
                <a:latin typeface="Comic Sans MS" panose="030F0702030302020204" pitchFamily="66" charset="0"/>
              </a:rPr>
              <a:t>better</a:t>
            </a:r>
            <a:r>
              <a:rPr lang="en-US" dirty="0">
                <a:latin typeface="Comic Sans MS" panose="030F0702030302020204" pitchFamily="66" charset="0"/>
              </a:rPr>
              <a:t> by IRT.  </a:t>
            </a:r>
          </a:p>
          <a:p>
            <a:r>
              <a:rPr lang="en-US" dirty="0">
                <a:latin typeface="Comic Sans MS" panose="030F0702030302020204" pitchFamily="66" charset="0"/>
              </a:rPr>
              <a:t>The Spearman rank—order correlation between CTT and IRT categories of change was 0.54 (p = 0.0228).</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12</a:t>
            </a:fld>
            <a:endParaRPr lang="en-US"/>
          </a:p>
        </p:txBody>
      </p:sp>
    </p:spTree>
    <p:extLst>
      <p:ext uri="{BB962C8B-B14F-4D97-AF65-F5344CB8AC3E}">
        <p14:creationId xmlns:p14="http://schemas.microsoft.com/office/powerpoint/2010/main" val="553380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13</a:t>
            </a:fld>
            <a:endParaRPr lang="en-US"/>
          </a:p>
        </p:txBody>
      </p:sp>
    </p:spTree>
    <p:extLst>
      <p:ext uri="{BB962C8B-B14F-4D97-AF65-F5344CB8AC3E}">
        <p14:creationId xmlns:p14="http://schemas.microsoft.com/office/powerpoint/2010/main" val="2600847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14</a:t>
            </a:fld>
            <a:endParaRPr lang="en-US"/>
          </a:p>
        </p:txBody>
      </p:sp>
    </p:spTree>
    <p:extLst>
      <p:ext uri="{BB962C8B-B14F-4D97-AF65-F5344CB8AC3E}">
        <p14:creationId xmlns:p14="http://schemas.microsoft.com/office/powerpoint/2010/main" val="3270253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Some have expressed dismay at the relatively small percentage of people classified as changed based on individual statistical significance.  </a:t>
            </a:r>
          </a:p>
          <a:p>
            <a:r>
              <a:rPr lang="en-US" sz="1400" dirty="0">
                <a:latin typeface="Comic Sans MS" panose="030F0702030302020204" pitchFamily="66" charset="0"/>
              </a:rPr>
              <a:t>One strategy for classifying change is to use a combination of one-tailed and two-tailed tests of significance and report five levels of change: </a:t>
            </a:r>
            <a:r>
              <a:rPr lang="en-US" sz="1400" i="1" dirty="0">
                <a:latin typeface="Comic Sans MS" panose="030F0702030302020204" pitchFamily="66" charset="0"/>
              </a:rPr>
              <a:t>definitely worse</a:t>
            </a:r>
            <a:r>
              <a:rPr lang="en-US" sz="1400" dirty="0">
                <a:latin typeface="Comic Sans MS" panose="030F0702030302020204" pitchFamily="66" charset="0"/>
              </a:rPr>
              <a:t> (two-tailed), </a:t>
            </a:r>
            <a:r>
              <a:rPr lang="en-US" sz="1400" i="1" dirty="0">
                <a:latin typeface="Comic Sans MS" panose="030F0702030302020204" pitchFamily="66" charset="0"/>
              </a:rPr>
              <a:t>probably worse</a:t>
            </a:r>
            <a:r>
              <a:rPr lang="en-US" sz="1400" dirty="0">
                <a:latin typeface="Comic Sans MS" panose="030F0702030302020204" pitchFamily="66" charset="0"/>
              </a:rPr>
              <a:t> (one-tailed), </a:t>
            </a:r>
            <a:r>
              <a:rPr lang="en-US" sz="1400" i="1" dirty="0">
                <a:latin typeface="Comic Sans MS" panose="030F0702030302020204" pitchFamily="66" charset="0"/>
              </a:rPr>
              <a:t>same</a:t>
            </a:r>
            <a:r>
              <a:rPr lang="en-US" sz="1400" dirty="0">
                <a:latin typeface="Comic Sans MS" panose="030F0702030302020204" pitchFamily="66" charset="0"/>
              </a:rPr>
              <a:t> (one-tailed), </a:t>
            </a:r>
            <a:r>
              <a:rPr lang="en-US" sz="1400" i="1" dirty="0">
                <a:latin typeface="Comic Sans MS" panose="030F0702030302020204" pitchFamily="66" charset="0"/>
              </a:rPr>
              <a:t>probably better</a:t>
            </a:r>
            <a:r>
              <a:rPr lang="en-US" sz="1400" dirty="0">
                <a:latin typeface="Comic Sans MS" panose="030F0702030302020204" pitchFamily="66" charset="0"/>
              </a:rPr>
              <a:t> (one-tailed), and </a:t>
            </a:r>
            <a:r>
              <a:rPr lang="en-US" sz="1400" i="1" dirty="0">
                <a:latin typeface="Comic Sans MS" panose="030F0702030302020204" pitchFamily="66" charset="0"/>
              </a:rPr>
              <a:t>definitely better</a:t>
            </a:r>
            <a:r>
              <a:rPr lang="en-US" sz="1400" dirty="0">
                <a:latin typeface="Comic Sans MS" panose="030F0702030302020204" pitchFamily="66" charset="0"/>
              </a:rPr>
              <a:t> (two-tailed).  This table  shows the number and percentage of people who fall into these 5 categories of change for physical function and emotional distress using IRT estimates.  </a:t>
            </a:r>
          </a:p>
          <a:p>
            <a:r>
              <a:rPr lang="en-US" sz="1400" dirty="0">
                <a:latin typeface="Comic Sans MS" panose="030F0702030302020204" pitchFamily="66" charset="0"/>
              </a:rPr>
              <a:t>Note that a very similar number of people are classified as worse versus better for emotional distress (a measure that did not change significantly at the group-level) while a greater number got </a:t>
            </a:r>
            <a:r>
              <a:rPr lang="en-US" sz="1400" i="1" dirty="0">
                <a:latin typeface="Comic Sans MS" panose="030F0702030302020204" pitchFamily="66" charset="0"/>
              </a:rPr>
              <a:t>better</a:t>
            </a:r>
            <a:r>
              <a:rPr lang="en-US" sz="1400" dirty="0">
                <a:latin typeface="Comic Sans MS" panose="030F0702030302020204" pitchFamily="66" charset="0"/>
              </a:rPr>
              <a:t> than got </a:t>
            </a:r>
            <a:r>
              <a:rPr lang="en-US" sz="1400" i="1" dirty="0">
                <a:latin typeface="Comic Sans MS" panose="030F0702030302020204" pitchFamily="66" charset="0"/>
              </a:rPr>
              <a:t>worse</a:t>
            </a:r>
            <a:r>
              <a:rPr lang="en-US" sz="1400" dirty="0">
                <a:latin typeface="Comic Sans MS" panose="030F0702030302020204" pitchFamily="66" charset="0"/>
              </a:rPr>
              <a:t> on physical function (a measure that improved significantly at the group-level).</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15</a:t>
            </a:fld>
            <a:endParaRPr lang="en-US"/>
          </a:p>
        </p:txBody>
      </p:sp>
    </p:spTree>
    <p:extLst>
      <p:ext uri="{BB962C8B-B14F-4D97-AF65-F5344CB8AC3E}">
        <p14:creationId xmlns:p14="http://schemas.microsoft.com/office/powerpoint/2010/main" val="4294692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8" charset="-128"/>
              </a:defRPr>
            </a:lvl1pPr>
            <a:lvl2pPr marL="758288" indent="-291649" eaLnBrk="0" hangingPunct="0">
              <a:defRPr>
                <a:solidFill>
                  <a:schemeClr val="tx1"/>
                </a:solidFill>
                <a:latin typeface="Arial" charset="0"/>
                <a:ea typeface="ＭＳ Ｐゴシック" pitchFamily="-108" charset="-128"/>
              </a:defRPr>
            </a:lvl2pPr>
            <a:lvl3pPr marL="1166596" indent="-233319" eaLnBrk="0" hangingPunct="0">
              <a:defRPr>
                <a:solidFill>
                  <a:schemeClr val="tx1"/>
                </a:solidFill>
                <a:latin typeface="Arial" charset="0"/>
                <a:ea typeface="ＭＳ Ｐゴシック" pitchFamily="-108" charset="-128"/>
              </a:defRPr>
            </a:lvl3pPr>
            <a:lvl4pPr marL="1633235" indent="-233319" eaLnBrk="0" hangingPunct="0">
              <a:defRPr>
                <a:solidFill>
                  <a:schemeClr val="tx1"/>
                </a:solidFill>
                <a:latin typeface="Arial" charset="0"/>
                <a:ea typeface="ＭＳ Ｐゴシック" pitchFamily="-108" charset="-128"/>
              </a:defRPr>
            </a:lvl4pPr>
            <a:lvl5pPr marL="2099872" indent="-233319" eaLnBrk="0" hangingPunct="0">
              <a:defRPr>
                <a:solidFill>
                  <a:schemeClr val="tx1"/>
                </a:solidFill>
                <a:latin typeface="Arial" charset="0"/>
                <a:ea typeface="ＭＳ Ｐゴシック" pitchFamily="-108" charset="-128"/>
              </a:defRPr>
            </a:lvl5pPr>
            <a:lvl6pPr marL="2566511" indent="-233319" eaLnBrk="0" fontAlgn="base" hangingPunct="0">
              <a:spcBef>
                <a:spcPct val="0"/>
              </a:spcBef>
              <a:spcAft>
                <a:spcPct val="0"/>
              </a:spcAft>
              <a:defRPr>
                <a:solidFill>
                  <a:schemeClr val="tx1"/>
                </a:solidFill>
                <a:latin typeface="Arial" charset="0"/>
                <a:ea typeface="ＭＳ Ｐゴシック" pitchFamily="-108" charset="-128"/>
              </a:defRPr>
            </a:lvl6pPr>
            <a:lvl7pPr marL="3033149" indent="-233319" eaLnBrk="0" fontAlgn="base" hangingPunct="0">
              <a:spcBef>
                <a:spcPct val="0"/>
              </a:spcBef>
              <a:spcAft>
                <a:spcPct val="0"/>
              </a:spcAft>
              <a:defRPr>
                <a:solidFill>
                  <a:schemeClr val="tx1"/>
                </a:solidFill>
                <a:latin typeface="Arial" charset="0"/>
                <a:ea typeface="ＭＳ Ｐゴシック" pitchFamily="-108" charset="-128"/>
              </a:defRPr>
            </a:lvl7pPr>
            <a:lvl8pPr marL="3499787" indent="-233319" eaLnBrk="0" fontAlgn="base" hangingPunct="0">
              <a:spcBef>
                <a:spcPct val="0"/>
              </a:spcBef>
              <a:spcAft>
                <a:spcPct val="0"/>
              </a:spcAft>
              <a:defRPr>
                <a:solidFill>
                  <a:schemeClr val="tx1"/>
                </a:solidFill>
                <a:latin typeface="Arial" charset="0"/>
                <a:ea typeface="ＭＳ Ｐゴシック" pitchFamily="-108" charset="-128"/>
              </a:defRPr>
            </a:lvl8pPr>
            <a:lvl9pPr marL="3966426" indent="-233319" eaLnBrk="0" fontAlgn="base" hangingPunct="0">
              <a:spcBef>
                <a:spcPct val="0"/>
              </a:spcBef>
              <a:spcAft>
                <a:spcPct val="0"/>
              </a:spcAft>
              <a:defRPr>
                <a:solidFill>
                  <a:schemeClr val="tx1"/>
                </a:solidFill>
                <a:latin typeface="Arial" charset="0"/>
                <a:ea typeface="ＭＳ Ｐゴシック" pitchFamily="-108" charset="-128"/>
              </a:defRPr>
            </a:lvl9pPr>
          </a:lstStyle>
          <a:p>
            <a:pPr eaLnBrk="1" hangingPunct="1">
              <a:defRPr/>
            </a:pPr>
            <a:fld id="{D81E44E4-4BC4-4A8B-8C00-2341FDED9C6C}" type="slidenum">
              <a:rPr lang="en-US"/>
              <a:pPr eaLnBrk="1" hangingPunct="1">
                <a:defRPr/>
              </a:pPr>
              <a:t>16</a:t>
            </a:fld>
            <a:endParaRPr lang="en-US"/>
          </a:p>
        </p:txBody>
      </p:sp>
      <p:sp>
        <p:nvSpPr>
          <p:cNvPr id="190467" name="Slide Image Placeholder 1"/>
          <p:cNvSpPr>
            <a:spLocks noGrp="1" noRot="1" noChangeAspect="1" noTextEdit="1"/>
          </p:cNvSpPr>
          <p:nvPr>
            <p:ph type="sldImg"/>
          </p:nvPr>
        </p:nvSpPr>
        <p:spPr>
          <a:ln/>
        </p:spPr>
      </p:sp>
      <p:sp>
        <p:nvSpPr>
          <p:cNvPr id="190468" name="Notes Placeholder 2"/>
          <p:cNvSpPr>
            <a:spLocks noGrp="1"/>
          </p:cNvSpPr>
          <p:nvPr>
            <p:ph type="body" idx="1"/>
          </p:nvPr>
        </p:nvSpPr>
        <p:spPr>
          <a:xfrm>
            <a:off x="946360" y="4460243"/>
            <a:ext cx="5209756" cy="4224654"/>
          </a:xfrm>
          <a:noFill/>
          <a:ln w="9525"/>
        </p:spPr>
        <p:txBody>
          <a:bodyPr/>
          <a:lstStyle/>
          <a:p>
            <a:pPr eaLnBrk="1" hangingPunct="1"/>
            <a:r>
              <a:rPr lang="en-US" altLang="en-US" sz="1400" dirty="0" err="1">
                <a:latin typeface="Comic Sans MS" panose="030F0702030302020204" pitchFamily="66" charset="0"/>
              </a:rPr>
              <a:t>Jabrayilov</a:t>
            </a:r>
            <a:r>
              <a:rPr lang="en-US" altLang="en-US" sz="1400" dirty="0">
                <a:latin typeface="Comic Sans MS" panose="030F0702030302020204" pitchFamily="66" charset="0"/>
              </a:rPr>
              <a:t> et al. did a simulation and concluded that IRT is superior to CTT in detection of individual change when a scale has 20 or more items, but CTT was superior for shorter scales.  </a:t>
            </a:r>
          </a:p>
          <a:p>
            <a:pPr eaLnBrk="1" hangingPunct="1"/>
            <a:endParaRPr lang="en-US" altLang="en-US" sz="1400" dirty="0">
              <a:latin typeface="Comic Sans MS" panose="030F0702030302020204" pitchFamily="66" charset="0"/>
            </a:endParaRPr>
          </a:p>
          <a:p>
            <a:pPr eaLnBrk="1" hangingPunct="1"/>
            <a:r>
              <a:rPr lang="en-US" altLang="en-US" sz="1400" dirty="0">
                <a:latin typeface="Comic Sans MS" panose="030F0702030302020204" pitchFamily="66" charset="0"/>
              </a:rPr>
              <a:t>The simulation used the Fisher information function to estimate IRT standard errors but we used expected a-posterior SDs here.</a:t>
            </a:r>
          </a:p>
        </p:txBody>
      </p:sp>
      <p:sp>
        <p:nvSpPr>
          <p:cNvPr id="190469" name="Slide Number Placeholder 3"/>
          <p:cNvSpPr txBox="1">
            <a:spLocks noGrp="1"/>
          </p:cNvSpPr>
          <p:nvPr/>
        </p:nvSpPr>
        <p:spPr bwMode="auto">
          <a:xfrm>
            <a:off x="4024417" y="8918893"/>
            <a:ext cx="3078058" cy="469582"/>
          </a:xfrm>
          <a:prstGeom prst="rect">
            <a:avLst/>
          </a:prstGeom>
          <a:noFill/>
          <a:ln w="12700" cap="sq">
            <a:noFill/>
            <a:miter lim="800000"/>
            <a:headEnd type="none" w="sm" len="sm"/>
            <a:tailEnd type="none" w="sm" len="sm"/>
          </a:ln>
        </p:spPr>
        <p:txBody>
          <a:bodyPr lIns="93327" tIns="46665" rIns="93327" bIns="46665" anchor="b"/>
          <a:lstStyle/>
          <a:p>
            <a:pPr algn="r" eaLnBrk="0" hangingPunct="0"/>
            <a:fld id="{1C66787E-2916-4B06-8C09-D7DF3ED913EA}" type="slidenum">
              <a:rPr lang="en-US" altLang="en-US" sz="1200">
                <a:ea typeface="MS PGothic" pitchFamily="34" charset="-128"/>
              </a:rPr>
              <a:pPr algn="r" eaLnBrk="0" hangingPunct="0"/>
              <a:t>16</a:t>
            </a:fld>
            <a:endParaRPr lang="en-US" altLang="en-US" sz="1200">
              <a:ea typeface="MS PGothic" pitchFamily="34" charset="-128"/>
            </a:endParaRPr>
          </a:p>
        </p:txBody>
      </p:sp>
    </p:spTree>
    <p:extLst>
      <p:ext uri="{BB962C8B-B14F-4D97-AF65-F5344CB8AC3E}">
        <p14:creationId xmlns:p14="http://schemas.microsoft.com/office/powerpoint/2010/main" val="299186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2</a:t>
            </a:fld>
            <a:endParaRPr lang="en-US"/>
          </a:p>
        </p:txBody>
      </p:sp>
    </p:spTree>
    <p:extLst>
      <p:ext uri="{BB962C8B-B14F-4D97-AF65-F5344CB8AC3E}">
        <p14:creationId xmlns:p14="http://schemas.microsoft.com/office/powerpoint/2010/main" val="2392471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79437" y="4458651"/>
            <a:ext cx="6248400" cy="4226246"/>
          </a:xfrm>
        </p:spPr>
        <p:txBody>
          <a:bodyPr/>
          <a:lstStyle/>
          <a:p>
            <a:r>
              <a:rPr lang="en-US" sz="1400" dirty="0">
                <a:latin typeface="Comic Sans MS" panose="030F0702030302020204" pitchFamily="66" charset="0"/>
              </a:rPr>
              <a:t>72% of those eligible for the study (n =  2024 out of 2829) participated.</a:t>
            </a:r>
          </a:p>
          <a:p>
            <a:endParaRPr lang="en-US" sz="1400" dirty="0">
              <a:latin typeface="Comic Sans MS" panose="030F0702030302020204" pitchFamily="66" charset="0"/>
            </a:endParaRPr>
          </a:p>
          <a:p>
            <a:r>
              <a:rPr lang="en-US" sz="1400" dirty="0">
                <a:latin typeface="Comic Sans MS" panose="030F0702030302020204" pitchFamily="66" charset="0"/>
              </a:rPr>
              <a:t>n = 1834 (65%) of the 2829; 91% of 2024.</a:t>
            </a:r>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3</a:t>
            </a:fld>
            <a:endParaRPr lang="en-US"/>
          </a:p>
        </p:txBody>
      </p:sp>
    </p:spTree>
    <p:extLst>
      <p:ext uri="{BB962C8B-B14F-4D97-AF65-F5344CB8AC3E}">
        <p14:creationId xmlns:p14="http://schemas.microsoft.com/office/powerpoint/2010/main" val="2122072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4</a:t>
            </a:fld>
            <a:endParaRPr lang="en-US"/>
          </a:p>
        </p:txBody>
      </p:sp>
    </p:spTree>
    <p:extLst>
      <p:ext uri="{BB962C8B-B14F-4D97-AF65-F5344CB8AC3E}">
        <p14:creationId xmlns:p14="http://schemas.microsoft.com/office/powerpoint/2010/main" val="513249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Comic Sans MS" panose="030F0702030302020204" pitchFamily="66" charset="0"/>
            </a:endParaRPr>
          </a:p>
          <a:p>
            <a:r>
              <a:rPr lang="en-US" sz="1400" dirty="0">
                <a:latin typeface="Comic Sans MS" panose="030F0702030302020204" pitchFamily="66" charset="0"/>
              </a:rPr>
              <a:t>Patients completed the PROMIS 29-item and we computed  6 multi-item scale scores and the physical and mental health summary scores.</a:t>
            </a:r>
          </a:p>
          <a:p>
            <a:r>
              <a:rPr lang="en-US" sz="1400" dirty="0">
                <a:latin typeface="Comic Sans MS" panose="030F0702030302020204" pitchFamily="66" charset="0"/>
              </a:rPr>
              <a:t>The PROMIS-29 scores are on a T-score metric with a mean of 50 and SD of 10 in the U.S. general population.  For simplicity, I coded all scores so that a higher score represents better health.</a:t>
            </a:r>
          </a:p>
          <a:p>
            <a:r>
              <a:rPr lang="en-US" sz="1400" i="1" dirty="0">
                <a:latin typeface="Comic Sans MS" panose="030F0702030302020204" pitchFamily="66" charset="0"/>
              </a:rPr>
              <a:t>[Typically, higher scores represent better physical functioning, social health, and physical and mental health summary scores.  Higher scores are worse for the other 4 scales (pain, fatigue, sleep disturbance, and emotional distress).]</a:t>
            </a:r>
          </a:p>
          <a:p>
            <a:endParaRPr lang="en-US" dirty="0"/>
          </a:p>
        </p:txBody>
      </p:sp>
      <p:sp>
        <p:nvSpPr>
          <p:cNvPr id="4" name="Slide Number Placeholder 3"/>
          <p:cNvSpPr>
            <a:spLocks noGrp="1"/>
          </p:cNvSpPr>
          <p:nvPr>
            <p:ph type="sldNum" sz="quarter" idx="10"/>
          </p:nvPr>
        </p:nvSpPr>
        <p:spPr/>
        <p:txBody>
          <a:bodyPr/>
          <a:lstStyle/>
          <a:p>
            <a:fld id="{E0B07FFA-19E1-4D73-9D58-822071DB9741}" type="slidenum">
              <a:rPr lang="en-US" smtClean="0"/>
              <a:t>5</a:t>
            </a:fld>
            <a:endParaRPr lang="en-US"/>
          </a:p>
        </p:txBody>
      </p:sp>
    </p:spTree>
    <p:extLst>
      <p:ext uri="{BB962C8B-B14F-4D97-AF65-F5344CB8AC3E}">
        <p14:creationId xmlns:p14="http://schemas.microsoft.com/office/powerpoint/2010/main" val="3494225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Comic Sans MS" panose="030F0702030302020204" pitchFamily="66" charset="0"/>
            </a:endParaRPr>
          </a:p>
          <a:p>
            <a:r>
              <a:rPr lang="en-US" sz="1400" dirty="0">
                <a:latin typeface="Comic Sans MS" panose="030F0702030302020204" pitchFamily="66" charset="0"/>
              </a:rPr>
              <a:t>The reliabilities of the PROMIS-29 v2.0 measures in this sample were 0.85 or higher. </a:t>
            </a:r>
          </a:p>
          <a:p>
            <a:r>
              <a:rPr lang="en-US" sz="1400" dirty="0">
                <a:latin typeface="Comic Sans MS" panose="030F0702030302020204" pitchFamily="66" charset="0"/>
              </a:rPr>
              <a:t>Baseline means indicate that the sample of patients with chronic low back pain or neck pain are similar to the U.S. general population on emotional distress and better on social health.  But they have worse physical functioning and more pain, fatigue, sleep disturbance, and worse physical and mental health summary scores.</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6</a:t>
            </a:fld>
            <a:endParaRPr lang="en-US"/>
          </a:p>
        </p:txBody>
      </p:sp>
    </p:spTree>
    <p:extLst>
      <p:ext uri="{BB962C8B-B14F-4D97-AF65-F5344CB8AC3E}">
        <p14:creationId xmlns:p14="http://schemas.microsoft.com/office/powerpoint/2010/main" val="137325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7</a:t>
            </a:fld>
            <a:endParaRPr lang="en-US"/>
          </a:p>
        </p:txBody>
      </p:sp>
    </p:spTree>
    <p:extLst>
      <p:ext uri="{BB962C8B-B14F-4D97-AF65-F5344CB8AC3E}">
        <p14:creationId xmlns:p14="http://schemas.microsoft.com/office/powerpoint/2010/main" val="4181118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026"/>
          <p:cNvSpPr>
            <a:spLocks noGrp="1" noRot="1" noChangeAspect="1" noChangeArrowheads="1" noTextEdit="1"/>
          </p:cNvSpPr>
          <p:nvPr>
            <p:ph type="sldImg"/>
          </p:nvPr>
        </p:nvSpPr>
        <p:spPr>
          <a:ln/>
        </p:spPr>
      </p:sp>
      <p:sp>
        <p:nvSpPr>
          <p:cNvPr id="178179" name="Rectangle 1027"/>
          <p:cNvSpPr>
            <a:spLocks noGrp="1" noChangeArrowheads="1"/>
          </p:cNvSpPr>
          <p:nvPr>
            <p:ph type="body" idx="1"/>
          </p:nvPr>
        </p:nvSpPr>
        <p:spPr>
          <a:noFill/>
          <a:ln w="9525"/>
        </p:spPr>
        <p:txBody>
          <a:bodyPr/>
          <a:lstStyle/>
          <a:p>
            <a:r>
              <a:rPr lang="en-US" altLang="en-US" sz="1400" dirty="0">
                <a:latin typeface="Comic Sans MS" panose="030F0702030302020204" pitchFamily="66" charset="0"/>
              </a:rPr>
              <a:t>Next, we were interested in how many people got better, stayed the same, and got worse over the 3 months of the study.  We used the reliable change index to evaluate the significance of individual change.</a:t>
            </a:r>
          </a:p>
        </p:txBody>
      </p:sp>
    </p:spTree>
    <p:extLst>
      <p:ext uri="{BB962C8B-B14F-4D97-AF65-F5344CB8AC3E}">
        <p14:creationId xmlns:p14="http://schemas.microsoft.com/office/powerpoint/2010/main" val="1276333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Rot="1" noChangeAspect="1" noChangeArrowheads="1" noTextEdit="1"/>
          </p:cNvSpPr>
          <p:nvPr>
            <p:ph type="sldImg"/>
          </p:nvPr>
        </p:nvSpPr>
        <p:spPr>
          <a:ln/>
        </p:spPr>
      </p:sp>
      <p:sp>
        <p:nvSpPr>
          <p:cNvPr id="87043"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p>
        </p:txBody>
      </p:sp>
    </p:spTree>
    <p:extLst>
      <p:ext uri="{BB962C8B-B14F-4D97-AF65-F5344CB8AC3E}">
        <p14:creationId xmlns:p14="http://schemas.microsoft.com/office/powerpoint/2010/main" val="3690795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638"/>
            <a:ext cx="8743950" cy="1470025"/>
          </a:xfrm>
        </p:spPr>
        <p:txBody>
          <a:bodyPr/>
          <a:lstStyle/>
          <a:p>
            <a:r>
              <a:rPr lang="en-US"/>
              <a:t>Click to edit Master title style</a:t>
            </a:r>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B4C62D00-B1E3-4835-884C-5F222AD40C36}" type="datetime4">
              <a:rPr lang="en-US" smtClean="0"/>
              <a:pPr>
                <a:defRPr/>
              </a:pPr>
              <a:t>October 21, 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64FC7D-27F8-4040-9DB7-283913AE0F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445A4A1-9252-4FD7-8760-8C2999A8B094}" type="datetime4">
              <a:rPr lang="en-US" smtClean="0"/>
              <a:pPr>
                <a:defRPr/>
              </a:pPr>
              <a:t>October 21, 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BD421E-8161-453C-8076-6BF5406752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851"/>
            <a:ext cx="2314575"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274851"/>
            <a:ext cx="67722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35401EB-4B9C-48CC-ADED-389175255878}" type="datetime4">
              <a:rPr lang="en-US" smtClean="0"/>
              <a:pPr>
                <a:defRPr/>
              </a:pPr>
              <a:t>October 21, 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DF06D7-3CF0-4962-B168-1E7701C0AC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941294" y="1417638"/>
            <a:ext cx="7261414" cy="4930775"/>
          </a:xfrm>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3549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93E360E-EB38-4DBC-9C96-F00C75741A90}" type="datetime4">
              <a:rPr lang="en-US" smtClean="0"/>
              <a:pPr>
                <a:defRPr/>
              </a:pPr>
              <a:t>October 21,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5144EA-161E-419D-B606-46724030BA3B}" type="slidenum">
              <a:rPr lang="en-US" smtClean="0"/>
              <a:pPr>
                <a:defRPr/>
              </a:pPr>
              <a:t>‹#›</a:t>
            </a:fld>
            <a:endParaRPr lang="en-US"/>
          </a:p>
        </p:txBody>
      </p:sp>
    </p:spTree>
    <p:extLst>
      <p:ext uri="{BB962C8B-B14F-4D97-AF65-F5344CB8AC3E}">
        <p14:creationId xmlns:p14="http://schemas.microsoft.com/office/powerpoint/2010/main" val="474646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941294" y="1417638"/>
            <a:ext cx="7261414" cy="4930775"/>
          </a:xfrm>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5241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93E360E-EB38-4DBC-9C96-F00C75741A90}" type="datetime4">
              <a:rPr lang="en-US" smtClean="0"/>
              <a:pPr>
                <a:defRPr/>
              </a:pPr>
              <a:t>October 21, 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5144EA-161E-419D-B606-46724030BA3B}" type="slidenum">
              <a:rPr lang="en-US" smtClean="0"/>
              <a:pPr>
                <a:defRPr/>
              </a:pPr>
              <a:t>‹#›</a:t>
            </a:fld>
            <a:endParaRPr lang="en-US"/>
          </a:p>
        </p:txBody>
      </p:sp>
    </p:spTree>
    <p:extLst>
      <p:ext uri="{BB962C8B-B14F-4D97-AF65-F5344CB8AC3E}">
        <p14:creationId xmlns:p14="http://schemas.microsoft.com/office/powerpoint/2010/main" val="30875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93E360E-EB38-4DBC-9C96-F00C75741A90}" type="datetime4">
              <a:rPr lang="en-US" smtClean="0"/>
              <a:pPr>
                <a:defRPr/>
              </a:pPr>
              <a:t>October 21, 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372350" y="6245225"/>
            <a:ext cx="1619250" cy="476250"/>
          </a:xfrm>
          <a:ln/>
        </p:spPr>
        <p:txBody>
          <a:bodyPr/>
          <a:lstStyle>
            <a:lvl1pPr>
              <a:defRPr/>
            </a:lvl1pPr>
          </a:lstStyle>
          <a:p>
            <a:pPr>
              <a:defRPr/>
            </a:pPr>
            <a:fld id="{0C5144EA-161E-419D-B606-46724030B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2" y="4407113"/>
            <a:ext cx="874395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12602"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FE16653-7477-46EE-A296-04E01C88B3E7}" type="datetime4">
              <a:rPr lang="en-US" smtClean="0"/>
              <a:pPr>
                <a:defRPr/>
              </a:pPr>
              <a:t>October 21, 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458977-03B1-44FE-8B2A-BEE55865E64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1600206"/>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29225" y="1600206"/>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0644D67-F380-4D19-8DC2-D8D7A69C8563}" type="datetime4">
              <a:rPr lang="en-US" smtClean="0"/>
              <a:pPr>
                <a:defRPr/>
              </a:pPr>
              <a:t>October 21, 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719EFA-3A8A-4C18-A720-9C0EC50ECD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225773"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225773"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794CBE2D-70F3-49DF-A8CE-D027752C8EA0}" type="datetime4">
              <a:rPr lang="en-US" smtClean="0"/>
              <a:pPr>
                <a:defRPr/>
              </a:pPr>
              <a:t>October 21, 2019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67A2FA-A687-472D-9525-18D7C7100D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5920A68-4B0D-44CB-80E7-7F72BDD3676F}" type="datetime4">
              <a:rPr lang="en-US" smtClean="0"/>
              <a:pPr>
                <a:defRPr/>
              </a:pPr>
              <a:t>October 21, 2019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B15C0F-D46F-4F15-BEA4-3F0FAA134F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42E1A488-F133-44E0-BCE0-C7297E6E078D}" type="datetime4">
              <a:rPr lang="en-US" smtClean="0"/>
              <a:pPr>
                <a:defRPr/>
              </a:pPr>
              <a:t>October 21, 2019</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372350" y="6245225"/>
            <a:ext cx="1466850" cy="476250"/>
          </a:xfrm>
        </p:spPr>
        <p:txBody>
          <a:bodyPr/>
          <a:lstStyle>
            <a:lvl1pPr>
              <a:defRPr/>
            </a:lvl1pPr>
          </a:lstStyle>
          <a:p>
            <a:pPr>
              <a:defRPr/>
            </a:pPr>
            <a:fld id="{FC104A63-7622-4A0E-8213-283EA964E1B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5" y="273050"/>
            <a:ext cx="338435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021931" y="273263"/>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355" y="1435103"/>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41975F8-1663-4452-B460-4155C3994215}" type="datetime4">
              <a:rPr lang="en-US" smtClean="0"/>
              <a:pPr>
                <a:defRPr/>
              </a:pPr>
              <a:t>October 21, 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76091-6E7F-47D4-BCEF-D4FB530B77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324" y="4800600"/>
            <a:ext cx="6172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6B6E74-21EF-4574-967D-34216100E44B}" type="datetime4">
              <a:rPr lang="en-US" smtClean="0"/>
              <a:pPr>
                <a:defRPr/>
              </a:pPr>
              <a:t>October 21, 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0EE16E-B068-4EA7-9C0F-EA431C66DB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600200"/>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8964" name="Rectangle 4"/>
          <p:cNvSpPr>
            <a:spLocks noGrp="1" noChangeArrowheads="1"/>
          </p:cNvSpPr>
          <p:nvPr>
            <p:ph type="dt" sz="half" idx="2"/>
          </p:nvPr>
        </p:nvSpPr>
        <p:spPr bwMode="auto">
          <a:xfrm>
            <a:off x="514350" y="6245225"/>
            <a:ext cx="2400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cs typeface="+mn-cs"/>
              </a:defRPr>
            </a:lvl1pPr>
          </a:lstStyle>
          <a:p>
            <a:pPr>
              <a:defRPr/>
            </a:pPr>
            <a:fld id="{B61280BB-8824-4F15-A934-5DD9C1B3420A}" type="datetime4">
              <a:rPr lang="en-US" smtClean="0"/>
              <a:pPr>
                <a:defRPr/>
              </a:pPr>
              <a:t>October 21, 2019</a:t>
            </a:fld>
            <a:endParaRPr lang="en-US"/>
          </a:p>
        </p:txBody>
      </p:sp>
      <p:sp>
        <p:nvSpPr>
          <p:cNvPr id="168965" name="Rectangle 5"/>
          <p:cNvSpPr>
            <a:spLocks noGrp="1" noChangeArrowheads="1"/>
          </p:cNvSpPr>
          <p:nvPr>
            <p:ph type="ftr" sz="quarter" idx="3"/>
          </p:nvPr>
        </p:nvSpPr>
        <p:spPr bwMode="auto">
          <a:xfrm>
            <a:off x="3514725" y="6245225"/>
            <a:ext cx="32575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lvl1pPr>
          </a:lstStyle>
          <a:p>
            <a:pPr>
              <a:defRPr/>
            </a:pPr>
            <a:endParaRPr lang="en-US"/>
          </a:p>
        </p:txBody>
      </p:sp>
      <p:sp>
        <p:nvSpPr>
          <p:cNvPr id="168966" name="Rectangle 6"/>
          <p:cNvSpPr>
            <a:spLocks noGrp="1" noChangeArrowheads="1"/>
          </p:cNvSpPr>
          <p:nvPr>
            <p:ph type="sldNum" sz="quarter" idx="4"/>
          </p:nvPr>
        </p:nvSpPr>
        <p:spPr bwMode="auto">
          <a:xfrm>
            <a:off x="7372350" y="6245225"/>
            <a:ext cx="2400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cs typeface="+mn-cs"/>
              </a:defRPr>
            </a:lvl1pPr>
          </a:lstStyle>
          <a:p>
            <a:pPr>
              <a:defRPr/>
            </a:pPr>
            <a:fld id="{122CADC7-F8D5-43F5-B6BB-578E5327D47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8" r:id="rId7"/>
    <p:sldLayoutId id="2147483804" r:id="rId8"/>
    <p:sldLayoutId id="2147483805" r:id="rId9"/>
    <p:sldLayoutId id="2147483806" r:id="rId10"/>
    <p:sldLayoutId id="2147483807" r:id="rId11"/>
    <p:sldLayoutId id="214748380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1280BB-8824-4F15-A934-5DD9C1B3420A}" type="datetime4">
              <a:rPr lang="en-US" smtClean="0"/>
              <a:pPr>
                <a:defRPr/>
              </a:pPr>
              <a:t>October 21, 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22CADC7-F8D5-43F5-B6BB-578E5327D47E}" type="slidenum">
              <a:rPr lang="en-US" smtClean="0"/>
              <a:pPr>
                <a:defRPr/>
              </a:pPr>
              <a:t>‹#›</a:t>
            </a:fld>
            <a:endParaRPr lang="en-US"/>
          </a:p>
        </p:txBody>
      </p:sp>
    </p:spTree>
    <p:extLst>
      <p:ext uri="{BB962C8B-B14F-4D97-AF65-F5344CB8AC3E}">
        <p14:creationId xmlns:p14="http://schemas.microsoft.com/office/powerpoint/2010/main" val="2499079132"/>
      </p:ext>
    </p:extLst>
  </p:cSld>
  <p:clrMap bg1="lt1" tx1="dk1" bg2="lt2" tx2="dk2" accent1="accent1" accent2="accent2" accent3="accent3" accent4="accent4" accent5="accent5" accent6="accent6" hlink="hlink" folHlink="folHlink"/>
  <p:sldLayoutIdLst>
    <p:sldLayoutId id="2147483811" r:id="rId1"/>
    <p:sldLayoutId id="214748381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1280BB-8824-4F15-A934-5DD9C1B3420A}" type="datetime4">
              <a:rPr lang="en-US" smtClean="0"/>
              <a:pPr>
                <a:defRPr/>
              </a:pPr>
              <a:t>October 21, 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22CADC7-F8D5-43F5-B6BB-578E5327D47E}" type="slidenum">
              <a:rPr lang="en-US" smtClean="0"/>
              <a:pPr>
                <a:defRPr/>
              </a:pPr>
              <a:t>‹#›</a:t>
            </a:fld>
            <a:endParaRPr lang="en-US"/>
          </a:p>
        </p:txBody>
      </p:sp>
    </p:spTree>
    <p:extLst>
      <p:ext uri="{BB962C8B-B14F-4D97-AF65-F5344CB8AC3E}">
        <p14:creationId xmlns:p14="http://schemas.microsoft.com/office/powerpoint/2010/main" val="856125479"/>
      </p:ext>
    </p:extLst>
  </p:cSld>
  <p:clrMap bg1="lt1" tx1="dk1" bg2="lt2" tx2="dk2" accent1="accent1" accent2="accent2" accent3="accent3" accent4="accent4" accent5="accent5" accent6="accent6" hlink="hlink" folHlink="folHlink"/>
  <p:sldLayoutIdLst>
    <p:sldLayoutId id="214748381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2.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2.emf"/><Relationship Id="rId4"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3.emf"/><Relationship Id="rId4" Type="http://schemas.openxmlformats.org/officeDocument/2006/relationships/package" Target="../embeddings/Microsoft_Word_Document3.docx"/></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4.emf"/><Relationship Id="rId4" Type="http://schemas.openxmlformats.org/officeDocument/2006/relationships/package" Target="../embeddings/Microsoft_Word_Document4.docx"/></Relationships>
</file>

<file path=ppt/slides/_rels/slide16.xml.rels><?xml version="1.0" encoding="UTF-8" standalone="yes"?>
<Relationships xmlns="http://schemas.openxmlformats.org/package/2006/relationships"><Relationship Id="rId3" Type="http://schemas.openxmlformats.org/officeDocument/2006/relationships/hyperlink" Target="mailto:drhays@ucla.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principalspov.blogspot.com/2014/12/the-three-questions.html" TargetMode="External"/><Relationship Id="rId5" Type="http://schemas.openxmlformats.org/officeDocument/2006/relationships/image" Target="../media/image15.jpeg"/><Relationship Id="rId4" Type="http://schemas.openxmlformats.org/officeDocument/2006/relationships/hyperlink" Target="https://drhays.dgsom.ucla.edu/pages/presentati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hyperlink" Target="http://www.thebluediamondgallery.com/handwriting/s/sample.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7.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8661" y="378362"/>
            <a:ext cx="9144000" cy="1143000"/>
          </a:xfrm>
        </p:spPr>
        <p:txBody>
          <a:bodyPr/>
          <a:lstStyle/>
          <a:p>
            <a:r>
              <a:rPr lang="en-US" altLang="en-US" sz="3200" dirty="0">
                <a:latin typeface="Comic Sans MS" pitchFamily="66" charset="0"/>
              </a:rPr>
              <a:t/>
            </a:r>
            <a:br>
              <a:rPr lang="en-US" altLang="en-US" sz="3200" dirty="0">
                <a:latin typeface="Comic Sans MS" pitchFamily="66" charset="0"/>
              </a:rPr>
            </a:br>
            <a:r>
              <a:rPr lang="en-US" sz="3000" dirty="0">
                <a:latin typeface="Comic Sans MS" panose="030F0702030302020204" pitchFamily="66" charset="0"/>
              </a:rPr>
              <a:t>Identifying Responders to Treatment: An Example of Change in the Patient</a:t>
            </a:r>
            <a:br>
              <a:rPr lang="en-US" sz="3000" dirty="0">
                <a:latin typeface="Comic Sans MS" panose="030F0702030302020204" pitchFamily="66" charset="0"/>
              </a:rPr>
            </a:br>
            <a:r>
              <a:rPr lang="en-US" sz="3000" dirty="0">
                <a:latin typeface="Comic Sans MS" panose="030F0702030302020204" pitchFamily="66" charset="0"/>
              </a:rPr>
              <a:t>Reported Outcomes Measurement Information System (PROMIS®) Physical Functioning </a:t>
            </a:r>
            <a:r>
              <a:rPr lang="en-US" sz="3200" dirty="0">
                <a:latin typeface="Comic Sans MS" panose="030F0702030302020204" pitchFamily="66" charset="0"/>
              </a:rPr>
              <a:t>Scale </a:t>
            </a:r>
            <a:endParaRPr lang="en-US" altLang="en-US" sz="3200"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pPr>
              <a:defRPr/>
            </a:pPr>
            <a:endParaRPr lang="en-US" dirty="0"/>
          </a:p>
        </p:txBody>
      </p:sp>
      <p:sp>
        <p:nvSpPr>
          <p:cNvPr id="3076" name="Text Placeholder 6"/>
          <p:cNvSpPr>
            <a:spLocks noGrp="1"/>
          </p:cNvSpPr>
          <p:nvPr>
            <p:ph type="body" sz="half" idx="4294967295"/>
          </p:nvPr>
        </p:nvSpPr>
        <p:spPr>
          <a:xfrm>
            <a:off x="18661" y="1882432"/>
            <a:ext cx="8991600" cy="846479"/>
          </a:xfrm>
        </p:spPr>
        <p:txBody>
          <a:bodyPr/>
          <a:lstStyle/>
          <a:p>
            <a:pPr marL="0" indent="0" algn="ctr">
              <a:buNone/>
            </a:pPr>
            <a:endParaRPr lang="en-US" altLang="en-US" dirty="0">
              <a:highlight>
                <a:srgbClr val="FFFF00"/>
              </a:highlight>
              <a:latin typeface="Comic Sans MS" pitchFamily="66" charset="0"/>
            </a:endParaRPr>
          </a:p>
          <a:p>
            <a:pPr marL="0" indent="0" algn="ctr">
              <a:buNone/>
            </a:pPr>
            <a:r>
              <a:rPr lang="en-US" altLang="en-US" dirty="0">
                <a:highlight>
                  <a:srgbClr val="FFFF00"/>
                </a:highlight>
                <a:latin typeface="Comic Sans MS" pitchFamily="66" charset="0"/>
              </a:rPr>
              <a:t>Ron D. Hays</a:t>
            </a:r>
          </a:p>
          <a:p>
            <a:pPr marL="0" indent="0" algn="ctr">
              <a:buNone/>
            </a:pPr>
            <a:r>
              <a:rPr lang="en-US" altLang="en-US" dirty="0">
                <a:highlight>
                  <a:srgbClr val="FFFF00"/>
                </a:highlight>
                <a:latin typeface="Comic Sans MS" pitchFamily="66" charset="0"/>
              </a:rPr>
              <a:t>UCLA Department of Medicine</a:t>
            </a:r>
          </a:p>
          <a:p>
            <a:pPr marL="0" indent="0" algn="ctr">
              <a:buNone/>
            </a:pPr>
            <a:endParaRPr lang="en-US" altLang="en-US" sz="3000" dirty="0">
              <a:latin typeface="Comic Sans MS" pitchFamily="66" charset="0"/>
            </a:endParaRPr>
          </a:p>
          <a:p>
            <a:pPr marL="0" indent="0" algn="ctr">
              <a:buNone/>
            </a:pPr>
            <a:endParaRPr lang="en-US" altLang="en-US" sz="3000" dirty="0">
              <a:latin typeface="Comic Sans MS" pitchFamily="66" charset="0"/>
            </a:endParaRPr>
          </a:p>
          <a:p>
            <a:pPr marL="0" indent="0" algn="ctr">
              <a:buNone/>
            </a:pPr>
            <a:endParaRPr lang="en-US" altLang="en-US" sz="3000" dirty="0">
              <a:latin typeface="Comic Sans MS" pitchFamily="66" charset="0"/>
            </a:endParaRPr>
          </a:p>
          <a:p>
            <a:pPr marL="0" indent="0" algn="ctr">
              <a:buNone/>
            </a:pPr>
            <a:endParaRPr lang="en-US" sz="2400" dirty="0">
              <a:latin typeface="Comic Sans MS" panose="030F0702030302020204" pitchFamily="66" charset="0"/>
            </a:endParaRPr>
          </a:p>
          <a:p>
            <a:endParaRPr lang="en-US" altLang="en-US" sz="2400" dirty="0">
              <a:latin typeface="Comic Sans MS" pitchFamily="66" charset="0"/>
            </a:endParaRPr>
          </a:p>
        </p:txBody>
      </p:sp>
      <p:sp>
        <p:nvSpPr>
          <p:cNvPr id="3" name="Rectangle 2">
            <a:extLst>
              <a:ext uri="{FF2B5EF4-FFF2-40B4-BE49-F238E27FC236}">
                <a16:creationId xmlns:a16="http://schemas.microsoft.com/office/drawing/2014/main" id="{BF62C339-1450-4B03-91C2-865B2E9CFA7A}"/>
              </a:ext>
            </a:extLst>
          </p:cNvPr>
          <p:cNvSpPr/>
          <p:nvPr/>
        </p:nvSpPr>
        <p:spPr>
          <a:xfrm>
            <a:off x="381000" y="2223015"/>
            <a:ext cx="8839200" cy="1046440"/>
          </a:xfrm>
          <a:prstGeom prst="rect">
            <a:avLst/>
          </a:prstGeom>
        </p:spPr>
        <p:txBody>
          <a:bodyPr wrap="square">
            <a:spAutoFit/>
          </a:bodyPr>
          <a:lstStyle/>
          <a:p>
            <a:pPr marR="0" lvl="0">
              <a:spcBef>
                <a:spcPts val="0"/>
              </a:spcBef>
              <a:spcAft>
                <a:spcPts val="600"/>
              </a:spcAft>
            </a:pPr>
            <a:r>
              <a:rPr lang="en-US" sz="1800" dirty="0">
                <a:latin typeface="Times" panose="02020603050405020304" pitchFamily="18" charset="0"/>
                <a:ea typeface="Times New Roman" panose="02020603050405020304" pitchFamily="18" charset="0"/>
                <a:cs typeface="Times New Roman" panose="02020603050405020304" pitchFamily="18" charset="0"/>
              </a:rPr>
              <a:t>	 </a:t>
            </a:r>
          </a:p>
          <a:p>
            <a:pPr marR="0" lvl="0">
              <a:spcBef>
                <a:spcPts val="0"/>
              </a:spcBef>
              <a:spcAft>
                <a:spcPts val="600"/>
              </a:spcAft>
            </a:pPr>
            <a:r>
              <a:rPr lang="en-US" sz="1800" dirty="0">
                <a:latin typeface="Times" panose="02020603050405020304" pitchFamily="18" charset="0"/>
                <a:ea typeface="Times New Roman" panose="02020603050405020304" pitchFamily="18" charset="0"/>
                <a:cs typeface="Times New Roman" panose="02020603050405020304" pitchFamily="18" charset="0"/>
              </a:rPr>
              <a:t> </a:t>
            </a:r>
          </a:p>
          <a:p>
            <a:pPr marR="0" lvl="0">
              <a:spcBef>
                <a:spcPts val="0"/>
              </a:spcBef>
              <a:spcAft>
                <a:spcPts val="600"/>
              </a:spcAft>
            </a:pPr>
            <a:endParaRPr lang="en-US" sz="1600" b="0" i="1"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F03B0C33-5F66-4CB8-A908-4F191C2D83FB}"/>
              </a:ext>
            </a:extLst>
          </p:cNvPr>
          <p:cNvSpPr>
            <a:spLocks noGrp="1"/>
          </p:cNvSpPr>
          <p:nvPr>
            <p:ph idx="1"/>
          </p:nvPr>
        </p:nvSpPr>
        <p:spPr>
          <a:xfrm>
            <a:off x="542925" y="2340371"/>
            <a:ext cx="8619736" cy="4525963"/>
          </a:xfrm>
        </p:spPr>
        <p:txBody>
          <a:bodyPr/>
          <a:lstStyle/>
          <a:p>
            <a:endParaRPr lang="en-US" dirty="0"/>
          </a:p>
          <a:p>
            <a:endParaRPr lang="en-US" dirty="0"/>
          </a:p>
          <a:p>
            <a:pPr marL="0" indent="0" algn="ctr">
              <a:buNone/>
            </a:pPr>
            <a:endParaRPr lang="en-US" dirty="0"/>
          </a:p>
          <a:p>
            <a:pPr marL="0" indent="0" algn="ctr">
              <a:buNone/>
            </a:pPr>
            <a:r>
              <a:rPr lang="en-US" dirty="0"/>
              <a:t>ISOQOL, San Diego, CA</a:t>
            </a:r>
          </a:p>
          <a:p>
            <a:pPr marL="0" indent="0" algn="ctr">
              <a:buNone/>
            </a:pPr>
            <a:r>
              <a:rPr lang="en-US" dirty="0"/>
              <a:t>October 21, 2019 (5:19-5:35pm)</a:t>
            </a:r>
          </a:p>
          <a:p>
            <a:pPr marL="0" indent="0" algn="ctr">
              <a:buNone/>
            </a:pPr>
            <a:r>
              <a:rPr lang="en-US" dirty="0"/>
              <a:t>Sheraton Nautilus 1</a:t>
            </a:r>
          </a:p>
          <a:p>
            <a:pPr marL="0" indent="0">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5A7D23-FAFD-41C5-8D84-E0BBD7AA6EDE}"/>
              </a:ext>
            </a:extLst>
          </p:cNvPr>
          <p:cNvSpPr>
            <a:spLocks noGrp="1"/>
          </p:cNvSpPr>
          <p:nvPr>
            <p:ph type="sldNum" sz="quarter" idx="12"/>
          </p:nvPr>
        </p:nvSpPr>
        <p:spPr/>
        <p:txBody>
          <a:bodyPr/>
          <a:lstStyle/>
          <a:p>
            <a:pPr>
              <a:defRPr/>
            </a:pPr>
            <a:fld id="{FC104A63-7622-4A0E-8213-283EA964E1B0}" type="slidenum">
              <a:rPr lang="en-US" smtClean="0"/>
              <a:pPr>
                <a:defRPr/>
              </a:pPr>
              <a:t>10</a:t>
            </a:fld>
            <a:endParaRPr lang="en-US"/>
          </a:p>
        </p:txBody>
      </p:sp>
      <p:graphicFrame>
        <p:nvGraphicFramePr>
          <p:cNvPr id="3" name="Object 2">
            <a:extLst>
              <a:ext uri="{FF2B5EF4-FFF2-40B4-BE49-F238E27FC236}">
                <a16:creationId xmlns:a16="http://schemas.microsoft.com/office/drawing/2014/main" id="{1F6A8124-BE6A-44DE-8AEC-2B7579BEAE67}"/>
              </a:ext>
            </a:extLst>
          </p:cNvPr>
          <p:cNvGraphicFramePr>
            <a:graphicFrameLocks noChangeAspect="1"/>
          </p:cNvGraphicFramePr>
          <p:nvPr>
            <p:extLst>
              <p:ext uri="{D42A27DB-BD31-4B8C-83A1-F6EECF244321}">
                <p14:modId xmlns:p14="http://schemas.microsoft.com/office/powerpoint/2010/main" val="1657755846"/>
              </p:ext>
            </p:extLst>
          </p:nvPr>
        </p:nvGraphicFramePr>
        <p:xfrm>
          <a:off x="228600" y="606425"/>
          <a:ext cx="8704263" cy="4678363"/>
        </p:xfrm>
        <a:graphic>
          <a:graphicData uri="http://schemas.openxmlformats.org/presentationml/2006/ole">
            <mc:AlternateContent xmlns:mc="http://schemas.openxmlformats.org/markup-compatibility/2006">
              <mc:Choice xmlns:v="urn:schemas-microsoft-com:vml" Requires="v">
                <p:oleObj spid="_x0000_s114854" name="Document" r:id="rId4" imgW="5942845" imgH="3202703" progId="Word.Document.12">
                  <p:embed/>
                </p:oleObj>
              </mc:Choice>
              <mc:Fallback>
                <p:oleObj name="Document" r:id="rId4" imgW="5942845" imgH="3202703" progId="Word.Document.12">
                  <p:embed/>
                  <p:pic>
                    <p:nvPicPr>
                      <p:cNvPr id="0" name=""/>
                      <p:cNvPicPr/>
                      <p:nvPr/>
                    </p:nvPicPr>
                    <p:blipFill>
                      <a:blip r:embed="rId5"/>
                      <a:stretch>
                        <a:fillRect/>
                      </a:stretch>
                    </p:blipFill>
                    <p:spPr>
                      <a:xfrm>
                        <a:off x="228600" y="606425"/>
                        <a:ext cx="8704263" cy="4678363"/>
                      </a:xfrm>
                      <a:prstGeom prst="rect">
                        <a:avLst/>
                      </a:prstGeom>
                    </p:spPr>
                  </p:pic>
                </p:oleObj>
              </mc:Fallback>
            </mc:AlternateContent>
          </a:graphicData>
        </a:graphic>
      </p:graphicFrame>
    </p:spTree>
    <p:extLst>
      <p:ext uri="{BB962C8B-B14F-4D97-AF65-F5344CB8AC3E}">
        <p14:creationId xmlns:p14="http://schemas.microsoft.com/office/powerpoint/2010/main" val="2403350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22B0A6DD-785B-4D0D-8573-1F9D95B0901C}" type="slidenum">
              <a:rPr lang="en-US"/>
              <a:pPr>
                <a:defRPr/>
              </a:pPr>
              <a:t>11</a:t>
            </a:fld>
            <a:endParaRPr lang="en-US"/>
          </a:p>
        </p:txBody>
      </p:sp>
      <p:sp>
        <p:nvSpPr>
          <p:cNvPr id="98307" name="Rectangle 2"/>
          <p:cNvSpPr>
            <a:spLocks noGrp="1" noChangeArrowheads="1"/>
          </p:cNvSpPr>
          <p:nvPr>
            <p:ph type="title" idx="4294967295"/>
          </p:nvPr>
        </p:nvSpPr>
        <p:spPr>
          <a:xfrm>
            <a:off x="685800" y="381000"/>
            <a:ext cx="7848600" cy="1143000"/>
          </a:xfrm>
        </p:spPr>
        <p:txBody>
          <a:bodyPr/>
          <a:lstStyle/>
          <a:p>
            <a:pPr eaLnBrk="1" hangingPunct="1"/>
            <a:r>
              <a:rPr lang="en-US" altLang="en-US" sz="4000" dirty="0">
                <a:latin typeface="Comic Sans MS" pitchFamily="66" charset="0"/>
              </a:rPr>
              <a:t>Reliable Change in IRT</a:t>
            </a:r>
          </a:p>
        </p:txBody>
      </p:sp>
      <mc:AlternateContent xmlns:mc="http://schemas.openxmlformats.org/markup-compatibility/2006">
        <mc:Choice xmlns:a14="http://schemas.microsoft.com/office/drawing/2010/main" Requires="a14">
          <p:sp>
            <p:nvSpPr>
              <p:cNvPr id="98308" name="Object 6"/>
              <p:cNvSpPr txBox="1"/>
              <p:nvPr/>
            </p:nvSpPr>
            <p:spPr bwMode="auto">
              <a:xfrm>
                <a:off x="1828800" y="2286000"/>
                <a:ext cx="6172200" cy="2590613"/>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f>
                        <m:fPr>
                          <m:ctrlPr>
                            <a:rPr lang="en-US" sz="4800" i="1" smtClean="0">
                              <a:solidFill>
                                <a:srgbClr val="000000"/>
                              </a:solidFill>
                              <a:latin typeface="Cambria Math" panose="02040503050406030204" pitchFamily="18" charset="0"/>
                            </a:rPr>
                          </m:ctrlPr>
                        </m:fPr>
                        <m:num>
                          <m:sSub>
                            <m:sSubPr>
                              <m:ctrlPr>
                                <a:rPr lang="en-US" sz="4800" i="1">
                                  <a:solidFill>
                                    <a:srgbClr val="000000"/>
                                  </a:solidFill>
                                  <a:latin typeface="Cambria Math" panose="02040503050406030204" pitchFamily="18" charset="0"/>
                                </a:rPr>
                              </m:ctrlPr>
                            </m:sSubPr>
                            <m:e>
                              <m:r>
                                <a:rPr lang="en-US" sz="4800" i="1">
                                  <a:solidFill>
                                    <a:srgbClr val="000000"/>
                                  </a:solidFill>
                                  <a:latin typeface="Cambria Math" panose="02040503050406030204" pitchFamily="18" charset="0"/>
                                </a:rPr>
                                <m:t>𝑋</m:t>
                              </m:r>
                            </m:e>
                            <m:sub>
                              <m:r>
                                <a:rPr lang="en-US" sz="4800" i="1">
                                  <a:solidFill>
                                    <a:srgbClr val="000000"/>
                                  </a:solidFill>
                                  <a:latin typeface="Cambria Math" panose="02040503050406030204" pitchFamily="18" charset="0"/>
                                </a:rPr>
                                <m:t>2</m:t>
                              </m:r>
                            </m:sub>
                          </m:sSub>
                          <m:r>
                            <a:rPr lang="en-US" sz="4800" i="1">
                              <a:solidFill>
                                <a:srgbClr val="000000"/>
                              </a:solidFill>
                              <a:latin typeface="Cambria Math" panose="02040503050406030204" pitchFamily="18" charset="0"/>
                            </a:rPr>
                            <m:t>−</m:t>
                          </m:r>
                          <m:sSub>
                            <m:sSubPr>
                              <m:ctrlPr>
                                <a:rPr lang="en-US" sz="4800" i="1">
                                  <a:solidFill>
                                    <a:srgbClr val="000000"/>
                                  </a:solidFill>
                                  <a:latin typeface="Cambria Math" panose="02040503050406030204" pitchFamily="18" charset="0"/>
                                </a:rPr>
                              </m:ctrlPr>
                            </m:sSubPr>
                            <m:e>
                              <m:r>
                                <a:rPr lang="en-US" sz="4800" i="1">
                                  <a:solidFill>
                                    <a:srgbClr val="000000"/>
                                  </a:solidFill>
                                  <a:latin typeface="Cambria Math" panose="02040503050406030204" pitchFamily="18" charset="0"/>
                                </a:rPr>
                                <m:t>𝑋</m:t>
                              </m:r>
                            </m:e>
                            <m:sub>
                              <m:r>
                                <a:rPr lang="en-US" sz="4800" i="1">
                                  <a:solidFill>
                                    <a:srgbClr val="000000"/>
                                  </a:solidFill>
                                  <a:latin typeface="Cambria Math" panose="02040503050406030204" pitchFamily="18" charset="0"/>
                                </a:rPr>
                                <m:t>1</m:t>
                              </m:r>
                            </m:sub>
                          </m:sSub>
                        </m:num>
                        <m:den>
                          <m:r>
                            <a:rPr lang="en-US" sz="4800" b="0" i="1" smtClean="0">
                              <a:solidFill>
                                <a:srgbClr val="000000"/>
                              </a:solidFill>
                              <a:latin typeface="Cambria Math" panose="02040503050406030204" pitchFamily="18" charset="0"/>
                            </a:rPr>
                            <m:t>𝑆𝑄𝑅𝑇</m:t>
                          </m:r>
                          <m:r>
                            <a:rPr lang="en-US" sz="4800" b="0" i="1">
                              <a:solidFill>
                                <a:srgbClr val="000000"/>
                              </a:solidFill>
                              <a:latin typeface="Cambria Math" panose="02040503050406030204" pitchFamily="18" charset="0"/>
                            </a:rPr>
                            <m:t>(</m:t>
                          </m:r>
                          <m:r>
                            <a:rPr lang="en-US" sz="4800" b="0" i="1" smtClean="0">
                              <a:solidFill>
                                <a:srgbClr val="000000"/>
                              </a:solidFill>
                              <a:latin typeface="Cambria Math" panose="02040503050406030204" pitchFamily="18" charset="0"/>
                            </a:rPr>
                            <m:t>𝑆𝐸</m:t>
                          </m:r>
                          <m:r>
                            <a:rPr lang="en-US" sz="4800" b="0" i="1" baseline="-25000" smtClean="0">
                              <a:solidFill>
                                <a:srgbClr val="000000"/>
                              </a:solidFill>
                              <a:latin typeface="Cambria Math" panose="02040503050406030204" pitchFamily="18" charset="0"/>
                            </a:rPr>
                            <m:t>𝑏</m:t>
                          </m:r>
                          <m:r>
                            <a:rPr lang="en-US" sz="4800" b="0" i="1" baseline="30000" smtClean="0">
                              <a:solidFill>
                                <a:srgbClr val="000000"/>
                              </a:solidFill>
                              <a:latin typeface="Cambria Math" panose="02040503050406030204" pitchFamily="18" charset="0"/>
                            </a:rPr>
                            <m:t>2</m:t>
                          </m:r>
                          <m:r>
                            <a:rPr lang="en-US" sz="4800" b="0" i="1" smtClean="0">
                              <a:solidFill>
                                <a:srgbClr val="000000"/>
                              </a:solidFill>
                              <a:latin typeface="Cambria Math" panose="02040503050406030204" pitchFamily="18" charset="0"/>
                            </a:rPr>
                            <m:t>+</m:t>
                          </m:r>
                          <m:r>
                            <a:rPr lang="en-US" sz="4800" b="0" i="1">
                              <a:solidFill>
                                <a:srgbClr val="000000"/>
                              </a:solidFill>
                              <a:latin typeface="Cambria Math" panose="02040503050406030204" pitchFamily="18" charset="0"/>
                            </a:rPr>
                            <m:t>𝑆𝐸</m:t>
                          </m:r>
                          <m:r>
                            <a:rPr lang="en-US" sz="4800" b="0" i="1" baseline="-25000" smtClean="0">
                              <a:solidFill>
                                <a:srgbClr val="000000"/>
                              </a:solidFill>
                              <a:latin typeface="Cambria Math" panose="02040503050406030204" pitchFamily="18" charset="0"/>
                            </a:rPr>
                            <m:t>𝑓</m:t>
                          </m:r>
                          <m:r>
                            <a:rPr lang="en-US" sz="4800" b="0" i="1" baseline="30000">
                              <a:solidFill>
                                <a:srgbClr val="000000"/>
                              </a:solidFill>
                              <a:latin typeface="Cambria Math" panose="02040503050406030204" pitchFamily="18" charset="0"/>
                            </a:rPr>
                            <m:t>2</m:t>
                          </m:r>
                          <m:r>
                            <a:rPr lang="en-US" sz="4800" b="0" i="0" smtClean="0">
                              <a:solidFill>
                                <a:srgbClr val="000000"/>
                              </a:solidFill>
                              <a:latin typeface="Cambria Math" panose="02040503050406030204" pitchFamily="18" charset="0"/>
                            </a:rPr>
                            <m:t>)</m:t>
                          </m:r>
                          <m:r>
                            <a:rPr lang="en-US" sz="4800" b="0" i="0">
                              <a:solidFill>
                                <a:srgbClr val="000000"/>
                              </a:solidFill>
                              <a:latin typeface="Cambria Math" panose="02040503050406030204" pitchFamily="18" charset="0"/>
                            </a:rPr>
                            <m:t> </m:t>
                          </m:r>
                        </m:den>
                      </m:f>
                    </m:oMath>
                  </m:oMathPara>
                </a14:m>
                <a:endParaRPr lang="en-US" sz="4800" dirty="0"/>
              </a:p>
            </p:txBody>
          </p:sp>
        </mc:Choice>
        <mc:Fallback>
          <p:sp>
            <p:nvSpPr>
              <p:cNvPr id="98308" name="Object 6"/>
              <p:cNvSpPr txBox="1">
                <a:spLocks noRot="1" noChangeAspect="1" noMove="1" noResize="1" noEditPoints="1" noAdjustHandles="1" noChangeArrowheads="1" noChangeShapeType="1" noTextEdit="1"/>
              </p:cNvSpPr>
              <p:nvPr/>
            </p:nvSpPr>
            <p:spPr bwMode="auto">
              <a:xfrm>
                <a:off x="1828800" y="2286000"/>
                <a:ext cx="6172200" cy="2590613"/>
              </a:xfrm>
              <a:prstGeom prst="rect">
                <a:avLst/>
              </a:prstGeom>
              <a:blipFill>
                <a:blip r:embed="rId3"/>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36C0D804-E0DE-4931-9ABF-9A67D4B6EB2A}"/>
              </a:ext>
            </a:extLst>
          </p:cNvPr>
          <p:cNvSpPr txBox="1"/>
          <p:nvPr/>
        </p:nvSpPr>
        <p:spPr>
          <a:xfrm>
            <a:off x="609600" y="5334000"/>
            <a:ext cx="8382000" cy="1200329"/>
          </a:xfrm>
          <a:prstGeom prst="rect">
            <a:avLst/>
          </a:prstGeom>
          <a:noFill/>
        </p:spPr>
        <p:txBody>
          <a:bodyPr wrap="square" rtlCol="0">
            <a:spAutoFit/>
          </a:bodyPr>
          <a:lstStyle/>
          <a:p>
            <a:r>
              <a:rPr lang="en-US" sz="2400" dirty="0" err="1"/>
              <a:t>Jabrayilov</a:t>
            </a:r>
            <a:r>
              <a:rPr lang="en-US" sz="2400" dirty="0"/>
              <a:t> et al. (2016).  Comparison of classical test theory </a:t>
            </a:r>
          </a:p>
          <a:p>
            <a:r>
              <a:rPr lang="en-US" sz="2400" dirty="0"/>
              <a:t>and item response theory in individual change assessment.  </a:t>
            </a:r>
          </a:p>
          <a:p>
            <a:r>
              <a:rPr lang="en-US" sz="2400" u="sng" dirty="0" err="1"/>
              <a:t>Appled</a:t>
            </a:r>
            <a:r>
              <a:rPr lang="en-US" sz="2400" u="sng" dirty="0"/>
              <a:t> Psychological Measurement</a:t>
            </a:r>
            <a:r>
              <a:rPr lang="en-US" sz="2400" dirty="0"/>
              <a:t>, 40(8), 559-572.</a:t>
            </a:r>
          </a:p>
        </p:txBody>
      </p:sp>
    </p:spTree>
    <p:extLst>
      <p:ext uri="{BB962C8B-B14F-4D97-AF65-F5344CB8AC3E}">
        <p14:creationId xmlns:p14="http://schemas.microsoft.com/office/powerpoint/2010/main" val="2354235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12</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extLst>
              <p:ext uri="{D42A27DB-BD31-4B8C-83A1-F6EECF244321}">
                <p14:modId xmlns:p14="http://schemas.microsoft.com/office/powerpoint/2010/main" val="2702455167"/>
              </p:ext>
            </p:extLst>
          </p:nvPr>
        </p:nvGraphicFramePr>
        <p:xfrm>
          <a:off x="457200" y="762000"/>
          <a:ext cx="8077200" cy="5715000"/>
        </p:xfrm>
        <a:graphic>
          <a:graphicData uri="http://schemas.openxmlformats.org/presentationml/2006/ole">
            <mc:AlternateContent xmlns:mc="http://schemas.openxmlformats.org/markup-compatibility/2006">
              <mc:Choice xmlns:v="urn:schemas-microsoft-com:vml" Requires="v">
                <p:oleObj spid="_x0000_s116899" name="Document" r:id="rId4" imgW="5942845" imgH="3625715" progId="Word.Document.12">
                  <p:embed/>
                </p:oleObj>
              </mc:Choice>
              <mc:Fallback>
                <p:oleObj name="Document" r:id="rId4" imgW="5942845" imgH="3625715" progId="Word.Document.12">
                  <p:embed/>
                  <p:pic>
                    <p:nvPicPr>
                      <p:cNvPr id="0" name=""/>
                      <p:cNvPicPr/>
                      <p:nvPr/>
                    </p:nvPicPr>
                    <p:blipFill>
                      <a:blip r:embed="rId5"/>
                      <a:stretch>
                        <a:fillRect/>
                      </a:stretch>
                    </p:blipFill>
                    <p:spPr>
                      <a:xfrm>
                        <a:off x="457200" y="762000"/>
                        <a:ext cx="8077200" cy="5715000"/>
                      </a:xfrm>
                      <a:prstGeom prst="rect">
                        <a:avLst/>
                      </a:prstGeom>
                    </p:spPr>
                  </p:pic>
                </p:oleObj>
              </mc:Fallback>
            </mc:AlternateContent>
          </a:graphicData>
        </a:graphic>
      </p:graphicFrame>
    </p:spTree>
    <p:extLst>
      <p:ext uri="{BB962C8B-B14F-4D97-AF65-F5344CB8AC3E}">
        <p14:creationId xmlns:p14="http://schemas.microsoft.com/office/powerpoint/2010/main" val="4226823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13</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nvGraphicFramePr>
        <p:xfrm>
          <a:off x="457200" y="762000"/>
          <a:ext cx="8077200" cy="5715000"/>
        </p:xfrm>
        <a:graphic>
          <a:graphicData uri="http://schemas.openxmlformats.org/presentationml/2006/ole">
            <mc:AlternateContent xmlns:mc="http://schemas.openxmlformats.org/markup-compatibility/2006">
              <mc:Choice xmlns:v="urn:schemas-microsoft-com:vml" Requires="v">
                <p:oleObj spid="_x0000_s127065" name="Document" r:id="rId4" imgW="5942845" imgH="3625715" progId="Word.Document.12">
                  <p:embed/>
                </p:oleObj>
              </mc:Choice>
              <mc:Fallback>
                <p:oleObj name="Document" r:id="rId4" imgW="5942845" imgH="3625715" progId="Word.Document.12">
                  <p:embed/>
                  <p:pic>
                    <p:nvPicPr>
                      <p:cNvPr id="3" name="Object 2">
                        <a:extLst>
                          <a:ext uri="{FF2B5EF4-FFF2-40B4-BE49-F238E27FC236}">
                            <a16:creationId xmlns:a16="http://schemas.microsoft.com/office/drawing/2014/main" id="{1C7E44D3-E1BD-4A90-8710-461EF7E60C26}"/>
                          </a:ext>
                        </a:extLst>
                      </p:cNvPr>
                      <p:cNvPicPr/>
                      <p:nvPr/>
                    </p:nvPicPr>
                    <p:blipFill>
                      <a:blip r:embed="rId5"/>
                      <a:stretch>
                        <a:fillRect/>
                      </a:stretch>
                    </p:blipFill>
                    <p:spPr>
                      <a:xfrm>
                        <a:off x="457200" y="762000"/>
                        <a:ext cx="8077200" cy="57150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BC8B5621-E199-4322-9EB4-8B1528271C9A}"/>
              </a:ext>
            </a:extLst>
          </p:cNvPr>
          <p:cNvSpPr txBox="1"/>
          <p:nvPr/>
        </p:nvSpPr>
        <p:spPr>
          <a:xfrm>
            <a:off x="7467600" y="4038600"/>
            <a:ext cx="762000" cy="400110"/>
          </a:xfrm>
          <a:prstGeom prst="rect">
            <a:avLst/>
          </a:prstGeom>
          <a:noFill/>
        </p:spPr>
        <p:txBody>
          <a:bodyPr wrap="square" rtlCol="0">
            <a:spAutoFit/>
          </a:bodyPr>
          <a:lstStyle/>
          <a:p>
            <a:r>
              <a:rPr lang="en-US" sz="2000" dirty="0">
                <a:highlight>
                  <a:srgbClr val="FFFF00"/>
                </a:highlight>
              </a:rPr>
              <a:t>78%</a:t>
            </a:r>
          </a:p>
        </p:txBody>
      </p:sp>
      <p:sp>
        <p:nvSpPr>
          <p:cNvPr id="7" name="TextBox 6">
            <a:extLst>
              <a:ext uri="{FF2B5EF4-FFF2-40B4-BE49-F238E27FC236}">
                <a16:creationId xmlns:a16="http://schemas.microsoft.com/office/drawing/2014/main" id="{8D4DC99B-E7CB-4254-99EC-5838EEBDFF2F}"/>
              </a:ext>
            </a:extLst>
          </p:cNvPr>
          <p:cNvSpPr txBox="1"/>
          <p:nvPr/>
        </p:nvSpPr>
        <p:spPr>
          <a:xfrm>
            <a:off x="4146986" y="5438745"/>
            <a:ext cx="761747" cy="400110"/>
          </a:xfrm>
          <a:prstGeom prst="rect">
            <a:avLst/>
          </a:prstGeom>
          <a:noFill/>
        </p:spPr>
        <p:txBody>
          <a:bodyPr wrap="none" rtlCol="0">
            <a:spAutoFit/>
          </a:bodyPr>
          <a:lstStyle/>
          <a:p>
            <a:r>
              <a:rPr lang="en-US" sz="2000" dirty="0">
                <a:highlight>
                  <a:srgbClr val="FFFF00"/>
                </a:highlight>
              </a:rPr>
              <a:t> 91%</a:t>
            </a:r>
          </a:p>
        </p:txBody>
      </p:sp>
    </p:spTree>
    <p:extLst>
      <p:ext uri="{BB962C8B-B14F-4D97-AF65-F5344CB8AC3E}">
        <p14:creationId xmlns:p14="http://schemas.microsoft.com/office/powerpoint/2010/main" val="2965107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14</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extLst>
              <p:ext uri="{D42A27DB-BD31-4B8C-83A1-F6EECF244321}">
                <p14:modId xmlns:p14="http://schemas.microsoft.com/office/powerpoint/2010/main" val="1294287484"/>
              </p:ext>
            </p:extLst>
          </p:nvPr>
        </p:nvGraphicFramePr>
        <p:xfrm>
          <a:off x="466725" y="800100"/>
          <a:ext cx="8018463" cy="4897438"/>
        </p:xfrm>
        <a:graphic>
          <a:graphicData uri="http://schemas.openxmlformats.org/presentationml/2006/ole">
            <mc:AlternateContent xmlns:mc="http://schemas.openxmlformats.org/markup-compatibility/2006">
              <mc:Choice xmlns:v="urn:schemas-microsoft-com:vml" Requires="v">
                <p:oleObj spid="_x0000_s128087" name="Document" r:id="rId4" imgW="5942845" imgH="3638337" progId="Word.Document.12">
                  <p:embed/>
                </p:oleObj>
              </mc:Choice>
              <mc:Fallback>
                <p:oleObj name="Document" r:id="rId4" imgW="5942845" imgH="3638337" progId="Word.Document.12">
                  <p:embed/>
                  <p:pic>
                    <p:nvPicPr>
                      <p:cNvPr id="3" name="Object 2">
                        <a:extLst>
                          <a:ext uri="{FF2B5EF4-FFF2-40B4-BE49-F238E27FC236}">
                            <a16:creationId xmlns:a16="http://schemas.microsoft.com/office/drawing/2014/main" id="{1C7E44D3-E1BD-4A90-8710-461EF7E60C26}"/>
                          </a:ext>
                        </a:extLst>
                      </p:cNvPr>
                      <p:cNvPicPr/>
                      <p:nvPr/>
                    </p:nvPicPr>
                    <p:blipFill>
                      <a:blip r:embed="rId5"/>
                      <a:stretch>
                        <a:fillRect/>
                      </a:stretch>
                    </p:blipFill>
                    <p:spPr>
                      <a:xfrm>
                        <a:off x="466725" y="800100"/>
                        <a:ext cx="8018463" cy="489743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6BFF8FB2-FDD4-479A-9DCB-A549CEB34179}"/>
              </a:ext>
            </a:extLst>
          </p:cNvPr>
          <p:cNvSpPr txBox="1"/>
          <p:nvPr/>
        </p:nvSpPr>
        <p:spPr>
          <a:xfrm>
            <a:off x="4191000" y="3657600"/>
            <a:ext cx="914399" cy="400110"/>
          </a:xfrm>
          <a:prstGeom prst="rect">
            <a:avLst/>
          </a:prstGeom>
          <a:noFill/>
        </p:spPr>
        <p:txBody>
          <a:bodyPr wrap="square" rtlCol="0">
            <a:spAutoFit/>
          </a:bodyPr>
          <a:lstStyle/>
          <a:p>
            <a:r>
              <a:rPr lang="en-US" sz="2000" dirty="0">
                <a:highlight>
                  <a:srgbClr val="FFFF00"/>
                </a:highlight>
              </a:rPr>
              <a:t>99%</a:t>
            </a:r>
          </a:p>
        </p:txBody>
      </p:sp>
      <p:sp>
        <p:nvSpPr>
          <p:cNvPr id="7" name="TextBox 6">
            <a:extLst>
              <a:ext uri="{FF2B5EF4-FFF2-40B4-BE49-F238E27FC236}">
                <a16:creationId xmlns:a16="http://schemas.microsoft.com/office/drawing/2014/main" id="{47B44487-622D-4167-B0B7-D02C09C1BA58}"/>
              </a:ext>
            </a:extLst>
          </p:cNvPr>
          <p:cNvSpPr txBox="1"/>
          <p:nvPr/>
        </p:nvSpPr>
        <p:spPr>
          <a:xfrm>
            <a:off x="2590800" y="3045589"/>
            <a:ext cx="1143000" cy="400110"/>
          </a:xfrm>
          <a:prstGeom prst="rect">
            <a:avLst/>
          </a:prstGeom>
          <a:noFill/>
        </p:spPr>
        <p:txBody>
          <a:bodyPr wrap="square" rtlCol="0">
            <a:spAutoFit/>
          </a:bodyPr>
          <a:lstStyle/>
          <a:p>
            <a:r>
              <a:rPr lang="en-US" sz="2000" dirty="0">
                <a:highlight>
                  <a:srgbClr val="FFFF00"/>
                </a:highlight>
              </a:rPr>
              <a:t>27%</a:t>
            </a:r>
          </a:p>
        </p:txBody>
      </p:sp>
      <p:sp>
        <p:nvSpPr>
          <p:cNvPr id="8" name="TextBox 7">
            <a:extLst>
              <a:ext uri="{FF2B5EF4-FFF2-40B4-BE49-F238E27FC236}">
                <a16:creationId xmlns:a16="http://schemas.microsoft.com/office/drawing/2014/main" id="{AC296AFF-AA73-4765-ADAA-E75B256494EB}"/>
              </a:ext>
            </a:extLst>
          </p:cNvPr>
          <p:cNvSpPr txBox="1"/>
          <p:nvPr/>
        </p:nvSpPr>
        <p:spPr>
          <a:xfrm>
            <a:off x="5800725" y="4214526"/>
            <a:ext cx="773827" cy="400110"/>
          </a:xfrm>
          <a:prstGeom prst="rect">
            <a:avLst/>
          </a:prstGeom>
          <a:noFill/>
        </p:spPr>
        <p:txBody>
          <a:bodyPr wrap="square" rtlCol="0">
            <a:spAutoFit/>
          </a:bodyPr>
          <a:lstStyle/>
          <a:p>
            <a:r>
              <a:rPr lang="en-US" sz="2000" dirty="0">
                <a:highlight>
                  <a:srgbClr val="FFFF00"/>
                </a:highlight>
              </a:rPr>
              <a:t>38%</a:t>
            </a:r>
          </a:p>
        </p:txBody>
      </p:sp>
      <p:sp>
        <p:nvSpPr>
          <p:cNvPr id="9" name="TextBox 8">
            <a:extLst>
              <a:ext uri="{FF2B5EF4-FFF2-40B4-BE49-F238E27FC236}">
                <a16:creationId xmlns:a16="http://schemas.microsoft.com/office/drawing/2014/main" id="{287F8C5A-2D32-4122-B3E1-F4847F608100}"/>
              </a:ext>
            </a:extLst>
          </p:cNvPr>
          <p:cNvSpPr txBox="1"/>
          <p:nvPr/>
        </p:nvSpPr>
        <p:spPr>
          <a:xfrm>
            <a:off x="469900" y="5398036"/>
            <a:ext cx="7988299" cy="1631216"/>
          </a:xfrm>
          <a:prstGeom prst="rect">
            <a:avLst/>
          </a:prstGeom>
          <a:noFill/>
        </p:spPr>
        <p:txBody>
          <a:bodyPr wrap="square" rtlCol="0">
            <a:spAutoFit/>
          </a:bodyPr>
          <a:lstStyle/>
          <a:p>
            <a:r>
              <a:rPr lang="en-US" sz="2000" dirty="0"/>
              <a:t>                             Spearman rank-order correlation = 0.54</a:t>
            </a:r>
          </a:p>
          <a:p>
            <a:endParaRPr lang="en-US" sz="2000" dirty="0"/>
          </a:p>
          <a:p>
            <a:r>
              <a:rPr lang="en-US" sz="2000" dirty="0">
                <a:highlight>
                  <a:srgbClr val="00FFFF"/>
                </a:highlight>
              </a:rPr>
              <a:t>*</a:t>
            </a:r>
            <a:r>
              <a:rPr lang="el-GR" sz="2000" dirty="0">
                <a:highlight>
                  <a:srgbClr val="00FFFF"/>
                </a:highlight>
              </a:rPr>
              <a:t>Δ</a:t>
            </a:r>
            <a:r>
              <a:rPr lang="en-US" sz="2000" dirty="0">
                <a:highlight>
                  <a:srgbClr val="00FFFF"/>
                </a:highlight>
              </a:rPr>
              <a:t> = -13.7 </a:t>
            </a:r>
          </a:p>
          <a:p>
            <a:r>
              <a:rPr lang="en-US" sz="2000" dirty="0"/>
              <a:t>  SEM = 2.6, RCI</a:t>
            </a:r>
            <a:r>
              <a:rPr lang="en-US" sz="2000" baseline="-25000" dirty="0"/>
              <a:t>CTT</a:t>
            </a:r>
            <a:r>
              <a:rPr lang="en-US" sz="2000" dirty="0"/>
              <a:t> = 3.7 versus SE = 7.1, RCI</a:t>
            </a:r>
            <a:r>
              <a:rPr lang="en-US" sz="2000" baseline="-25000" dirty="0"/>
              <a:t>IRT</a:t>
            </a:r>
            <a:r>
              <a:rPr lang="en-US" sz="2000" dirty="0"/>
              <a:t> = 1.93</a:t>
            </a:r>
          </a:p>
          <a:p>
            <a:endParaRPr lang="en-US" sz="2000" dirty="0"/>
          </a:p>
        </p:txBody>
      </p:sp>
    </p:spTree>
    <p:extLst>
      <p:ext uri="{BB962C8B-B14F-4D97-AF65-F5344CB8AC3E}">
        <p14:creationId xmlns:p14="http://schemas.microsoft.com/office/powerpoint/2010/main" val="3869991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8D167F0-B9B0-4D05-B0A2-26AF59C11BB1}"/>
              </a:ext>
            </a:extLst>
          </p:cNvPr>
          <p:cNvSpPr>
            <a:spLocks noGrp="1"/>
          </p:cNvSpPr>
          <p:nvPr>
            <p:ph type="sldNum" sz="quarter" idx="12"/>
          </p:nvPr>
        </p:nvSpPr>
        <p:spPr/>
        <p:txBody>
          <a:bodyPr/>
          <a:lstStyle/>
          <a:p>
            <a:pPr>
              <a:defRPr/>
            </a:pPr>
            <a:fld id="{FC104A63-7622-4A0E-8213-283EA964E1B0}" type="slidenum">
              <a:rPr lang="en-US" smtClean="0"/>
              <a:pPr>
                <a:defRPr/>
              </a:pPr>
              <a:t>15</a:t>
            </a:fld>
            <a:endParaRPr lang="en-US"/>
          </a:p>
        </p:txBody>
      </p:sp>
      <p:graphicFrame>
        <p:nvGraphicFramePr>
          <p:cNvPr id="3" name="Object 2">
            <a:extLst>
              <a:ext uri="{FF2B5EF4-FFF2-40B4-BE49-F238E27FC236}">
                <a16:creationId xmlns:a16="http://schemas.microsoft.com/office/drawing/2014/main" id="{ACBF8D75-1EE0-4F2E-BE8F-EBB418D3D878}"/>
              </a:ext>
            </a:extLst>
          </p:cNvPr>
          <p:cNvGraphicFramePr>
            <a:graphicFrameLocks noChangeAspect="1"/>
          </p:cNvGraphicFramePr>
          <p:nvPr>
            <p:extLst>
              <p:ext uri="{D42A27DB-BD31-4B8C-83A1-F6EECF244321}">
                <p14:modId xmlns:p14="http://schemas.microsoft.com/office/powerpoint/2010/main" val="48502457"/>
              </p:ext>
            </p:extLst>
          </p:nvPr>
        </p:nvGraphicFramePr>
        <p:xfrm>
          <a:off x="231775" y="493693"/>
          <a:ext cx="8564563" cy="9047162"/>
        </p:xfrm>
        <a:graphic>
          <a:graphicData uri="http://schemas.openxmlformats.org/presentationml/2006/ole">
            <mc:AlternateContent xmlns:mc="http://schemas.openxmlformats.org/markup-compatibility/2006">
              <mc:Choice xmlns:v="urn:schemas-microsoft-com:vml" Requires="v">
                <p:oleObj spid="_x0000_s126091" name="Document" r:id="rId4" imgW="5942845" imgH="6287843" progId="Word.Document.12">
                  <p:embed/>
                </p:oleObj>
              </mc:Choice>
              <mc:Fallback>
                <p:oleObj name="Document" r:id="rId4" imgW="5942845" imgH="6287843" progId="Word.Document.12">
                  <p:embed/>
                  <p:pic>
                    <p:nvPicPr>
                      <p:cNvPr id="3" name="Object 2">
                        <a:extLst>
                          <a:ext uri="{FF2B5EF4-FFF2-40B4-BE49-F238E27FC236}">
                            <a16:creationId xmlns:a16="http://schemas.microsoft.com/office/drawing/2014/main" id="{ACBF8D75-1EE0-4F2E-BE8F-EBB418D3D878}"/>
                          </a:ext>
                        </a:extLst>
                      </p:cNvPr>
                      <p:cNvPicPr/>
                      <p:nvPr/>
                    </p:nvPicPr>
                    <p:blipFill>
                      <a:blip r:embed="rId5"/>
                      <a:stretch>
                        <a:fillRect/>
                      </a:stretch>
                    </p:blipFill>
                    <p:spPr>
                      <a:xfrm>
                        <a:off x="231775" y="493693"/>
                        <a:ext cx="8564563" cy="9047162"/>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FCE32778-46B3-4C3F-A480-47C87BB83EF2}"/>
              </a:ext>
            </a:extLst>
          </p:cNvPr>
          <p:cNvSpPr txBox="1"/>
          <p:nvPr/>
        </p:nvSpPr>
        <p:spPr>
          <a:xfrm>
            <a:off x="2133600" y="5888057"/>
            <a:ext cx="3733800" cy="954107"/>
          </a:xfrm>
          <a:prstGeom prst="rect">
            <a:avLst/>
          </a:prstGeom>
          <a:noFill/>
        </p:spPr>
        <p:txBody>
          <a:bodyPr wrap="square" rtlCol="0">
            <a:spAutoFit/>
          </a:bodyPr>
          <a:lstStyle/>
          <a:p>
            <a:r>
              <a:rPr lang="en-US" sz="2400" dirty="0"/>
              <a:t>CR (two-tailed): 2.77*SEM</a:t>
            </a:r>
          </a:p>
          <a:p>
            <a:r>
              <a:rPr lang="en-US" sz="2400" dirty="0"/>
              <a:t>CR (one-tailed): 2.33*SEM</a:t>
            </a:r>
            <a:r>
              <a:rPr lang="en-US" dirty="0"/>
              <a:t> </a:t>
            </a:r>
          </a:p>
        </p:txBody>
      </p:sp>
    </p:spTree>
    <p:extLst>
      <p:ext uri="{BB962C8B-B14F-4D97-AF65-F5344CB8AC3E}">
        <p14:creationId xmlns:p14="http://schemas.microsoft.com/office/powerpoint/2010/main" val="1778374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ChangeArrowheads="1"/>
          </p:cNvSpPr>
          <p:nvPr>
            <p:ph type="title"/>
          </p:nvPr>
        </p:nvSpPr>
        <p:spPr>
          <a:xfrm>
            <a:off x="514350" y="274638"/>
            <a:ext cx="8629650" cy="1143000"/>
          </a:xfrm>
        </p:spPr>
        <p:txBody>
          <a:bodyPr/>
          <a:lstStyle/>
          <a:p>
            <a:pPr algn="l"/>
            <a:r>
              <a:rPr lang="en-US" altLang="en-US" sz="5600" dirty="0">
                <a:latin typeface="Comic Sans MS" pitchFamily="66" charset="0"/>
              </a:rPr>
              <a:t>Thank you.</a:t>
            </a:r>
            <a:br>
              <a:rPr lang="en-US" altLang="en-US" sz="5600" dirty="0">
                <a:latin typeface="Comic Sans MS" pitchFamily="66" charset="0"/>
              </a:rPr>
            </a:br>
            <a:r>
              <a:rPr lang="en-US" altLang="en-US" sz="5600" b="1" dirty="0">
                <a:latin typeface="Comic Sans MS" pitchFamily="66" charset="0"/>
              </a:rPr>
              <a:t> </a:t>
            </a:r>
          </a:p>
        </p:txBody>
      </p:sp>
      <p:sp>
        <p:nvSpPr>
          <p:cNvPr id="3" name="Content Placeholder 2">
            <a:extLst>
              <a:ext uri="{FF2B5EF4-FFF2-40B4-BE49-F238E27FC236}">
                <a16:creationId xmlns:a16="http://schemas.microsoft.com/office/drawing/2014/main" id="{29A0CC21-C278-4A44-B24C-20E9018ED123}"/>
              </a:ext>
            </a:extLst>
          </p:cNvPr>
          <p:cNvSpPr>
            <a:spLocks noGrp="1"/>
          </p:cNvSpPr>
          <p:nvPr>
            <p:ph idx="1"/>
          </p:nvPr>
        </p:nvSpPr>
        <p:spPr>
          <a:xfrm>
            <a:off x="152400" y="1013618"/>
            <a:ext cx="9013794" cy="4830763"/>
          </a:xfrm>
        </p:spPr>
        <p:txBody>
          <a:bodyPr/>
          <a:lstStyle/>
          <a:p>
            <a:r>
              <a:rPr lang="en-US" sz="2000" dirty="0"/>
              <a:t>Finkelman, M. D. et al.  (2010).  Item </a:t>
            </a:r>
          </a:p>
          <a:p>
            <a:pPr marL="0" indent="0">
              <a:buNone/>
            </a:pPr>
            <a:r>
              <a:rPr lang="en-US" sz="2000" dirty="0"/>
              <a:t>selection and hypothesis testing for the </a:t>
            </a:r>
          </a:p>
          <a:p>
            <a:pPr marL="0" indent="0">
              <a:buNone/>
            </a:pPr>
            <a:r>
              <a:rPr lang="en-US" sz="2000" dirty="0"/>
              <a:t>adaptive measurement of change.  Applied                                      Psychological Measurement, 34, 238-254.</a:t>
            </a:r>
          </a:p>
          <a:p>
            <a:pPr marL="0"/>
            <a:r>
              <a:rPr lang="en-US" sz="2000" dirty="0"/>
              <a:t>Hays, R. D., Spritzer, K. L., </a:t>
            </a:r>
            <a:r>
              <a:rPr lang="en-US" sz="2000" dirty="0" err="1"/>
              <a:t>Sherbourne</a:t>
            </a:r>
            <a:r>
              <a:rPr lang="en-US" sz="2000" dirty="0"/>
              <a:t>, C. D., Ryan, G. W., &amp; Coulter, I. D.  (2019). Group and individual-level change on health-related quality of life in chiropractic patients with chronic low back or neck pain. </a:t>
            </a:r>
            <a:r>
              <a:rPr lang="en-US" sz="2000" u="sng" dirty="0"/>
              <a:t>Spine</a:t>
            </a:r>
            <a:r>
              <a:rPr lang="en-US" sz="2000" dirty="0"/>
              <a:t>, </a:t>
            </a:r>
            <a:r>
              <a:rPr lang="en-US" sz="2000" u="sng" dirty="0"/>
              <a:t>44</a:t>
            </a:r>
            <a:r>
              <a:rPr lang="en-US" sz="2000" dirty="0"/>
              <a:t>(9), 647-651.</a:t>
            </a:r>
          </a:p>
          <a:p>
            <a:r>
              <a:rPr lang="en-US" sz="2000" dirty="0" err="1"/>
              <a:t>Jabrayilov</a:t>
            </a:r>
            <a:r>
              <a:rPr lang="en-US" sz="2000" dirty="0"/>
              <a:t>, R. et al.  (2016).  Comparison of classical test</a:t>
            </a:r>
          </a:p>
          <a:p>
            <a:pPr marL="0" indent="0">
              <a:buNone/>
            </a:pPr>
            <a:r>
              <a:rPr lang="en-US" sz="2000" dirty="0"/>
              <a:t>theory and item response theory in individual change assessment.  Applied Psychological Measurement, 40, 559-572.</a:t>
            </a:r>
          </a:p>
          <a:p>
            <a:r>
              <a:rPr lang="en-US" sz="2000" dirty="0"/>
              <a:t>Wang, C., &amp; Weiss, D. J.  (2018).  Multivariate hypothesis</a:t>
            </a:r>
          </a:p>
          <a:p>
            <a:pPr marL="0" indent="0">
              <a:buNone/>
            </a:pPr>
            <a:r>
              <a:rPr lang="en-US" sz="2000" dirty="0"/>
              <a:t>testing methods for evaluating significant individual change.  Applied Psychological Measurement, 42, 221-239.</a:t>
            </a:r>
          </a:p>
        </p:txBody>
      </p:sp>
      <p:sp>
        <p:nvSpPr>
          <p:cNvPr id="5" name="Rectangle 6"/>
          <p:cNvSpPr>
            <a:spLocks noGrp="1" noChangeArrowheads="1"/>
          </p:cNvSpPr>
          <p:nvPr>
            <p:ph type="sldNum" sz="quarter" idx="12"/>
          </p:nvPr>
        </p:nvSpPr>
        <p:spPr/>
        <p:txBody>
          <a:bodyPr/>
          <a:lstStyle/>
          <a:p>
            <a:pPr>
              <a:defRPr/>
            </a:pPr>
            <a:fld id="{3B9A6E72-2B83-42F2-A9BD-CCC40E15C796}" type="slidenum">
              <a:rPr lang="en-US"/>
              <a:pPr>
                <a:defRPr/>
              </a:pPr>
              <a:t>16</a:t>
            </a:fld>
            <a:endParaRPr lang="en-US"/>
          </a:p>
        </p:txBody>
      </p:sp>
      <p:sp>
        <p:nvSpPr>
          <p:cNvPr id="113669" name="TextBox 1"/>
          <p:cNvSpPr txBox="1">
            <a:spLocks noChangeArrowheads="1"/>
          </p:cNvSpPr>
          <p:nvPr/>
        </p:nvSpPr>
        <p:spPr bwMode="auto">
          <a:xfrm>
            <a:off x="152400" y="5662873"/>
            <a:ext cx="8991600" cy="2431435"/>
          </a:xfrm>
          <a:prstGeom prst="rect">
            <a:avLst/>
          </a:prstGeom>
          <a:noFill/>
          <a:ln w="9525">
            <a:noFill/>
            <a:miter lim="800000"/>
            <a:headEnd/>
            <a:tailEnd/>
          </a:ln>
        </p:spPr>
        <p:txBody>
          <a:bodyPr>
            <a:spAutoFit/>
          </a:bodyPr>
          <a:lstStyle/>
          <a:p>
            <a:pPr algn="ctr"/>
            <a:r>
              <a:rPr lang="en-US" altLang="en-US" sz="2000" dirty="0">
                <a:hlinkClick r:id="rId3"/>
              </a:rPr>
              <a:t>drhays@ucla.edu</a:t>
            </a:r>
            <a:r>
              <a:rPr lang="en-US" altLang="en-US" sz="2000" dirty="0"/>
              <a:t>    </a:t>
            </a:r>
          </a:p>
          <a:p>
            <a:pPr algn="ctr"/>
            <a:r>
              <a:rPr lang="en-US" altLang="en-US" sz="2000" dirty="0" err="1"/>
              <a:t>Powerpoint</a:t>
            </a:r>
            <a:r>
              <a:rPr lang="en-US" altLang="en-US" sz="2000" dirty="0"/>
              <a:t> file available for downloading at: </a:t>
            </a:r>
          </a:p>
          <a:p>
            <a:pPr algn="ctr"/>
            <a:r>
              <a:rPr lang="en-US" altLang="en-US" sz="2000" dirty="0">
                <a:hlinkClick r:id="rId4"/>
              </a:rPr>
              <a:t>https://drhays.dgsom.ucla.edu/pages/presentations</a:t>
            </a:r>
            <a:endParaRPr lang="en-US" altLang="en-US" sz="2000" dirty="0"/>
          </a:p>
          <a:p>
            <a:pPr algn="ctr"/>
            <a:endParaRPr lang="en-US" altLang="en-US" sz="2000" dirty="0"/>
          </a:p>
          <a:p>
            <a:pPr algn="ctr"/>
            <a:endParaRPr lang="en-US" altLang="en-US" sz="2000" dirty="0"/>
          </a:p>
          <a:p>
            <a:endParaRPr lang="en-US" altLang="en-US" dirty="0">
              <a:cs typeface="Times New Roman" pitchFamily="18" charset="0"/>
            </a:endParaRPr>
          </a:p>
          <a:p>
            <a:endParaRPr lang="en-US" altLang="en-US" sz="2000" dirty="0"/>
          </a:p>
        </p:txBody>
      </p:sp>
      <p:pic>
        <p:nvPicPr>
          <p:cNvPr id="4" name="Picture 3">
            <a:extLst>
              <a:ext uri="{FF2B5EF4-FFF2-40B4-BE49-F238E27FC236}">
                <a16:creationId xmlns:a16="http://schemas.microsoft.com/office/drawing/2014/main" id="{5AE8C5DC-C704-46B1-9BF9-6B9B91B70986}"/>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a:off x="6156294" y="-91281"/>
            <a:ext cx="2857500" cy="24288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F56F5174-31D9-4DBB-AAB7-A1FD7BDB1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6129"/>
            <a:ext cx="4851603" cy="5925741"/>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a:extLst>
              <a:ext uri="{FF2B5EF4-FFF2-40B4-BE49-F238E27FC236}">
                <a16:creationId xmlns:a16="http://schemas.microsoft.com/office/drawing/2014/main" id="{AE113210-7872-481A-ADE6-3A05CCAF5EB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13200"/>
          <a:stretch/>
        </p:blipFill>
        <p:spPr>
          <a:xfrm>
            <a:off x="0" y="466129"/>
            <a:ext cx="9144000" cy="5925741"/>
          </a:xfrm>
          <a:prstGeom prst="rect">
            <a:avLst/>
          </a:prstGeom>
        </p:spPr>
      </p:pic>
      <p:sp>
        <p:nvSpPr>
          <p:cNvPr id="2" name="Title 1">
            <a:extLst>
              <a:ext uri="{FF2B5EF4-FFF2-40B4-BE49-F238E27FC236}">
                <a16:creationId xmlns:a16="http://schemas.microsoft.com/office/drawing/2014/main" id="{5616CB4D-5183-45E4-B29E-A1261B7F8529}"/>
              </a:ext>
            </a:extLst>
          </p:cNvPr>
          <p:cNvSpPr>
            <a:spLocks noGrp="1"/>
          </p:cNvSpPr>
          <p:nvPr>
            <p:ph type="title"/>
          </p:nvPr>
        </p:nvSpPr>
        <p:spPr>
          <a:xfrm>
            <a:off x="3352800" y="-60331"/>
            <a:ext cx="5791200" cy="2083876"/>
          </a:xfrm>
        </p:spPr>
        <p:txBody>
          <a:bodyPr vert="horz" lIns="91440" tIns="45720" rIns="91440" bIns="45720" rtlCol="0" anchor="ctr">
            <a:normAutofit/>
          </a:bodyPr>
          <a:lstStyle/>
          <a:p>
            <a:r>
              <a:rPr lang="en-US" sz="3400" kern="1200" dirty="0">
                <a:solidFill>
                  <a:srgbClr val="000000"/>
                </a:solidFill>
                <a:latin typeface="Comic Sans MS" panose="030F0702030302020204" pitchFamily="66" charset="0"/>
              </a:rPr>
              <a:t> Patient Inclusion/Exclusion</a:t>
            </a:r>
          </a:p>
        </p:txBody>
      </p:sp>
      <p:sp>
        <p:nvSpPr>
          <p:cNvPr id="13"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86286"/>
            <a:ext cx="4320692" cy="4666770"/>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4" name="Content Placeholder 6">
            <a:extLst>
              <a:ext uri="{FF2B5EF4-FFF2-40B4-BE49-F238E27FC236}">
                <a16:creationId xmlns:a16="http://schemas.microsoft.com/office/drawing/2014/main" id="{2C0439BA-48B4-4153-B2E3-3DBDB56B2151}"/>
              </a:ext>
            </a:extLst>
          </p:cNvPr>
          <p:cNvPicPr>
            <a:picLocks noChangeAspect="1"/>
          </p:cNvPicPr>
          <p:nvPr/>
        </p:nvPicPr>
        <p:blipFill rotWithShape="1">
          <a:blip r:embed="rId4">
            <a:alphaModFix/>
            <a:extLst>
              <a:ext uri="{28A0092B-C50C-407E-A947-70E740481C1C}">
                <a14:useLocalDpi xmlns:a14="http://schemas.microsoft.com/office/drawing/2010/main" val="0"/>
              </a:ext>
            </a:extLst>
          </a:blip>
          <a:srcRect l="23326" r="9079" b="2"/>
          <a:stretch/>
        </p:blipFill>
        <p:spPr>
          <a:xfrm>
            <a:off x="20" y="1351210"/>
            <a:ext cx="4180350" cy="4375387"/>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Text Placeholder 2">
            <a:extLst>
              <a:ext uri="{FF2B5EF4-FFF2-40B4-BE49-F238E27FC236}">
                <a16:creationId xmlns:a16="http://schemas.microsoft.com/office/drawing/2014/main" id="{4D2E2A5A-B7C6-4965-8166-8F8F739A6C46}"/>
              </a:ext>
            </a:extLst>
          </p:cNvPr>
          <p:cNvSpPr>
            <a:spLocks noGrp="1"/>
          </p:cNvSpPr>
          <p:nvPr>
            <p:ph type="body" sz="quarter" idx="10"/>
          </p:nvPr>
        </p:nvSpPr>
        <p:spPr>
          <a:xfrm>
            <a:off x="4572000" y="1447800"/>
            <a:ext cx="4419600" cy="4648200"/>
          </a:xfrm>
        </p:spPr>
        <p:txBody>
          <a:bodyPr vert="horz" lIns="91440" tIns="45720" rIns="91440" bIns="45720" rtlCol="0" anchor="ctr">
            <a:normAutofit fontScale="77500" lnSpcReduction="20000"/>
          </a:bodyPr>
          <a:lstStyle/>
          <a:p>
            <a:r>
              <a:rPr lang="en-US" sz="2900" kern="1200" dirty="0">
                <a:solidFill>
                  <a:srgbClr val="000000"/>
                </a:solidFill>
                <a:latin typeface="+mn-lt"/>
                <a:ea typeface="+mn-ea"/>
                <a:cs typeface="+mn-cs"/>
              </a:rPr>
              <a:t>Inclusion</a:t>
            </a:r>
          </a:p>
          <a:p>
            <a:pPr lvl="1"/>
            <a:r>
              <a:rPr lang="en-US" sz="2900" kern="1200" dirty="0">
                <a:solidFill>
                  <a:srgbClr val="000000"/>
                </a:solidFill>
                <a:latin typeface="+mn-lt"/>
                <a:ea typeface="+mn-ea"/>
                <a:cs typeface="+mn-cs"/>
              </a:rPr>
              <a:t>21 and older and current chiropractic patients in the U.S.</a:t>
            </a:r>
          </a:p>
          <a:p>
            <a:pPr lvl="1"/>
            <a:r>
              <a:rPr lang="en-US" sz="2900" kern="1200" dirty="0">
                <a:solidFill>
                  <a:srgbClr val="000000"/>
                </a:solidFill>
                <a:latin typeface="+mn-lt"/>
                <a:ea typeface="+mn-ea"/>
                <a:cs typeface="+mn-cs"/>
              </a:rPr>
              <a:t>Chronic low back pain and/or neck pain</a:t>
            </a:r>
          </a:p>
          <a:p>
            <a:pPr lvl="2"/>
            <a:r>
              <a:rPr lang="en-US" sz="2900" kern="1200" dirty="0">
                <a:solidFill>
                  <a:srgbClr val="000000"/>
                </a:solidFill>
                <a:latin typeface="+mn-lt"/>
                <a:ea typeface="+mn-ea"/>
                <a:cs typeface="+mn-cs"/>
              </a:rPr>
              <a:t>3 months or more pain before seeing chiropractor or self-reported  chronic pain</a:t>
            </a:r>
          </a:p>
          <a:p>
            <a:pPr lvl="1"/>
            <a:r>
              <a:rPr lang="en-US" sz="2900" kern="1200" dirty="0">
                <a:solidFill>
                  <a:srgbClr val="000000"/>
                </a:solidFill>
                <a:latin typeface="+mn-lt"/>
                <a:ea typeface="+mn-ea"/>
                <a:cs typeface="+mn-cs"/>
              </a:rPr>
              <a:t>Able to complete questionnaires in English</a:t>
            </a:r>
          </a:p>
          <a:p>
            <a:r>
              <a:rPr lang="en-US" sz="2900" kern="1200" dirty="0">
                <a:solidFill>
                  <a:srgbClr val="000000"/>
                </a:solidFill>
                <a:latin typeface="+mn-lt"/>
                <a:ea typeface="+mn-ea"/>
                <a:cs typeface="+mn-cs"/>
              </a:rPr>
              <a:t>Exclusion</a:t>
            </a:r>
          </a:p>
          <a:p>
            <a:pPr lvl="1"/>
            <a:r>
              <a:rPr lang="en-US" sz="2900" kern="1200" dirty="0">
                <a:solidFill>
                  <a:srgbClr val="000000"/>
                </a:solidFill>
                <a:latin typeface="+mn-lt"/>
                <a:ea typeface="+mn-ea"/>
                <a:cs typeface="+mn-cs"/>
              </a:rPr>
              <a:t>Ongoing personal injury workers’ compensation litigation</a:t>
            </a:r>
          </a:p>
          <a:p>
            <a:pPr lvl="1"/>
            <a:endParaRPr lang="en-US" sz="1200" kern="1200" dirty="0">
              <a:solidFill>
                <a:srgbClr val="000000"/>
              </a:solidFill>
              <a:latin typeface="+mn-lt"/>
              <a:ea typeface="+mn-ea"/>
              <a:cs typeface="+mn-cs"/>
            </a:endParaRPr>
          </a:p>
        </p:txBody>
      </p:sp>
    </p:spTree>
    <p:extLst>
      <p:ext uri="{BB962C8B-B14F-4D97-AF65-F5344CB8AC3E}">
        <p14:creationId xmlns:p14="http://schemas.microsoft.com/office/powerpoint/2010/main" val="157765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
            <a:ext cx="8839200" cy="1066800"/>
          </a:xfrm>
        </p:spPr>
        <p:txBody>
          <a:bodyPr>
            <a:normAutofit fontScale="90000"/>
          </a:bodyPr>
          <a:lstStyle/>
          <a:p>
            <a:r>
              <a:rPr lang="en-US" sz="3600" dirty="0"/>
              <a:t/>
            </a:r>
            <a:br>
              <a:rPr lang="en-US" sz="3600" dirty="0"/>
            </a:br>
            <a:r>
              <a:rPr lang="en-US" sz="3600" dirty="0"/>
              <a:t/>
            </a:r>
            <a:br>
              <a:rPr lang="en-US" sz="3600" dirty="0"/>
            </a:br>
            <a:r>
              <a:rPr lang="en-US" sz="3600" dirty="0"/>
              <a:t/>
            </a:r>
            <a:br>
              <a:rPr lang="en-US" sz="3600" dirty="0"/>
            </a:br>
            <a:r>
              <a:rPr lang="en-US" sz="3600" dirty="0"/>
              <a:t>Portland, OR; San Diego, CA; Minneapolis, MN; Dallas, TX; Seneca Falls/Upstate NY, Tampa, FL</a:t>
            </a:r>
            <a:br>
              <a:rPr lang="en-US" sz="3600" dirty="0"/>
            </a:br>
            <a:r>
              <a:rPr lang="en-US" sz="4000" dirty="0"/>
              <a:t/>
            </a:r>
            <a:br>
              <a:rPr lang="en-US" sz="4000" dirty="0"/>
            </a:br>
            <a:r>
              <a:rPr lang="en-US" sz="4000" dirty="0"/>
              <a:t/>
            </a:r>
            <a:br>
              <a:rPr lang="en-US" sz="4000" dirty="0"/>
            </a:br>
            <a:r>
              <a:rPr lang="en-US" sz="3600" b="1" dirty="0">
                <a:solidFill>
                  <a:schemeClr val="bg1"/>
                </a:solidFill>
              </a:rPr>
              <a:t>for CERC National Study</a:t>
            </a:r>
          </a:p>
        </p:txBody>
      </p:sp>
      <p:pic>
        <p:nvPicPr>
          <p:cNvPr id="5" name="Picture 4">
            <a:extLst>
              <a:ext uri="{FF2B5EF4-FFF2-40B4-BE49-F238E27FC236}">
                <a16:creationId xmlns:a16="http://schemas.microsoft.com/office/drawing/2014/main" id="{403BEF32-6E56-4220-A7E3-9A8C034DE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760" y="1588863"/>
            <a:ext cx="6772477" cy="5233278"/>
          </a:xfrm>
          <a:prstGeom prst="rect">
            <a:avLst/>
          </a:prstGeom>
        </p:spPr>
      </p:pic>
      <p:sp>
        <p:nvSpPr>
          <p:cNvPr id="3" name="TextBox 2">
            <a:extLst>
              <a:ext uri="{FF2B5EF4-FFF2-40B4-BE49-F238E27FC236}">
                <a16:creationId xmlns:a16="http://schemas.microsoft.com/office/drawing/2014/main" id="{6733A4FE-A9B7-4F1A-AA0C-BDB236990408}"/>
              </a:ext>
            </a:extLst>
          </p:cNvPr>
          <p:cNvSpPr txBox="1"/>
          <p:nvPr/>
        </p:nvSpPr>
        <p:spPr>
          <a:xfrm>
            <a:off x="533400" y="6172200"/>
            <a:ext cx="10058400" cy="584775"/>
          </a:xfrm>
          <a:prstGeom prst="rect">
            <a:avLst/>
          </a:prstGeom>
          <a:noFill/>
        </p:spPr>
        <p:txBody>
          <a:bodyPr wrap="square" rtlCol="0">
            <a:spAutoFit/>
          </a:bodyPr>
          <a:lstStyle/>
          <a:p>
            <a:r>
              <a:rPr lang="en-US" dirty="0"/>
              <a:t>      </a:t>
            </a:r>
            <a:r>
              <a:rPr lang="en-US" sz="1800" dirty="0"/>
              <a:t>125 clinics, </a:t>
            </a:r>
            <a:r>
              <a:rPr lang="en-US" sz="1800" u="sng" dirty="0"/>
              <a:t>2024</a:t>
            </a:r>
            <a:r>
              <a:rPr lang="en-US" sz="1800" dirty="0"/>
              <a:t> (72% of eligible) at baseline; </a:t>
            </a:r>
            <a:r>
              <a:rPr lang="en-US" sz="1800" u="sng" dirty="0"/>
              <a:t>1834</a:t>
            </a:r>
            <a:r>
              <a:rPr lang="en-US" sz="1800" dirty="0"/>
              <a:t> (91%) at follow-up.                               </a:t>
            </a:r>
          </a:p>
        </p:txBody>
      </p:sp>
    </p:spTree>
    <p:extLst>
      <p:ext uri="{BB962C8B-B14F-4D97-AF65-F5344CB8AC3E}">
        <p14:creationId xmlns:p14="http://schemas.microsoft.com/office/powerpoint/2010/main" val="106411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AD433E-B00B-4F92-BB38-1C2D9C2766C0}"/>
              </a:ext>
            </a:extLst>
          </p:cNvPr>
          <p:cNvSpPr>
            <a:spLocks noGrp="1"/>
          </p:cNvSpPr>
          <p:nvPr>
            <p:ph idx="1"/>
          </p:nvPr>
        </p:nvSpPr>
        <p:spPr>
          <a:xfrm>
            <a:off x="304800" y="2285999"/>
            <a:ext cx="8686800" cy="3890963"/>
          </a:xfrm>
        </p:spPr>
        <p:txBody>
          <a:bodyPr>
            <a:normAutofit fontScale="92500"/>
          </a:bodyPr>
          <a:lstStyle/>
          <a:p>
            <a:r>
              <a:rPr lang="en-US" dirty="0"/>
              <a:t>Average age = 49 (range: 21-95)</a:t>
            </a:r>
          </a:p>
          <a:p>
            <a:r>
              <a:rPr lang="en-US" dirty="0"/>
              <a:t>74% female</a:t>
            </a:r>
          </a:p>
          <a:p>
            <a:r>
              <a:rPr lang="en-US" dirty="0"/>
              <a:t>56% college degree</a:t>
            </a:r>
          </a:p>
          <a:p>
            <a:r>
              <a:rPr lang="en-US" dirty="0"/>
              <a:t>88% non-Hispanic white</a:t>
            </a:r>
          </a:p>
          <a:p>
            <a:r>
              <a:rPr lang="en-US" dirty="0"/>
              <a:t>59% working full time; 32% income &gt;=$100k</a:t>
            </a:r>
          </a:p>
          <a:p>
            <a:endParaRPr lang="en-US" dirty="0"/>
          </a:p>
          <a:p>
            <a:r>
              <a:rPr lang="en-US" dirty="0"/>
              <a:t>Mean number of years getting chiropractic care for pain = 11</a:t>
            </a:r>
          </a:p>
          <a:p>
            <a:r>
              <a:rPr lang="en-US" dirty="0"/>
              <a:t>Mean number of years seeing “this” chiropractor for pain = 5</a:t>
            </a:r>
          </a:p>
          <a:p>
            <a:endParaRPr lang="en-US" dirty="0"/>
          </a:p>
          <a:p>
            <a:endParaRPr lang="en-US" dirty="0"/>
          </a:p>
        </p:txBody>
      </p:sp>
      <p:sp>
        <p:nvSpPr>
          <p:cNvPr id="4" name="Slide Number Placeholder 3">
            <a:extLst>
              <a:ext uri="{FF2B5EF4-FFF2-40B4-BE49-F238E27FC236}">
                <a16:creationId xmlns:a16="http://schemas.microsoft.com/office/drawing/2014/main" id="{66695800-F50B-411A-B1C4-825FF0C68BB9}"/>
              </a:ext>
            </a:extLst>
          </p:cNvPr>
          <p:cNvSpPr>
            <a:spLocks noGrp="1"/>
          </p:cNvSpPr>
          <p:nvPr>
            <p:ph type="sldNum" sz="quarter" idx="12"/>
          </p:nvPr>
        </p:nvSpPr>
        <p:spPr/>
        <p:txBody>
          <a:bodyPr/>
          <a:lstStyle/>
          <a:p>
            <a:pPr>
              <a:defRPr/>
            </a:pPr>
            <a:fld id="{0C5144EA-161E-419D-B606-46724030BA3B}" type="slidenum">
              <a:rPr lang="en-US" smtClean="0"/>
              <a:pPr>
                <a:defRPr/>
              </a:pPr>
              <a:t>4</a:t>
            </a:fld>
            <a:endParaRPr lang="en-US"/>
          </a:p>
        </p:txBody>
      </p:sp>
      <p:pic>
        <p:nvPicPr>
          <p:cNvPr id="6" name="Picture 5">
            <a:extLst>
              <a:ext uri="{FF2B5EF4-FFF2-40B4-BE49-F238E27FC236}">
                <a16:creationId xmlns:a16="http://schemas.microsoft.com/office/drawing/2014/main" id="{061BC4B5-6D19-4A82-828B-B10DB09067D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76200" y="228600"/>
            <a:ext cx="9144000" cy="1597025"/>
          </a:xfrm>
          <a:prstGeom prst="rect">
            <a:avLst/>
          </a:prstGeom>
        </p:spPr>
      </p:pic>
      <p:sp>
        <p:nvSpPr>
          <p:cNvPr id="2" name="TextBox 1">
            <a:extLst>
              <a:ext uri="{FF2B5EF4-FFF2-40B4-BE49-F238E27FC236}">
                <a16:creationId xmlns:a16="http://schemas.microsoft.com/office/drawing/2014/main" id="{FB87AE7B-9EDC-4F47-AEF2-AEBB9BE3E5C5}"/>
              </a:ext>
            </a:extLst>
          </p:cNvPr>
          <p:cNvSpPr txBox="1"/>
          <p:nvPr/>
        </p:nvSpPr>
        <p:spPr>
          <a:xfrm>
            <a:off x="3733800" y="1447800"/>
            <a:ext cx="1672253" cy="584775"/>
          </a:xfrm>
          <a:prstGeom prst="rect">
            <a:avLst/>
          </a:prstGeom>
          <a:noFill/>
        </p:spPr>
        <p:txBody>
          <a:bodyPr wrap="none" rtlCol="0">
            <a:spAutoFit/>
          </a:bodyPr>
          <a:lstStyle/>
          <a:p>
            <a:r>
              <a:rPr lang="en-US" dirty="0"/>
              <a:t>n = 1834</a:t>
            </a:r>
          </a:p>
        </p:txBody>
      </p:sp>
    </p:spTree>
    <p:extLst>
      <p:ext uri="{BB962C8B-B14F-4D97-AF65-F5344CB8AC3E}">
        <p14:creationId xmlns:p14="http://schemas.microsoft.com/office/powerpoint/2010/main" val="3354705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B3A6-C1FB-4B2E-964E-4AD5738763CE}"/>
              </a:ext>
            </a:extLst>
          </p:cNvPr>
          <p:cNvSpPr>
            <a:spLocks noGrp="1"/>
          </p:cNvSpPr>
          <p:nvPr>
            <p:ph type="title"/>
          </p:nvPr>
        </p:nvSpPr>
        <p:spPr>
          <a:xfrm>
            <a:off x="76200" y="274638"/>
            <a:ext cx="9067800" cy="1143000"/>
          </a:xfrm>
        </p:spPr>
        <p:txBody>
          <a:bodyPr/>
          <a:lstStyle/>
          <a:p>
            <a:r>
              <a:rPr lang="en-US" dirty="0">
                <a:latin typeface="Comic Sans MS" panose="030F0702030302020204" pitchFamily="66" charset="0"/>
              </a:rPr>
              <a:t>PROMIS-29 V 2.0 Profile</a:t>
            </a:r>
            <a:br>
              <a:rPr lang="en-US" dirty="0">
                <a:latin typeface="Comic Sans MS" panose="030F0702030302020204" pitchFamily="66" charset="0"/>
              </a:rPr>
            </a:br>
            <a:r>
              <a:rPr lang="en-US" sz="4000" dirty="0">
                <a:latin typeface="Comic Sans MS" panose="030F0702030302020204" pitchFamily="66" charset="0"/>
              </a:rPr>
              <a:t>(Baseline and 3 Months Later)</a:t>
            </a:r>
          </a:p>
        </p:txBody>
      </p:sp>
      <p:sp>
        <p:nvSpPr>
          <p:cNvPr id="3" name="Content Placeholder 2">
            <a:extLst>
              <a:ext uri="{FF2B5EF4-FFF2-40B4-BE49-F238E27FC236}">
                <a16:creationId xmlns:a16="http://schemas.microsoft.com/office/drawing/2014/main" id="{0B849965-905A-485A-89EC-E8153161B9BE}"/>
              </a:ext>
            </a:extLst>
          </p:cNvPr>
          <p:cNvSpPr>
            <a:spLocks noGrp="1"/>
          </p:cNvSpPr>
          <p:nvPr>
            <p:ph idx="1"/>
          </p:nvPr>
        </p:nvSpPr>
        <p:spPr>
          <a:xfrm>
            <a:off x="76200" y="1600200"/>
            <a:ext cx="9067800" cy="4525963"/>
          </a:xfrm>
        </p:spPr>
        <p:txBody>
          <a:bodyPr>
            <a:normAutofit fontScale="62500" lnSpcReduction="20000"/>
          </a:bodyPr>
          <a:lstStyle/>
          <a:p>
            <a:pPr lvl="1">
              <a:buFont typeface="Wingdings" panose="05000000000000000000" pitchFamily="2" charset="2"/>
              <a:buChar char="Ø"/>
            </a:pPr>
            <a:r>
              <a:rPr lang="en-US" dirty="0"/>
              <a:t>1. Physical functioning (4 items)</a:t>
            </a:r>
          </a:p>
          <a:p>
            <a:pPr lvl="1">
              <a:buFont typeface="Wingdings" panose="05000000000000000000" pitchFamily="2" charset="2"/>
              <a:buChar char="Ø"/>
            </a:pPr>
            <a:r>
              <a:rPr lang="en-US" dirty="0"/>
              <a:t>2. Pain intensity (1 item) and interference (4 items)</a:t>
            </a:r>
          </a:p>
          <a:p>
            <a:pPr lvl="1">
              <a:buFont typeface="Wingdings" panose="05000000000000000000" pitchFamily="2" charset="2"/>
              <a:buChar char="Ø"/>
            </a:pPr>
            <a:r>
              <a:rPr lang="en-US" dirty="0"/>
              <a:t>3. Fatigue (4 items)</a:t>
            </a:r>
          </a:p>
          <a:p>
            <a:pPr lvl="1">
              <a:buFont typeface="Wingdings" panose="05000000000000000000" pitchFamily="2" charset="2"/>
              <a:buChar char="Ø"/>
            </a:pPr>
            <a:r>
              <a:rPr lang="en-US" dirty="0"/>
              <a:t>4. Sleep disturbance (4 items)</a:t>
            </a:r>
          </a:p>
          <a:p>
            <a:pPr lvl="1">
              <a:buFont typeface="Wingdings" panose="05000000000000000000" pitchFamily="2" charset="2"/>
              <a:buChar char="Ø"/>
            </a:pPr>
            <a:r>
              <a:rPr lang="en-US" dirty="0"/>
              <a:t>5. Social health/participation in roles and activities (4 items)</a:t>
            </a:r>
          </a:p>
          <a:p>
            <a:pPr lvl="1">
              <a:buFont typeface="Wingdings" panose="05000000000000000000" pitchFamily="2" charset="2"/>
              <a:buChar char="Ø"/>
            </a:pPr>
            <a:r>
              <a:rPr lang="en-US" dirty="0"/>
              <a:t>6. Emotional distress--anxiety (4 items) and depressive symptoms (4 items)</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7. Physical health summary score</a:t>
            </a:r>
          </a:p>
          <a:p>
            <a:pPr lvl="1">
              <a:buFont typeface="Wingdings" panose="05000000000000000000" pitchFamily="2" charset="2"/>
              <a:buChar char="Ø"/>
            </a:pPr>
            <a:r>
              <a:rPr lang="en-US" dirty="0"/>
              <a:t>8. Mental health summary score</a:t>
            </a:r>
          </a:p>
          <a:p>
            <a:pPr marL="914400" lvl="2" indent="0">
              <a:buNone/>
            </a:pPr>
            <a:endParaRPr lang="en-US" dirty="0"/>
          </a:p>
          <a:p>
            <a:pPr marL="0" indent="0">
              <a:buNone/>
            </a:pPr>
            <a:r>
              <a:rPr lang="en-US" sz="2600" i="1" dirty="0"/>
              <a:t>T-score metric (mean = 50, SD = 10)</a:t>
            </a:r>
          </a:p>
          <a:p>
            <a:pPr lvl="1"/>
            <a:endParaRPr lang="en-US" dirty="0"/>
          </a:p>
          <a:p>
            <a:pPr marL="457200" lvl="1" indent="0">
              <a:buNone/>
            </a:pPr>
            <a:r>
              <a:rPr lang="en-US" dirty="0"/>
              <a:t>  </a:t>
            </a:r>
            <a:r>
              <a:rPr lang="en-US" sz="2500" dirty="0" err="1"/>
              <a:t>Cella</a:t>
            </a:r>
            <a:r>
              <a:rPr lang="en-US" sz="2500" dirty="0"/>
              <a:t>, D., Choi S. W. Condon, D. M., et al. (2019). PROMIS</a:t>
            </a:r>
            <a:r>
              <a:rPr lang="en-US" sz="2500" baseline="30000" dirty="0"/>
              <a:t>®</a:t>
            </a:r>
            <a:r>
              <a:rPr lang="en-US" sz="2500" dirty="0"/>
              <a:t> adult health profiles: Efficient short-form measures of seven health domains.  </a:t>
            </a:r>
            <a:r>
              <a:rPr lang="en-US" sz="2500" u="sng" dirty="0"/>
              <a:t>Value in Health</a:t>
            </a:r>
            <a:r>
              <a:rPr lang="en-US" sz="2500" dirty="0"/>
              <a:t>, </a:t>
            </a:r>
            <a:r>
              <a:rPr lang="en-US" sz="2500" u="sng" dirty="0"/>
              <a:t>22</a:t>
            </a:r>
            <a:r>
              <a:rPr lang="en-US" sz="2500" dirty="0"/>
              <a:t>(5), 537-544.</a:t>
            </a:r>
          </a:p>
          <a:p>
            <a:pPr marL="457200" lvl="1" indent="0">
              <a:buNone/>
            </a:pPr>
            <a:endParaRPr lang="en-US" sz="2500" dirty="0"/>
          </a:p>
          <a:p>
            <a:pPr marL="457200" lvl="1" indent="0">
              <a:buNone/>
            </a:pPr>
            <a:r>
              <a:rPr lang="en-US" sz="2500" dirty="0"/>
              <a:t>  Hays, R. D., Spritzer, K. L., </a:t>
            </a:r>
            <a:r>
              <a:rPr lang="en-US" sz="2500" dirty="0" err="1"/>
              <a:t>Schalet</a:t>
            </a:r>
            <a:r>
              <a:rPr lang="en-US" sz="2500" dirty="0"/>
              <a:t>, B., &amp; </a:t>
            </a:r>
            <a:r>
              <a:rPr lang="en-US" sz="2500" dirty="0" err="1"/>
              <a:t>Cella</a:t>
            </a:r>
            <a:r>
              <a:rPr lang="en-US" sz="2500" dirty="0"/>
              <a:t>, D. (2018 </a:t>
            </a:r>
            <a:r>
              <a:rPr lang="en-US" sz="2500" dirty="0" err="1"/>
              <a:t>epub</a:t>
            </a:r>
            <a:r>
              <a:rPr lang="en-US" sz="2500" dirty="0"/>
              <a:t>). PROMIS®-29 v2.0 Profile Physical and Mental Health Summary Scores.  </a:t>
            </a:r>
            <a:r>
              <a:rPr lang="en-US" sz="2500" u="sng" dirty="0"/>
              <a:t>Quality of Life Research</a:t>
            </a:r>
            <a:r>
              <a:rPr lang="en-US" sz="2500" dirty="0"/>
              <a:t>.</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672784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B017FED8-7805-4E24-8E1E-0D3A2632FBDD}"/>
              </a:ext>
            </a:extLst>
          </p:cNvPr>
          <p:cNvGraphicFramePr>
            <a:graphicFrameLocks noChangeAspect="1"/>
          </p:cNvGraphicFramePr>
          <p:nvPr>
            <p:extLst>
              <p:ext uri="{D42A27DB-BD31-4B8C-83A1-F6EECF244321}">
                <p14:modId xmlns:p14="http://schemas.microsoft.com/office/powerpoint/2010/main" val="17089063"/>
              </p:ext>
            </p:extLst>
          </p:nvPr>
        </p:nvGraphicFramePr>
        <p:xfrm>
          <a:off x="381000" y="228600"/>
          <a:ext cx="8763000" cy="6892773"/>
        </p:xfrm>
        <a:graphic>
          <a:graphicData uri="http://schemas.openxmlformats.org/presentationml/2006/ole">
            <mc:AlternateContent xmlns:mc="http://schemas.openxmlformats.org/markup-compatibility/2006">
              <mc:Choice xmlns:v="urn:schemas-microsoft-com:vml" Requires="v">
                <p:oleObj spid="_x0000_s108737" name="Document" r:id="rId4" imgW="5942845" imgH="2740022" progId="Word.Document.12">
                  <p:embed/>
                </p:oleObj>
              </mc:Choice>
              <mc:Fallback>
                <p:oleObj name="Document" r:id="rId4" imgW="5942845" imgH="2740022" progId="Word.Document.12">
                  <p:embed/>
                  <p:pic>
                    <p:nvPicPr>
                      <p:cNvPr id="2" name="Object 1">
                        <a:extLst>
                          <a:ext uri="{FF2B5EF4-FFF2-40B4-BE49-F238E27FC236}">
                            <a16:creationId xmlns:a16="http://schemas.microsoft.com/office/drawing/2014/main" id="{B017FED8-7805-4E24-8E1E-0D3A2632FBDD}"/>
                          </a:ext>
                        </a:extLst>
                      </p:cNvPr>
                      <p:cNvPicPr/>
                      <p:nvPr/>
                    </p:nvPicPr>
                    <p:blipFill>
                      <a:blip r:embed="rId5"/>
                      <a:stretch>
                        <a:fillRect/>
                      </a:stretch>
                    </p:blipFill>
                    <p:spPr>
                      <a:xfrm>
                        <a:off x="381000" y="228600"/>
                        <a:ext cx="8763000" cy="6892773"/>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B644A8A8-3CD2-4AF8-B066-950973B9C7BF}"/>
              </a:ext>
            </a:extLst>
          </p:cNvPr>
          <p:cNvSpPr txBox="1"/>
          <p:nvPr/>
        </p:nvSpPr>
        <p:spPr>
          <a:xfrm>
            <a:off x="381000" y="5715000"/>
            <a:ext cx="6934200" cy="769441"/>
          </a:xfrm>
          <a:prstGeom prst="rect">
            <a:avLst/>
          </a:prstGeom>
          <a:noFill/>
        </p:spPr>
        <p:txBody>
          <a:bodyPr wrap="square" rtlCol="0">
            <a:spAutoFit/>
          </a:bodyPr>
          <a:lstStyle/>
          <a:p>
            <a:r>
              <a:rPr lang="en-US" sz="2200" dirty="0"/>
              <a:t>Internal consistency reliability or Mosier’s reliability of weighted composites.</a:t>
            </a:r>
          </a:p>
        </p:txBody>
      </p:sp>
    </p:spTree>
    <p:extLst>
      <p:ext uri="{BB962C8B-B14F-4D97-AF65-F5344CB8AC3E}">
        <p14:creationId xmlns:p14="http://schemas.microsoft.com/office/powerpoint/2010/main" val="94473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596866-DF3F-44A5-BAE0-FBE7CD16AF22}"/>
              </a:ext>
            </a:extLst>
          </p:cNvPr>
          <p:cNvSpPr>
            <a:spLocks noGrp="1"/>
          </p:cNvSpPr>
          <p:nvPr>
            <p:ph type="sldNum" sz="quarter" idx="12"/>
          </p:nvPr>
        </p:nvSpPr>
        <p:spPr/>
        <p:txBody>
          <a:bodyPr/>
          <a:lstStyle/>
          <a:p>
            <a:pPr>
              <a:defRPr/>
            </a:pPr>
            <a:fld id="{FC104A63-7622-4A0E-8213-283EA964E1B0}" type="slidenum">
              <a:rPr lang="en-US" smtClean="0"/>
              <a:pPr>
                <a:defRPr/>
              </a:pPr>
              <a:t>7</a:t>
            </a:fld>
            <a:endParaRPr lang="en-US"/>
          </a:p>
        </p:txBody>
      </p:sp>
      <p:graphicFrame>
        <p:nvGraphicFramePr>
          <p:cNvPr id="3" name="Object 2">
            <a:extLst>
              <a:ext uri="{FF2B5EF4-FFF2-40B4-BE49-F238E27FC236}">
                <a16:creationId xmlns:a16="http://schemas.microsoft.com/office/drawing/2014/main" id="{4B9E636A-2E44-4550-899A-0ED1BD0948C4}"/>
              </a:ext>
            </a:extLst>
          </p:cNvPr>
          <p:cNvGraphicFramePr>
            <a:graphicFrameLocks noChangeAspect="1"/>
          </p:cNvGraphicFramePr>
          <p:nvPr>
            <p:extLst>
              <p:ext uri="{D42A27DB-BD31-4B8C-83A1-F6EECF244321}">
                <p14:modId xmlns:p14="http://schemas.microsoft.com/office/powerpoint/2010/main" val="4105934642"/>
              </p:ext>
            </p:extLst>
          </p:nvPr>
        </p:nvGraphicFramePr>
        <p:xfrm>
          <a:off x="381000" y="609600"/>
          <a:ext cx="7924800" cy="5943599"/>
        </p:xfrm>
        <a:graphic>
          <a:graphicData uri="http://schemas.openxmlformats.org/presentationml/2006/ole">
            <mc:AlternateContent xmlns:mc="http://schemas.openxmlformats.org/markup-compatibility/2006">
              <mc:Choice xmlns:v="urn:schemas-microsoft-com:vml" Requires="v">
                <p:oleObj spid="_x0000_s130127" name="Document" r:id="rId4" imgW="5942845" imgH="3590735" progId="Word.Document.12">
                  <p:embed/>
                </p:oleObj>
              </mc:Choice>
              <mc:Fallback>
                <p:oleObj name="Document" r:id="rId4" imgW="5942845" imgH="3590735" progId="Word.Document.12">
                  <p:embed/>
                  <p:pic>
                    <p:nvPicPr>
                      <p:cNvPr id="0" name=""/>
                      <p:cNvPicPr/>
                      <p:nvPr/>
                    </p:nvPicPr>
                    <p:blipFill>
                      <a:blip r:embed="rId5"/>
                      <a:stretch>
                        <a:fillRect/>
                      </a:stretch>
                    </p:blipFill>
                    <p:spPr>
                      <a:xfrm>
                        <a:off x="381000" y="609600"/>
                        <a:ext cx="7924800" cy="5943599"/>
                      </a:xfrm>
                      <a:prstGeom prst="rect">
                        <a:avLst/>
                      </a:prstGeom>
                    </p:spPr>
                  </p:pic>
                </p:oleObj>
              </mc:Fallback>
            </mc:AlternateContent>
          </a:graphicData>
        </a:graphic>
      </p:graphicFrame>
    </p:spTree>
    <p:extLst>
      <p:ext uri="{BB962C8B-B14F-4D97-AF65-F5344CB8AC3E}">
        <p14:creationId xmlns:p14="http://schemas.microsoft.com/office/powerpoint/2010/main" val="1847884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22B0A6DD-785B-4D0D-8573-1F9D95B0901C}" type="slidenum">
              <a:rPr lang="en-US"/>
              <a:pPr>
                <a:defRPr/>
              </a:pPr>
              <a:t>8</a:t>
            </a:fld>
            <a:endParaRPr lang="en-US"/>
          </a:p>
        </p:txBody>
      </p:sp>
      <p:sp>
        <p:nvSpPr>
          <p:cNvPr id="98307" name="Rectangle 2"/>
          <p:cNvSpPr>
            <a:spLocks noGrp="1" noChangeArrowheads="1"/>
          </p:cNvSpPr>
          <p:nvPr>
            <p:ph type="title" idx="4294967295"/>
          </p:nvPr>
        </p:nvSpPr>
        <p:spPr>
          <a:xfrm>
            <a:off x="685800" y="381000"/>
            <a:ext cx="7848600" cy="1143000"/>
          </a:xfrm>
        </p:spPr>
        <p:txBody>
          <a:bodyPr/>
          <a:lstStyle/>
          <a:p>
            <a:pPr eaLnBrk="1" hangingPunct="1"/>
            <a:r>
              <a:rPr lang="en-US" altLang="en-US" sz="4000" dirty="0">
                <a:latin typeface="Comic Sans MS" pitchFamily="66" charset="0"/>
              </a:rPr>
              <a:t>Reliable Change Index (RCI)</a:t>
            </a:r>
          </a:p>
        </p:txBody>
      </p:sp>
      <p:graphicFrame>
        <p:nvGraphicFramePr>
          <p:cNvPr id="98308" name="Object 6"/>
          <p:cNvGraphicFramePr>
            <a:graphicFrameLocks noChangeAspect="1"/>
          </p:cNvGraphicFramePr>
          <p:nvPr/>
        </p:nvGraphicFramePr>
        <p:xfrm>
          <a:off x="2133600" y="1905000"/>
          <a:ext cx="4337050" cy="2233613"/>
        </p:xfrm>
        <a:graphic>
          <a:graphicData uri="http://schemas.openxmlformats.org/presentationml/2006/ole">
            <mc:AlternateContent xmlns:mc="http://schemas.openxmlformats.org/markup-compatibility/2006">
              <mc:Choice xmlns:v="urn:schemas-microsoft-com:vml" Requires="v">
                <p:oleObj spid="_x0000_s98908" name="Equation" r:id="rId4" imgW="837836" imgH="431613" progId="Equation.3">
                  <p:embed/>
                </p:oleObj>
              </mc:Choice>
              <mc:Fallback>
                <p:oleObj name="Equation" r:id="rId4" imgW="837836" imgH="431613" progId="Equation.3">
                  <p:embed/>
                  <p:pic>
                    <p:nvPicPr>
                      <p:cNvPr id="0" name="Picture 1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1905000"/>
                        <a:ext cx="4337050" cy="223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9" name="Object 5"/>
          <p:cNvGraphicFramePr>
            <a:graphicFrameLocks noChangeAspect="1"/>
          </p:cNvGraphicFramePr>
          <p:nvPr/>
        </p:nvGraphicFramePr>
        <p:xfrm>
          <a:off x="2401888" y="4298950"/>
          <a:ext cx="3675062" cy="709613"/>
        </p:xfrm>
        <a:graphic>
          <a:graphicData uri="http://schemas.openxmlformats.org/presentationml/2006/ole">
            <mc:AlternateContent xmlns:mc="http://schemas.openxmlformats.org/markup-compatibility/2006">
              <mc:Choice xmlns:v="urn:schemas-microsoft-com:vml" Requires="v">
                <p:oleObj spid="_x0000_s98909" name="Equation" r:id="rId6" imgW="1383699" imgH="266584" progId="Equation.3">
                  <p:embed/>
                </p:oleObj>
              </mc:Choice>
              <mc:Fallback>
                <p:oleObj name="Equation" r:id="rId6" imgW="1383699" imgH="266584" progId="Equation.3">
                  <p:embed/>
                  <p:pic>
                    <p:nvPicPr>
                      <p:cNvPr id="0" name="Picture 17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1888" y="4298950"/>
                        <a:ext cx="3675062" cy="70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0" name="TextBox 4"/>
          <p:cNvSpPr txBox="1">
            <a:spLocks noChangeArrowheads="1"/>
          </p:cNvSpPr>
          <p:nvPr/>
        </p:nvSpPr>
        <p:spPr bwMode="auto">
          <a:xfrm>
            <a:off x="4189413" y="5203825"/>
            <a:ext cx="3581400" cy="830997"/>
          </a:xfrm>
          <a:prstGeom prst="rect">
            <a:avLst/>
          </a:prstGeom>
          <a:noFill/>
          <a:ln w="9525">
            <a:noFill/>
            <a:miter lim="800000"/>
            <a:headEnd/>
            <a:tailEnd/>
          </a:ln>
        </p:spPr>
        <p:txBody>
          <a:bodyPr>
            <a:spAutoFit/>
          </a:bodyPr>
          <a:lstStyle/>
          <a:p>
            <a:pPr eaLnBrk="0" hangingPunct="0"/>
            <a:r>
              <a:rPr lang="en-US" altLang="en-US" sz="1200" i="1" dirty="0">
                <a:latin typeface="Arial" pitchFamily="34" charset="0"/>
                <a:ea typeface="MS PGothic" pitchFamily="34" charset="-128"/>
              </a:rPr>
              <a:t>SEM</a:t>
            </a:r>
            <a:r>
              <a:rPr lang="en-US" altLang="en-US" sz="1200" baseline="-25000" dirty="0">
                <a:latin typeface="Arial" pitchFamily="34" charset="0"/>
                <a:ea typeface="MS PGothic" pitchFamily="34" charset="-128"/>
              </a:rPr>
              <a:t> </a:t>
            </a:r>
            <a:r>
              <a:rPr lang="en-US" altLang="en-US" sz="1200" dirty="0">
                <a:latin typeface="Arial" pitchFamily="34" charset="0"/>
                <a:ea typeface="MS PGothic" pitchFamily="34" charset="-128"/>
              </a:rPr>
              <a:t> = standard error of measurement</a:t>
            </a:r>
            <a:endParaRPr lang="en-US" altLang="en-US" sz="1200" i="1" dirty="0">
              <a:latin typeface="Arial" pitchFamily="34" charset="0"/>
              <a:ea typeface="MS PGothic" pitchFamily="34" charset="-128"/>
            </a:endParaRPr>
          </a:p>
          <a:p>
            <a:pPr eaLnBrk="0" hangingPunct="0"/>
            <a:r>
              <a:rPr lang="en-US" altLang="en-US" sz="1200" i="1" dirty="0" err="1">
                <a:latin typeface="Arial" pitchFamily="34" charset="0"/>
                <a:ea typeface="MS PGothic" pitchFamily="34" charset="-128"/>
              </a:rPr>
              <a:t>SD</a:t>
            </a:r>
            <a:r>
              <a:rPr lang="en-US" altLang="en-US" sz="1200" i="1" baseline="-25000" dirty="0" err="1">
                <a:latin typeface="Arial" pitchFamily="34" charset="0"/>
                <a:ea typeface="MS PGothic" pitchFamily="34" charset="-128"/>
              </a:rPr>
              <a:t>bl</a:t>
            </a:r>
            <a:r>
              <a:rPr lang="en-US" altLang="en-US" sz="1200" baseline="-25000" dirty="0">
                <a:latin typeface="Arial" pitchFamily="34" charset="0"/>
                <a:ea typeface="MS PGothic" pitchFamily="34" charset="-128"/>
              </a:rPr>
              <a:t> </a:t>
            </a:r>
            <a:r>
              <a:rPr lang="en-US" altLang="en-US" sz="1200" dirty="0">
                <a:latin typeface="Arial" pitchFamily="34" charset="0"/>
                <a:ea typeface="MS PGothic" pitchFamily="34" charset="-128"/>
              </a:rPr>
              <a:t> = standard deviation at baseline</a:t>
            </a:r>
          </a:p>
          <a:p>
            <a:pPr eaLnBrk="0" hangingPunct="0"/>
            <a:r>
              <a:rPr lang="en-US" altLang="en-US" sz="1200" i="1" dirty="0" err="1">
                <a:latin typeface="Arial" pitchFamily="34" charset="0"/>
                <a:ea typeface="MS PGothic" pitchFamily="34" charset="-128"/>
              </a:rPr>
              <a:t>r</a:t>
            </a:r>
            <a:r>
              <a:rPr lang="en-US" altLang="en-US" sz="1200" i="1" baseline="-25000" dirty="0" err="1">
                <a:latin typeface="Arial" pitchFamily="34" charset="0"/>
                <a:ea typeface="MS PGothic" pitchFamily="34" charset="-128"/>
              </a:rPr>
              <a:t>xx</a:t>
            </a:r>
            <a:r>
              <a:rPr lang="en-US" altLang="en-US" sz="1200" dirty="0">
                <a:latin typeface="Arial" pitchFamily="34" charset="0"/>
                <a:ea typeface="MS PGothic" pitchFamily="34" charset="-128"/>
              </a:rPr>
              <a:t> = reliability</a:t>
            </a:r>
          </a:p>
          <a:p>
            <a:pPr eaLnBrk="0" hangingPunct="0"/>
            <a:r>
              <a:rPr lang="en-US" altLang="en-US" sz="1200" i="1" dirty="0">
                <a:latin typeface="Arial" pitchFamily="34" charset="0"/>
                <a:ea typeface="MS PGothic" pitchFamily="34" charset="-128"/>
              </a:rPr>
              <a:t>          </a:t>
            </a:r>
          </a:p>
        </p:txBody>
      </p:sp>
      <p:sp>
        <p:nvSpPr>
          <p:cNvPr id="2" name="TextBox 1">
            <a:extLst>
              <a:ext uri="{FF2B5EF4-FFF2-40B4-BE49-F238E27FC236}">
                <a16:creationId xmlns:a16="http://schemas.microsoft.com/office/drawing/2014/main" id="{5F155DCE-FE88-4C65-992D-361158B88EF3}"/>
              </a:ext>
            </a:extLst>
          </p:cNvPr>
          <p:cNvSpPr txBox="1"/>
          <p:nvPr/>
        </p:nvSpPr>
        <p:spPr>
          <a:xfrm>
            <a:off x="6834634" y="2611624"/>
            <a:ext cx="1473480" cy="584775"/>
          </a:xfrm>
          <a:prstGeom prst="rect">
            <a:avLst/>
          </a:prstGeom>
          <a:noFill/>
        </p:spPr>
        <p:txBody>
          <a:bodyPr wrap="none" rtlCol="0">
            <a:spAutoFit/>
          </a:bodyPr>
          <a:lstStyle/>
          <a:p>
            <a:r>
              <a:rPr lang="en-US" dirty="0"/>
              <a:t>&gt;= 1.96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5B9EF12A-1CB7-45F4-B701-146E45B61531}" type="slidenum">
              <a:rPr lang="en-US"/>
              <a:pPr>
                <a:defRPr/>
              </a:pPr>
              <a:t>9</a:t>
            </a:fld>
            <a:endParaRPr lang="en-US"/>
          </a:p>
        </p:txBody>
      </p:sp>
      <p:sp>
        <p:nvSpPr>
          <p:cNvPr id="38915" name="Rectangle 2"/>
          <p:cNvSpPr>
            <a:spLocks noGrp="1" noChangeArrowheads="1"/>
          </p:cNvSpPr>
          <p:nvPr>
            <p:ph type="title" idx="4294967295"/>
          </p:nvPr>
        </p:nvSpPr>
        <p:spPr>
          <a:xfrm>
            <a:off x="722313" y="609600"/>
            <a:ext cx="7848600" cy="1143000"/>
          </a:xfrm>
        </p:spPr>
        <p:txBody>
          <a:bodyPr>
            <a:normAutofit fontScale="90000"/>
          </a:bodyPr>
          <a:lstStyle/>
          <a:p>
            <a:pPr algn="ctr" eaLnBrk="1" hangingPunct="1"/>
            <a:r>
              <a:rPr lang="en-US" altLang="en-US" dirty="0">
                <a:latin typeface="Comic Sans MS" pitchFamily="66" charset="0"/>
              </a:rPr>
              <a:t>Amount of Change in Observed Score Needed To be Statistically Significant </a:t>
            </a:r>
          </a:p>
        </p:txBody>
      </p:sp>
      <p:graphicFrame>
        <p:nvGraphicFramePr>
          <p:cNvPr id="38916" name="Object 6"/>
          <p:cNvGraphicFramePr>
            <a:graphicFrameLocks noChangeAspect="1"/>
          </p:cNvGraphicFramePr>
          <p:nvPr/>
        </p:nvGraphicFramePr>
        <p:xfrm>
          <a:off x="130175" y="1871663"/>
          <a:ext cx="8347075" cy="2300287"/>
        </p:xfrm>
        <a:graphic>
          <a:graphicData uri="http://schemas.openxmlformats.org/presentationml/2006/ole">
            <mc:AlternateContent xmlns:mc="http://schemas.openxmlformats.org/markup-compatibility/2006">
              <mc:Choice xmlns:v="urn:schemas-microsoft-com:vml" Requires="v">
                <p:oleObj spid="_x0000_s125067" name="Equation" r:id="rId4" imgW="1612800" imgH="444240" progId="Equation.3">
                  <p:embed/>
                </p:oleObj>
              </mc:Choice>
              <mc:Fallback>
                <p:oleObj name="Equation" r:id="rId4" imgW="1612800" imgH="444240" progId="Equation.3">
                  <p:embed/>
                  <p:pic>
                    <p:nvPicPr>
                      <p:cNvPr id="38916" name="Object 6"/>
                      <p:cNvPicPr>
                        <a:picLocks noChangeAspect="1" noChangeArrowheads="1"/>
                      </p:cNvPicPr>
                      <p:nvPr/>
                    </p:nvPicPr>
                    <p:blipFill>
                      <a:blip r:embed="rId5"/>
                      <a:srcRect/>
                      <a:stretch>
                        <a:fillRect/>
                      </a:stretch>
                    </p:blipFill>
                    <p:spPr bwMode="auto">
                      <a:xfrm>
                        <a:off x="130175" y="1871663"/>
                        <a:ext cx="8347075" cy="230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7" name="TextBox 4"/>
          <p:cNvSpPr txBox="1">
            <a:spLocks noChangeArrowheads="1"/>
          </p:cNvSpPr>
          <p:nvPr/>
        </p:nvSpPr>
        <p:spPr bwMode="auto">
          <a:xfrm>
            <a:off x="561665" y="6216323"/>
            <a:ext cx="7086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i="1" dirty="0">
                <a:ea typeface="MS PGothic" pitchFamily="34" charset="-128"/>
              </a:rPr>
              <a:t>Note: SD</a:t>
            </a:r>
            <a:r>
              <a:rPr lang="en-US" altLang="en-US" sz="1800" baseline="-25000" dirty="0">
                <a:ea typeface="MS PGothic" pitchFamily="34" charset="-128"/>
              </a:rPr>
              <a:t> </a:t>
            </a:r>
            <a:r>
              <a:rPr lang="en-US" altLang="en-US" sz="1800" dirty="0">
                <a:ea typeface="MS PGothic" pitchFamily="34" charset="-128"/>
              </a:rPr>
              <a:t> = standard deviation and </a:t>
            </a:r>
            <a:r>
              <a:rPr lang="en-US" altLang="en-US" sz="1800" i="1" dirty="0">
                <a:ea typeface="MS PGothic" pitchFamily="34" charset="-128"/>
              </a:rPr>
              <a:t> </a:t>
            </a:r>
            <a:r>
              <a:rPr lang="en-US" altLang="en-US" sz="1800" i="1" dirty="0" err="1">
                <a:ea typeface="MS PGothic" pitchFamily="34" charset="-128"/>
              </a:rPr>
              <a:t>r</a:t>
            </a:r>
            <a:r>
              <a:rPr lang="en-US" altLang="en-US" sz="1800" i="1" baseline="-25000" dirty="0" err="1">
                <a:ea typeface="MS PGothic" pitchFamily="34" charset="-128"/>
              </a:rPr>
              <a:t>xx</a:t>
            </a:r>
            <a:r>
              <a:rPr lang="en-US" altLang="en-US" sz="1800" dirty="0">
                <a:ea typeface="MS PGothic" pitchFamily="34" charset="-128"/>
              </a:rPr>
              <a:t> = reliability</a:t>
            </a:r>
          </a:p>
          <a:p>
            <a:pPr>
              <a:spcBef>
                <a:spcPct val="0"/>
              </a:spcBef>
              <a:buFontTx/>
              <a:buNone/>
            </a:pPr>
            <a:r>
              <a:rPr lang="en-US" altLang="en-US" sz="1200" i="1" dirty="0">
                <a:ea typeface="MS PGothic" pitchFamily="34" charset="-128"/>
              </a:rPr>
              <a:t>          </a:t>
            </a:r>
          </a:p>
        </p:txBody>
      </p:sp>
      <p:cxnSp>
        <p:nvCxnSpPr>
          <p:cNvPr id="38918" name="Straight Connector 2"/>
          <p:cNvCxnSpPr>
            <a:cxnSpLocks noChangeShapeType="1"/>
          </p:cNvCxnSpPr>
          <p:nvPr/>
        </p:nvCxnSpPr>
        <p:spPr bwMode="auto">
          <a:xfrm>
            <a:off x="457200" y="4138613"/>
            <a:ext cx="7848600" cy="0"/>
          </a:xfrm>
          <a:prstGeom prst="line">
            <a:avLst/>
          </a:prstGeom>
          <a:noFill/>
          <a:ln w="38100" algn="ctr">
            <a:solidFill>
              <a:schemeClr val="bg2"/>
            </a:solidFill>
            <a:prstDash val="sysDot"/>
            <a:round/>
            <a:headEnd type="none" w="sm" len="sm"/>
            <a:tailEnd type="triangle" w="sm" len="sm"/>
          </a:ln>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77AB8F5B-1860-4BF4-96E5-BD62CA5AD44C}"/>
              </a:ext>
            </a:extLst>
          </p:cNvPr>
          <p:cNvSpPr txBox="1"/>
          <p:nvPr/>
        </p:nvSpPr>
        <p:spPr>
          <a:xfrm>
            <a:off x="531845" y="4426563"/>
            <a:ext cx="1601755" cy="584775"/>
          </a:xfrm>
          <a:prstGeom prst="rect">
            <a:avLst/>
          </a:prstGeom>
          <a:noFill/>
        </p:spPr>
        <p:txBody>
          <a:bodyPr wrap="square" rtlCol="0">
            <a:spAutoFit/>
          </a:bodyPr>
          <a:lstStyle/>
          <a:p>
            <a:r>
              <a:rPr lang="en-US" dirty="0"/>
              <a:t>= 2.77 *</a:t>
            </a:r>
          </a:p>
        </p:txBody>
      </p:sp>
      <p:sp>
        <p:nvSpPr>
          <p:cNvPr id="4" name="TextBox 3">
            <a:extLst>
              <a:ext uri="{FF2B5EF4-FFF2-40B4-BE49-F238E27FC236}">
                <a16:creationId xmlns:a16="http://schemas.microsoft.com/office/drawing/2014/main" id="{A1B4FBF3-319E-461F-9D6D-8AD3F3F7F2B5}"/>
              </a:ext>
            </a:extLst>
          </p:cNvPr>
          <p:cNvSpPr txBox="1"/>
          <p:nvPr/>
        </p:nvSpPr>
        <p:spPr>
          <a:xfrm>
            <a:off x="531844" y="5050508"/>
            <a:ext cx="8079791" cy="923330"/>
          </a:xfrm>
          <a:prstGeom prst="rect">
            <a:avLst/>
          </a:prstGeom>
          <a:noFill/>
        </p:spPr>
        <p:txBody>
          <a:bodyPr wrap="square" rtlCol="0">
            <a:spAutoFit/>
          </a:bodyPr>
          <a:lstStyle/>
          <a:p>
            <a:r>
              <a:rPr lang="en-US" sz="2800" dirty="0"/>
              <a:t>“</a:t>
            </a:r>
            <a:r>
              <a:rPr lang="en-US" sz="2600" dirty="0"/>
              <a:t>Coefficient of repeatability” or “minimal detectable change” given measurement error of instrument</a:t>
            </a:r>
          </a:p>
        </p:txBody>
      </p:sp>
      <p:grpSp>
        <p:nvGrpSpPr>
          <p:cNvPr id="23" name="Canvas 15"/>
          <p:cNvGrpSpPr/>
          <p:nvPr/>
        </p:nvGrpSpPr>
        <p:grpSpPr>
          <a:xfrm>
            <a:off x="2145712" y="4384322"/>
            <a:ext cx="3797888" cy="781685"/>
            <a:chOff x="154898" y="28575"/>
            <a:chExt cx="3521117" cy="781685"/>
          </a:xfrm>
        </p:grpSpPr>
        <p:sp>
          <p:nvSpPr>
            <p:cNvPr id="24" name="Rectangle 23"/>
            <p:cNvSpPr/>
            <p:nvPr/>
          </p:nvSpPr>
          <p:spPr>
            <a:xfrm>
              <a:off x="1190625" y="28575"/>
              <a:ext cx="2485390" cy="781685"/>
            </a:xfrm>
            <a:prstGeom prst="rect">
              <a:avLst/>
            </a:prstGeom>
            <a:noFill/>
            <a:ln>
              <a:noFill/>
            </a:ln>
          </p:spPr>
        </p:sp>
        <p:cxnSp>
          <p:nvCxnSpPr>
            <p:cNvPr id="25" name="Line 5"/>
            <p:cNvCxnSpPr>
              <a:cxnSpLocks noChangeShapeType="1"/>
            </p:cNvCxnSpPr>
            <p:nvPr/>
          </p:nvCxnSpPr>
          <p:spPr bwMode="auto">
            <a:xfrm flipV="1">
              <a:off x="1234398" y="382074"/>
              <a:ext cx="52070" cy="29845"/>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6" name="Line 6"/>
            <p:cNvCxnSpPr>
              <a:cxnSpLocks noChangeShapeType="1"/>
            </p:cNvCxnSpPr>
            <p:nvPr/>
          </p:nvCxnSpPr>
          <p:spPr bwMode="auto">
            <a:xfrm>
              <a:off x="1286468" y="390964"/>
              <a:ext cx="74930" cy="176530"/>
            </a:xfrm>
            <a:prstGeom prst="line">
              <a:avLst/>
            </a:prstGeom>
            <a:noFill/>
            <a:ln w="3365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7" name="Line 7"/>
            <p:cNvCxnSpPr>
              <a:cxnSpLocks noChangeShapeType="1"/>
            </p:cNvCxnSpPr>
            <p:nvPr/>
          </p:nvCxnSpPr>
          <p:spPr bwMode="auto">
            <a:xfrm flipV="1">
              <a:off x="1369653" y="58224"/>
              <a:ext cx="99695" cy="50927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8" name="Line 8"/>
            <p:cNvCxnSpPr>
              <a:cxnSpLocks noChangeShapeType="1"/>
            </p:cNvCxnSpPr>
            <p:nvPr/>
          </p:nvCxnSpPr>
          <p:spPr bwMode="auto">
            <a:xfrm>
              <a:off x="1469348" y="58224"/>
              <a:ext cx="935990" cy="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sp>
          <p:nvSpPr>
            <p:cNvPr id="29" name="Rectangle 28"/>
            <p:cNvSpPr>
              <a:spLocks noChangeArrowheads="1"/>
            </p:cNvSpPr>
            <p:nvPr/>
          </p:nvSpPr>
          <p:spPr bwMode="auto">
            <a:xfrm>
              <a:off x="2130487" y="335719"/>
              <a:ext cx="214630" cy="446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19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a:spLocks noChangeArrowheads="1"/>
            </p:cNvSpPr>
            <p:nvPr/>
          </p:nvSpPr>
          <p:spPr bwMode="auto">
            <a:xfrm>
              <a:off x="637498" y="335531"/>
              <a:ext cx="60" cy="183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p:cNvSpPr>
              <a:spLocks noChangeArrowheads="1"/>
            </p:cNvSpPr>
            <p:nvPr/>
          </p:nvSpPr>
          <p:spPr bwMode="auto">
            <a:xfrm>
              <a:off x="2005923" y="82962"/>
              <a:ext cx="158750"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tangle 31"/>
            <p:cNvSpPr>
              <a:spLocks noChangeArrowheads="1"/>
            </p:cNvSpPr>
            <p:nvPr/>
          </p:nvSpPr>
          <p:spPr bwMode="auto">
            <a:xfrm>
              <a:off x="154898" y="82962"/>
              <a:ext cx="49720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tangle 32"/>
            <p:cNvSpPr>
              <a:spLocks noChangeArrowheads="1"/>
            </p:cNvSpPr>
            <p:nvPr/>
          </p:nvSpPr>
          <p:spPr bwMode="auto">
            <a:xfrm>
              <a:off x="1703028" y="35999"/>
              <a:ext cx="223520"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angle 33"/>
            <p:cNvSpPr>
              <a:spLocks noChangeArrowheads="1"/>
            </p:cNvSpPr>
            <p:nvPr/>
          </p:nvSpPr>
          <p:spPr bwMode="auto">
            <a:xfrm>
              <a:off x="933087" y="35987"/>
              <a:ext cx="203835"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p:cNvSpPr>
              <a:spLocks noChangeArrowheads="1"/>
            </p:cNvSpPr>
            <p:nvPr/>
          </p:nvSpPr>
          <p:spPr bwMode="auto">
            <a:xfrm>
              <a:off x="1455378" y="82989"/>
              <a:ext cx="20383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53359651"/>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bg2"/>
          </a:solidFill>
          <a:prstDash val="sysDot"/>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bg2"/>
          </a:solidFill>
          <a:prstDash val="sysDot"/>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t390C.tm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ppt9234.tm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5530</TotalTime>
  <Words>1388</Words>
  <Application>Microsoft Office PowerPoint</Application>
  <PresentationFormat>On-screen Show (4:3)</PresentationFormat>
  <Paragraphs>151</Paragraphs>
  <Slides>16</Slides>
  <Notes>16</Notes>
  <HiddenSlides>0</HiddenSlides>
  <MMClips>0</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2</vt:i4>
      </vt:variant>
      <vt:variant>
        <vt:lpstr>Slide Titles</vt:lpstr>
      </vt:variant>
      <vt:variant>
        <vt:i4>16</vt:i4>
      </vt:variant>
    </vt:vector>
  </HeadingPairs>
  <TitlesOfParts>
    <vt:vector size="32" baseType="lpstr">
      <vt:lpstr>MS PGothic</vt:lpstr>
      <vt:lpstr>MS PGothic</vt:lpstr>
      <vt:lpstr>Arial</vt:lpstr>
      <vt:lpstr>Calibri</vt:lpstr>
      <vt:lpstr>Calibri Light</vt:lpstr>
      <vt:lpstr>Cambria Math</vt:lpstr>
      <vt:lpstr>Comic Sans MS</vt:lpstr>
      <vt:lpstr>Symbol</vt:lpstr>
      <vt:lpstr>Times</vt:lpstr>
      <vt:lpstr>Times New Roman</vt:lpstr>
      <vt:lpstr>Wingdings</vt:lpstr>
      <vt:lpstr>Custom Design</vt:lpstr>
      <vt:lpstr>ppt390C.tmp</vt:lpstr>
      <vt:lpstr>ppt9234.tmp</vt:lpstr>
      <vt:lpstr>Document</vt:lpstr>
      <vt:lpstr>Equation</vt:lpstr>
      <vt:lpstr> Identifying Responders to Treatment: An Example of Change in the Patient Reported Outcomes Measurement Information System (PROMIS®) Physical Functioning Scale </vt:lpstr>
      <vt:lpstr> Patient Inclusion/Exclusion</vt:lpstr>
      <vt:lpstr>   Portland, OR; San Diego, CA; Minneapolis, MN; Dallas, TX; Seneca Falls/Upstate NY, Tampa, FL   for CERC National Study</vt:lpstr>
      <vt:lpstr>PowerPoint Presentation</vt:lpstr>
      <vt:lpstr>PROMIS-29 V 2.0 Profile (Baseline and 3 Months Later)</vt:lpstr>
      <vt:lpstr>PowerPoint Presentation</vt:lpstr>
      <vt:lpstr>PowerPoint Presentation</vt:lpstr>
      <vt:lpstr>Reliable Change Index (RCI)</vt:lpstr>
      <vt:lpstr>Amount of Change in Observed Score Needed To be Statistically Significant </vt:lpstr>
      <vt:lpstr>PowerPoint Presentation</vt:lpstr>
      <vt:lpstr>Reliable Change in IRT</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Overview</dc:title>
  <dc:creator>Dept of Medicine</dc:creator>
  <cp:lastModifiedBy>kspritzer</cp:lastModifiedBy>
  <cp:revision>499</cp:revision>
  <cp:lastPrinted>2019-10-20T13:06:12Z</cp:lastPrinted>
  <dcterms:created xsi:type="dcterms:W3CDTF">2001-01-03T19:26:53Z</dcterms:created>
  <dcterms:modified xsi:type="dcterms:W3CDTF">2019-10-21T16:39:20Z</dcterms:modified>
</cp:coreProperties>
</file>