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810" r:id="rId2"/>
  </p:sldMasterIdLst>
  <p:notesMasterIdLst>
    <p:notesMasterId r:id="rId22"/>
  </p:notesMasterIdLst>
  <p:handoutMasterIdLst>
    <p:handoutMasterId r:id="rId23"/>
  </p:handoutMasterIdLst>
  <p:sldIdLst>
    <p:sldId id="296" r:id="rId3"/>
    <p:sldId id="676" r:id="rId4"/>
    <p:sldId id="546" r:id="rId5"/>
    <p:sldId id="665" r:id="rId6"/>
    <p:sldId id="599" r:id="rId7"/>
    <p:sldId id="548" r:id="rId8"/>
    <p:sldId id="516" r:id="rId9"/>
    <p:sldId id="650" r:id="rId10"/>
    <p:sldId id="670" r:id="rId11"/>
    <p:sldId id="653" r:id="rId12"/>
    <p:sldId id="674" r:id="rId13"/>
    <p:sldId id="655" r:id="rId14"/>
    <p:sldId id="667" r:id="rId15"/>
    <p:sldId id="668" r:id="rId16"/>
    <p:sldId id="675" r:id="rId17"/>
    <p:sldId id="673" r:id="rId18"/>
    <p:sldId id="671" r:id="rId19"/>
    <p:sldId id="672" r:id="rId20"/>
    <p:sldId id="524" r:id="rId2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81" autoAdjust="0"/>
  </p:normalViewPr>
  <p:slideViewPr>
    <p:cSldViewPr snapToObjects="1">
      <p:cViewPr varScale="1">
        <p:scale>
          <a:sx n="107" d="100"/>
          <a:sy n="107" d="100"/>
        </p:scale>
        <p:origin x="-270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53"/>
    </p:cViewPr>
  </p:sorterViewPr>
  <p:notesViewPr>
    <p:cSldViewPr snapToObjects="1">
      <p:cViewPr>
        <p:scale>
          <a:sx n="100" d="100"/>
          <a:sy n="100" d="100"/>
        </p:scale>
        <p:origin x="2323" y="-1085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17" y="1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17" y="1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60" y="4458651"/>
            <a:ext cx="5209756" cy="42262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Next, we were interested in how many people got better, stayed the same, and got worse over the 3 months of the study.  We used the reliable change index to evaluate the significance of individual change.</a:t>
            </a:r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standard error of measurement in the classical reliable change index is the same for everyone: in the sample.</a:t>
            </a:r>
          </a:p>
          <a:p>
            <a:r>
              <a:rPr lang="en-US" dirty="0">
                <a:latin typeface="Comic Sans MS" panose="030F0702030302020204" pitchFamily="66" charset="0"/>
              </a:rPr>
              <a:t>SEM = SD * SQRT (1-reliability)</a:t>
            </a:r>
          </a:p>
          <a:p>
            <a:r>
              <a:rPr lang="en-US" dirty="0">
                <a:latin typeface="Comic Sans MS" panose="030F0702030302020204" pitchFamily="66" charset="0"/>
              </a:rPr>
              <a:t>We used the average of the SEM at baseline and follow-up.</a:t>
            </a:r>
          </a:p>
          <a:p>
            <a:r>
              <a:rPr lang="en-US" dirty="0">
                <a:latin typeface="Comic Sans MS" panose="030F0702030302020204" pitchFamily="66" charset="0"/>
              </a:rPr>
              <a:t>With item response theory the standard error depends on the responses to the items in the scale and where the person is on the underlying concept.  We used expected a-posterior SDs to estimate standard errors for comparison to the CTT results. (SD of the posterior distribution).</a:t>
            </a:r>
          </a:p>
          <a:p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78%</a:t>
            </a:r>
            <a:r>
              <a:rPr lang="en-US" dirty="0">
                <a:latin typeface="Comic Sans MS" panose="030F0702030302020204" pitchFamily="66" charset="0"/>
              </a:rPr>
              <a:t> of the patients </a:t>
            </a:r>
            <a:r>
              <a:rPr lang="en-US" i="1" dirty="0">
                <a:latin typeface="Comic Sans MS" panose="030F0702030302020204" pitchFamily="66" charset="0"/>
              </a:rPr>
              <a:t>stayed the same</a:t>
            </a:r>
            <a:r>
              <a:rPr lang="en-US" dirty="0">
                <a:latin typeface="Comic Sans MS" panose="030F0702030302020204" pitchFamily="66" charset="0"/>
              </a:rPr>
              <a:t> according to the CTT estimates versus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91%</a:t>
            </a:r>
            <a:r>
              <a:rPr lang="en-US" dirty="0">
                <a:latin typeface="Comic Sans MS" panose="030F0702030302020204" pitchFamily="66" charset="0"/>
              </a:rPr>
              <a:t> based on IRT.  </a:t>
            </a:r>
          </a:p>
          <a:p>
            <a:r>
              <a:rPr lang="en-US" dirty="0">
                <a:latin typeface="Comic Sans MS" panose="030F0702030302020204" pitchFamily="66" charset="0"/>
              </a:rPr>
              <a:t>Of the 1425 that were classified as the </a:t>
            </a:r>
            <a:r>
              <a:rPr lang="en-US" i="1" dirty="0">
                <a:latin typeface="Comic Sans MS" panose="030F0702030302020204" pitchFamily="66" charset="0"/>
              </a:rPr>
              <a:t>same</a:t>
            </a:r>
            <a:r>
              <a:rPr lang="en-US" dirty="0">
                <a:latin typeface="Comic Sans MS" panose="030F0702030302020204" pitchFamily="66" charset="0"/>
              </a:rPr>
              <a:t> according to CTT,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99%</a:t>
            </a:r>
            <a:r>
              <a:rPr lang="en-US" dirty="0">
                <a:latin typeface="Comic Sans MS" panose="030F0702030302020204" pitchFamily="66" charset="0"/>
              </a:rPr>
              <a:t> were also classified as the </a:t>
            </a:r>
            <a:r>
              <a:rPr lang="en-US" i="1" dirty="0">
                <a:latin typeface="Comic Sans MS" panose="030F0702030302020204" pitchFamily="66" charset="0"/>
              </a:rPr>
              <a:t>same</a:t>
            </a:r>
            <a:r>
              <a:rPr lang="en-US" dirty="0">
                <a:latin typeface="Comic Sans MS" panose="030F0702030302020204" pitchFamily="66" charset="0"/>
              </a:rPr>
              <a:t> by IRT. </a:t>
            </a:r>
          </a:p>
          <a:p>
            <a:r>
              <a:rPr lang="en-US" dirty="0">
                <a:latin typeface="Comic Sans MS" panose="030F0702030302020204" pitchFamily="66" charset="0"/>
              </a:rPr>
              <a:t>However, only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27%</a:t>
            </a:r>
            <a:r>
              <a:rPr lang="en-US" dirty="0">
                <a:latin typeface="Comic Sans MS" panose="030F0702030302020204" pitchFamily="66" charset="0"/>
              </a:rPr>
              <a:t> of the 173 people that were </a:t>
            </a:r>
            <a:r>
              <a:rPr lang="en-US" i="1" dirty="0">
                <a:latin typeface="Comic Sans MS" panose="030F0702030302020204" pitchFamily="66" charset="0"/>
              </a:rPr>
              <a:t>worse</a:t>
            </a:r>
            <a:r>
              <a:rPr lang="en-US" dirty="0">
                <a:latin typeface="Comic Sans MS" panose="030F0702030302020204" pitchFamily="66" charset="0"/>
              </a:rPr>
              <a:t> according to CTT were classified as such by IRT.  Similarly, only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38%</a:t>
            </a:r>
            <a:r>
              <a:rPr lang="en-US" dirty="0">
                <a:latin typeface="Comic Sans MS" panose="030F0702030302020204" pitchFamily="66" charset="0"/>
              </a:rPr>
              <a:t> of the 236 people classified as </a:t>
            </a:r>
            <a:r>
              <a:rPr lang="en-US" i="1" dirty="0">
                <a:latin typeface="Comic Sans MS" panose="030F0702030302020204" pitchFamily="66" charset="0"/>
              </a:rPr>
              <a:t>better</a:t>
            </a:r>
            <a:r>
              <a:rPr lang="en-US" dirty="0">
                <a:latin typeface="Comic Sans MS" panose="030F0702030302020204" pitchFamily="66" charset="0"/>
              </a:rPr>
              <a:t> by CTT were also deemed </a:t>
            </a:r>
            <a:r>
              <a:rPr lang="en-US" i="1" dirty="0">
                <a:latin typeface="Comic Sans MS" panose="030F0702030302020204" pitchFamily="66" charset="0"/>
              </a:rPr>
              <a:t>better</a:t>
            </a:r>
            <a:r>
              <a:rPr lang="en-US" dirty="0">
                <a:latin typeface="Comic Sans MS" panose="030F0702030302020204" pitchFamily="66" charset="0"/>
              </a:rPr>
              <a:t> by IRT.  </a:t>
            </a:r>
          </a:p>
          <a:p>
            <a:r>
              <a:rPr lang="en-US" dirty="0">
                <a:latin typeface="Comic Sans MS" panose="030F0702030302020204" pitchFamily="66" charset="0"/>
              </a:rPr>
              <a:t>The Spearman rank—order correlation between CTT and IRT categories of change was 0.54 (p = 0.0228).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78%</a:t>
            </a:r>
            <a:r>
              <a:rPr lang="en-US" dirty="0">
                <a:latin typeface="Comic Sans MS" panose="030F0702030302020204" pitchFamily="66" charset="0"/>
              </a:rPr>
              <a:t> of the patients </a:t>
            </a:r>
            <a:r>
              <a:rPr lang="en-US" i="1" dirty="0">
                <a:latin typeface="Comic Sans MS" panose="030F0702030302020204" pitchFamily="66" charset="0"/>
              </a:rPr>
              <a:t>stayed the same</a:t>
            </a:r>
            <a:r>
              <a:rPr lang="en-US" dirty="0">
                <a:latin typeface="Comic Sans MS" panose="030F0702030302020204" pitchFamily="66" charset="0"/>
              </a:rPr>
              <a:t> according to the CTT estimates versus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91%</a:t>
            </a:r>
            <a:r>
              <a:rPr lang="en-US" dirty="0">
                <a:latin typeface="Comic Sans MS" panose="030F0702030302020204" pitchFamily="66" charset="0"/>
              </a:rPr>
              <a:t> based on IRT.  </a:t>
            </a:r>
          </a:p>
          <a:p>
            <a:r>
              <a:rPr lang="en-US" dirty="0">
                <a:latin typeface="Comic Sans MS" panose="030F0702030302020204" pitchFamily="66" charset="0"/>
              </a:rPr>
              <a:t>Of the 1425 that were classified as the </a:t>
            </a:r>
            <a:r>
              <a:rPr lang="en-US" i="1" dirty="0">
                <a:latin typeface="Comic Sans MS" panose="030F0702030302020204" pitchFamily="66" charset="0"/>
              </a:rPr>
              <a:t>same</a:t>
            </a:r>
            <a:r>
              <a:rPr lang="en-US" dirty="0">
                <a:latin typeface="Comic Sans MS" panose="030F0702030302020204" pitchFamily="66" charset="0"/>
              </a:rPr>
              <a:t> according to CTT,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99%</a:t>
            </a:r>
            <a:r>
              <a:rPr lang="en-US" dirty="0">
                <a:latin typeface="Comic Sans MS" panose="030F0702030302020204" pitchFamily="66" charset="0"/>
              </a:rPr>
              <a:t> were also classified as the </a:t>
            </a:r>
            <a:r>
              <a:rPr lang="en-US" i="1" dirty="0">
                <a:latin typeface="Comic Sans MS" panose="030F0702030302020204" pitchFamily="66" charset="0"/>
              </a:rPr>
              <a:t>same</a:t>
            </a:r>
            <a:r>
              <a:rPr lang="en-US" dirty="0">
                <a:latin typeface="Comic Sans MS" panose="030F0702030302020204" pitchFamily="66" charset="0"/>
              </a:rPr>
              <a:t> by IRT. </a:t>
            </a:r>
          </a:p>
          <a:p>
            <a:r>
              <a:rPr lang="en-US" dirty="0">
                <a:latin typeface="Comic Sans MS" panose="030F0702030302020204" pitchFamily="66" charset="0"/>
              </a:rPr>
              <a:t>However, only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27%</a:t>
            </a:r>
            <a:r>
              <a:rPr lang="en-US" dirty="0">
                <a:latin typeface="Comic Sans MS" panose="030F0702030302020204" pitchFamily="66" charset="0"/>
              </a:rPr>
              <a:t> of the 173 people that were </a:t>
            </a:r>
            <a:r>
              <a:rPr lang="en-US" i="1" dirty="0">
                <a:latin typeface="Comic Sans MS" panose="030F0702030302020204" pitchFamily="66" charset="0"/>
              </a:rPr>
              <a:t>worse</a:t>
            </a:r>
            <a:r>
              <a:rPr lang="en-US" dirty="0">
                <a:latin typeface="Comic Sans MS" panose="030F0702030302020204" pitchFamily="66" charset="0"/>
              </a:rPr>
              <a:t> according to CTT were classified as such by IRT.  Similarly, only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38%</a:t>
            </a:r>
            <a:r>
              <a:rPr lang="en-US" dirty="0">
                <a:latin typeface="Comic Sans MS" panose="030F0702030302020204" pitchFamily="66" charset="0"/>
              </a:rPr>
              <a:t> of the 236 people classified as </a:t>
            </a:r>
            <a:r>
              <a:rPr lang="en-US" i="1" dirty="0">
                <a:latin typeface="Comic Sans MS" panose="030F0702030302020204" pitchFamily="66" charset="0"/>
              </a:rPr>
              <a:t>better</a:t>
            </a:r>
            <a:r>
              <a:rPr lang="en-US" dirty="0">
                <a:latin typeface="Comic Sans MS" panose="030F0702030302020204" pitchFamily="66" charset="0"/>
              </a:rPr>
              <a:t> by CTT were also deemed </a:t>
            </a:r>
            <a:r>
              <a:rPr lang="en-US" i="1" dirty="0">
                <a:latin typeface="Comic Sans MS" panose="030F0702030302020204" pitchFamily="66" charset="0"/>
              </a:rPr>
              <a:t>better</a:t>
            </a:r>
            <a:r>
              <a:rPr lang="en-US" dirty="0">
                <a:latin typeface="Comic Sans MS" panose="030F0702030302020204" pitchFamily="66" charset="0"/>
              </a:rPr>
              <a:t> by IRT.  </a:t>
            </a:r>
          </a:p>
          <a:p>
            <a:r>
              <a:rPr lang="en-US" dirty="0">
                <a:latin typeface="Comic Sans MS" panose="030F0702030302020204" pitchFamily="66" charset="0"/>
              </a:rPr>
              <a:t>The Spearman rank—order correlation between CTT and IRT categories of change was 0.54 (p = 0.0228).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8288" indent="-2916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6596" indent="-2333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33235" indent="-2333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9872" indent="-2333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66511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33149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99787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66426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19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6360" y="4460243"/>
            <a:ext cx="5209756" cy="4224654"/>
          </a:xfrm>
          <a:noFill/>
          <a:ln w="9525"/>
        </p:spPr>
        <p:txBody>
          <a:bodyPr/>
          <a:lstStyle/>
          <a:p>
            <a:pPr eaLnBrk="1" hangingPunct="1"/>
            <a:r>
              <a:rPr lang="en-US" altLang="en-US" sz="1400" dirty="0" err="1">
                <a:latin typeface="Comic Sans MS" panose="030F0702030302020204" pitchFamily="66" charset="0"/>
              </a:rPr>
              <a:t>Jabrayilov</a:t>
            </a:r>
            <a:r>
              <a:rPr lang="en-US" altLang="en-US" sz="1400" dirty="0">
                <a:latin typeface="Comic Sans MS" panose="030F0702030302020204" pitchFamily="66" charset="0"/>
              </a:rPr>
              <a:t> et al. did a simulation and concluded that IRT is superior to CTT in detection of individual change when a scale has 20 or more items, but CTT was superior for shorter scales.  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>
                <a:latin typeface="Comic Sans MS" panose="030F0702030302020204" pitchFamily="66" charset="0"/>
              </a:rPr>
              <a:t>The simulation used the Fisher information function to estimate IRT standard errors but we used expected a-posterior SDs here.</a:t>
            </a: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327" tIns="46665" rIns="93327" bIns="46665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19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9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79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2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9437" y="4458651"/>
            <a:ext cx="6248400" cy="4226246"/>
          </a:xfrm>
        </p:spPr>
        <p:txBody>
          <a:bodyPr/>
          <a:lstStyle/>
          <a:p>
            <a:r>
              <a:rPr lang="en-US" sz="1400" dirty="0">
                <a:latin typeface="Comic Sans MS" panose="030F0702030302020204" pitchFamily="66" charset="0"/>
              </a:rPr>
              <a:t>72% of those eligible for the study (n =  2024 out of 2829) participated.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n = 1834 (65%) of the 2829; 91% of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Patients completed the PROMIS 29-item and we computed  6 multi-item scale scores and the physical and mental health summary scores.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The PROMIS-29 scores are on a T-score metric with a mean of 50 and SD of 10 in the U.S. general population.  For simplicity, I coded all scores so that a higher score represents better health.</a:t>
            </a:r>
          </a:p>
          <a:p>
            <a:r>
              <a:rPr lang="en-US" sz="1400" i="1" dirty="0">
                <a:latin typeface="Comic Sans MS" panose="030F0702030302020204" pitchFamily="66" charset="0"/>
              </a:rPr>
              <a:t>[Typically, higher scores represent better physical functioning, social health, and physical and mental health summary scores.  Higher scores are worse for the other 4 scales (pain, fatigue, sleep disturbance, and emotional distress).]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7FFA-19E1-4D73-9D58-822071DB97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mic Sans MS" panose="030F0702030302020204" pitchFamily="66" charset="0"/>
              </a:rPr>
              <a:t>The percent of people that got significantly better ranged from 13% (physical functioning) to 30% (mental health summary score).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Standard errors are obtained using the information function.  We use Expected A Posterior (EAP) estimates of physical function and associated standard errors.</a:t>
            </a:r>
          </a:p>
        </p:txBody>
      </p:sp>
    </p:spTree>
    <p:extLst>
      <p:ext uri="{BB962C8B-B14F-4D97-AF65-F5344CB8AC3E}">
        <p14:creationId xmlns:p14="http://schemas.microsoft.com/office/powerpoint/2010/main" val="204059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8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4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8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8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24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  <p:sldLayoutId id="2147483809" r:id="rId12"/>
    <p:sldLayoutId id="21474838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October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2CADC7-F8D5-43F5-B6BB-578E5327D4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hays.dgsom.ucla.edu/pages/presentations" TargetMode="External"/><Relationship Id="rId2" Type="http://schemas.openxmlformats.org/officeDocument/2006/relationships/hyperlink" Target="mailto:drhays@ucla.ed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4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incipalspov.blogspot.com/2014/12/the-three-questions.html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21"/>
            <a:ext cx="91440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Identifying Responders to Treatment</a:t>
            </a: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529A07-6510-41A2-8539-2740A921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124200"/>
            <a:ext cx="899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PROMIS Health Organization Meeting </a:t>
            </a:r>
          </a:p>
          <a:p>
            <a:pPr marL="0" indent="0" algn="ctr">
              <a:buNone/>
            </a:pPr>
            <a:r>
              <a:rPr lang="en-US" dirty="0"/>
              <a:t>Kona Kai, San Diego, </a:t>
            </a:r>
            <a:r>
              <a:rPr lang="en-US" dirty="0" smtClean="0"/>
              <a:t>CA</a:t>
            </a:r>
          </a:p>
          <a:p>
            <a:pPr marL="0" indent="0" algn="ctr">
              <a:buNone/>
            </a:pPr>
            <a:r>
              <a:rPr lang="en-US" dirty="0" smtClean="0"/>
              <a:t>October 25, 2019 (1:45-3:00pm)</a:t>
            </a:r>
          </a:p>
          <a:p>
            <a:pPr marL="0" indent="0" algn="ctr">
              <a:buNone/>
            </a:pPr>
            <a:r>
              <a:rPr lang="en-US" dirty="0" smtClean="0"/>
              <a:t>Coronado </a:t>
            </a:r>
            <a:r>
              <a:rPr lang="en-US" dirty="0"/>
              <a:t>Room  </a:t>
            </a:r>
          </a:p>
          <a:p>
            <a:pPr marL="0" indent="0" algn="ctr">
              <a:buNone/>
            </a:pPr>
            <a:r>
              <a:rPr lang="en-US" altLang="en-US" dirty="0">
                <a:hlinkClick r:id="rId2"/>
              </a:rPr>
              <a:t>drhays@ucla.edu</a:t>
            </a:r>
            <a:r>
              <a:rPr lang="en-US" altLang="en-US" dirty="0"/>
              <a:t>    </a:t>
            </a:r>
          </a:p>
          <a:p>
            <a:pPr marL="0" indent="0" algn="ctr">
              <a:buNone/>
            </a:pPr>
            <a:r>
              <a:rPr lang="en-US" altLang="en-US" sz="2800" dirty="0">
                <a:hlinkClick r:id="rId3"/>
              </a:rPr>
              <a:t>https://drhays.dgsom.ucla.edu/pages/presentations</a:t>
            </a:r>
            <a:endParaRPr lang="en-US" dirty="0"/>
          </a:p>
        </p:txBody>
      </p:sp>
      <p:pic>
        <p:nvPicPr>
          <p:cNvPr id="5" name="Picture 3" descr="hays-burning-text.gif">
            <a:extLst>
              <a:ext uri="{FF2B5EF4-FFF2-40B4-BE49-F238E27FC236}">
                <a16:creationId xmlns:a16="http://schemas.microsoft.com/office/drawing/2014/main" id="{92350F12-4A69-468E-914B-3FE37598F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1172220"/>
            <a:ext cx="4967287" cy="16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1D8C55B-8BBD-4B1D-BE43-137555B1D4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43800" y="3814485"/>
            <a:ext cx="2194560" cy="22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4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A7D23-FAFD-41C5-8D84-E0BBD7AA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6A8124-BE6A-44DE-8AEC-2B7579BEA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40083"/>
              </p:ext>
            </p:extLst>
          </p:nvPr>
        </p:nvGraphicFramePr>
        <p:xfrm>
          <a:off x="1472618" y="685800"/>
          <a:ext cx="7536445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8" name="Document" r:id="rId4" imgW="5942845" imgH="3202703" progId="Word.Document.12">
                  <p:embed/>
                </p:oleObj>
              </mc:Choice>
              <mc:Fallback>
                <p:oleObj name="Document" r:id="rId4" imgW="5942845" imgH="3202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618" y="685800"/>
                        <a:ext cx="7536445" cy="555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35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Reliable Change in IRT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8" name="Object 6"/>
              <p:cNvSpPr txBox="1"/>
              <p:nvPr/>
            </p:nvSpPr>
            <p:spPr bwMode="auto">
              <a:xfrm>
                <a:off x="1828800" y="2286000"/>
                <a:ext cx="6172200" cy="25906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𝑆𝑄𝑅𝑇</m:t>
                          </m:r>
                          <m:r>
                            <a:rPr lang="en-US" sz="4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sz="48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800" b="0" i="1" baseline="30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sz="48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830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2286000"/>
                <a:ext cx="6172200" cy="2590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C0D804-E0DE-4931-9ABF-9A67D4B6EB2A}"/>
              </a:ext>
            </a:extLst>
          </p:cNvPr>
          <p:cNvSpPr txBox="1"/>
          <p:nvPr/>
        </p:nvSpPr>
        <p:spPr>
          <a:xfrm>
            <a:off x="609600" y="533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Jabrayilov</a:t>
            </a:r>
            <a:r>
              <a:rPr lang="en-US" sz="2400" dirty="0"/>
              <a:t> et al. (2016).  Comparison of classical test theory </a:t>
            </a:r>
          </a:p>
          <a:p>
            <a:r>
              <a:rPr lang="en-US" sz="2400" dirty="0"/>
              <a:t>and item response theory in individual change assessment.  </a:t>
            </a:r>
          </a:p>
          <a:p>
            <a:r>
              <a:rPr lang="en-US" sz="2400" u="sng" dirty="0" err="1"/>
              <a:t>Appled</a:t>
            </a:r>
            <a:r>
              <a:rPr lang="en-US" sz="2400" u="sng" dirty="0"/>
              <a:t> Psychological Measurement</a:t>
            </a:r>
            <a:r>
              <a:rPr lang="en-US" sz="2400" dirty="0"/>
              <a:t>, 40(8), 559-572.</a:t>
            </a:r>
          </a:p>
        </p:txBody>
      </p:sp>
    </p:spTree>
    <p:extLst>
      <p:ext uri="{BB962C8B-B14F-4D97-AF65-F5344CB8AC3E}">
        <p14:creationId xmlns:p14="http://schemas.microsoft.com/office/powerpoint/2010/main" val="235423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55167"/>
              </p:ext>
            </p:extLst>
          </p:nvPr>
        </p:nvGraphicFramePr>
        <p:xfrm>
          <a:off x="457200" y="762000"/>
          <a:ext cx="8077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3" name="Document" r:id="rId4" imgW="5942845" imgH="3625715" progId="Word.Document.12">
                  <p:embed/>
                </p:oleObj>
              </mc:Choice>
              <mc:Fallback>
                <p:oleObj name="Document" r:id="rId4" imgW="5942845" imgH="3625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80772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82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762000"/>
          <a:ext cx="8077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9" name="Document" r:id="rId4" imgW="5942845" imgH="3625715" progId="Word.Document.12">
                  <p:embed/>
                </p:oleObj>
              </mc:Choice>
              <mc:Fallback>
                <p:oleObj name="Document" r:id="rId4" imgW="5942845" imgH="362571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80772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8B5621-E199-4322-9EB4-8B1528271C9A}"/>
              </a:ext>
            </a:extLst>
          </p:cNvPr>
          <p:cNvSpPr txBox="1"/>
          <p:nvPr/>
        </p:nvSpPr>
        <p:spPr>
          <a:xfrm>
            <a:off x="7467600" y="4038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78%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C99B-E7CB-4254-99EC-5838EEBDFF2F}"/>
              </a:ext>
            </a:extLst>
          </p:cNvPr>
          <p:cNvSpPr txBox="1"/>
          <p:nvPr/>
        </p:nvSpPr>
        <p:spPr>
          <a:xfrm>
            <a:off x="4146986" y="5438745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91%</a:t>
            </a:r>
          </a:p>
        </p:txBody>
      </p:sp>
    </p:spTree>
    <p:extLst>
      <p:ext uri="{BB962C8B-B14F-4D97-AF65-F5344CB8AC3E}">
        <p14:creationId xmlns:p14="http://schemas.microsoft.com/office/powerpoint/2010/main" val="296510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87484"/>
              </p:ext>
            </p:extLst>
          </p:nvPr>
        </p:nvGraphicFramePr>
        <p:xfrm>
          <a:off x="466725" y="800100"/>
          <a:ext cx="8018463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1" name="Document" r:id="rId4" imgW="5942845" imgH="3638337" progId="Word.Document.12">
                  <p:embed/>
                </p:oleObj>
              </mc:Choice>
              <mc:Fallback>
                <p:oleObj name="Document" r:id="rId4" imgW="5942845" imgH="363833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8018463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91000" y="365760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90800" y="304558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27%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800725" y="4214526"/>
            <a:ext cx="77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8C5A-2D32-4122-B3E1-F4847F608100}"/>
              </a:ext>
            </a:extLst>
          </p:cNvPr>
          <p:cNvSpPr txBox="1"/>
          <p:nvPr/>
        </p:nvSpPr>
        <p:spPr>
          <a:xfrm>
            <a:off x="469900" y="5398036"/>
            <a:ext cx="7988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      Spearman rank-order correlation = 0.54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00FFFF"/>
                </a:highlight>
              </a:rPr>
              <a:t>*</a:t>
            </a:r>
            <a:r>
              <a:rPr lang="el-GR" sz="2000" dirty="0">
                <a:highlight>
                  <a:srgbClr val="00FFFF"/>
                </a:highlight>
              </a:rPr>
              <a:t>Δ</a:t>
            </a:r>
            <a:r>
              <a:rPr lang="en-US" sz="2000" dirty="0">
                <a:highlight>
                  <a:srgbClr val="00FFFF"/>
                </a:highlight>
              </a:rPr>
              <a:t> = -13.7 </a:t>
            </a:r>
          </a:p>
          <a:p>
            <a:r>
              <a:rPr lang="en-US" sz="2000" dirty="0"/>
              <a:t>  SEM = 2.6, RCI</a:t>
            </a:r>
            <a:r>
              <a:rPr lang="en-US" sz="2000" baseline="-25000" dirty="0"/>
              <a:t>CTT</a:t>
            </a:r>
            <a:r>
              <a:rPr lang="en-US" sz="2000" dirty="0"/>
              <a:t> = 3.7 versus SE = 7.1, RCI</a:t>
            </a:r>
            <a:r>
              <a:rPr lang="en-US" sz="2000" baseline="-25000" dirty="0"/>
              <a:t>IRT</a:t>
            </a:r>
            <a:r>
              <a:rPr lang="en-US" sz="2000" dirty="0"/>
              <a:t> = 1.93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999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83436"/>
              </p:ext>
            </p:extLst>
          </p:nvPr>
        </p:nvGraphicFramePr>
        <p:xfrm>
          <a:off x="377825" y="800100"/>
          <a:ext cx="8634413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Document" r:id="rId4" imgW="5942845" imgH="3651320" progId="Word.Document.12">
                  <p:embed/>
                </p:oleObj>
              </mc:Choice>
              <mc:Fallback>
                <p:oleObj name="Document" r:id="rId4" imgW="5942845" imgH="365132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825" y="800100"/>
                        <a:ext cx="8634413" cy="529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419600" y="392768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743200" y="327659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6187638" y="4495800"/>
            <a:ext cx="77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8C5A-2D32-4122-B3E1-F4847F608100}"/>
              </a:ext>
            </a:extLst>
          </p:cNvPr>
          <p:cNvSpPr txBox="1"/>
          <p:nvPr/>
        </p:nvSpPr>
        <p:spPr>
          <a:xfrm>
            <a:off x="469900" y="5398036"/>
            <a:ext cx="798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      Spearman rank-order correlation = 0.56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3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7FE2-A9C1-47C5-8D54-14F989B9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Physical Function Simulation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5B56-D8C3-4BA5-B127-645E0B5E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R </a:t>
            </a:r>
            <a:r>
              <a:rPr lang="en-US" sz="2800" i="1" dirty="0" err="1">
                <a:latin typeface="Comic Sans MS" panose="030F0702030302020204" pitchFamily="66" charset="0"/>
              </a:rPr>
              <a:t>mirt</a:t>
            </a:r>
            <a:r>
              <a:rPr lang="en-US" sz="2800" dirty="0">
                <a:latin typeface="Comic Sans MS" panose="030F0702030302020204" pitchFamily="66" charset="0"/>
              </a:rPr>
              <a:t> library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Simulated 10k response patterns for each of the following true thetas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</a:t>
            </a:r>
            <a:r>
              <a:rPr lang="en-US" sz="2000" dirty="0">
                <a:latin typeface="Comic Sans MS" panose="030F0702030302020204" pitchFamily="66" charset="0"/>
              </a:rPr>
              <a:t>-3.0, -2.5, -2.0, -1.5, -1.0, -0.5, 0.0, 0.5, 1.0, 1.5, 2.0, 2.5, 3.0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130,000 observations for baseline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130,000 observations for follow-up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Randomly linked baseline to follow-up simulated response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D379-C519-4373-A4A2-CD45CC85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963" y="766763"/>
          <a:ext cx="796607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Document" r:id="rId4" imgW="5942845" imgH="3638337" progId="Word.Document.12">
                  <p:embed/>
                </p:oleObj>
              </mc:Choice>
              <mc:Fallback>
                <p:oleObj name="Document" r:id="rId4" imgW="5942845" imgH="363833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766763"/>
                        <a:ext cx="7966075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8B5621-E199-4322-9EB4-8B1528271C9A}"/>
              </a:ext>
            </a:extLst>
          </p:cNvPr>
          <p:cNvSpPr txBox="1"/>
          <p:nvPr/>
        </p:nvSpPr>
        <p:spPr>
          <a:xfrm>
            <a:off x="7315200" y="3581400"/>
            <a:ext cx="88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51%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C99B-E7CB-4254-99EC-5838EEBDFF2F}"/>
              </a:ext>
            </a:extLst>
          </p:cNvPr>
          <p:cNvSpPr txBox="1"/>
          <p:nvPr/>
        </p:nvSpPr>
        <p:spPr>
          <a:xfrm>
            <a:off x="4092701" y="4724400"/>
            <a:ext cx="76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46%</a:t>
            </a:r>
          </a:p>
        </p:txBody>
      </p:sp>
    </p:spTree>
    <p:extLst>
      <p:ext uri="{BB962C8B-B14F-4D97-AF65-F5344CB8AC3E}">
        <p14:creationId xmlns:p14="http://schemas.microsoft.com/office/powerpoint/2010/main" val="225216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" y="798513"/>
          <a:ext cx="7966075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Document" r:id="rId4" imgW="5942845" imgH="3638337" progId="Word.Document.12">
                  <p:embed/>
                </p:oleObj>
              </mc:Choice>
              <mc:Fallback>
                <p:oleObj name="Document" r:id="rId4" imgW="5942845" imgH="363833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798513"/>
                        <a:ext cx="7966075" cy="486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91000" y="365760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89%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111223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716467" y="4191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8C5A-2D32-4122-B3E1-F4847F608100}"/>
              </a:ext>
            </a:extLst>
          </p:cNvPr>
          <p:cNvSpPr txBox="1"/>
          <p:nvPr/>
        </p:nvSpPr>
        <p:spPr>
          <a:xfrm>
            <a:off x="1828800" y="6324600"/>
            <a:ext cx="4585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Spearman rank-order correlation = 0.94</a:t>
            </a:r>
          </a:p>
        </p:txBody>
      </p:sp>
    </p:spTree>
    <p:extLst>
      <p:ext uri="{BB962C8B-B14F-4D97-AF65-F5344CB8AC3E}">
        <p14:creationId xmlns:p14="http://schemas.microsoft.com/office/powerpoint/2010/main" val="349944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8629650" cy="1143000"/>
          </a:xfrm>
        </p:spPr>
        <p:txBody>
          <a:bodyPr/>
          <a:lstStyle/>
          <a:p>
            <a:pPr algn="l"/>
            <a:r>
              <a:rPr lang="en-US" altLang="en-US" sz="5600" dirty="0">
                <a:latin typeface="Comic Sans MS" pitchFamily="66" charset="0"/>
              </a:rPr>
              <a:t>Thank you.</a:t>
            </a:r>
            <a:br>
              <a:rPr lang="en-US" altLang="en-US" sz="5600" dirty="0">
                <a:latin typeface="Comic Sans MS" pitchFamily="66" charset="0"/>
              </a:rPr>
            </a:br>
            <a:r>
              <a:rPr lang="en-US" altLang="en-US" sz="5600" b="1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Content Placeholder 5" descr="Sehyun Kim&#10;Photo by Kyle Zanocco">
            <a:extLst>
              <a:ext uri="{FF2B5EF4-FFF2-40B4-BE49-F238E27FC236}">
                <a16:creationId xmlns:a16="http://schemas.microsoft.com/office/drawing/2014/main" id="{6AE1A166-9ED4-4CE1-BB8D-F76432908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7594"/>
            <a:ext cx="5546694" cy="4063206"/>
          </a:xfr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52400" y="5662873"/>
            <a:ext cx="8991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8C5DC-C704-46B1-9BF9-6B9B91B70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156294" y="-91281"/>
            <a:ext cx="285750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9FA64-9A58-4806-BE7A-700C1CD7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2E630-80C5-4604-AC0C-13E8B9B8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99"/>
            <a:ext cx="91440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6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7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 dirty="0">
                <a:latin typeface="Arial" pitchFamily="34" charset="0"/>
                <a:ea typeface="MS PGothic" pitchFamily="34" charset="-128"/>
              </a:rPr>
              <a:t>SEM</a:t>
            </a:r>
            <a:r>
              <a:rPr lang="en-US" altLang="en-US" sz="1200" baseline="-250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 dirty="0">
                <a:latin typeface="Arial" pitchFamily="34" charset="0"/>
                <a:ea typeface="MS PGothic" pitchFamily="34" charset="-128"/>
              </a:rPr>
              <a:t> = standard error of measurement</a:t>
            </a:r>
            <a:endParaRPr lang="en-US" altLang="en-US" sz="1200" i="1" dirty="0">
              <a:latin typeface="Arial" pitchFamily="34" charset="0"/>
              <a:ea typeface="MS PGothic" pitchFamily="34" charset="-128"/>
            </a:endParaRPr>
          </a:p>
          <a:p>
            <a:pPr eaLnBrk="0" hangingPunct="0"/>
            <a:r>
              <a:rPr lang="en-US" altLang="en-US" sz="1200" i="1" dirty="0" err="1">
                <a:latin typeface="Arial" pitchFamily="34" charset="0"/>
                <a:ea typeface="MS PGothic" pitchFamily="34" charset="-128"/>
              </a:rPr>
              <a:t>SD</a:t>
            </a:r>
            <a:r>
              <a:rPr lang="en-US" altLang="en-US" sz="1200" i="1" baseline="-25000" dirty="0" err="1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 dirty="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 dirty="0" err="1">
                <a:latin typeface="Arial" pitchFamily="34" charset="0"/>
                <a:ea typeface="MS PGothic" pitchFamily="34" charset="-128"/>
              </a:rPr>
              <a:t>r</a:t>
            </a:r>
            <a:r>
              <a:rPr lang="en-US" altLang="en-US" sz="1200" i="1" baseline="-25000" dirty="0" err="1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 dirty="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 dirty="0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55DCE-FE88-4C65-992D-361158B88EF3}"/>
              </a:ext>
            </a:extLst>
          </p:cNvPr>
          <p:cNvSpPr txBox="1"/>
          <p:nvPr/>
        </p:nvSpPr>
        <p:spPr>
          <a:xfrm>
            <a:off x="6834634" y="2611624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&gt;= 1.96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130175" y="1871663"/>
          <a:ext cx="83470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1" name="Equation" r:id="rId4" imgW="1612800" imgH="444240" progId="Equation.3">
                  <p:embed/>
                </p:oleObj>
              </mc:Choice>
              <mc:Fallback>
                <p:oleObj name="Equation" r:id="rId4" imgW="1612800" imgH="444240" progId="Equation.3">
                  <p:embed/>
                  <p:pic>
                    <p:nvPicPr>
                      <p:cNvPr id="389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71663"/>
                        <a:ext cx="83470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561665" y="6216323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ea typeface="MS PGothic" pitchFamily="34" charset="-128"/>
              </a:rPr>
              <a:t>Note: SD</a:t>
            </a:r>
            <a:r>
              <a:rPr lang="en-US" altLang="en-US" sz="1800" baseline="-25000" dirty="0">
                <a:ea typeface="MS PGothic" pitchFamily="34" charset="-128"/>
              </a:rPr>
              <a:t> </a:t>
            </a:r>
            <a:r>
              <a:rPr lang="en-US" altLang="en-US" sz="1800" dirty="0">
                <a:ea typeface="MS PGothic" pitchFamily="34" charset="-128"/>
              </a:rPr>
              <a:t> = standard deviation and </a:t>
            </a:r>
            <a:r>
              <a:rPr lang="en-US" altLang="en-US" sz="1800" i="1" dirty="0">
                <a:ea typeface="MS PGothic" pitchFamily="34" charset="-128"/>
              </a:rPr>
              <a:t> </a:t>
            </a:r>
            <a:r>
              <a:rPr lang="en-US" altLang="en-US" sz="1800" i="1" dirty="0" err="1">
                <a:ea typeface="MS PGothic" pitchFamily="34" charset="-128"/>
              </a:rPr>
              <a:t>r</a:t>
            </a:r>
            <a:r>
              <a:rPr lang="en-US" altLang="en-US" sz="1800" i="1" baseline="-25000" dirty="0" err="1">
                <a:ea typeface="MS PGothic" pitchFamily="34" charset="-128"/>
              </a:rPr>
              <a:t>xx</a:t>
            </a:r>
            <a:r>
              <a:rPr lang="en-US" altLang="en-US" sz="1800" dirty="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 dirty="0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AB8F5B-1860-4BF4-96E5-BD62CA5AD44C}"/>
              </a:ext>
            </a:extLst>
          </p:cNvPr>
          <p:cNvSpPr txBox="1"/>
          <p:nvPr/>
        </p:nvSpPr>
        <p:spPr>
          <a:xfrm>
            <a:off x="531845" y="4426563"/>
            <a:ext cx="160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2.77 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4FBF3-319E-461F-9D6D-8AD3F3F7F2B5}"/>
              </a:ext>
            </a:extLst>
          </p:cNvPr>
          <p:cNvSpPr txBox="1"/>
          <p:nvPr/>
        </p:nvSpPr>
        <p:spPr>
          <a:xfrm>
            <a:off x="531844" y="5050508"/>
            <a:ext cx="807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600" dirty="0"/>
              <a:t>Coefficient of repeatability” or “minimal detectable change” given measurement error of instrument</a:t>
            </a:r>
          </a:p>
        </p:txBody>
      </p:sp>
      <p:grpSp>
        <p:nvGrpSpPr>
          <p:cNvPr id="23" name="Canvas 15"/>
          <p:cNvGrpSpPr/>
          <p:nvPr/>
        </p:nvGrpSpPr>
        <p:grpSpPr>
          <a:xfrm>
            <a:off x="2145712" y="4384322"/>
            <a:ext cx="3797888" cy="781685"/>
            <a:chOff x="154898" y="28575"/>
            <a:chExt cx="3521117" cy="781685"/>
          </a:xfrm>
        </p:grpSpPr>
        <p:sp>
          <p:nvSpPr>
            <p:cNvPr id="24" name="Rectangle 23"/>
            <p:cNvSpPr/>
            <p:nvPr/>
          </p:nvSpPr>
          <p:spPr>
            <a:xfrm>
              <a:off x="1190625" y="28575"/>
              <a:ext cx="2485390" cy="78168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5" name="Line 5"/>
            <p:cNvCxnSpPr>
              <a:cxnSpLocks noChangeShapeType="1"/>
            </p:cNvCxnSpPr>
            <p:nvPr/>
          </p:nvCxnSpPr>
          <p:spPr bwMode="auto">
            <a:xfrm flipV="1">
              <a:off x="1234398" y="382074"/>
              <a:ext cx="52070" cy="29845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6"/>
            <p:cNvCxnSpPr>
              <a:cxnSpLocks noChangeShapeType="1"/>
            </p:cNvCxnSpPr>
            <p:nvPr/>
          </p:nvCxnSpPr>
          <p:spPr bwMode="auto">
            <a:xfrm>
              <a:off x="1286468" y="390964"/>
              <a:ext cx="74930" cy="176530"/>
            </a:xfrm>
            <a:prstGeom prst="line">
              <a:avLst/>
            </a:prstGeom>
            <a:noFill/>
            <a:ln w="336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"/>
            <p:cNvCxnSpPr>
              <a:cxnSpLocks noChangeShapeType="1"/>
            </p:cNvCxnSpPr>
            <p:nvPr/>
          </p:nvCxnSpPr>
          <p:spPr bwMode="auto">
            <a:xfrm flipV="1">
              <a:off x="1369653" y="58224"/>
              <a:ext cx="99695" cy="509270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8"/>
            <p:cNvCxnSpPr>
              <a:cxnSpLocks noChangeShapeType="1"/>
            </p:cNvCxnSpPr>
            <p:nvPr/>
          </p:nvCxnSpPr>
          <p:spPr bwMode="auto">
            <a:xfrm>
              <a:off x="1469348" y="58224"/>
              <a:ext cx="935990" cy="0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30487" y="335719"/>
              <a:ext cx="214630" cy="44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9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37498" y="335531"/>
              <a:ext cx="60" cy="18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005923" y="82962"/>
              <a:ext cx="158750" cy="66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4898" y="82962"/>
              <a:ext cx="497205" cy="66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703028" y="35999"/>
              <a:ext cx="223520" cy="6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-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933087" y="35987"/>
              <a:ext cx="203835" cy="6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*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455378" y="82989"/>
              <a:ext cx="203835" cy="66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5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9933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304800" y="5551232"/>
            <a:ext cx="8597900" cy="150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Hays, R. D., Brodsky, M., Johnston, M. F., Spritzer, K. L., &amp; Hui, K.  (2005).  Evaluating the statistical significance of health-related quality of life change in individual patients.  </a:t>
            </a:r>
            <a:r>
              <a:rPr lang="en-US" sz="1800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and the Health Professions</a:t>
            </a:r>
            <a:r>
              <a:rPr lang="en-US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28, 160-171.</a:t>
            </a:r>
          </a:p>
          <a:p>
            <a:pPr eaLnBrk="0" hangingPunct="0"/>
            <a:endParaRPr lang="en-US" altLang="en-US" sz="1000" dirty="0"/>
          </a:p>
          <a:p>
            <a:pPr eaLnBrk="0" hangingPunct="0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6056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12359-6ECF-4A66-93D8-969F952A04E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Comic Sans MS" pitchFamily="66" charset="0"/>
              </a:rPr>
              <a:t>7-31% Improve Significantly </a:t>
            </a:r>
          </a:p>
        </p:txBody>
      </p:sp>
      <p:grpSp>
        <p:nvGrpSpPr>
          <p:cNvPr id="100356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Improving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Declining</a:t>
              </a: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Difference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13%</a:t>
              </a: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31%</a:t>
              </a: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+ 29%</a:t>
              </a:r>
            </a:p>
          </p:txBody>
        </p:sp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2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73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100374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5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0%</a:t>
              </a:r>
            </a:p>
          </p:txBody>
        </p:sp>
        <p:sp>
          <p:nvSpPr>
            <p:cNvPr id="100376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9%</a:t>
              </a:r>
            </a:p>
          </p:txBody>
        </p:sp>
        <p:sp>
          <p:nvSpPr>
            <p:cNvPr id="100379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100382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17%</a:t>
              </a:r>
            </a:p>
          </p:txBody>
        </p:sp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+ 13%</a:t>
              </a: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100386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7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8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    0%</a:t>
              </a:r>
            </a:p>
          </p:txBody>
        </p:sp>
        <p:sp>
          <p:nvSpPr>
            <p:cNvPr id="100389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100390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19%</a:t>
              </a:r>
            </a:p>
          </p:txBody>
        </p:sp>
        <p:sp>
          <p:nvSpPr>
            <p:cNvPr id="100391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92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93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100394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24%</a:t>
              </a:r>
            </a:p>
          </p:txBody>
        </p:sp>
        <p:sp>
          <p:nvSpPr>
            <p:cNvPr id="100395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+ 17%</a:t>
              </a:r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100398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99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11%</a:t>
              </a:r>
            </a:p>
          </p:txBody>
        </p:sp>
        <p:sp>
          <p:nvSpPr>
            <p:cNvPr id="100400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5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2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3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6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7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69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2999"/>
            <a:ext cx="8839200" cy="483963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200" dirty="0">
                <a:latin typeface="Comic Sans MS" panose="030F0702030302020204" pitchFamily="66" charset="0"/>
              </a:rPr>
              <a:t>Hays, R. D., Spritzer, K. L., </a:t>
            </a:r>
            <a:r>
              <a:rPr lang="en-US" sz="2200" dirty="0" err="1">
                <a:latin typeface="Comic Sans MS" panose="030F0702030302020204" pitchFamily="66" charset="0"/>
              </a:rPr>
              <a:t>Sherbourne</a:t>
            </a:r>
            <a:r>
              <a:rPr lang="en-US" sz="2200" dirty="0">
                <a:latin typeface="Comic Sans MS" panose="030F0702030302020204" pitchFamily="66" charset="0"/>
              </a:rPr>
              <a:t>, C. D., Ryan, G. W., &amp; Coulter, I. D.  (2019). Group and individual-level change on health-related quality of life in chiropractic patients with chronic low back or neck pain. </a:t>
            </a:r>
            <a:r>
              <a:rPr lang="en-US" sz="2200" u="sng" dirty="0">
                <a:latin typeface="Comic Sans MS" panose="030F0702030302020204" pitchFamily="66" charset="0"/>
              </a:rPr>
              <a:t>Spine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u="sng" dirty="0">
                <a:latin typeface="Comic Sans MS" panose="030F0702030302020204" pitchFamily="66" charset="0"/>
              </a:rPr>
              <a:t>44</a:t>
            </a:r>
            <a:r>
              <a:rPr lang="en-US" sz="2200" dirty="0">
                <a:latin typeface="Comic Sans MS" panose="030F0702030302020204" pitchFamily="66" charset="0"/>
              </a:rPr>
              <a:t>(9), 647-651.</a:t>
            </a: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200" dirty="0">
                <a:latin typeface="Comic Sans MS" panose="030F0702030302020204" pitchFamily="66" charset="0"/>
              </a:rPr>
              <a:t/>
            </a: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>
                <a:solidFill>
                  <a:schemeClr val="bg1"/>
                </a:solidFill>
              </a:rPr>
              <a:t>for CERC National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BEF32-6E56-4220-A7E3-9A8C034DE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0" y="1588863"/>
            <a:ext cx="6772477" cy="5233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3A4FE-A9B7-4F1A-AA0C-BDB236990408}"/>
              </a:ext>
            </a:extLst>
          </p:cNvPr>
          <p:cNvSpPr txBox="1"/>
          <p:nvPr/>
        </p:nvSpPr>
        <p:spPr>
          <a:xfrm>
            <a:off x="533400" y="6172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800" dirty="0"/>
              <a:t>125 clinics, </a:t>
            </a:r>
            <a:r>
              <a:rPr lang="en-US" sz="1800" u="sng" dirty="0"/>
              <a:t>2024</a:t>
            </a:r>
            <a:r>
              <a:rPr lang="en-US" sz="1800" dirty="0"/>
              <a:t> (72% of eligible) at baseline; </a:t>
            </a:r>
            <a:r>
              <a:rPr lang="en-US" sz="1800" u="sng" dirty="0"/>
              <a:t>1834</a:t>
            </a:r>
            <a:r>
              <a:rPr lang="en-US" sz="1800" dirty="0"/>
              <a:t> (91%) at follow-up.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41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B3A6-C1FB-4B2E-964E-4AD57387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PROMIS-29 V 2.0 Profile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4000" dirty="0">
                <a:latin typeface="Comic Sans MS" panose="030F0702030302020204" pitchFamily="66" charset="0"/>
              </a:rPr>
              <a:t>(Baseline and 3 Months Later)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9965-905A-485A-89EC-E8153161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1. Physical functioning (4 items)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2. Pain intensity (1 item) and interference (4 items)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3. Fatigue (4 items)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4. Sleep disturbance (4 items)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5. Social health/participation in roles and activities (4 items)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6. Emotional distress--anxiety (4 items) and depressive symptoms (4 items)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7. Physical health summary score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8. Mental health summary score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i="1" dirty="0"/>
              <a:t>T-score metric (mean = 50, SD = 10)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</a:t>
            </a:r>
            <a:r>
              <a:rPr lang="en-US" sz="2500" dirty="0" err="1"/>
              <a:t>Cella</a:t>
            </a:r>
            <a:r>
              <a:rPr lang="en-US" sz="2500" dirty="0"/>
              <a:t>, D., Choi S. W. Condon, D. M., et al. (2019). PROMIS</a:t>
            </a:r>
            <a:r>
              <a:rPr lang="en-US" sz="2500" baseline="30000" dirty="0"/>
              <a:t>®</a:t>
            </a:r>
            <a:r>
              <a:rPr lang="en-US" sz="2500" dirty="0"/>
              <a:t> adult health profiles: Efficient short-form measures of seven health domains.  </a:t>
            </a:r>
            <a:r>
              <a:rPr lang="en-US" sz="2500" u="sng" dirty="0"/>
              <a:t>Value in Health</a:t>
            </a:r>
            <a:r>
              <a:rPr lang="en-US" sz="2500" dirty="0"/>
              <a:t>, </a:t>
            </a:r>
            <a:r>
              <a:rPr lang="en-US" sz="2500" u="sng" dirty="0"/>
              <a:t>22</a:t>
            </a:r>
            <a:r>
              <a:rPr lang="en-US" sz="2500" dirty="0"/>
              <a:t>(5), 537-544.</a:t>
            </a:r>
          </a:p>
          <a:p>
            <a:pPr marL="457200" lvl="1" indent="0">
              <a:buNone/>
            </a:pPr>
            <a:endParaRPr lang="en-US" sz="2500" dirty="0"/>
          </a:p>
          <a:p>
            <a:pPr marL="457200" lvl="1" indent="0">
              <a:buNone/>
            </a:pPr>
            <a:r>
              <a:rPr lang="en-US" sz="2500" dirty="0"/>
              <a:t>  Hays, R. D., Spritzer, K. L., </a:t>
            </a:r>
            <a:r>
              <a:rPr lang="en-US" sz="2500" dirty="0" err="1"/>
              <a:t>Schalet</a:t>
            </a:r>
            <a:r>
              <a:rPr lang="en-US" sz="2500" dirty="0"/>
              <a:t>, B., &amp; </a:t>
            </a:r>
            <a:r>
              <a:rPr lang="en-US" sz="2500" dirty="0" err="1"/>
              <a:t>Cella</a:t>
            </a:r>
            <a:r>
              <a:rPr lang="en-US" sz="2500" dirty="0"/>
              <a:t>, D. (2018 </a:t>
            </a:r>
            <a:r>
              <a:rPr lang="en-US" sz="2500" dirty="0" err="1"/>
              <a:t>epub</a:t>
            </a:r>
            <a:r>
              <a:rPr lang="en-US" sz="2500" dirty="0"/>
              <a:t>). PROMIS®-29 v2.0 Profile Physical and Mental Health Summary Scores.  </a:t>
            </a:r>
            <a:r>
              <a:rPr lang="en-US" sz="2500" u="sng" dirty="0"/>
              <a:t>Quality of Life Research</a:t>
            </a:r>
            <a:r>
              <a:rPr lang="en-US" sz="2500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96866-DF3F-44A5-BAE0-FBE7CD16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9E636A-2E44-4550-899A-0ED1BD094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62079"/>
              </p:ext>
            </p:extLst>
          </p:nvPr>
        </p:nvGraphicFramePr>
        <p:xfrm>
          <a:off x="1639275" y="609601"/>
          <a:ext cx="8571525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1" name="Document" r:id="rId4" imgW="5942845" imgH="3590735" progId="Word.Document.12">
                  <p:embed/>
                </p:oleObj>
              </mc:Choice>
              <mc:Fallback>
                <p:oleObj name="Document" r:id="rId4" imgW="5942845" imgH="35907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9275" y="609601"/>
                        <a:ext cx="8571525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8848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390C.tm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5621</TotalTime>
  <Words>1207</Words>
  <Application>Microsoft Office PowerPoint</Application>
  <PresentationFormat>On-screen Show (4:3)</PresentationFormat>
  <Paragraphs>188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Custom Design</vt:lpstr>
      <vt:lpstr>ppt390C.tmp</vt:lpstr>
      <vt:lpstr>Equation</vt:lpstr>
      <vt:lpstr>Microsoft Excel 97-2003 Worksheet</vt:lpstr>
      <vt:lpstr>Document</vt:lpstr>
      <vt:lpstr>Identifying Responders to Treatment</vt:lpstr>
      <vt:lpstr>PowerPoint Presentation</vt:lpstr>
      <vt:lpstr>Reliable Change Index (RCI)</vt:lpstr>
      <vt:lpstr>Amount of Change in Observed Score Needed To be Statistically Significant </vt:lpstr>
      <vt:lpstr>Amount of Change Needed for Significant Individual Change </vt:lpstr>
      <vt:lpstr>7-31% Improve Significantly </vt:lpstr>
      <vt:lpstr>   Hays, R. D., Spritzer, K. L., Sherbourne, C. D., Ryan, G. W., &amp; Coulter, I. D.  (2019). Group and individual-level change on health-related quality of life in chiropractic patients with chronic low back or neck pain. Spine, 44(9), 647-651.    for CERC National Study</vt:lpstr>
      <vt:lpstr>PROMIS-29 V 2.0 Profile (Baseline and 3 Months Later)</vt:lpstr>
      <vt:lpstr>PowerPoint Presentation</vt:lpstr>
      <vt:lpstr>PowerPoint Presentation</vt:lpstr>
      <vt:lpstr>Reliable Change in IRT</vt:lpstr>
      <vt:lpstr>PowerPoint Presentation</vt:lpstr>
      <vt:lpstr>PowerPoint Presentation</vt:lpstr>
      <vt:lpstr>PowerPoint Presentation</vt:lpstr>
      <vt:lpstr>PowerPoint Presentation</vt:lpstr>
      <vt:lpstr>Physical Function Simulation</vt:lpstr>
      <vt:lpstr>PowerPoint Presentation</vt:lpstr>
      <vt:lpstr>PowerPoint Presentation</vt:lpstr>
      <vt:lpstr>Thank you.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kspritzer</cp:lastModifiedBy>
  <cp:revision>519</cp:revision>
  <cp:lastPrinted>2019-10-20T13:06:12Z</cp:lastPrinted>
  <dcterms:created xsi:type="dcterms:W3CDTF">2001-01-03T19:26:53Z</dcterms:created>
  <dcterms:modified xsi:type="dcterms:W3CDTF">2019-10-24T17:15:16Z</dcterms:modified>
</cp:coreProperties>
</file>