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g&amp;ehk=d2uUDWTXt7OEbM2f" ContentType="image/jpeg"/>
  <Default Extension="jpg&amp;ehk=WCfXFZSHsrm7X7EEErhVyA&amp;r=0&amp;pid=OfficeInsert" ContentType="image/j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70" r:id="rId2"/>
    <p:sldId id="274" r:id="rId3"/>
    <p:sldId id="273" r:id="rId4"/>
    <p:sldId id="275" r:id="rId5"/>
    <p:sldId id="276" r:id="rId6"/>
    <p:sldId id="285" r:id="rId7"/>
    <p:sldId id="281" r:id="rId8"/>
    <p:sldId id="277" r:id="rId9"/>
    <p:sldId id="286" r:id="rId10"/>
    <p:sldId id="278" r:id="rId11"/>
    <p:sldId id="290" r:id="rId12"/>
    <p:sldId id="280" r:id="rId13"/>
    <p:sldId id="282" r:id="rId14"/>
    <p:sldId id="284" r:id="rId15"/>
    <p:sldId id="283" r:id="rId16"/>
    <p:sldId id="272" r:id="rId17"/>
    <p:sldId id="287" r:id="rId18"/>
    <p:sldId id="288" r:id="rId19"/>
    <p:sldId id="289" r:id="rId20"/>
  </p:sldIdLst>
  <p:sldSz cx="9144000" cy="6858000" type="screen4x3"/>
  <p:notesSz cx="7102475" cy="9388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434" autoAdjust="0"/>
  </p:normalViewPr>
  <p:slideViewPr>
    <p:cSldViewPr>
      <p:cViewPr varScale="1">
        <p:scale>
          <a:sx n="72" d="100"/>
          <a:sy n="72" d="100"/>
        </p:scale>
        <p:origin x="1058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745"/>
          </a:xfrm>
          <a:prstGeom prst="rect">
            <a:avLst/>
          </a:prstGeom>
        </p:spPr>
        <p:txBody>
          <a:bodyPr vert="horz" lIns="93342" tIns="46671" rIns="93342" bIns="4667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9745"/>
          </a:xfrm>
          <a:prstGeom prst="rect">
            <a:avLst/>
          </a:prstGeom>
        </p:spPr>
        <p:txBody>
          <a:bodyPr vert="horz" lIns="93342" tIns="46671" rIns="93342" bIns="4667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FDFCD63-E314-435B-86D1-50E6A30AAB62}" type="datetimeFigureOut">
              <a:rPr lang="en-US"/>
              <a:pPr>
                <a:defRPr/>
              </a:pPr>
              <a:t>10/20/2017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127"/>
            <a:ext cx="3077739" cy="469745"/>
          </a:xfrm>
          <a:prstGeom prst="rect">
            <a:avLst/>
          </a:prstGeom>
        </p:spPr>
        <p:txBody>
          <a:bodyPr vert="horz" lIns="93342" tIns="46671" rIns="93342" bIns="4667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127"/>
            <a:ext cx="3077739" cy="469745"/>
          </a:xfrm>
          <a:prstGeom prst="rect">
            <a:avLst/>
          </a:prstGeom>
        </p:spPr>
        <p:txBody>
          <a:bodyPr vert="horz" lIns="93342" tIns="46671" rIns="93342" bIns="4667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83FBBD3-E99D-45AB-BC35-2B81E90FF9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155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9-27T00:11:32.535"/>
    </inkml:context>
    <inkml:brush xml:id="br0">
      <inkml:brushProperty name="width" value="0.02" units="cm"/>
      <inkml:brushProperty name="height" value="0.02" units="cm"/>
      <inkml:brushProperty name="color" value="#E71224"/>
      <inkml:brushProperty name="ignorePressure" value="1"/>
    </inkml:brush>
  </inkml:definitions>
  <inkml:trace contextRef="#ctx0" brushRef="#br0">29611 15543,'-3'0,"-5"-5,-4-2,-1-2,1 0,1-2,3-8,-2-3,-2 2,1 0,-5 3,-33 9,-22 7,-18 3,-5 1,-3 0,4 0,14-1,16-1,18-3,15-1,7 0,8-2,6-8,5-6,0-1,-4 4,-3 4,-2 5,-17 2,-10 4,-4 0,3 2,7 0,3 0,0-1,2-2,7-6,1-1,3 0,-2 2,1 2,-9 2,-13 2,-14 0,-5 1,0 1,-3-1,5 0,10 1,7-1,9 0,7 0,3 0,2 0,-2 0,-3 0,-20 8,-39 22,-19 8,-7 4,4-1,3-3,8-2,17-5,17-7,11-9,14-1,14-1,10 1,7 2,4 1,3 3,6 0,1 2,0 0,-2-2,-3 2,-1 3,-2 1,5 1,3-5,3-2,-1-1,3-1,-1 0,0 1,3 0,1-3,-3 3,2 3,-2 1,-3 1,3-3,1-3,-1-2,0-3,2-5,0 2,-4 2,-2 3,-2 3,3-3,-1 4,-2 4,-2 0,-2-1,-3 1,0-1,-1 8,0 19,-3 14,-1 9,-5 2,0-9,1-11,1-11,3-12,1-5,5-4,1-2,0-1,2-4,1 3,1-2,0 2,4 0,2 0,-1 1,-3 1,-2 1,4 0,2 1,2-2,-1 2,0-3,-2-1,1 3,-2 3,-1 0,-4 1,-2-1,-3-2,0 2,-1 3,2-1,1 0,-1-2,6-5,0-1,-1 7,-1 4,-2 5,-2-1,-1-2,-1-2,3-5,0-1,5-1,3 12,0 26,-1 18,-6 28,-3 8,-7 6,-2-6,-5-14,-1-15,3-18,3-14,3-13,-1-36,2-21,0-13,2-4,1-1,0 3,6-6,5 2,4 1,4 7,6 8,1 7,2 7,3 3,-1 3,3 1,16 1,11-1,5 1,10-1,-4-1,-9 0,-13 1,-12-1,-6-1,-2 1,-2 0,1 0,1 0,9 0,6 3,-3 0,5 0,0 0,-1-1,-4 1,-8 1,-3 0,1-2,2 0,4-1,5-1,4 6,1 0,6 0,4-1,0-1,-7-2,-7-1,-8 0,-2-1,3-3,8-1,5 1,2 0,-4 1,0 1,-7 0,-5-2,-5-5,19-2,23 1,16 3,6 1,2 2,3 2,-11 0,-12 1,-17 3,-17-1,-17-5,-12-3,-8-6,-9-4,-5-3,0-7,-1-1,2-1,1 1,4-1,1 1,1-3,-3 4,-2-5,2-4,0 2,2 5,1 1,1 3,0 1,1 1,1 0,-1-6,0-4,0 1,1 1,-1 3,0 1,0 3,0-3,10-25,16-45,8-35,4-7,0-1,-6 4,-9 16,-8 22,-6 25,-8 24,-7 20,-6 16,-5 9,2-2,2-6,4-8,3-3,3-3,2-5,1 0,1 0,-1 3,1 4,0-3,-1-1,0 1,0-2,0-17,3-53,0-23,0-15,0 12,-1 23,-1 25,-6 27,-3 20,-7 16,-3 16,-5 6,0-1,5-3,5-9,5-5,3-7,1 0,1 0,0 0,2-2,-5 2,-4 3,-4 5,-4 3,0 2,-3 3,1 0,-5 0,2-1,0-2,2 0,-1 1,0 1,3 0,-2 0,4-4,4-4,1-1,-1 2,-6 2,-3 2,-3 1,1 2,2 1,-1 0,4-2,6-6,6-1,5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9-27T00:11:56.972"/>
    </inkml:context>
    <inkml:brush xml:id="br0">
      <inkml:brushProperty name="width" value="0.04" units="cm"/>
      <inkml:brushProperty name="height" value="0.04" units="cm"/>
      <inkml:brushProperty name="color" value="#004F8B"/>
      <inkml:brushProperty name="ignorePressure" value="1"/>
    </inkml:brush>
  </inkml:definitions>
  <inkml:trace contextRef="#ctx0" brushRef="#br0">40076 15476,'-3'0,"-3"0,-8 0,-12 0,-9 0,-5 5,-8 7,4 1,5-2,6-2,5-3,2-3,3 1,-11 5,-4 1,1-2,-2 1,4-1,3-2,-1-3,2-1,7-6,3-2,2-1,1 2,0 1,0 1,-15 9,-12 9,0 3,5 5,-2 8,5 3,4-3,-1-7,5-11,9-9,4-14,6-9,3-5,-1 0,-2 4,-2 5,-4 5,-1 7,-4 4,0-1,-1 0,-6-1,4-4,2-2,2 0,6 5,4 4,-1 2,-1 3,-3 5,0 9,3 2,4 3,3-1,2 1,4-4,5-4,1-2,5 2,-1-1,-1 5,0 4,-2-1,-2 2,-2-3,-2-2,-9 26,-8 16,-9 8,-5-1,-1-7,-5-8,1-10,4-8,1-8,7-4,9-7,6-4,8-4,3 1,3 1,1 0,9 4,2 6,0-1,-4 1,-1-4,-3-2,1-1,2 1,2 0,0 3,-1 0,-1 1,-2 6,2-3,-2-2,-3-3,-3 1,-2-1,-2 9,-4 32,-6 19,-8 6,-3-4,-3-6,2-13,4-12,5-12,5-10,3-5,2-3,1 1,1 4,-1-1,1 0,0 0,0-3,-4-7,-5-14,1-1,1 2,5 5,2 5,6 0,2 6,2 0,-1 2,-2 0,-3 0,-2 1,-4 6,-4 4,-7 4,0 2,0-1,4-3,2-3,3-2,1-3,2-4,0 1,0-1,4 3,-1 4,3-2,1 2,3-6,0-2,2-5,5-15,5-10,2-3,1 1,0 3,-1 12,-3 10,-6 4,-5 5,-4 1,-4 2,-1 0,-2 0,0-1,0 3,0-1,0 2,1-8,-1-4,1-7,3-5,0 0,3-4,5-3,8-10,9-1,9-4,1 1,-3 5,2 1,7 3,5 2,-3 9,-5 10,-5 4,-6 2,-9 2,-2-2,3-4,0-7,4-4,6-4,3 0,13-6,-1-2,3-6,-6-1,-7-1,13-1,12-4,4 2,-2 5,-2 5,-9 4,-11 3,-7 2,-8 1,0 1,20 2,12 1,3 0,0-1,0-1,1 0,-8-2,-11 1,-8-1,-3-1,11 1,13-2,5-2,3 1,7 0,-2 1,-10 1,-11 1,-15-1,-15-1,-9-6,-7-5,-4-1,-2-5,0-5,0-2,1-2,0 2,-1-2,-1-2,1-3,0-13,2-5,-5-7,-2 0,-3-13,-1-6,2-3,3-13,5-6,3 2,1 5,5 2,-3 17,-5 21,-8 19,-4 15,-8 11,-5 7,-1 3,2 1,5-3,6-6,5-5,5-6,2-10,2-6,1 0,0 1,0-2,0 1,0 3,-1-6,0-10,0-1,0 0,0 3,0 1,0 5,0 7,0 3,0 4,0 0,0 2,-5 0,-2 0,1-3,1 0,1-2,2-3,1-4,0-5,1-15,0-2,1 2,-1-6,0 4,-2-5,-1-5,-1 0,2 5,0 1,1 5,0 7,-4 13,-4 12,-6 9,-7 8,-3 4,-2 2,1 1,2 1,1-1,1-1,0 0,1 0,-4-1,-2 0,0 0,3 0,1 0,0 0,1 0,1 0,-2 0,4-5,-2-2,-1 0,2 2,-2 2,1 0,-1 2,1 1,-2 0,2 0,3 3,3 0,4 3,3 5,-1 1,-2-2,1-7,2-10,-3-3,-1 0,-2 1,-3 1,-2-5,-4 1,-4 2,0 3,0 3,2 4,2 2,1 1,4-2,7-5,6-6,3-9,3-1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9-27T00:13:52.398"/>
    </inkml:context>
    <inkml:brush xml:id="br0">
      <inkml:brushProperty name="width" value="0.02" units="cm"/>
      <inkml:brushProperty name="height" value="0.02" units="cm"/>
      <inkml:brushProperty name="color" value="#CC0066"/>
      <inkml:brushProperty name="ignorePressure" value="1"/>
    </inkml:brush>
  </inkml:definitions>
  <inkml:trace contextRef="#ctx0" brushRef="#br0">18678 9885,'0'3,"0"3,0 6,0 3,0 7,0 5,0 0,0 4,0-2,0 1,2-6,2-4,-1-1,2 0,3 1,0 0,3 0,1 3,-3 3,1 5,-2 0,-2 0,-3-3,4-7,1 0,1-3,0 4,2 4,1-1,-3 9,-10 11,-15 19,-16 13,-7 7,-2 5,4-11,7-13,9-15,9-11,5-9,5-8,2-2,2-2,2 4,4 3,0 0,-2 0,0 18,-13 47,-10 21,-8 7,-1-14,3-19,4-24,4-21,5-11,4-8,3-2,5-3,7-1,2 5,-1 9,-2 8,-2-1,-3 0,-1-5,-2-4,0 0,0 2,0-3,4 19,3 36,-1 31,-1 17,-1-6,-2-16,-3-24,-2-20,0-14,0-13,3-6,5-10,3-4,6-6,3 9,4 16,-2 33,-4 11,-4 19,-5 1,-3-13,-2-17,-1-25,0-25,-1-18,5-18,5-10,5-4,4-1,6 2,4 1,0 5,0 5,-2 5,-2 5,-1 4,-2 3,2 2,3 0,1 1,0 0,-1 5,0 7,-3 1,9-5,6-3,9-8,8-4,-4-1,-5 1,13-4,22 0,18-3,25 0,12 0,12-11,-7-1,-17 3,-27 6,-25 6,-17 4,0 3,-1 2,-3 2,1 0,4 8,-2 2,-3-1,-7-1,-6-3,-2-3,14-9,5-3,2-1,4-3,2 0,-8 2,-10 4,-13-3,-11-2,-10-2,-7-5,-9-6,-4 0,-2-2,0-3,-1 2,2 0,-2 3,0-1,3 1,3-2,-8-18,-2-7,2-1,3 5,4-2,3 0,0 3,0 8,1 7,-4 4,-4 4,1 1,1 2,3-13,2-27,1-21,2-9,1 0,1 8,-1 5,0 9,1 5,-1 6,0 10,0 9,0 2,0 6,0 5,0 2,0 2,0 0,0 2,-2 3,-2 0,1 0,1 1,0-5,0-5,2 1,0-1,0-30,7-43,12-42,1-9,-2 8,-5 13,-4 25,-1 18,-2 21,-2 16,-1 15,-2 6,-1 7,0-6,-1-30,1-26,0-11,-1 3,1 1,0 3,3 1,0 7,-2 17,-5 20,-6 19,-1 15,-2 13,1 10,4 5,2 7,0-1,-5-5,1-11,1-10,2-10,3-6,1-8,0-3,-1-1,1 1,1 0,1-3,0 1,0 1,1 1,-5 7,-9 5,-5 7,-5 3,3 9,1 6,0 8,0 7,1 2,4 1,4-1,5-1,-3-4,1-9,1-8,3-12,-2-3,1 2,-6 2,-7 3,0-1,2-3,3 0,2 7,4-2,-3-1,-1 0,-2 1,-4 1,-7 0,-7 0,-5 1,-3 0,4 0,4 0,8-5,8-9,6-11,5-8,-2-3,-3 3,1 6,-4 7,-3 7,-5 5,-6 5,0 8,1 5,0 6,2 1,-1-3,4-1,3-3,-1-3,-5-3,2-7,1-3,1 0,-5 3,-7 2,-1 4,0 1,-2 5,2 2,1-2,4-2,6-5,6-5,4-3,-2 6,-1 10,-8 3,-9 0,-1-3,0-2,2-4,7-6,7-9,3-3,0 2,1 5,0 4,-5 2,-5 2,-6 0,-2 0,0 0,2 0,3 0,7-4,0 0,1 0,-4 0,-20 4,-17 11,-12 10,-5 5,8 1,13-4,10-6,11-7,5-4,5 1,4 2,0-1,0-1,-1-3,3-7,1-3,4 1,3 5,4-4,3-3,1-6,-4-1,-1 4,-3 4,-1 5,-5 8,-2 2,-7 0,2-4,4-7,6-9,-2-5,3 4,3 9,3 7,2 8,-1 2,0 0,-4-1,-1-9,1-8,2-11,3-16,0-3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9-27T00:14:15.642"/>
    </inkml:context>
    <inkml:brush xml:id="br0">
      <inkml:brushProperty name="width" value="0.04" units="cm"/>
      <inkml:brushProperty name="height" value="0.04" units="cm"/>
      <inkml:brushProperty name="color" value="#004F8B"/>
      <inkml:brushProperty name="ignorePressure" value="1"/>
    </inkml:brush>
  </inkml:definitions>
  <inkml:trace contextRef="#ctx0" brushRef="#br0">29505 9796,'3'2,"0"4,3 6,0 3,-1 5,-1 1,4 2,0 0,-1 4,-2-1,2 1,-2-1,-1-1,-1-1,4-1,1 0,-1-3,-2 4,1 3,-1-1,0 0,-3-1,5-6,1-2,-1 0,1-3,-1 0,6 1,6 7,-1 4,0 1,2 8,-3 37,-4 35,-6 34,-6 7,-7-14,-2-20,-6-21,0-22,2-20,3-16,4-9,2-7,1 0,5-5,0-1,1-1,0 8,-2 4,-1-1,0 2,0-1,-1 0,0 4,0 15,-3 16,-11 11,-3 8,1-5,4-14,3-11,4-12,2-6,7 5,8 13,2 15,-1 0,-4-5,-2-3,-3-6,-2-10,4-10,0-5,0-5,2-3,-2 2,-1 0,-1 1,-2 1,-1 5,0 0,-1 1,-1-1,4-4,5-2,4-1,1 2,2 5,5 31,-2 15,-4 2,-4 2,-3-7,-4-12,-2-10,-1-12,-1-5,0 0,-5-5,-1-15,-5-11,0-12,1-10,3-3,4 0,-2 5,2 1,0 2,2-4,0 7,7 6,9 6,8-3,0 6,4 10,-2 9,0 4,-2-2,-2-4,3-5,14-4,2-4,3-2,-1 4,1 4,-5 10,2 15,-1 7,-6-1,-9-4,-9-4,-3-7,-2-11,3-7,2-5,7-5,4-3,6-5,11 0,3 1,1 5,2 8,-4 7,5 9,1 17,-3 4,-6 4,-11-1,-5-5,-4-9,0-9,5-9,5-5,4-4,4-3,1-1,-5 0,1 1,-5 0,-1 5,-4 2,12 0,13 0,12-5,4-2,-3-1,10-5,-6-2,-7 1,-9 2,-10 2,-10 1,-5-1,-5 0,-5-4,1-4,-2-4,-4-8,-4-2,-3-2,-3 1,4 1,3 1,0 3,-1 0,-2 1,-3-4,-1-2,-1-5,-1 1,0-2,0-1,-1-7,1 1,0-6,0 2,0 1,0-12,0 0,-6 4,0 9,-1 8,2 6,1 4,2-7,1 0,0-2,1-2,0-1,1 1,-1 3,0 4,0-1,0-1,0 2,16-69,17-79,12-38,-3-1,-8 26,-10 43,-9 40,-7 37,-7 29,-7 22,-2 11,0-1,2-14,1-22,2-29,2-22,0-21,1-4,0 6,1 17,-1 18,0 19,1 15,-1 12,-5 12,-2 7,0 1,0 2,-1 1,3-3,1-15,2-8,0 0,2 1,-5 6,-2 5,1 5,-1 0,0 1,-6 3,-1 0,1-6,2-2,1-2,4 0,1 3,3-1,-4 4,-3-3,-6-5,-5-14,-4-7,1-3,3 7,4 5,1 10,-6 10,1 5,1 6,4-2,2 1,-2 3,-1 1,3-5,-3-2,0 2,-6-5,-4-1,-10-2,-7-1,1-2,3 0,6 3,2 0,5 3,6 1,0 4,-3 2,0 4,2 2,-1 1,1 1,-2 1,1-1,-1 1,-4 0,0-1,2 0,-1 0,3 5,-1 2,2 2,-1 0,1-2,-3-2,-1-2,0-2,1 0,5 4,1 2,1-1,4-4,1-2,-2-1,-17 2,-15 1,-13 5,-6 7,0 1,9-2,9-4,10-3,6-2,6 0,3 0,2 2,2-1,-3-1,-3 0,0-2,-1-1,2-1,4-2,1-7,1 1,1 5,-2 5,-5 2,-1 1,3 7,1 1,4-6,4-7,5-7,1 2,-3 0,-8 2,-3 1,-12 1,-1 1,-2 0,4 0,5 1,1-1,5 8,4 2,0 5,0 3,-3-3,0-3,1-4,-1-3,2 3,4 2,5 2,4 5,2 1,3 3,0 6,1 1,0 0,0-6,-1-11,1-24,-1-7,0 1,2 5,4 4,4-1,-1 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745"/>
          </a:xfrm>
          <a:prstGeom prst="rect">
            <a:avLst/>
          </a:prstGeom>
        </p:spPr>
        <p:txBody>
          <a:bodyPr vert="horz" lIns="93342" tIns="46671" rIns="93342" bIns="4667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745"/>
          </a:xfrm>
          <a:prstGeom prst="rect">
            <a:avLst/>
          </a:prstGeom>
        </p:spPr>
        <p:txBody>
          <a:bodyPr vert="horz" lIns="93342" tIns="46671" rIns="93342" bIns="4667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1741767-E280-4C9B-996F-9762DE745CAF}" type="datetimeFigureOut">
              <a:rPr lang="en-US"/>
              <a:pPr>
                <a:defRPr/>
              </a:pPr>
              <a:t>10/20/2017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42" tIns="46671" rIns="93342" bIns="4667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60167"/>
            <a:ext cx="5681980" cy="4224494"/>
          </a:xfrm>
          <a:prstGeom prst="rect">
            <a:avLst/>
          </a:prstGeom>
        </p:spPr>
        <p:txBody>
          <a:bodyPr vert="horz" lIns="93342" tIns="46671" rIns="93342" bIns="46671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127"/>
            <a:ext cx="3077739" cy="469745"/>
          </a:xfrm>
          <a:prstGeom prst="rect">
            <a:avLst/>
          </a:prstGeom>
        </p:spPr>
        <p:txBody>
          <a:bodyPr vert="horz" lIns="93342" tIns="46671" rIns="93342" bIns="4667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127"/>
            <a:ext cx="3077739" cy="469745"/>
          </a:xfrm>
          <a:prstGeom prst="rect">
            <a:avLst/>
          </a:prstGeom>
        </p:spPr>
        <p:txBody>
          <a:bodyPr vert="horz" lIns="93342" tIns="46671" rIns="93342" bIns="4667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D92DDD5-9B88-4ED1-9AEC-6456137688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5210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585F7-F5D0-4038-B305-52E8EBC05A1C}" type="datetime1">
              <a:rPr lang="en-US"/>
              <a:pPr>
                <a:defRPr/>
              </a:pPr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ADFFE-C556-4D1A-ABEF-8DB33FE3FB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BE098-4515-40EA-AF55-00B36E1570CF}" type="datetime1">
              <a:rPr lang="en-US"/>
              <a:pPr>
                <a:defRPr/>
              </a:pPr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B79D4-5D49-4E40-8494-1088112DB3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5A8A1-61C4-4963-8F1A-F1CBCB859B6E}" type="datetime1">
              <a:rPr lang="en-US"/>
              <a:pPr>
                <a:defRPr/>
              </a:pPr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A38B4-52AA-47B7-B6D5-475AE2FC47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43"/>
          <a:stretch/>
        </p:blipFill>
        <p:spPr>
          <a:xfrm>
            <a:off x="136271" y="5895835"/>
            <a:ext cx="1035935" cy="8666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4CDEE-DA80-4A6F-A8DB-4868DDA29223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470" y="6210065"/>
            <a:ext cx="3337539" cy="60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503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B8A69-03EF-40E9-80F8-2617E2DA083B}" type="datetime1">
              <a:rPr lang="en-US"/>
              <a:pPr>
                <a:defRPr/>
              </a:pPr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E1891-0CEC-44D8-B221-D5FCB52AB2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32115-EE79-458C-A74E-3B708BFF5A56}" type="datetime1">
              <a:rPr lang="en-US"/>
              <a:pPr>
                <a:defRPr/>
              </a:pPr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FDFF8-2F48-4F72-80D3-91B5CB74F7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81E1C-8438-4476-99B8-FA8E46C8FE1F}" type="datetime1">
              <a:rPr lang="en-US"/>
              <a:pPr>
                <a:defRPr/>
              </a:pPr>
              <a:t>10/20/2017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B5FFF-260D-4AA6-B4CB-F88F5496CE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6D626-7578-404D-9BC1-BC7F6C945E6A}" type="datetime1">
              <a:rPr lang="en-US"/>
              <a:pPr>
                <a:defRPr/>
              </a:pPr>
              <a:t>10/20/2017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0770E-8F34-453F-ADBC-F5BA9F978D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B2731-8ED0-4235-9AE0-634BEA8A1DFB}" type="datetime1">
              <a:rPr lang="en-US"/>
              <a:pPr>
                <a:defRPr/>
              </a:pPr>
              <a:t>10/20/2017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FFA79-1448-47EE-B664-DCE13D4E61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7BDB8-B1E9-404F-9729-E93A590C9588}" type="datetime1">
              <a:rPr lang="en-US"/>
              <a:pPr>
                <a:defRPr/>
              </a:pPr>
              <a:t>10/20/2017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12F54-4119-429D-8727-B5A1671FAA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92939-105B-414E-A3D3-E129535D695D}" type="datetime1">
              <a:rPr lang="en-US"/>
              <a:pPr>
                <a:defRPr/>
              </a:pPr>
              <a:t>10/20/2017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BF447-6939-4FEA-A3DA-32A75B1BE8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E267B-FA40-499C-8859-364F7E2142E1}" type="datetime1">
              <a:rPr lang="en-US"/>
              <a:pPr>
                <a:defRPr/>
              </a:pPr>
              <a:t>10/20/2017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58F4E-53C8-443C-97E1-98331CE12D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4D9D83A-522F-4E48-99D4-481FD92C9BC6}" type="datetime1">
              <a:rPr lang="en-US"/>
              <a:pPr>
                <a:defRPr/>
              </a:pPr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66AC756-D809-4B51-8D37-7C84B1F9B2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customXml" Target="../ink/ink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customXml" Target="../ink/ink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owl.excelsior.edu/writing-process/introductions-and-conclusions/conclusions/" TargetMode="External"/><Relationship Id="rId2" Type="http://schemas.openxmlformats.org/officeDocument/2006/relationships/image" Target="../media/image13.jpg&amp;ehk=WCfXFZSHsrm7X7EEErhVyA&amp;r=0&amp;pid=OfficeInsert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&amp;ehk=d2uUDWTXt7OEbM2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0C294-C4D6-4A88-9A80-9374F5449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85800"/>
            <a:ext cx="8686800" cy="1143000"/>
          </a:xfrm>
        </p:spPr>
        <p:txBody>
          <a:bodyPr/>
          <a:lstStyle/>
          <a:p>
            <a:br>
              <a:rPr lang="en-US" sz="3800" b="1" dirty="0">
                <a:latin typeface="Comic Sans MS" panose="030F0702030302020204" pitchFamily="66" charset="0"/>
              </a:rPr>
            </a:br>
            <a:r>
              <a:rPr lang="en-US" sz="3800" b="1" dirty="0">
                <a:latin typeface="Comic Sans MS" panose="030F0702030302020204" pitchFamily="66" charset="0"/>
              </a:rPr>
              <a:t>PROMIS-29 V2.0 Physical and</a:t>
            </a:r>
            <a:br>
              <a:rPr lang="en-US" sz="3800" b="1" dirty="0">
                <a:latin typeface="Comic Sans MS" panose="030F0702030302020204" pitchFamily="66" charset="0"/>
              </a:rPr>
            </a:br>
            <a:r>
              <a:rPr lang="en-US" sz="3800" b="1" dirty="0">
                <a:latin typeface="Comic Sans MS" panose="030F0702030302020204" pitchFamily="66" charset="0"/>
              </a:rPr>
              <a:t>Mental Health Summary Scores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Ron D. Hays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DD53F-FD82-4F18-A654-4DA4CBE4D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133600"/>
            <a:ext cx="8458200" cy="4297363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800" i="1" dirty="0"/>
              <a:t>Karen L. Spritzer, Ben </a:t>
            </a:r>
            <a:r>
              <a:rPr lang="en-US" sz="2800" i="1" dirty="0" err="1"/>
              <a:t>Schalet</a:t>
            </a:r>
            <a:r>
              <a:rPr lang="en-US" sz="2800" i="1" dirty="0"/>
              <a:t>, Dave </a:t>
            </a:r>
            <a:r>
              <a:rPr lang="en-US" sz="2800" i="1" dirty="0" err="1"/>
              <a:t>Cella</a:t>
            </a:r>
            <a:endParaRPr lang="en-US" sz="2800" i="1" dirty="0"/>
          </a:p>
          <a:p>
            <a:pPr marL="0" indent="0" algn="ctr">
              <a:buNone/>
            </a:pPr>
            <a:r>
              <a:rPr lang="en-US" dirty="0"/>
              <a:t>October 20, 2017, 4:20-4:33pm </a:t>
            </a:r>
          </a:p>
          <a:p>
            <a:pPr marL="0" indent="0" algn="ctr">
              <a:buNone/>
            </a:pPr>
            <a:r>
              <a:rPr lang="en-US" sz="2800" dirty="0"/>
              <a:t>ISOQOL, Philadelphia, Grand ABC</a:t>
            </a:r>
          </a:p>
          <a:p>
            <a:pPr marL="0" indent="0" algn="ctr">
              <a:buNone/>
            </a:pPr>
            <a:r>
              <a:rPr lang="en-US" sz="2800" dirty="0"/>
              <a:t> Oral Session 208: Measurement in General Populations</a:t>
            </a:r>
          </a:p>
          <a:p>
            <a:pPr marL="0" indent="0" algn="ctr">
              <a:buNone/>
            </a:pPr>
            <a:endParaRPr lang="en-US" sz="2800" dirty="0"/>
          </a:p>
          <a:p>
            <a:endParaRPr lang="en-US" dirty="0"/>
          </a:p>
          <a:p>
            <a:pPr marL="0" indent="0" algn="ctr">
              <a:buNone/>
            </a:pP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B3382C-C21E-4849-B639-43AD11DE2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FE1891-0CEC-44D8-B221-D5FCB52AB21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D9B667-E8D9-43A4-A7FE-EF2553D2A9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835150"/>
            <a:ext cx="238125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822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49C670-E453-45F7-9731-12CE86C45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FE1891-0CEC-44D8-B221-D5FCB52AB21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7E421510-2C08-476F-8182-1DF7877788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7865886"/>
              </p:ext>
            </p:extLst>
          </p:nvPr>
        </p:nvGraphicFramePr>
        <p:xfrm>
          <a:off x="457200" y="303213"/>
          <a:ext cx="8378825" cy="654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" name="Document" r:id="rId3" imgW="5942845" imgH="4659264" progId="Word.Document.12">
                  <p:embed/>
                </p:oleObj>
              </mc:Choice>
              <mc:Fallback>
                <p:oleObj name="Document" r:id="rId3" imgW="5942845" imgH="465926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303213"/>
                        <a:ext cx="8378825" cy="6543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4439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296BF9-EE09-454F-9D5A-6417D6C85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912F54-4119-429D-8727-B5A1671FAA6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B95FC770-4FC5-4FDA-A1D3-905F4F4221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3474719"/>
              </p:ext>
            </p:extLst>
          </p:nvPr>
        </p:nvGraphicFramePr>
        <p:xfrm>
          <a:off x="611188" y="74612"/>
          <a:ext cx="8024812" cy="617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2" name="Document" r:id="rId3" imgW="5942845" imgH="2511026" progId="Word.Document.12">
                  <p:embed/>
                </p:oleObj>
              </mc:Choice>
              <mc:Fallback>
                <p:oleObj name="Document" r:id="rId3" imgW="5942845" imgH="251102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1188" y="74612"/>
                        <a:ext cx="8024812" cy="6173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6050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E6E9107-0B5F-4B25-925F-6506FEC87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/>
          <a:lstStyle/>
          <a:p>
            <a:r>
              <a:rPr lang="en-US" sz="3400" dirty="0"/>
              <a:t>Correlations of Physical and Mental Health Summary Scores with Other Variables (Sample 1)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D914101-237B-4C99-9727-B87B2144A1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3202550"/>
              </p:ext>
            </p:extLst>
          </p:nvPr>
        </p:nvGraphicFramePr>
        <p:xfrm>
          <a:off x="457200" y="1600200"/>
          <a:ext cx="8229600" cy="419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72506722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1968014099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597511928"/>
                    </a:ext>
                  </a:extLst>
                </a:gridCol>
              </a:tblGrid>
              <a:tr h="6985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PROMIS-29 Physical Health Summary Score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PROMIS-29 Mental Health Summary Score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1662867"/>
                  </a:ext>
                </a:extLst>
              </a:tr>
              <a:tr h="698500">
                <a:tc>
                  <a:txBody>
                    <a:bodyPr/>
                    <a:lstStyle/>
                    <a:p>
                      <a:r>
                        <a:rPr lang="en-US"/>
                        <a:t>EQ-5D-3L (predicted </a:t>
                      </a:r>
                      <a:r>
                        <a:rPr lang="en-US" dirty="0"/>
                        <a:t>from PROMIS </a:t>
                      </a:r>
                      <a:r>
                        <a:rPr lang="en-US"/>
                        <a:t>global health items)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u="sng" dirty="0"/>
                        <a:t>0.82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0.73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422464"/>
                  </a:ext>
                </a:extLst>
              </a:tr>
              <a:tr h="698500">
                <a:tc>
                  <a:txBody>
                    <a:bodyPr/>
                    <a:lstStyle/>
                    <a:p>
                      <a:r>
                        <a:rPr lang="en-US" dirty="0"/>
                        <a:t>HUI-3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u="sng" dirty="0"/>
                        <a:t>0.73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0.67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8021454"/>
                  </a:ext>
                </a:extLst>
              </a:tr>
              <a:tr h="698500">
                <a:tc>
                  <a:txBody>
                    <a:bodyPr/>
                    <a:lstStyle/>
                    <a:p>
                      <a:r>
                        <a:rPr lang="en-US" dirty="0"/>
                        <a:t>PROMIS Global Physical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u="sng" dirty="0"/>
                        <a:t>0.80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0.66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121307"/>
                  </a:ext>
                </a:extLst>
              </a:tr>
              <a:tr h="698500">
                <a:tc>
                  <a:txBody>
                    <a:bodyPr/>
                    <a:lstStyle/>
                    <a:p>
                      <a:r>
                        <a:rPr lang="en-US" dirty="0"/>
                        <a:t>PROMIS Global Mental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0.58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u="sng" dirty="0"/>
                        <a:t>0.64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7329874"/>
                  </a:ext>
                </a:extLst>
              </a:tr>
              <a:tr h="698500">
                <a:tc>
                  <a:txBody>
                    <a:bodyPr/>
                    <a:lstStyle/>
                    <a:p>
                      <a:r>
                        <a:rPr lang="en-US" dirty="0"/>
                        <a:t>Number of Chronic Conditions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u="sng" dirty="0"/>
                        <a:t>-.50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-.45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9457230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A6D189-AFAD-489F-AAFB-612D84501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912F54-4119-429D-8727-B5A1671FAA6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70ECDC-5877-4439-AF15-21390A36CD7E}"/>
              </a:ext>
            </a:extLst>
          </p:cNvPr>
          <p:cNvSpPr txBox="1"/>
          <p:nvPr/>
        </p:nvSpPr>
        <p:spPr>
          <a:xfrm>
            <a:off x="447472" y="5825247"/>
            <a:ext cx="8010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Hypertension, angina, coronary artery disease, heart failure, heart attack, stroke, liver disease, kidney disease, arthritis, migraines, asthma, chronic lung disease, diabetes, cancer, depression, anxiety, alcohol or drug problem, sleep disorder, HIV/AIDS, spinal cord injury, and multiple sclerosis.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7FC718D-597D-4E31-A807-FB4C169183CD}"/>
                  </a:ext>
                </a:extLst>
              </p14:cNvPr>
              <p14:cNvContentPartPr/>
              <p14:nvPr/>
            </p14:nvContentPartPr>
            <p14:xfrm>
              <a:off x="4089009" y="3587780"/>
              <a:ext cx="1282176" cy="12535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7FC718D-597D-4E31-A807-FB4C169183C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85409" y="3584181"/>
                <a:ext cx="1289015" cy="12603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B8142EF-58D2-4073-A649-5F80AD01F848}"/>
                  </a:ext>
                </a:extLst>
              </p14:cNvPr>
              <p14:cNvContentPartPr/>
              <p14:nvPr/>
            </p14:nvContentPartPr>
            <p14:xfrm>
              <a:off x="6871089" y="3614564"/>
              <a:ext cx="996912" cy="1168848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B8142EF-58D2-4073-A649-5F80AD01F84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63891" y="3607367"/>
                <a:ext cx="1010948" cy="118288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29298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E6E9107-0B5F-4B25-925F-6506FEC87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067800" cy="1143000"/>
          </a:xfrm>
        </p:spPr>
        <p:txBody>
          <a:bodyPr/>
          <a:lstStyle/>
          <a:p>
            <a:r>
              <a:rPr lang="en-US" sz="3400" dirty="0"/>
              <a:t>Correlations of Physical and Mental Health Summary Scores with Other Variables (Sample 2)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D914101-237B-4C99-9727-B87B2144A1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4958470"/>
              </p:ext>
            </p:extLst>
          </p:nvPr>
        </p:nvGraphicFramePr>
        <p:xfrm>
          <a:off x="152400" y="1143000"/>
          <a:ext cx="8839200" cy="43818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3725067221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val="1968014099"/>
                    </a:ext>
                  </a:extLst>
                </a:gridCol>
                <a:gridCol w="2946400">
                  <a:extLst>
                    <a:ext uri="{9D8B030D-6E8A-4147-A177-3AD203B41FA5}">
                      <a16:colId xmlns:a16="http://schemas.microsoft.com/office/drawing/2014/main" val="1597511928"/>
                    </a:ext>
                  </a:extLst>
                </a:gridCol>
              </a:tblGrid>
              <a:tr h="11974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PROMIS-29 Physical Health Summary Score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PROMIS-29 Mental Health Summary Score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1662867"/>
                  </a:ext>
                </a:extLst>
              </a:tr>
              <a:tr h="997857">
                <a:tc>
                  <a:txBody>
                    <a:bodyPr/>
                    <a:lstStyle/>
                    <a:p>
                      <a:r>
                        <a:rPr lang="en-US" dirty="0"/>
                        <a:t>SF-36 Physical Component Score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u="sng" dirty="0"/>
                        <a:t>0.82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0.38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422464"/>
                  </a:ext>
                </a:extLst>
              </a:tr>
              <a:tr h="997857">
                <a:tc>
                  <a:txBody>
                    <a:bodyPr/>
                    <a:lstStyle/>
                    <a:p>
                      <a:r>
                        <a:rPr lang="en-US" dirty="0"/>
                        <a:t>SF-36 Mental Component Score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0.54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u="sng" dirty="0"/>
                        <a:t>0.82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8021454"/>
                  </a:ext>
                </a:extLst>
              </a:tr>
              <a:tr h="997857">
                <a:tc>
                  <a:txBody>
                    <a:bodyPr/>
                    <a:lstStyle/>
                    <a:p>
                      <a:r>
                        <a:rPr lang="en-US" dirty="0"/>
                        <a:t>SF-6D</a:t>
                      </a:r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Number of Chronic Conditions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u="sng" dirty="0"/>
                        <a:t>0.81</a:t>
                      </a:r>
                    </a:p>
                    <a:p>
                      <a:pPr algn="ctr"/>
                      <a:endParaRPr lang="en-US" sz="2200" u="sng" dirty="0"/>
                    </a:p>
                    <a:p>
                      <a:pPr algn="ctr"/>
                      <a:r>
                        <a:rPr lang="en-US" sz="2200" u="sng" dirty="0"/>
                        <a:t>-.53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0.74</a:t>
                      </a:r>
                    </a:p>
                    <a:p>
                      <a:pPr algn="ctr"/>
                      <a:endParaRPr lang="en-US" sz="2200" dirty="0"/>
                    </a:p>
                    <a:p>
                      <a:pPr algn="ctr"/>
                      <a:r>
                        <a:rPr lang="en-US" sz="2200" dirty="0"/>
                        <a:t>-.42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9457230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A6D189-AFAD-489F-AAFB-612D84501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912F54-4119-429D-8727-B5A1671FAA6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D9DBFE-148B-407D-A089-6F67B8957DC1}"/>
              </a:ext>
            </a:extLst>
          </p:cNvPr>
          <p:cNvSpPr txBox="1"/>
          <p:nvPr/>
        </p:nvSpPr>
        <p:spPr>
          <a:xfrm>
            <a:off x="0" y="5505203"/>
            <a:ext cx="311259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SF-6D Mean = 0.71, SD = 0.14; </a:t>
            </a:r>
            <a:r>
              <a:rPr lang="en-US" sz="1200" dirty="0"/>
              <a:t>Brazier, J., Rowen, D., &amp; </a:t>
            </a:r>
            <a:r>
              <a:rPr lang="en-US" sz="1200" dirty="0" err="1"/>
              <a:t>Hanmer</a:t>
            </a:r>
            <a:r>
              <a:rPr lang="en-US" sz="1200" dirty="0"/>
              <a:t>, J. (2008). Revised SF-6D scoring </a:t>
            </a:r>
            <a:r>
              <a:rPr lang="en-US" sz="1200" dirty="0" err="1"/>
              <a:t>programmes</a:t>
            </a:r>
            <a:r>
              <a:rPr lang="en-US" sz="1200" dirty="0"/>
              <a:t>: </a:t>
            </a:r>
          </a:p>
          <a:p>
            <a:r>
              <a:rPr lang="en-US" sz="1200" dirty="0"/>
              <a:t>A summary of improvements. Patient Reported Outcomes Newsletter, 48, 16–17. Fall.</a:t>
            </a:r>
            <a:endParaRPr lang="en-US" dirty="0"/>
          </a:p>
          <a:p>
            <a:r>
              <a:rPr lang="en-US" sz="1400" dirty="0"/>
              <a:t>Hypertension, angina, coronary artery disease, heart failure, heart attack, stroke, liver disease, kidney disease, </a:t>
            </a:r>
          </a:p>
          <a:p>
            <a:r>
              <a:rPr lang="en-US" sz="1400" dirty="0"/>
              <a:t>arthritis, migraines, asthma, chronic lung disease, diabetes, cancer, depression, anxiety, alcohol or drug problem, </a:t>
            </a:r>
          </a:p>
          <a:p>
            <a:r>
              <a:rPr lang="en-US" sz="1400" dirty="0"/>
              <a:t>sleep disorder, HIV/AIDS, and  multiple sclerosis.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913A2F8-9041-463D-B0E6-D36B61E7C589}"/>
                  </a:ext>
                </a:extLst>
              </p14:cNvPr>
              <p14:cNvContentPartPr/>
              <p14:nvPr/>
            </p14:nvContentPartPr>
            <p14:xfrm>
              <a:off x="4336509" y="2191366"/>
              <a:ext cx="1066752" cy="1648656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913A2F8-9041-463D-B0E6-D36B61E7C58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32910" y="2187767"/>
                <a:ext cx="1073590" cy="16554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657776E-22B0-4863-A18A-B1203EFC14CB}"/>
                  </a:ext>
                </a:extLst>
              </p14:cNvPr>
              <p14:cNvContentPartPr/>
              <p14:nvPr/>
            </p14:nvContentPartPr>
            <p14:xfrm>
              <a:off x="6983085" y="2192374"/>
              <a:ext cx="1014624" cy="1670112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657776E-22B0-4863-A18A-B1203EFC14C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75887" y="2185175"/>
                <a:ext cx="1028661" cy="168415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34460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2EF99-4F6E-4AC1-BA91-4471F932C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Largest Associations with Chronic Conditions (Sample 1)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096845-3AEF-4BE8-8115-7C6B7FB9D4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77987"/>
                <a:ext cx="8382000" cy="4678363"/>
              </a:xfrm>
            </p:spPr>
            <p:txBody>
              <a:bodyPr/>
              <a:lstStyle/>
              <a:p>
                <a:r>
                  <a:rPr lang="en-US" dirty="0"/>
                  <a:t>PROMIS-29 Physical Health Means</a:t>
                </a:r>
              </a:p>
              <a:p>
                <a:pPr lvl="1"/>
                <a:r>
                  <a:rPr lang="en-US" dirty="0"/>
                  <a:t>Multiple Sclerosis                    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/>
                  <a:t> = 36 vs. 46)</a:t>
                </a:r>
              </a:p>
              <a:p>
                <a:pPr lvl="1"/>
                <a:r>
                  <a:rPr lang="en-US" dirty="0"/>
                  <a:t>Arthritis or Rheumatism         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/>
                  <a:t> = 41 vs. 47)</a:t>
                </a:r>
              </a:p>
              <a:p>
                <a:pPr lvl="1"/>
                <a:r>
                  <a:rPr lang="en-US" dirty="0"/>
                  <a:t>Angina                                        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/>
                  <a:t> = 39 vs. 47)</a:t>
                </a:r>
              </a:p>
              <a:p>
                <a:pPr lvl="1"/>
                <a:r>
                  <a:rPr lang="en-US" dirty="0"/>
                  <a:t>Heart Failure or CHF                 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/>
                  <a:t> = 38 vs. 46)</a:t>
                </a:r>
              </a:p>
              <a:p>
                <a:r>
                  <a:rPr lang="en-US" dirty="0"/>
                  <a:t>PROMIS-29 Mental Health Means</a:t>
                </a:r>
              </a:p>
              <a:p>
                <a:pPr lvl="1"/>
                <a:r>
                  <a:rPr lang="en-US" dirty="0"/>
                  <a:t>Depression                                  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/>
                  <a:t> = 41 vs 49)</a:t>
                </a:r>
              </a:p>
              <a:p>
                <a:pPr lvl="1"/>
                <a:r>
                  <a:rPr lang="en-US" dirty="0"/>
                  <a:t>Anxiety, sleep disorder, angina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/>
                  <a:t> = 41 vs 48)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096845-3AEF-4BE8-8115-7C6B7FB9D4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77987"/>
                <a:ext cx="8382000" cy="4678363"/>
              </a:xfrm>
              <a:blipFill>
                <a:blip r:embed="rId2"/>
                <a:stretch>
                  <a:fillRect l="-1673" t="-16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A4BA2A-E0CA-49EB-9F1E-1F2FE7375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FE1891-0CEC-44D8-B221-D5FCB52AB215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345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51A3E-D0CD-4BB5-9127-7EB5D2CCF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ACAB4-1FD8-4E1C-9639-0E870EB08F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studies provide support for the reliability and validity of the PROMIS-29 Physical and Mental Health Summary scores.</a:t>
            </a:r>
          </a:p>
          <a:p>
            <a:r>
              <a:rPr lang="en-US" dirty="0"/>
              <a:t>Further work is needed to evaluate these summary scores in other samples.</a:t>
            </a:r>
          </a:p>
          <a:p>
            <a:r>
              <a:rPr lang="en-US" dirty="0"/>
              <a:t>Alternative scoring approaches such as higher-order factor models should be explored.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3667D8-ACD4-4DF9-842F-5D82133D1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FE1891-0CEC-44D8-B221-D5FCB52AB21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5989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33599"/>
            <a:ext cx="7886700" cy="4043363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sz="4000" dirty="0"/>
              <a:t>Funding for </a:t>
            </a:r>
            <a:r>
              <a:rPr lang="en-US" sz="4000" dirty="0" err="1"/>
              <a:t>HealthMeasures</a:t>
            </a:r>
            <a:r>
              <a:rPr lang="en-US" sz="4000" dirty="0"/>
              <a:t> was provided by the National Institutes of Health grant U2C CA186878.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3C0F13DF-5DAB-4F25-893C-CE5E160CBE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362200" y="76200"/>
            <a:ext cx="4572000" cy="236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195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05642E-B6B1-408F-B0D8-84779823C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CDEE-DA80-4A6F-A8DB-4868DDA29223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0B5CC2F-6670-49F4-A26E-6723C06DC4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1825821"/>
              </p:ext>
            </p:extLst>
          </p:nvPr>
        </p:nvGraphicFramePr>
        <p:xfrm>
          <a:off x="152400" y="0"/>
          <a:ext cx="8763000" cy="647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2" name="Acrobat Document" r:id="rId3" imgW="2331409" imgH="3017520" progId="AcroExch.Document.DC">
                  <p:embed/>
                </p:oleObj>
              </mc:Choice>
              <mc:Fallback>
                <p:oleObj name="Acrobat Document" r:id="rId3" imgW="2331409" imgH="301752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" y="0"/>
                        <a:ext cx="8763000" cy="6477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44596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8ED15F-32E2-481C-A603-2419B7F86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912F54-4119-429D-8727-B5A1671FAA6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D894E9F2-07F6-4C8F-B67F-12AF0EF7FB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8232766"/>
              </p:ext>
            </p:extLst>
          </p:nvPr>
        </p:nvGraphicFramePr>
        <p:xfrm>
          <a:off x="152400" y="-27562"/>
          <a:ext cx="8763000" cy="664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5" name="Acrobat Document" r:id="rId3" imgW="2331409" imgH="3017520" progId="AcroExch.Document.DC">
                  <p:embed/>
                </p:oleObj>
              </mc:Choice>
              <mc:Fallback>
                <p:oleObj name="Acrobat Document" r:id="rId3" imgW="2331409" imgH="301752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" y="-27562"/>
                        <a:ext cx="8763000" cy="6645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61173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0BB019-EAB5-4504-93BF-CAA6BFD97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912F54-4119-429D-8727-B5A1671FAA6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81B36CF3-CC54-49E8-AF7B-224AF762F2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9986471"/>
              </p:ext>
            </p:extLst>
          </p:nvPr>
        </p:nvGraphicFramePr>
        <p:xfrm>
          <a:off x="304800" y="533400"/>
          <a:ext cx="8305800" cy="579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8" name="Acrobat Document" r:id="rId3" imgW="2331409" imgH="3017520" progId="AcroExch.Document.DC">
                  <p:embed/>
                </p:oleObj>
              </mc:Choice>
              <mc:Fallback>
                <p:oleObj name="Acrobat Document" r:id="rId3" imgW="2331409" imgH="301752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" y="533400"/>
                        <a:ext cx="8305800" cy="579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2567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FB3A6-C1FB-4B2E-964E-4AD573876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PROMIS-29 V 2.0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49965-905A-485A-89EC-E8153161B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 items each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Ability to participate in social roles and activities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Anxiety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Depressive symptoms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Fatigue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Pain interference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Physical functioning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Sleep disturbance</a:t>
            </a:r>
          </a:p>
          <a:p>
            <a:r>
              <a:rPr lang="en-US" dirty="0"/>
              <a:t>Pain intensity (0–10 numeric rating item)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BD00EB-F0A2-410D-8563-1F7480143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FE1891-0CEC-44D8-B221-D5FCB52AB21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329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3D07C-A872-4B43-8B84-084AF7328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Preference-Based Scores Estimated from PROMIS-29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9A0EB-23CB-40A2-8BF7-5639993CA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Indirect (mapping to):</a:t>
            </a:r>
          </a:p>
          <a:p>
            <a:pPr lvl="1"/>
            <a:r>
              <a:rPr lang="en-US" dirty="0"/>
              <a:t>EQ-5D-3L </a:t>
            </a:r>
          </a:p>
          <a:p>
            <a:pPr lvl="2"/>
            <a:r>
              <a:rPr lang="en-US" dirty="0" err="1"/>
              <a:t>Revicki</a:t>
            </a:r>
            <a:r>
              <a:rPr lang="en-US" dirty="0"/>
              <a:t> et al., 2009, </a:t>
            </a:r>
            <a:r>
              <a:rPr lang="en-US" i="1" dirty="0" err="1"/>
              <a:t>Qual</a:t>
            </a:r>
            <a:r>
              <a:rPr lang="en-US" i="1" dirty="0"/>
              <a:t> Life Res</a:t>
            </a:r>
          </a:p>
          <a:p>
            <a:pPr lvl="2"/>
            <a:r>
              <a:rPr lang="en-US" dirty="0"/>
              <a:t>Thompson et al., 2017 </a:t>
            </a:r>
            <a:r>
              <a:rPr lang="en-US" dirty="0" err="1"/>
              <a:t>epub</a:t>
            </a:r>
            <a:r>
              <a:rPr lang="en-US" dirty="0"/>
              <a:t>, </a:t>
            </a:r>
            <a:r>
              <a:rPr lang="en-US" i="1" dirty="0" err="1"/>
              <a:t>Pharmacoeonomics</a:t>
            </a:r>
            <a:endParaRPr lang="en-US" i="1" dirty="0"/>
          </a:p>
          <a:p>
            <a:pPr lvl="1"/>
            <a:r>
              <a:rPr lang="en-US" dirty="0"/>
              <a:t>HUI-3 (Hays et al., 2016, </a:t>
            </a:r>
            <a:r>
              <a:rPr lang="en-US" i="1" dirty="0" err="1"/>
              <a:t>Qual</a:t>
            </a:r>
            <a:r>
              <a:rPr lang="en-US" i="1" dirty="0"/>
              <a:t> Life Res</a:t>
            </a:r>
            <a:r>
              <a:rPr lang="en-US" dirty="0"/>
              <a:t>)</a:t>
            </a:r>
          </a:p>
          <a:p>
            <a:r>
              <a:rPr lang="en-US" dirty="0"/>
              <a:t>Preference scoring functions</a:t>
            </a:r>
          </a:p>
          <a:p>
            <a:pPr lvl="1"/>
            <a:r>
              <a:rPr lang="en-US" dirty="0"/>
              <a:t>Craig et al. (2014, </a:t>
            </a:r>
            <a:r>
              <a:rPr lang="en-US" i="1" dirty="0"/>
              <a:t>Value in Health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Hanmer</a:t>
            </a:r>
            <a:r>
              <a:rPr lang="en-US" dirty="0"/>
              <a:t> et al. (2015, </a:t>
            </a:r>
            <a:r>
              <a:rPr lang="en-US" i="1" dirty="0"/>
              <a:t>Health </a:t>
            </a:r>
            <a:r>
              <a:rPr lang="en-US" i="1" dirty="0" err="1"/>
              <a:t>Qual</a:t>
            </a:r>
            <a:r>
              <a:rPr lang="en-US" i="1" dirty="0"/>
              <a:t> Life Out</a:t>
            </a:r>
            <a:r>
              <a:rPr lang="en-US" dirty="0"/>
              <a:t>comes)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692C62-9079-43CE-9232-4DFE78DED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FE1891-0CEC-44D8-B221-D5FCB52AB21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845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BBBB8-48DB-425D-81E1-199C8A3BC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1: Op4G Panel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783AB-5C88-4882-AF51-6D1AD2330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00200"/>
            <a:ext cx="8915400" cy="4525963"/>
          </a:xfrm>
        </p:spPr>
        <p:txBody>
          <a:bodyPr/>
          <a:lstStyle/>
          <a:p>
            <a:r>
              <a:rPr lang="en-US" dirty="0"/>
              <a:t>n = 3,000</a:t>
            </a:r>
          </a:p>
          <a:p>
            <a:r>
              <a:rPr lang="en-US" dirty="0"/>
              <a:t>51% female</a:t>
            </a:r>
          </a:p>
          <a:p>
            <a:r>
              <a:rPr lang="en-US" dirty="0"/>
              <a:t>60% non-Hispanic White, 17% Hispanic, 14% Black, 9% Asian, 1% other</a:t>
            </a:r>
          </a:p>
          <a:p>
            <a:r>
              <a:rPr lang="en-US" dirty="0"/>
              <a:t>Mean age = 46 (range: 18-88 years old)</a:t>
            </a:r>
          </a:p>
          <a:p>
            <a:r>
              <a:rPr lang="en-US" dirty="0"/>
              <a:t>14% less than high school, 31% high school graduates, 28% some college, 47% college degree</a:t>
            </a:r>
          </a:p>
          <a:p>
            <a:r>
              <a:rPr lang="en-US" dirty="0"/>
              <a:t>57% married or living with a partner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0F68D9-5359-43DA-821D-19AB533C4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FE1891-0CEC-44D8-B221-D5FCB52AB21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385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BBBB8-48DB-425D-81E1-199C8A3BC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685800"/>
            <a:ext cx="8839200" cy="427038"/>
          </a:xfrm>
        </p:spPr>
        <p:txBody>
          <a:bodyPr/>
          <a:lstStyle/>
          <a:p>
            <a:r>
              <a:rPr lang="en-US" dirty="0"/>
              <a:t>Sample 2: </a:t>
            </a:r>
            <a:r>
              <a:rPr lang="en-US" dirty="0" err="1"/>
              <a:t>Toluna</a:t>
            </a:r>
            <a:r>
              <a:rPr lang="en-US" dirty="0"/>
              <a:t>/Greenfield panel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783AB-5C88-4882-AF51-6D1AD2330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525963"/>
          </a:xfrm>
        </p:spPr>
        <p:txBody>
          <a:bodyPr/>
          <a:lstStyle/>
          <a:p>
            <a:r>
              <a:rPr lang="en-US" dirty="0"/>
              <a:t>n = 2,000</a:t>
            </a:r>
          </a:p>
          <a:p>
            <a:r>
              <a:rPr lang="en-US" dirty="0"/>
              <a:t>50% female</a:t>
            </a:r>
          </a:p>
          <a:p>
            <a:r>
              <a:rPr lang="en-US" dirty="0"/>
              <a:t>81% non-Hispanic White, 6% Hispanic, 7% Black, 4% Asian, 2% other</a:t>
            </a:r>
          </a:p>
          <a:p>
            <a:r>
              <a:rPr lang="en-US" dirty="0"/>
              <a:t>Mean age = 52 (range: 18-93 years old)</a:t>
            </a:r>
          </a:p>
          <a:p>
            <a:r>
              <a:rPr lang="en-US" dirty="0"/>
              <a:t>3% less than high school, 25% high school graduates, 42% some college, 30% college degree</a:t>
            </a:r>
          </a:p>
          <a:p>
            <a:r>
              <a:rPr lang="en-US" dirty="0"/>
              <a:t>56% married or living with a partner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0F68D9-5359-43DA-821D-19AB533C4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7848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National Comprehensive Cancer Network-Functional Assessment of Cancer Therapy-Kidney Symptom Index (NFKSI) Study </a:t>
            </a:r>
            <a:fld id="{8BFE1891-0CEC-44D8-B221-D5FCB52AB21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316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1A198-F716-406B-A949-731A83A81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698"/>
            <a:ext cx="8458200" cy="1143000"/>
          </a:xfrm>
        </p:spPr>
        <p:txBody>
          <a:bodyPr/>
          <a:lstStyle/>
          <a:p>
            <a:r>
              <a:rPr lang="en-US" dirty="0"/>
              <a:t>Analysis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23515-58E6-4E62-A90D-5FEE35E49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19200"/>
            <a:ext cx="8915400" cy="5181600"/>
          </a:xfrm>
        </p:spPr>
        <p:txBody>
          <a:bodyPr/>
          <a:lstStyle/>
          <a:p>
            <a:r>
              <a:rPr lang="en-US" dirty="0"/>
              <a:t>Coefficient alpha for 7 multi-item scales</a:t>
            </a:r>
          </a:p>
          <a:p>
            <a:r>
              <a:rPr lang="en-US" dirty="0"/>
              <a:t>Factor analyses (exploratory and confirmatory) </a:t>
            </a:r>
          </a:p>
          <a:p>
            <a:r>
              <a:rPr lang="en-US" dirty="0"/>
              <a:t>Reliability of weighted composites</a:t>
            </a:r>
          </a:p>
          <a:p>
            <a:pPr lvl="1"/>
            <a:r>
              <a:rPr lang="en-US" dirty="0"/>
              <a:t>Mosier’s formula</a:t>
            </a:r>
          </a:p>
          <a:p>
            <a:r>
              <a:rPr lang="en-US" dirty="0"/>
              <a:t>Correlations among PROMIS-29 “scales”</a:t>
            </a:r>
          </a:p>
          <a:p>
            <a:r>
              <a:rPr lang="en-US" dirty="0"/>
              <a:t>Associations of PROMIS-29 Summary Scores with number of chronic conditions and:</a:t>
            </a:r>
          </a:p>
          <a:p>
            <a:pPr lvl="1"/>
            <a:r>
              <a:rPr lang="en-US" dirty="0"/>
              <a:t>EQ-5D-3L, HUI-3, PROMIS Global Physical and Mental</a:t>
            </a:r>
          </a:p>
          <a:p>
            <a:pPr lvl="1"/>
            <a:r>
              <a:rPr lang="en-US" dirty="0"/>
              <a:t>SF-36v2 PCS and MCS, SF-6D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7FAED8-A1F7-44AB-97D0-899017DC3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FE1891-0CEC-44D8-B221-D5FCB52AB21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013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79575-4E62-4280-9591-7A9C1395E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443" y="152400"/>
            <a:ext cx="8229600" cy="1143000"/>
          </a:xfrm>
        </p:spPr>
        <p:txBody>
          <a:bodyPr/>
          <a:lstStyle/>
          <a:p>
            <a:r>
              <a:rPr lang="en-US" dirty="0"/>
              <a:t>Internal Consistency Reliability 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59B30DA-F7D9-4814-BA93-0F64E96EDB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1193094"/>
              </p:ext>
            </p:extLst>
          </p:nvPr>
        </p:nvGraphicFramePr>
        <p:xfrm>
          <a:off x="228600" y="1295400"/>
          <a:ext cx="8458200" cy="5060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050">
                  <a:extLst>
                    <a:ext uri="{9D8B030D-6E8A-4147-A177-3AD203B41FA5}">
                      <a16:colId xmlns:a16="http://schemas.microsoft.com/office/drawing/2014/main" val="2427592467"/>
                    </a:ext>
                  </a:extLst>
                </a:gridCol>
                <a:gridCol w="1879600">
                  <a:extLst>
                    <a:ext uri="{9D8B030D-6E8A-4147-A177-3AD203B41FA5}">
                      <a16:colId xmlns:a16="http://schemas.microsoft.com/office/drawing/2014/main" val="3401427038"/>
                    </a:ext>
                  </a:extLst>
                </a:gridCol>
                <a:gridCol w="2114550">
                  <a:extLst>
                    <a:ext uri="{9D8B030D-6E8A-4147-A177-3AD203B41FA5}">
                      <a16:colId xmlns:a16="http://schemas.microsoft.com/office/drawing/2014/main" val="3477816414"/>
                    </a:ext>
                  </a:extLst>
                </a:gridCol>
              </a:tblGrid>
              <a:tr h="48976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Measure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Sample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Sample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0469521"/>
                  </a:ext>
                </a:extLst>
              </a:tr>
              <a:tr h="530583">
                <a:tc>
                  <a:txBody>
                    <a:bodyPr/>
                    <a:lstStyle/>
                    <a:p>
                      <a:r>
                        <a:rPr lang="en-US" dirty="0"/>
                        <a:t>Physical Functioning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4466005"/>
                  </a:ext>
                </a:extLst>
              </a:tr>
              <a:tr h="530583">
                <a:tc>
                  <a:txBody>
                    <a:bodyPr/>
                    <a:lstStyle/>
                    <a:p>
                      <a:r>
                        <a:rPr lang="en-US" dirty="0"/>
                        <a:t>Fatigue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2875025"/>
                  </a:ext>
                </a:extLst>
              </a:tr>
              <a:tr h="530583">
                <a:tc>
                  <a:txBody>
                    <a:bodyPr/>
                    <a:lstStyle/>
                    <a:p>
                      <a:r>
                        <a:rPr lang="en-US" dirty="0"/>
                        <a:t>Pain Interference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0841686"/>
                  </a:ext>
                </a:extLst>
              </a:tr>
              <a:tr h="530583">
                <a:tc>
                  <a:txBody>
                    <a:bodyPr/>
                    <a:lstStyle/>
                    <a:p>
                      <a:r>
                        <a:rPr lang="en-US" dirty="0"/>
                        <a:t>Depressive Symptoms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6332632"/>
                  </a:ext>
                </a:extLst>
              </a:tr>
              <a:tr h="530583">
                <a:tc>
                  <a:txBody>
                    <a:bodyPr/>
                    <a:lstStyle/>
                    <a:p>
                      <a:r>
                        <a:rPr lang="en-US" dirty="0"/>
                        <a:t>Anxiety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7204946"/>
                  </a:ext>
                </a:extLst>
              </a:tr>
              <a:tr h="857097">
                <a:tc>
                  <a:txBody>
                    <a:bodyPr/>
                    <a:lstStyle/>
                    <a:p>
                      <a:r>
                        <a:rPr lang="en-US" dirty="0"/>
                        <a:t>Ability to Participate in Social Roles and Activities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9882617"/>
                  </a:ext>
                </a:extLst>
              </a:tr>
              <a:tr h="530583">
                <a:tc>
                  <a:txBody>
                    <a:bodyPr/>
                    <a:lstStyle/>
                    <a:p>
                      <a:r>
                        <a:rPr lang="en-US" dirty="0"/>
                        <a:t>Sleep Disturbance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9898683"/>
                  </a:ext>
                </a:extLst>
              </a:tr>
              <a:tr h="53058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056533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AD31E0-128B-4B32-B67F-17C421123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FE1891-0CEC-44D8-B221-D5FCB52AB21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12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0A826-3E9B-48D3-A95B-CE989E38B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Standardized CFA Loadings for Two Factors (Sample 1)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5EE946-8D95-40BF-9BBC-24E76676B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FE1891-0CEC-44D8-B221-D5FCB52AB21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85B463D-27BF-4D38-97F7-8DA219DBC41A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402413"/>
              </p:ext>
            </p:extLst>
          </p:nvPr>
        </p:nvGraphicFramePr>
        <p:xfrm>
          <a:off x="228600" y="1497991"/>
          <a:ext cx="8431212" cy="472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" name="Document" r:id="rId3" imgW="5931327" imgH="3320627" progId="Word.Document.12">
                  <p:embed/>
                </p:oleObj>
              </mc:Choice>
              <mc:Fallback>
                <p:oleObj name="Document" r:id="rId3" imgW="5931327" imgH="332062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" y="1497991"/>
                        <a:ext cx="8431212" cy="4721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5729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000BC-7E30-4F8A-811B-A6C33905D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PROMIS Physical and Mental Health T-scores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D4ED1-4474-46E1-AE15-6FD50148A8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2133600"/>
            <a:ext cx="4953000" cy="4525963"/>
          </a:xfrm>
        </p:spPr>
        <p:txBody>
          <a:bodyPr/>
          <a:lstStyle/>
          <a:p>
            <a:r>
              <a:rPr lang="en-US" dirty="0"/>
              <a:t>z-scores = (T-score – 50)/10</a:t>
            </a:r>
          </a:p>
          <a:p>
            <a:endParaRPr lang="en-US" dirty="0"/>
          </a:p>
          <a:p>
            <a:r>
              <a:rPr lang="en-US" dirty="0"/>
              <a:t>Summary health T-scores = 10*(Sum of z-scores*scoring coefficients) + 50</a:t>
            </a:r>
          </a:p>
          <a:p>
            <a:endParaRPr lang="en-US" dirty="0"/>
          </a:p>
          <a:p>
            <a:r>
              <a:rPr lang="en-US" dirty="0"/>
              <a:t>Higher score is better health</a:t>
            </a:r>
          </a:p>
        </p:txBody>
      </p:sp>
      <p:pic>
        <p:nvPicPr>
          <p:cNvPr id="7" name="Content Placeholder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9BEF81DF-ACA7-4E57-9EB0-41AC65C9610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590" y="2209800"/>
            <a:ext cx="3190009" cy="327659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2AEDF8-C550-4E6A-8702-F50DFBB8D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FE1891-0CEC-44D8-B221-D5FCB52AB21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012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1768</TotalTime>
  <Words>852</Words>
  <Application>Microsoft Office PowerPoint</Application>
  <PresentationFormat>On-screen Show (4:3)</PresentationFormat>
  <Paragraphs>162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Cambria Math</vt:lpstr>
      <vt:lpstr>Comic Sans MS</vt:lpstr>
      <vt:lpstr>Wingdings</vt:lpstr>
      <vt:lpstr>Office Theme</vt:lpstr>
      <vt:lpstr>Acrobat Document</vt:lpstr>
      <vt:lpstr>Microsoft Word Document</vt:lpstr>
      <vt:lpstr> PROMIS-29 V2.0 Physical and Mental Health Summary Scores  Ron D. Hays</vt:lpstr>
      <vt:lpstr>PROMIS-29 V 2.0</vt:lpstr>
      <vt:lpstr>Preference-Based Scores Estimated from PROMIS-29</vt:lpstr>
      <vt:lpstr>Sample 1: Op4G Panel</vt:lpstr>
      <vt:lpstr>Sample 2: Toluna/Greenfield panel</vt:lpstr>
      <vt:lpstr>Analysis Plan</vt:lpstr>
      <vt:lpstr>Internal Consistency Reliability </vt:lpstr>
      <vt:lpstr>Standardized CFA Loadings for Two Factors (Sample 1)</vt:lpstr>
      <vt:lpstr>PROMIS Physical and Mental Health T-scores</vt:lpstr>
      <vt:lpstr>PowerPoint Presentation</vt:lpstr>
      <vt:lpstr>PowerPoint Presentation</vt:lpstr>
      <vt:lpstr>Correlations of Physical and Mental Health Summary Scores with Other Variables (Sample 1)</vt:lpstr>
      <vt:lpstr>Correlations of Physical and Mental Health Summary Scores with Other Variables (Sample 2)</vt:lpstr>
      <vt:lpstr>Largest Associations with Chronic Conditions (Sample 1)</vt:lpstr>
      <vt:lpstr>Conclusions</vt:lpstr>
      <vt:lpstr>PowerPoint Presentation</vt:lpstr>
      <vt:lpstr>PowerPoint Presentation</vt:lpstr>
      <vt:lpstr>PowerPoint Presentation</vt:lpstr>
      <vt:lpstr>PowerPoint Presentation</vt:lpstr>
    </vt:vector>
  </TitlesOfParts>
  <Company>UCLA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Meeting Survival Tips</dc:title>
  <dc:creator>Dr. Ron D. Hays</dc:creator>
  <cp:lastModifiedBy>drhays</cp:lastModifiedBy>
  <cp:revision>272</cp:revision>
  <cp:lastPrinted>2017-09-18T14:27:34Z</cp:lastPrinted>
  <dcterms:created xsi:type="dcterms:W3CDTF">2011-06-22T19:25:25Z</dcterms:created>
  <dcterms:modified xsi:type="dcterms:W3CDTF">2017-10-20T19:10:14Z</dcterms:modified>
</cp:coreProperties>
</file>