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handoutMasterIdLst>
    <p:handoutMasterId r:id="rId20"/>
  </p:handoutMasterIdLst>
  <p:sldIdLst>
    <p:sldId id="256" r:id="rId5"/>
    <p:sldId id="318" r:id="rId6"/>
    <p:sldId id="294" r:id="rId7"/>
    <p:sldId id="286" r:id="rId8"/>
    <p:sldId id="316" r:id="rId9"/>
    <p:sldId id="312" r:id="rId10"/>
    <p:sldId id="298" r:id="rId11"/>
    <p:sldId id="290" r:id="rId12"/>
    <p:sldId id="299" r:id="rId13"/>
    <p:sldId id="300" r:id="rId14"/>
    <p:sldId id="306" r:id="rId15"/>
    <p:sldId id="313" r:id="rId16"/>
    <p:sldId id="314" r:id="rId17"/>
    <p:sldId id="29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7" autoAdjust="0"/>
    <p:restoredTop sz="94660"/>
  </p:normalViewPr>
  <p:slideViewPr>
    <p:cSldViewPr snapToGrid="0">
      <p:cViewPr varScale="1">
        <p:scale>
          <a:sx n="59" d="100"/>
          <a:sy n="59" d="100"/>
        </p:scale>
        <p:origin x="1265" y="24"/>
      </p:cViewPr>
      <p:guideLst/>
    </p:cSldViewPr>
  </p:slideViewPr>
  <p:notesTextViewPr>
    <p:cViewPr>
      <p:scale>
        <a:sx n="1" d="1"/>
        <a:sy n="1" d="1"/>
      </p:scale>
      <p:origin x="0" y="0"/>
    </p:cViewPr>
  </p:notesTextViewPr>
  <p:sorterViewPr>
    <p:cViewPr>
      <p:scale>
        <a:sx n="100" d="100"/>
        <a:sy n="100" d="100"/>
      </p:scale>
      <p:origin x="0" y="-1421"/>
    </p:cViewPr>
  </p:sorterViewPr>
  <p:notesViewPr>
    <p:cSldViewPr snapToGrid="0">
      <p:cViewPr varScale="1">
        <p:scale>
          <a:sx n="97" d="100"/>
          <a:sy n="97" d="100"/>
        </p:scale>
        <p:origin x="64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1221D6-53FE-4F47-BB97-EEF47D3F5A05}" type="datetimeFigureOut">
              <a:rPr lang="en-US" smtClean="0"/>
              <a:t>11/10/2016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E51FC-1996-4A6D-B3D8-56E890CF4723}" type="slidenum">
              <a:rPr lang="en-US" smtClean="0"/>
              <a:t>‹#›</a:t>
            </a:fld>
            <a:endParaRPr lang="en-US"/>
          </a:p>
        </p:txBody>
      </p:sp>
    </p:spTree>
    <p:extLst>
      <p:ext uri="{BB962C8B-B14F-4D97-AF65-F5344CB8AC3E}">
        <p14:creationId xmlns:p14="http://schemas.microsoft.com/office/powerpoint/2010/main" val="207604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85432-6E72-4D4F-8E31-B524BFC7CB96}" type="datetimeFigureOut">
              <a:rPr lang="en-US" smtClean="0"/>
              <a:t>11/10/2016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26CE3-600C-4C38-9210-B03AD8C969E1}" type="slidenum">
              <a:rPr lang="en-US" smtClean="0"/>
              <a:t>‹#›</a:t>
            </a:fld>
            <a:endParaRPr lang="en-US"/>
          </a:p>
        </p:txBody>
      </p:sp>
    </p:spTree>
    <p:extLst>
      <p:ext uri="{BB962C8B-B14F-4D97-AF65-F5344CB8AC3E}">
        <p14:creationId xmlns:p14="http://schemas.microsoft.com/office/powerpoint/2010/main" val="129254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 adult domains</a:t>
            </a:r>
          </a:p>
        </p:txBody>
      </p:sp>
      <p:sp>
        <p:nvSpPr>
          <p:cNvPr id="4" name="Slide Number Placeholder 3"/>
          <p:cNvSpPr>
            <a:spLocks noGrp="1"/>
          </p:cNvSpPr>
          <p:nvPr>
            <p:ph type="sldNum" sz="quarter" idx="10"/>
          </p:nvPr>
        </p:nvSpPr>
        <p:spPr/>
        <p:txBody>
          <a:bodyPr/>
          <a:lstStyle/>
          <a:p>
            <a:fld id="{DC326CE3-600C-4C38-9210-B03AD8C969E1}" type="slidenum">
              <a:rPr lang="en-US" smtClean="0"/>
              <a:t>4</a:t>
            </a:fld>
            <a:endParaRPr lang="en-US"/>
          </a:p>
        </p:txBody>
      </p:sp>
    </p:spTree>
    <p:extLst>
      <p:ext uri="{BB962C8B-B14F-4D97-AF65-F5344CB8AC3E}">
        <p14:creationId xmlns:p14="http://schemas.microsoft.com/office/powerpoint/2010/main" val="154511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xfrm>
            <a:off x="3800165" y="8598630"/>
            <a:ext cx="2907196" cy="4526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75" tIns="44188" rIns="88375" bIns="44188"/>
          <a:lstStyle>
            <a:lvl1pPr defTabSz="917792">
              <a:spcBef>
                <a:spcPct val="30000"/>
              </a:spcBef>
              <a:defRPr sz="1200">
                <a:solidFill>
                  <a:schemeClr val="tx1"/>
                </a:solidFill>
                <a:latin typeface="Calibri" pitchFamily="34" charset="0"/>
                <a:ea typeface="ヒラギノ角ゴ Pro W3" charset="-128"/>
              </a:defRPr>
            </a:lvl1pPr>
            <a:lvl2pPr marL="731731" indent="-281435" defTabSz="917792">
              <a:spcBef>
                <a:spcPct val="30000"/>
              </a:spcBef>
              <a:defRPr sz="1200">
                <a:solidFill>
                  <a:schemeClr val="tx1"/>
                </a:solidFill>
                <a:latin typeface="Calibri" pitchFamily="34" charset="0"/>
                <a:ea typeface="ヒラギノ角ゴ Pro W3" charset="-128"/>
              </a:defRPr>
            </a:lvl2pPr>
            <a:lvl3pPr marL="1125741" indent="-225148" defTabSz="917792">
              <a:spcBef>
                <a:spcPct val="30000"/>
              </a:spcBef>
              <a:defRPr sz="1200">
                <a:solidFill>
                  <a:schemeClr val="tx1"/>
                </a:solidFill>
                <a:latin typeface="Calibri" pitchFamily="34" charset="0"/>
                <a:ea typeface="ヒラギノ角ゴ Pro W3" charset="-128"/>
              </a:defRPr>
            </a:lvl3pPr>
            <a:lvl4pPr marL="1576037" indent="-225148" defTabSz="917792">
              <a:spcBef>
                <a:spcPct val="30000"/>
              </a:spcBef>
              <a:defRPr sz="1200">
                <a:solidFill>
                  <a:schemeClr val="tx1"/>
                </a:solidFill>
                <a:latin typeface="Calibri" pitchFamily="34" charset="0"/>
                <a:ea typeface="ヒラギノ角ゴ Pro W3" charset="-128"/>
              </a:defRPr>
            </a:lvl4pPr>
            <a:lvl5pPr marL="2026333" indent="-225148" defTabSz="917792">
              <a:spcBef>
                <a:spcPct val="30000"/>
              </a:spcBef>
              <a:defRPr sz="1200">
                <a:solidFill>
                  <a:schemeClr val="tx1"/>
                </a:solidFill>
                <a:latin typeface="Calibri" pitchFamily="34" charset="0"/>
                <a:ea typeface="ヒラギノ角ゴ Pro W3" charset="-128"/>
              </a:defRPr>
            </a:lvl5pPr>
            <a:lvl6pPr marL="2476630"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26926"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77222"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27518"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ctr">
              <a:spcBef>
                <a:spcPct val="0"/>
              </a:spcBef>
            </a:pPr>
            <a:fld id="{84624510-AB86-4FFE-8CA6-E4E2BE3721CC}" type="slidenum">
              <a:rPr lang="en-US" altLang="en-US" sz="4200">
                <a:solidFill>
                  <a:srgbClr val="000000"/>
                </a:solidFill>
                <a:latin typeface="Arial" pitchFamily="34" charset="0"/>
                <a:ea typeface="ヒラギノ角ゴ ProN W3" charset="-128"/>
                <a:sym typeface="Gill Sans" charset="0"/>
              </a:rPr>
              <a:pPr algn="ctr">
                <a:spcBef>
                  <a:spcPct val="0"/>
                </a:spcBef>
              </a:pPr>
              <a:t>6</a:t>
            </a:fld>
            <a:endParaRPr lang="en-US" altLang="en-US" sz="4200">
              <a:solidFill>
                <a:srgbClr val="000000"/>
              </a:solidFill>
              <a:latin typeface="Arial" pitchFamily="34" charset="0"/>
              <a:ea typeface="ヒラギノ角ゴ ProN W3" charset="-128"/>
              <a:sym typeface="Gill Sans" charset="0"/>
            </a:endParaRPr>
          </a:p>
        </p:txBody>
      </p:sp>
    </p:spTree>
    <p:extLst>
      <p:ext uri="{BB962C8B-B14F-4D97-AF65-F5344CB8AC3E}">
        <p14:creationId xmlns:p14="http://schemas.microsoft.com/office/powerpoint/2010/main" val="110298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30300" y="690563"/>
            <a:ext cx="4598988" cy="3451225"/>
          </a:xfrm>
          <a:noFill/>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itchFamily="34" charset="0"/>
              </a:rPr>
              <a:t>The 7 sub-domains were selected to represent three higher level PROMIS domains, Mental Health, Physical Health, and Social Health. The short forms of different lengths, 4, 6, and 8 items, were designed to provide incrementally more precision and coverage for clinical populations.</a:t>
            </a:r>
          </a:p>
        </p:txBody>
      </p:sp>
      <p:sp>
        <p:nvSpPr>
          <p:cNvPr id="112644" name="Slide Number Placeholder 3"/>
          <p:cNvSpPr txBox="1">
            <a:spLocks noGrp="1"/>
          </p:cNvSpPr>
          <p:nvPr/>
        </p:nvSpPr>
        <p:spPr bwMode="auto">
          <a:xfrm>
            <a:off x="3884027" y="8741651"/>
            <a:ext cx="2972421" cy="4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9" tIns="45881" rIns="91759" bIns="45881" anchor="b"/>
          <a:lstStyle>
            <a:lvl1pPr>
              <a:spcBef>
                <a:spcPct val="30000"/>
              </a:spcBef>
              <a:defRPr sz="1200">
                <a:solidFill>
                  <a:schemeClr val="tx1"/>
                </a:solidFill>
                <a:latin typeface="Calibri" pitchFamily="34" charset="0"/>
                <a:ea typeface="ヒラギノ角ゴ Pro W3" charset="-128"/>
              </a:defRPr>
            </a:lvl1pPr>
            <a:lvl2pPr marL="742950" indent="-285750">
              <a:spcBef>
                <a:spcPct val="30000"/>
              </a:spcBef>
              <a:defRPr sz="1200">
                <a:solidFill>
                  <a:schemeClr val="tx1"/>
                </a:solidFill>
                <a:latin typeface="Calibri" pitchFamily="34" charset="0"/>
                <a:ea typeface="ヒラギノ角ゴ Pro W3" charset="-128"/>
              </a:defRPr>
            </a:lvl2pPr>
            <a:lvl3pPr marL="1143000" indent="-228600">
              <a:spcBef>
                <a:spcPct val="30000"/>
              </a:spcBef>
              <a:defRPr sz="1200">
                <a:solidFill>
                  <a:schemeClr val="tx1"/>
                </a:solidFill>
                <a:latin typeface="Calibri" pitchFamily="34" charset="0"/>
                <a:ea typeface="ヒラギノ角ゴ Pro W3" charset="-128"/>
              </a:defRPr>
            </a:lvl3pPr>
            <a:lvl4pPr marL="1600200" indent="-228600">
              <a:spcBef>
                <a:spcPct val="30000"/>
              </a:spcBef>
              <a:defRPr sz="1200">
                <a:solidFill>
                  <a:schemeClr val="tx1"/>
                </a:solidFill>
                <a:latin typeface="Calibri" pitchFamily="34" charset="0"/>
                <a:ea typeface="ヒラギノ角ゴ Pro W3" charset="-128"/>
              </a:defRPr>
            </a:lvl4pPr>
            <a:lvl5pPr marL="2057400" indent="-22860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r" defTabSz="914400">
              <a:spcBef>
                <a:spcPct val="0"/>
              </a:spcBef>
            </a:pPr>
            <a:fld id="{29E8F841-FDBE-492E-AA35-44113B34BA82}" type="slidenum">
              <a:rPr lang="en-US" altLang="en-US">
                <a:solidFill>
                  <a:srgbClr val="000000"/>
                </a:solidFill>
                <a:latin typeface="Arial" pitchFamily="34" charset="0"/>
              </a:rPr>
              <a:pPr algn="r" defTabSz="914400">
                <a:spcBef>
                  <a:spcPct val="0"/>
                </a:spcBef>
              </a:pPr>
              <a:t>9</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264308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a:spcBef>
                <a:spcPct val="30000"/>
              </a:spcBef>
              <a:defRPr sz="1200">
                <a:solidFill>
                  <a:schemeClr val="tx1"/>
                </a:solidFill>
                <a:latin typeface="Calibri" pitchFamily="34" charset="0"/>
                <a:ea typeface="ヒラギノ角ゴ Pro W3" charset="-128"/>
              </a:defRPr>
            </a:lvl1pPr>
            <a:lvl2pPr marL="731731" indent="-281435" defTabSz="917792">
              <a:spcBef>
                <a:spcPct val="30000"/>
              </a:spcBef>
              <a:defRPr sz="1200">
                <a:solidFill>
                  <a:schemeClr val="tx1"/>
                </a:solidFill>
                <a:latin typeface="Calibri" pitchFamily="34" charset="0"/>
                <a:ea typeface="ヒラギノ角ゴ Pro W3" charset="-128"/>
              </a:defRPr>
            </a:lvl2pPr>
            <a:lvl3pPr marL="1125741" indent="-225148" defTabSz="917792">
              <a:spcBef>
                <a:spcPct val="30000"/>
              </a:spcBef>
              <a:defRPr sz="1200">
                <a:solidFill>
                  <a:schemeClr val="tx1"/>
                </a:solidFill>
                <a:latin typeface="Calibri" pitchFamily="34" charset="0"/>
                <a:ea typeface="ヒラギノ角ゴ Pro W3" charset="-128"/>
              </a:defRPr>
            </a:lvl3pPr>
            <a:lvl4pPr marL="1576037" indent="-225148" defTabSz="917792">
              <a:spcBef>
                <a:spcPct val="30000"/>
              </a:spcBef>
              <a:defRPr sz="1200">
                <a:solidFill>
                  <a:schemeClr val="tx1"/>
                </a:solidFill>
                <a:latin typeface="Calibri" pitchFamily="34" charset="0"/>
                <a:ea typeface="ヒラギノ角ゴ Pro W3" charset="-128"/>
              </a:defRPr>
            </a:lvl4pPr>
            <a:lvl5pPr marL="2026333" indent="-225148" defTabSz="917792">
              <a:spcBef>
                <a:spcPct val="30000"/>
              </a:spcBef>
              <a:defRPr sz="1200">
                <a:solidFill>
                  <a:schemeClr val="tx1"/>
                </a:solidFill>
                <a:latin typeface="Calibri" pitchFamily="34" charset="0"/>
                <a:ea typeface="ヒラギノ角ゴ Pro W3" charset="-128"/>
              </a:defRPr>
            </a:lvl5pPr>
            <a:lvl6pPr marL="2476630"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26926"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77222"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27518"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1CD8E38D-4C4D-4068-AD29-CDF0E2AC0694}" type="slidenum">
              <a:rPr lang="en-US" altLang="en-US">
                <a:solidFill>
                  <a:srgbClr val="000000"/>
                </a:solidFill>
                <a:latin typeface="Arial" pitchFamily="34" charset="0"/>
                <a:ea typeface="MS PGothic" pitchFamily="34" charset="-128"/>
              </a:rPr>
              <a:pPr>
                <a:spcBef>
                  <a:spcPct val="0"/>
                </a:spcBef>
              </a:pPr>
              <a:t>10</a:t>
            </a:fld>
            <a:endParaRPr lang="en-US" altLang="en-US">
              <a:solidFill>
                <a:srgbClr val="000000"/>
              </a:solidFill>
              <a:latin typeface="Arial" pitchFamily="34" charset="0"/>
              <a:ea typeface="MS PGothic" pitchFamily="34" charset="-128"/>
            </a:endParaRPr>
          </a:p>
        </p:txBody>
      </p:sp>
      <p:sp>
        <p:nvSpPr>
          <p:cNvPr id="98307"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Purpose of this slide is to walk the audience through the CAT process using an example …and thereby transmit the message of narrower measurement range and higher precision with each question …</a:t>
            </a:r>
          </a:p>
          <a:p>
            <a:pPr eaLnBrk="1" hangingPunct="1"/>
            <a:r>
              <a:rPr lang="en-US" altLang="en-US"/>
              <a:t>I typically ese e.g. an example for depression, or any other topic I want to focus on … like first question “do you feel depressed”, answer “some of the time” … than we would like to know how depressed and the CAT might choose a question asking about self worth, and if the patient indicates that this is diminished also, a third question asking about thoughts of suicide might be appropriate … in this case the answer would be no, never … </a:t>
            </a:r>
          </a:p>
          <a:p>
            <a:pPr eaLnBrk="1" hangingPunct="1"/>
            <a:r>
              <a:rPr lang="en-US" altLang="en-US"/>
              <a:t>And maybe compare it with another scenario like the participant would have answered the first question, no I am not at all depressed, asking about suicide would not make sense, instead the CAT might have chosen a question asking about happiness …  bla bla</a:t>
            </a:r>
          </a:p>
          <a:p>
            <a:pPr eaLnBrk="1" hangingPunct="1"/>
            <a:r>
              <a:rPr lang="en-US" altLang="en-US"/>
              <a:t>The conclusion is, we can make precise test over the entire range …</a:t>
            </a:r>
          </a:p>
        </p:txBody>
      </p:sp>
    </p:spTree>
    <p:extLst>
      <p:ext uri="{BB962C8B-B14F-4D97-AF65-F5344CB8AC3E}">
        <p14:creationId xmlns:p14="http://schemas.microsoft.com/office/powerpoint/2010/main" val="350848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Figure 2.</a:t>
            </a:r>
            <a:r>
              <a:rPr lang="en-US" altLang="en-US"/>
              <a:t> Test information function of each instrument (after linking) and for the combined set of four instruments considered as a whole.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5669" indent="-282950" eaLnBrk="0" hangingPunct="0">
              <a:defRPr>
                <a:solidFill>
                  <a:schemeClr val="tx1"/>
                </a:solidFill>
                <a:latin typeface="Arial" panose="020B0604020202020204" pitchFamily="34" charset="0"/>
                <a:cs typeface="Arial" panose="020B0604020202020204" pitchFamily="34" charset="0"/>
              </a:defRPr>
            </a:lvl2pPr>
            <a:lvl3pPr marL="1131799" indent="-226360" eaLnBrk="0" hangingPunct="0">
              <a:defRPr>
                <a:solidFill>
                  <a:schemeClr val="tx1"/>
                </a:solidFill>
                <a:latin typeface="Arial" panose="020B0604020202020204" pitchFamily="34" charset="0"/>
                <a:cs typeface="Arial" panose="020B0604020202020204" pitchFamily="34" charset="0"/>
              </a:defRPr>
            </a:lvl3pPr>
            <a:lvl4pPr marL="1584518" indent="-226360" eaLnBrk="0" hangingPunct="0">
              <a:defRPr>
                <a:solidFill>
                  <a:schemeClr val="tx1"/>
                </a:solidFill>
                <a:latin typeface="Arial" panose="020B0604020202020204" pitchFamily="34" charset="0"/>
                <a:cs typeface="Arial" panose="020B0604020202020204" pitchFamily="34" charset="0"/>
              </a:defRPr>
            </a:lvl4pPr>
            <a:lvl5pPr marL="2037237" indent="-226360" eaLnBrk="0" hangingPunct="0">
              <a:defRPr>
                <a:solidFill>
                  <a:schemeClr val="tx1"/>
                </a:solidFill>
                <a:latin typeface="Arial" panose="020B0604020202020204" pitchFamily="34" charset="0"/>
                <a:cs typeface="Arial" panose="020B0604020202020204" pitchFamily="34" charset="0"/>
              </a:defRPr>
            </a:lvl5pPr>
            <a:lvl6pPr marL="2489957"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2676"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5396"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115"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7E7C7C-F71F-43C4-9FC6-5A8B564DA183}" type="slidenum">
              <a:rPr lang="en-US" altLang="en-US">
                <a:solidFill>
                  <a:srgbClr val="000000"/>
                </a:solidFill>
                <a:latin typeface="Calibri" panose="020F0502020204030204" pitchFamily="34" charset="0"/>
              </a:rPr>
              <a:pPr eaLnBrk="1" hangingPunct="1"/>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68703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i="1"/>
              <a:t>Figure 3.</a:t>
            </a:r>
            <a:r>
              <a:rPr lang="en-US" altLang="en-US"/>
              <a:t> Comparison of clinical cut scores on the PROMIS Depression metric. CES-D: 16 or higher for positive clinical depression. PHQ-9: 5-9 (mild), 10-14 (moderate), 15-19 (moderately severe), 20 or higher (Severe). BDI-II: 0-13 (minimal), 14-19 (mild), 20-28 (moderate), 29 or higher (severe).</a:t>
            </a:r>
          </a:p>
          <a:p>
            <a:endParaRPr lang="en-US" altLang="en-US"/>
          </a:p>
        </p:txBody>
      </p:sp>
      <p:sp>
        <p:nvSpPr>
          <p:cNvPr id="1187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731">
              <a:defRPr sz="2400">
                <a:solidFill>
                  <a:schemeClr val="tx1"/>
                </a:solidFill>
                <a:latin typeface="Calibri" panose="020F0502020204030204" pitchFamily="34" charset="0"/>
                <a:cs typeface="Arial" panose="020B0604020202020204" pitchFamily="34" charset="0"/>
              </a:defRPr>
            </a:lvl1pPr>
            <a:lvl2pPr marL="735669" indent="-282950" defTabSz="922731">
              <a:defRPr sz="2400">
                <a:solidFill>
                  <a:schemeClr val="tx1"/>
                </a:solidFill>
                <a:latin typeface="Calibri" panose="020F0502020204030204" pitchFamily="34" charset="0"/>
                <a:cs typeface="Arial" panose="020B0604020202020204" pitchFamily="34" charset="0"/>
              </a:defRPr>
            </a:lvl2pPr>
            <a:lvl3pPr marL="1131799" indent="-226360" defTabSz="922731">
              <a:defRPr sz="2400">
                <a:solidFill>
                  <a:schemeClr val="tx1"/>
                </a:solidFill>
                <a:latin typeface="Calibri" panose="020F0502020204030204" pitchFamily="34" charset="0"/>
                <a:cs typeface="Arial" panose="020B0604020202020204" pitchFamily="34" charset="0"/>
              </a:defRPr>
            </a:lvl3pPr>
            <a:lvl4pPr marL="1584518" indent="-226360" defTabSz="922731">
              <a:defRPr sz="2400">
                <a:solidFill>
                  <a:schemeClr val="tx1"/>
                </a:solidFill>
                <a:latin typeface="Calibri" panose="020F0502020204030204" pitchFamily="34" charset="0"/>
                <a:cs typeface="Arial" panose="020B0604020202020204" pitchFamily="34" charset="0"/>
              </a:defRPr>
            </a:lvl4pPr>
            <a:lvl5pPr marL="2037237" indent="-226360" defTabSz="922731">
              <a:defRPr sz="2400">
                <a:solidFill>
                  <a:schemeClr val="tx1"/>
                </a:solidFill>
                <a:latin typeface="Calibri" panose="020F0502020204030204" pitchFamily="34" charset="0"/>
                <a:cs typeface="Arial" panose="020B0604020202020204" pitchFamily="34" charset="0"/>
              </a:defRPr>
            </a:lvl5pPr>
            <a:lvl6pPr marL="2489957"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42676"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395396"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48115"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a:fld id="{9C0D8E77-1D25-464F-B17E-E6560594AD75}" type="slidenum">
              <a:rPr lang="en-US" altLang="en-US" sz="4400">
                <a:solidFill>
                  <a:srgbClr val="000000"/>
                </a:solidFill>
                <a:latin typeface="Gill Sans" charset="0"/>
                <a:ea typeface="ヒラギノ角ゴ ProN W3" charset="-128"/>
                <a:sym typeface="Gill Sans" charset="0"/>
              </a:rPr>
              <a:pPr algn="ctr"/>
              <a:t>13</a:t>
            </a:fld>
            <a:endParaRPr lang="en-US" altLang="en-US" sz="4400">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2094406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384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grpSp>
        <p:nvGrpSpPr>
          <p:cNvPr id="7" name="Group 6"/>
          <p:cNvGrpSpPr/>
          <p:nvPr userDrawn="1"/>
        </p:nvGrpSpPr>
        <p:grpSpPr>
          <a:xfrm>
            <a:off x="2333754" y="5210175"/>
            <a:ext cx="4476492" cy="1345802"/>
            <a:chOff x="2333754" y="5210175"/>
            <a:chExt cx="4476492" cy="1345802"/>
          </a:xfrm>
        </p:grpSpPr>
        <p:sp>
          <p:nvSpPr>
            <p:cNvPr id="24" name="Rectangle 23"/>
            <p:cNvSpPr/>
            <p:nvPr userDrawn="1"/>
          </p:nvSpPr>
          <p:spPr>
            <a:xfrm>
              <a:off x="2333754" y="5210175"/>
              <a:ext cx="4476492" cy="13458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2" t="7527" r="7270" b="16343"/>
            <a:stretch/>
          </p:blipFill>
          <p:spPr>
            <a:xfrm>
              <a:off x="2370221" y="5743074"/>
              <a:ext cx="914400" cy="788658"/>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3356" y="6012265"/>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3721" y="6124877"/>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85961" y="6109925"/>
              <a:ext cx="1223019" cy="420183"/>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69371" y="5233565"/>
              <a:ext cx="3610166" cy="653787"/>
            </a:xfrm>
            <a:prstGeom prst="rect">
              <a:avLst/>
            </a:prstGeom>
          </p:spPr>
        </p:pic>
      </p:grpSp>
    </p:spTree>
    <p:extLst>
      <p:ext uri="{BB962C8B-B14F-4D97-AF65-F5344CB8AC3E}">
        <p14:creationId xmlns:p14="http://schemas.microsoft.com/office/powerpoint/2010/main" val="134049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787"/>
          <a:stretch/>
        </p:blipFill>
        <p:spPr>
          <a:xfrm>
            <a:off x="-1" y="5678"/>
            <a:ext cx="9182003" cy="588712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baseline="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96347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87"/>
            <a:ext cx="9144000" cy="581755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72024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1424" b="14483"/>
          <a:stretch/>
        </p:blipFill>
        <p:spPr>
          <a:xfrm>
            <a:off x="-1" y="-138298"/>
            <a:ext cx="9279301" cy="5997231"/>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52385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9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5154"/>
          <a:stretch/>
        </p:blipFill>
        <p:spPr>
          <a:xfrm>
            <a:off x="0" y="0"/>
            <a:ext cx="9187543" cy="58250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78703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3856"/>
          <a:stretch/>
        </p:blipFill>
        <p:spPr>
          <a:xfrm>
            <a:off x="-35599" y="0"/>
            <a:ext cx="9197888" cy="59266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58017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4746"/>
          <a:stretch/>
        </p:blipFill>
        <p:spPr>
          <a:xfrm>
            <a:off x="-16042" y="-76912"/>
            <a:ext cx="9188532" cy="5952780"/>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92881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4321"/>
          <a:stretch/>
        </p:blipFill>
        <p:spPr>
          <a:xfrm>
            <a:off x="-48126" y="0"/>
            <a:ext cx="9192126" cy="590679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15470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2839"/>
          <a:stretch/>
        </p:blipFill>
        <p:spPr>
          <a:xfrm>
            <a:off x="-50799" y="0"/>
            <a:ext cx="9211732" cy="5999524"/>
          </a:xfrm>
          <a:prstGeom prst="rect">
            <a:avLst/>
          </a:prstGeom>
        </p:spPr>
      </p:pic>
      <p:sp>
        <p:nvSpPr>
          <p:cNvPr id="2" name="Title 1"/>
          <p:cNvSpPr>
            <a:spLocks noGrp="1"/>
          </p:cNvSpPr>
          <p:nvPr>
            <p:ph type="title" hasCustomPrompt="1"/>
          </p:nvPr>
        </p:nvSpPr>
        <p:spPr>
          <a:xfrm>
            <a:off x="1676139"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1701435"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90342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68934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349213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397" r="1"/>
          <a:stretch/>
        </p:blipFill>
        <p:spPr>
          <a:xfrm>
            <a:off x="-9940" y="0"/>
            <a:ext cx="9153939" cy="6896088"/>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35" name="Group 34"/>
          <p:cNvGrpSpPr/>
          <p:nvPr userDrawn="1"/>
        </p:nvGrpSpPr>
        <p:grpSpPr>
          <a:xfrm>
            <a:off x="40830" y="5340803"/>
            <a:ext cx="4476492" cy="1345802"/>
            <a:chOff x="2333754" y="5210175"/>
            <a:chExt cx="4476492" cy="1345802"/>
          </a:xfrm>
        </p:grpSpPr>
        <p:sp>
          <p:nvSpPr>
            <p:cNvPr id="36" name="Rectangle 35"/>
            <p:cNvSpPr/>
            <p:nvPr userDrawn="1"/>
          </p:nvSpPr>
          <p:spPr>
            <a:xfrm>
              <a:off x="2333754" y="5210175"/>
              <a:ext cx="4476492" cy="13458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rotWithShape="1">
            <a:blip r:embed="rId3" cstate="print">
              <a:extLst>
                <a:ext uri="{28A0092B-C50C-407E-A947-70E740481C1C}">
                  <a14:useLocalDpi xmlns:a14="http://schemas.microsoft.com/office/drawing/2010/main" val="0"/>
                </a:ext>
              </a:extLst>
            </a:blip>
            <a:srcRect l="4462" t="7527" r="7270" b="16343"/>
            <a:stretch/>
          </p:blipFill>
          <p:spPr>
            <a:xfrm>
              <a:off x="2370221" y="5743074"/>
              <a:ext cx="914400" cy="788658"/>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3356" y="6012265"/>
              <a:ext cx="827268" cy="538643"/>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721" y="6124877"/>
              <a:ext cx="1258691" cy="384495"/>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5961" y="6109925"/>
              <a:ext cx="1223019" cy="420183"/>
            </a:xfrm>
            <a:prstGeom prst="rect">
              <a:avLst/>
            </a:prstGeom>
          </p:spPr>
        </p:pic>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69371" y="5233565"/>
              <a:ext cx="3610166" cy="653787"/>
            </a:xfrm>
            <a:prstGeom prst="rect">
              <a:avLst/>
            </a:prstGeom>
          </p:spPr>
        </p:pic>
      </p:grpSp>
    </p:spTree>
    <p:extLst>
      <p:ext uri="{BB962C8B-B14F-4D97-AF65-F5344CB8AC3E}">
        <p14:creationId xmlns:p14="http://schemas.microsoft.com/office/powerpoint/2010/main" val="30243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75912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4" name="Slide Number Placeholder 3"/>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10603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380931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08485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11007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4454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24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390"/>
            <a:ext cx="9248776" cy="6889139"/>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23" name="Group 22"/>
          <p:cNvGrpSpPr/>
          <p:nvPr userDrawn="1"/>
        </p:nvGrpSpPr>
        <p:grpSpPr>
          <a:xfrm>
            <a:off x="40830" y="5340803"/>
            <a:ext cx="4476492" cy="1345802"/>
            <a:chOff x="2333754" y="5210175"/>
            <a:chExt cx="4476492" cy="1345802"/>
          </a:xfrm>
        </p:grpSpPr>
        <p:sp>
          <p:nvSpPr>
            <p:cNvPr id="24" name="Rectangle 23"/>
            <p:cNvSpPr/>
            <p:nvPr userDrawn="1"/>
          </p:nvSpPr>
          <p:spPr>
            <a:xfrm>
              <a:off x="2333754" y="5210175"/>
              <a:ext cx="4476492" cy="13458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rotWithShape="1">
            <a:blip r:embed="rId3" cstate="print">
              <a:extLst>
                <a:ext uri="{28A0092B-C50C-407E-A947-70E740481C1C}">
                  <a14:useLocalDpi xmlns:a14="http://schemas.microsoft.com/office/drawing/2010/main" val="0"/>
                </a:ext>
              </a:extLst>
            </a:blip>
            <a:srcRect l="4462" t="7527" r="7270" b="16343"/>
            <a:stretch/>
          </p:blipFill>
          <p:spPr>
            <a:xfrm>
              <a:off x="2370221" y="5743074"/>
              <a:ext cx="914400" cy="788658"/>
            </a:xfrm>
            <a:prstGeom prst="rect">
              <a:avLst/>
            </a:prstGeom>
          </p:spPr>
        </p:pic>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3356" y="6012265"/>
              <a:ext cx="827268" cy="538643"/>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721" y="6124877"/>
              <a:ext cx="1258691" cy="384495"/>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5961" y="6109925"/>
              <a:ext cx="1223019" cy="420183"/>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69371" y="5233565"/>
              <a:ext cx="3610166" cy="653787"/>
            </a:xfrm>
            <a:prstGeom prst="rect">
              <a:avLst/>
            </a:prstGeom>
          </p:spPr>
        </p:pic>
      </p:grpSp>
    </p:spTree>
    <p:extLst>
      <p:ext uri="{BB962C8B-B14F-4D97-AF65-F5344CB8AC3E}">
        <p14:creationId xmlns:p14="http://schemas.microsoft.com/office/powerpoint/2010/main" val="67424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5256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49879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584" y="6216150"/>
            <a:ext cx="1618658" cy="49445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88326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39487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6975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32956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84069" y="64454"/>
            <a:ext cx="506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CDEE-DA80-4A6F-A8DB-4868DDA29223}" type="slidenum">
              <a:rPr lang="en-US" smtClean="0"/>
              <a:t>‹#›</a:t>
            </a:fld>
            <a:endParaRPr lang="en-US"/>
          </a:p>
        </p:txBody>
      </p:sp>
    </p:spTree>
    <p:extLst>
      <p:ext uri="{BB962C8B-B14F-4D97-AF65-F5344CB8AC3E}">
        <p14:creationId xmlns:p14="http://schemas.microsoft.com/office/powerpoint/2010/main" val="598640183"/>
      </p:ext>
    </p:extLst>
  </p:cSld>
  <p:clrMap bg1="lt1" tx1="dk1" bg2="lt2" tx2="dk2" accent1="accent1" accent2="accent2" accent3="accent3" accent4="accent4" accent5="accent5" accent6="accent6" hlink="hlink" folHlink="folHlink"/>
  <p:sldLayoutIdLst>
    <p:sldLayoutId id="2147483685" r:id="rId1"/>
    <p:sldLayoutId id="2147483725" r:id="rId2"/>
    <p:sldLayoutId id="2147483729" r:id="rId3"/>
    <p:sldLayoutId id="2147483686" r:id="rId4"/>
    <p:sldLayoutId id="2147483721" r:id="rId5"/>
    <p:sldLayoutId id="2147483722" r:id="rId6"/>
    <p:sldLayoutId id="2147483723" r:id="rId7"/>
    <p:sldLayoutId id="2147483724" r:id="rId8"/>
    <p:sldLayoutId id="2147483687" r:id="rId9"/>
    <p:sldLayoutId id="2147483726" r:id="rId10"/>
    <p:sldLayoutId id="2147483727" r:id="rId11"/>
    <p:sldLayoutId id="2147483731" r:id="rId12"/>
    <p:sldLayoutId id="2147483735" r:id="rId13"/>
    <p:sldLayoutId id="2147483733" r:id="rId14"/>
    <p:sldLayoutId id="2147483736" r:id="rId15"/>
    <p:sldLayoutId id="2147483732" r:id="rId16"/>
    <p:sldLayoutId id="214748373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73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mailto:drhays@ucla.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7680" y="1635523"/>
            <a:ext cx="7772400" cy="3567659"/>
          </a:xfrm>
        </p:spPr>
        <p:txBody>
          <a:bodyPr>
            <a:normAutofit fontScale="90000"/>
          </a:bodyPr>
          <a:lstStyle/>
          <a:p>
            <a:pPr>
              <a:spcAft>
                <a:spcPts val="1800"/>
              </a:spcAft>
            </a:pPr>
            <a:br>
              <a:rPr lang="en-US" b="1" dirty="0"/>
            </a:br>
            <a:r>
              <a:rPr lang="en-US" sz="4700" b="1" dirty="0">
                <a:latin typeface="Comic Sans MS" panose="030F0702030302020204" pitchFamily="66" charset="0"/>
                <a:cs typeface="Courier New" panose="02070309020205020404" pitchFamily="49" charset="0"/>
              </a:rPr>
              <a:t>NIH: Patient-Reported Outcomes Measurement Information System (PROMIS®)</a:t>
            </a:r>
            <a:br>
              <a:rPr lang="en-US" sz="4700" b="1" dirty="0">
                <a:latin typeface="Comic Sans MS" panose="030F0702030302020204" pitchFamily="66" charset="0"/>
                <a:cs typeface="Courier New" panose="02070309020205020404" pitchFamily="49" charset="0"/>
              </a:rPr>
            </a:br>
            <a:br>
              <a:rPr lang="en-US" sz="4700" b="1" dirty="0">
                <a:latin typeface="Courier New" panose="02070309020205020404" pitchFamily="49" charset="0"/>
                <a:cs typeface="Courier New" panose="02070309020205020404" pitchFamily="49" charset="0"/>
              </a:rPr>
            </a:br>
            <a:r>
              <a:rPr lang="en-US" sz="4700" dirty="0">
                <a:latin typeface="Comic Sans MS" panose="030F0702030302020204" pitchFamily="66" charset="0"/>
                <a:cs typeface="Courier New" panose="02070309020205020404" pitchFamily="49" charset="0"/>
              </a:rPr>
              <a:t>Ron D. Hays</a:t>
            </a:r>
            <a:br>
              <a:rPr lang="en-US" sz="4700" dirty="0">
                <a:latin typeface="Courier New" panose="02070309020205020404" pitchFamily="49" charset="0"/>
                <a:cs typeface="Courier New" panose="02070309020205020404" pitchFamily="49" charset="0"/>
              </a:rPr>
            </a:br>
            <a:r>
              <a:rPr lang="en-US" sz="3300" i="1" dirty="0">
                <a:latin typeface="Times New Roman" panose="02020603050405020304" pitchFamily="18" charset="0"/>
                <a:cs typeface="Times New Roman" panose="02020603050405020304" pitchFamily="18" charset="0"/>
              </a:rPr>
              <a:t>Functional Vision and Visual Function</a:t>
            </a:r>
            <a:br>
              <a:rPr lang="en-US" i="1" dirty="0"/>
            </a:br>
            <a:endParaRPr lang="en-US" sz="4400" i="1" dirty="0"/>
          </a:p>
        </p:txBody>
      </p:sp>
      <p:sp>
        <p:nvSpPr>
          <p:cNvPr id="7" name="Subtitle 6"/>
          <p:cNvSpPr>
            <a:spLocks noGrp="1"/>
          </p:cNvSpPr>
          <p:nvPr>
            <p:ph type="subTitle" idx="1"/>
          </p:nvPr>
        </p:nvSpPr>
        <p:spPr>
          <a:xfrm>
            <a:off x="1206230" y="4604426"/>
            <a:ext cx="6794770" cy="381624"/>
          </a:xfrm>
        </p:spPr>
        <p:txBody>
          <a:bodyPr>
            <a:normAutofit fontScale="92500" lnSpcReduction="10000"/>
          </a:bodyPr>
          <a:lstStyle/>
          <a:p>
            <a:r>
              <a:rPr lang="en-US" dirty="0"/>
              <a:t>November 10, 2016, 8:55-9:15am</a:t>
            </a:r>
          </a:p>
        </p:txBody>
      </p:sp>
    </p:spTree>
    <p:extLst>
      <p:ext uri="{BB962C8B-B14F-4D97-AF65-F5344CB8AC3E}">
        <p14:creationId xmlns:p14="http://schemas.microsoft.com/office/powerpoint/2010/main" val="208817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z="4331" dirty="0"/>
              <a:t>Computer Adaptive Tests</a:t>
            </a:r>
          </a:p>
        </p:txBody>
      </p:sp>
      <p:sp>
        <p:nvSpPr>
          <p:cNvPr id="21507" name="Rectangle 3"/>
          <p:cNvSpPr>
            <a:spLocks noChangeArrowheads="1"/>
          </p:cNvSpPr>
          <p:nvPr/>
        </p:nvSpPr>
        <p:spPr bwMode="auto">
          <a:xfrm rot="10800000">
            <a:off x="1796653" y="1628775"/>
            <a:ext cx="873548" cy="4945931"/>
          </a:xfrm>
          <a:prstGeom prst="rect">
            <a:avLst/>
          </a:prstGeom>
          <a:solidFill>
            <a:srgbClr val="FFCC00"/>
          </a:solidFill>
          <a:ln w="28575">
            <a:solidFill>
              <a:srgbClr val="000000"/>
            </a:solidFill>
            <a:miter lim="800000"/>
            <a:headEnd/>
            <a:tailEnd/>
          </a:ln>
        </p:spPr>
        <p:txBody>
          <a:bodyPr rot="10800000" wrap="none" lIns="89190" tIns="44596" rIns="89190" bIns="44596" anchor="ctr"/>
          <a:lstStyle/>
          <a:p>
            <a:pPr defTabSz="900113">
              <a:defRPr/>
            </a:pPr>
            <a:endParaRPr lang="en-GB" sz="3150" dirty="0">
              <a:solidFill>
                <a:prstClr val="black"/>
              </a:solidFill>
              <a:effectLst>
                <a:outerShdw blurRad="38100" dist="38100" dir="2700000" algn="tl">
                  <a:srgbClr val="000000">
                    <a:alpha val="43137"/>
                  </a:srgbClr>
                </a:outerShdw>
              </a:effectLst>
              <a:latin typeface="Arial" charset="0"/>
            </a:endParaRPr>
          </a:p>
        </p:txBody>
      </p:sp>
      <p:sp>
        <p:nvSpPr>
          <p:cNvPr id="21508" name="Text Box 4"/>
          <p:cNvSpPr txBox="1">
            <a:spLocks noChangeArrowheads="1"/>
          </p:cNvSpPr>
          <p:nvPr/>
        </p:nvSpPr>
        <p:spPr bwMode="auto">
          <a:xfrm rot="-5400000">
            <a:off x="1857965" y="3870814"/>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0</a:t>
            </a:r>
          </a:p>
        </p:txBody>
      </p:sp>
      <p:sp>
        <p:nvSpPr>
          <p:cNvPr id="704517" name="Line 5"/>
          <p:cNvSpPr>
            <a:spLocks noChangeShapeType="1"/>
          </p:cNvSpPr>
          <p:nvPr/>
        </p:nvSpPr>
        <p:spPr bwMode="auto">
          <a:xfrm flipH="1">
            <a:off x="2138884" y="1827238"/>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10" name="Text Box 6"/>
          <p:cNvSpPr txBox="1">
            <a:spLocks noChangeArrowheads="1"/>
          </p:cNvSpPr>
          <p:nvPr/>
        </p:nvSpPr>
        <p:spPr bwMode="auto">
          <a:xfrm rot="-5400000">
            <a:off x="1857965" y="3120720"/>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1</a:t>
            </a:r>
          </a:p>
        </p:txBody>
      </p:sp>
      <p:sp>
        <p:nvSpPr>
          <p:cNvPr id="21511" name="Text Box 7"/>
          <p:cNvSpPr txBox="1">
            <a:spLocks noChangeArrowheads="1"/>
          </p:cNvSpPr>
          <p:nvPr/>
        </p:nvSpPr>
        <p:spPr bwMode="auto">
          <a:xfrm rot="-5400000">
            <a:off x="1857965" y="2370627"/>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2</a:t>
            </a:r>
          </a:p>
        </p:txBody>
      </p:sp>
      <p:sp>
        <p:nvSpPr>
          <p:cNvPr id="21512" name="Text Box 8"/>
          <p:cNvSpPr txBox="1">
            <a:spLocks noChangeArrowheads="1"/>
          </p:cNvSpPr>
          <p:nvPr/>
        </p:nvSpPr>
        <p:spPr bwMode="auto">
          <a:xfrm rot="-5400000">
            <a:off x="1857964" y="1640848"/>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3</a:t>
            </a:r>
          </a:p>
        </p:txBody>
      </p:sp>
      <p:sp>
        <p:nvSpPr>
          <p:cNvPr id="21513" name="Text Box 9"/>
          <p:cNvSpPr txBox="1">
            <a:spLocks noChangeArrowheads="1"/>
          </p:cNvSpPr>
          <p:nvPr/>
        </p:nvSpPr>
        <p:spPr bwMode="auto">
          <a:xfrm rot="-5400000">
            <a:off x="1781021" y="47170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- 1</a:t>
            </a:r>
          </a:p>
        </p:txBody>
      </p:sp>
      <p:sp>
        <p:nvSpPr>
          <p:cNvPr id="21514" name="Text Box 10"/>
          <p:cNvSpPr txBox="1">
            <a:spLocks noChangeArrowheads="1"/>
          </p:cNvSpPr>
          <p:nvPr/>
        </p:nvSpPr>
        <p:spPr bwMode="auto">
          <a:xfrm rot="-5400000">
            <a:off x="1781021" y="5445231"/>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- 2</a:t>
            </a:r>
          </a:p>
        </p:txBody>
      </p:sp>
      <p:sp>
        <p:nvSpPr>
          <p:cNvPr id="21515" name="Text Box 11"/>
          <p:cNvSpPr txBox="1">
            <a:spLocks noChangeArrowheads="1"/>
          </p:cNvSpPr>
          <p:nvPr/>
        </p:nvSpPr>
        <p:spPr bwMode="auto">
          <a:xfrm rot="-5400000">
            <a:off x="1781021" y="61203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- 3</a:t>
            </a:r>
          </a:p>
        </p:txBody>
      </p:sp>
      <p:sp>
        <p:nvSpPr>
          <p:cNvPr id="704524" name="Line 12"/>
          <p:cNvSpPr>
            <a:spLocks noChangeShapeType="1"/>
          </p:cNvSpPr>
          <p:nvPr/>
        </p:nvSpPr>
        <p:spPr bwMode="auto">
          <a:xfrm flipH="1">
            <a:off x="2138884" y="2577332"/>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5" name="Line 13"/>
          <p:cNvSpPr>
            <a:spLocks noChangeShapeType="1"/>
          </p:cNvSpPr>
          <p:nvPr/>
        </p:nvSpPr>
        <p:spPr bwMode="auto">
          <a:xfrm flipH="1">
            <a:off x="2138884" y="3327426"/>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6" name="Line 14"/>
          <p:cNvSpPr>
            <a:spLocks noChangeShapeType="1"/>
          </p:cNvSpPr>
          <p:nvPr/>
        </p:nvSpPr>
        <p:spPr bwMode="auto">
          <a:xfrm flipH="1">
            <a:off x="2138884" y="4077519"/>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7" name="Line 15"/>
          <p:cNvSpPr>
            <a:spLocks noChangeShapeType="1"/>
          </p:cNvSpPr>
          <p:nvPr/>
        </p:nvSpPr>
        <p:spPr bwMode="auto">
          <a:xfrm flipH="1">
            <a:off x="2138884" y="4827613"/>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8" name="Line 16"/>
          <p:cNvSpPr>
            <a:spLocks noChangeShapeType="1"/>
          </p:cNvSpPr>
          <p:nvPr/>
        </p:nvSpPr>
        <p:spPr bwMode="auto">
          <a:xfrm flipH="1">
            <a:off x="2138884" y="5577707"/>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9" name="Line 17"/>
          <p:cNvSpPr>
            <a:spLocks noChangeShapeType="1"/>
          </p:cNvSpPr>
          <p:nvPr/>
        </p:nvSpPr>
        <p:spPr bwMode="auto">
          <a:xfrm flipH="1">
            <a:off x="2138884" y="6327801"/>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22" name="Text Box 18"/>
          <p:cNvSpPr txBox="1">
            <a:spLocks noChangeArrowheads="1"/>
          </p:cNvSpPr>
          <p:nvPr/>
        </p:nvSpPr>
        <p:spPr bwMode="auto">
          <a:xfrm>
            <a:off x="682079" y="1356313"/>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high </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grpSp>
        <p:nvGrpSpPr>
          <p:cNvPr id="2" name="Group 20"/>
          <p:cNvGrpSpPr>
            <a:grpSpLocks/>
          </p:cNvGrpSpPr>
          <p:nvPr/>
        </p:nvGrpSpPr>
        <p:grpSpPr bwMode="auto">
          <a:xfrm>
            <a:off x="4153199" y="1996011"/>
            <a:ext cx="1551757" cy="2930055"/>
            <a:chOff x="2692" y="1029"/>
            <a:chExt cx="993" cy="1875"/>
          </a:xfrm>
        </p:grpSpPr>
        <p:sp>
          <p:nvSpPr>
            <p:cNvPr id="21554" name="Rectangle 21"/>
            <p:cNvSpPr>
              <a:spLocks noChangeArrowheads="1"/>
            </p:cNvSpPr>
            <p:nvPr/>
          </p:nvSpPr>
          <p:spPr bwMode="auto">
            <a:xfrm rot="10800000">
              <a:off x="2896" y="1292"/>
              <a:ext cx="580" cy="1612"/>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55" name="Text Box 22"/>
            <p:cNvSpPr txBox="1">
              <a:spLocks noChangeArrowheads="1"/>
            </p:cNvSpPr>
            <p:nvPr/>
          </p:nvSpPr>
          <p:spPr bwMode="auto">
            <a:xfrm rot="16200000">
              <a:off x="2961" y="2251"/>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0</a:t>
              </a:r>
            </a:p>
          </p:txBody>
        </p:sp>
        <p:sp>
          <p:nvSpPr>
            <p:cNvPr id="21556" name="Text Box 23"/>
            <p:cNvSpPr txBox="1">
              <a:spLocks noChangeArrowheads="1"/>
            </p:cNvSpPr>
            <p:nvPr/>
          </p:nvSpPr>
          <p:spPr bwMode="auto">
            <a:xfrm rot="16200000">
              <a:off x="2961" y="1775"/>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57" name="Text Box 24"/>
            <p:cNvSpPr txBox="1">
              <a:spLocks noChangeArrowheads="1"/>
            </p:cNvSpPr>
            <p:nvPr/>
          </p:nvSpPr>
          <p:spPr bwMode="auto">
            <a:xfrm rot="16200000">
              <a:off x="2961" y="1294"/>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37" name="Line 25"/>
            <p:cNvSpPr>
              <a:spLocks noChangeShapeType="1"/>
            </p:cNvSpPr>
            <p:nvPr/>
          </p:nvSpPr>
          <p:spPr bwMode="auto">
            <a:xfrm flipH="1">
              <a:off x="3140" y="142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8" name="Line 26"/>
            <p:cNvSpPr>
              <a:spLocks noChangeShapeType="1"/>
            </p:cNvSpPr>
            <p:nvPr/>
          </p:nvSpPr>
          <p:spPr bwMode="auto">
            <a:xfrm flipH="1">
              <a:off x="3140" y="190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9" name="Line 27"/>
            <p:cNvSpPr>
              <a:spLocks noChangeShapeType="1"/>
            </p:cNvSpPr>
            <p:nvPr/>
          </p:nvSpPr>
          <p:spPr bwMode="auto">
            <a:xfrm flipH="1">
              <a:off x="3140" y="238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0" name="Line 28"/>
            <p:cNvSpPr>
              <a:spLocks noChangeShapeType="1"/>
            </p:cNvSpPr>
            <p:nvPr/>
          </p:nvSpPr>
          <p:spPr bwMode="auto">
            <a:xfrm rot="10800000" flipH="1">
              <a:off x="3284" y="13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1" name="Line 29"/>
            <p:cNvSpPr>
              <a:spLocks noChangeShapeType="1"/>
            </p:cNvSpPr>
            <p:nvPr/>
          </p:nvSpPr>
          <p:spPr bwMode="auto">
            <a:xfrm rot="10800000" flipH="1">
              <a:off x="3284" y="142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2" name="Line 30"/>
            <p:cNvSpPr>
              <a:spLocks noChangeShapeType="1"/>
            </p:cNvSpPr>
            <p:nvPr/>
          </p:nvSpPr>
          <p:spPr bwMode="auto">
            <a:xfrm rot="10800000" flipH="1">
              <a:off x="3284" y="152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3" name="Line 31"/>
            <p:cNvSpPr>
              <a:spLocks noChangeShapeType="1"/>
            </p:cNvSpPr>
            <p:nvPr/>
          </p:nvSpPr>
          <p:spPr bwMode="auto">
            <a:xfrm rot="10800000" flipH="1">
              <a:off x="3284" y="16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4" name="Line 32"/>
            <p:cNvSpPr>
              <a:spLocks noChangeShapeType="1"/>
            </p:cNvSpPr>
            <p:nvPr/>
          </p:nvSpPr>
          <p:spPr bwMode="auto">
            <a:xfrm rot="10800000" flipH="1">
              <a:off x="3284" y="171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5" name="Line 33"/>
            <p:cNvSpPr>
              <a:spLocks noChangeShapeType="1"/>
            </p:cNvSpPr>
            <p:nvPr/>
          </p:nvSpPr>
          <p:spPr bwMode="auto">
            <a:xfrm rot="10800000" flipH="1">
              <a:off x="3284" y="181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6" name="Line 34"/>
            <p:cNvSpPr>
              <a:spLocks noChangeShapeType="1"/>
            </p:cNvSpPr>
            <p:nvPr/>
          </p:nvSpPr>
          <p:spPr bwMode="auto">
            <a:xfrm rot="10800000" flipH="1">
              <a:off x="3284" y="190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7" name="Line 35"/>
            <p:cNvSpPr>
              <a:spLocks noChangeShapeType="1"/>
            </p:cNvSpPr>
            <p:nvPr/>
          </p:nvSpPr>
          <p:spPr bwMode="auto">
            <a:xfrm rot="10800000" flipH="1">
              <a:off x="3284" y="200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8" name="Line 36"/>
            <p:cNvSpPr>
              <a:spLocks noChangeShapeType="1"/>
            </p:cNvSpPr>
            <p:nvPr/>
          </p:nvSpPr>
          <p:spPr bwMode="auto">
            <a:xfrm rot="10800000" flipH="1">
              <a:off x="3284" y="210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9" name="Line 37"/>
            <p:cNvSpPr>
              <a:spLocks noChangeShapeType="1"/>
            </p:cNvSpPr>
            <p:nvPr/>
          </p:nvSpPr>
          <p:spPr bwMode="auto">
            <a:xfrm rot="10800000" flipH="1">
              <a:off x="3284" y="219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0" name="Line 38"/>
            <p:cNvSpPr>
              <a:spLocks noChangeShapeType="1"/>
            </p:cNvSpPr>
            <p:nvPr/>
          </p:nvSpPr>
          <p:spPr bwMode="auto">
            <a:xfrm rot="10800000" flipH="1">
              <a:off x="3284" y="229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1" name="Line 39"/>
            <p:cNvSpPr>
              <a:spLocks noChangeShapeType="1"/>
            </p:cNvSpPr>
            <p:nvPr/>
          </p:nvSpPr>
          <p:spPr bwMode="auto">
            <a:xfrm rot="10800000" flipH="1">
              <a:off x="3284" y="238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2" name="Line 40"/>
            <p:cNvSpPr>
              <a:spLocks noChangeShapeType="1"/>
            </p:cNvSpPr>
            <p:nvPr/>
          </p:nvSpPr>
          <p:spPr bwMode="auto">
            <a:xfrm rot="10800000" flipH="1">
              <a:off x="3284" y="2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3" name="Line 41"/>
            <p:cNvSpPr>
              <a:spLocks noChangeShapeType="1"/>
            </p:cNvSpPr>
            <p:nvPr/>
          </p:nvSpPr>
          <p:spPr bwMode="auto">
            <a:xfrm rot="10800000" flipH="1">
              <a:off x="3284" y="25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4" name="Line 42"/>
            <p:cNvSpPr>
              <a:spLocks noChangeShapeType="1"/>
            </p:cNvSpPr>
            <p:nvPr/>
          </p:nvSpPr>
          <p:spPr bwMode="auto">
            <a:xfrm rot="10800000" flipH="1">
              <a:off x="3284" y="267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76" name="Text Box 43"/>
            <p:cNvSpPr txBox="1">
              <a:spLocks noChangeArrowheads="1"/>
            </p:cNvSpPr>
            <p:nvPr/>
          </p:nvSpPr>
          <p:spPr bwMode="auto">
            <a:xfrm>
              <a:off x="2692" y="102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#2</a:t>
              </a:r>
            </a:p>
          </p:txBody>
        </p:sp>
      </p:grpSp>
      <p:grpSp>
        <p:nvGrpSpPr>
          <p:cNvPr id="3" name="Group 44"/>
          <p:cNvGrpSpPr>
            <a:grpSpLocks/>
          </p:cNvGrpSpPr>
          <p:nvPr/>
        </p:nvGrpSpPr>
        <p:grpSpPr bwMode="auto">
          <a:xfrm>
            <a:off x="6342536" y="1964757"/>
            <a:ext cx="1551757" cy="1704902"/>
            <a:chOff x="4594" y="1009"/>
            <a:chExt cx="993" cy="1091"/>
          </a:xfrm>
        </p:grpSpPr>
        <p:sp>
          <p:nvSpPr>
            <p:cNvPr id="21536" name="Rectangle 45"/>
            <p:cNvSpPr>
              <a:spLocks noChangeArrowheads="1"/>
            </p:cNvSpPr>
            <p:nvPr/>
          </p:nvSpPr>
          <p:spPr bwMode="auto">
            <a:xfrm rot="10800000">
              <a:off x="4803" y="1292"/>
              <a:ext cx="570" cy="808"/>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37" name="Text Box 46"/>
            <p:cNvSpPr txBox="1">
              <a:spLocks noChangeArrowheads="1"/>
            </p:cNvSpPr>
            <p:nvPr/>
          </p:nvSpPr>
          <p:spPr bwMode="auto">
            <a:xfrm rot="16200000">
              <a:off x="4858" y="1782"/>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38" name="Text Box 47"/>
            <p:cNvSpPr txBox="1">
              <a:spLocks noChangeArrowheads="1"/>
            </p:cNvSpPr>
            <p:nvPr/>
          </p:nvSpPr>
          <p:spPr bwMode="auto">
            <a:xfrm rot="16200000">
              <a:off x="4858" y="1299"/>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60" name="Line 48"/>
            <p:cNvSpPr>
              <a:spLocks noChangeShapeType="1"/>
            </p:cNvSpPr>
            <p:nvPr/>
          </p:nvSpPr>
          <p:spPr bwMode="auto">
            <a:xfrm flipH="1">
              <a:off x="5036" y="1436"/>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1" name="Line 49"/>
            <p:cNvSpPr>
              <a:spLocks noChangeShapeType="1"/>
            </p:cNvSpPr>
            <p:nvPr/>
          </p:nvSpPr>
          <p:spPr bwMode="auto">
            <a:xfrm flipH="1">
              <a:off x="5036" y="1920"/>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2" name="Line 50"/>
            <p:cNvSpPr>
              <a:spLocks noChangeShapeType="1"/>
            </p:cNvSpPr>
            <p:nvPr/>
          </p:nvSpPr>
          <p:spPr bwMode="auto">
            <a:xfrm rot="10800000" flipH="1">
              <a:off x="5180" y="143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3" name="Line 51"/>
            <p:cNvSpPr>
              <a:spLocks noChangeShapeType="1"/>
            </p:cNvSpPr>
            <p:nvPr/>
          </p:nvSpPr>
          <p:spPr bwMode="auto">
            <a:xfrm rot="10800000" flipH="1">
              <a:off x="5180" y="1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4" name="Line 52"/>
            <p:cNvSpPr>
              <a:spLocks noChangeShapeType="1"/>
            </p:cNvSpPr>
            <p:nvPr/>
          </p:nvSpPr>
          <p:spPr bwMode="auto">
            <a:xfrm rot="10800000" flipH="1">
              <a:off x="5180" y="153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5" name="Line 53"/>
            <p:cNvSpPr>
              <a:spLocks noChangeShapeType="1"/>
            </p:cNvSpPr>
            <p:nvPr/>
          </p:nvSpPr>
          <p:spPr bwMode="auto">
            <a:xfrm rot="10800000" flipH="1">
              <a:off x="5180" y="1581"/>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6" name="Line 54"/>
            <p:cNvSpPr>
              <a:spLocks noChangeShapeType="1"/>
            </p:cNvSpPr>
            <p:nvPr/>
          </p:nvSpPr>
          <p:spPr bwMode="auto">
            <a:xfrm rot="10800000" flipH="1">
              <a:off x="5180" y="1629"/>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7" name="Line 55"/>
            <p:cNvSpPr>
              <a:spLocks noChangeShapeType="1"/>
            </p:cNvSpPr>
            <p:nvPr/>
          </p:nvSpPr>
          <p:spPr bwMode="auto">
            <a:xfrm rot="10800000" flipH="1">
              <a:off x="5180" y="167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8" name="Line 56"/>
            <p:cNvSpPr>
              <a:spLocks noChangeShapeType="1"/>
            </p:cNvSpPr>
            <p:nvPr/>
          </p:nvSpPr>
          <p:spPr bwMode="auto">
            <a:xfrm rot="10800000" flipH="1">
              <a:off x="5180" y="172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9" name="Line 57"/>
            <p:cNvSpPr>
              <a:spLocks noChangeShapeType="1"/>
            </p:cNvSpPr>
            <p:nvPr/>
          </p:nvSpPr>
          <p:spPr bwMode="auto">
            <a:xfrm rot="10800000" flipH="1">
              <a:off x="5180" y="1775"/>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0" name="Line 58"/>
            <p:cNvSpPr>
              <a:spLocks noChangeShapeType="1"/>
            </p:cNvSpPr>
            <p:nvPr/>
          </p:nvSpPr>
          <p:spPr bwMode="auto">
            <a:xfrm rot="10800000" flipH="1">
              <a:off x="5180" y="182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1" name="Line 59"/>
            <p:cNvSpPr>
              <a:spLocks noChangeShapeType="1"/>
            </p:cNvSpPr>
            <p:nvPr/>
          </p:nvSpPr>
          <p:spPr bwMode="auto">
            <a:xfrm rot="10800000" flipH="1">
              <a:off x="5180" y="187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2" name="Line 60"/>
            <p:cNvSpPr>
              <a:spLocks noChangeShapeType="1"/>
            </p:cNvSpPr>
            <p:nvPr/>
          </p:nvSpPr>
          <p:spPr bwMode="auto">
            <a:xfrm rot="10800000" flipH="1">
              <a:off x="5180" y="19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3" name="Line 61"/>
            <p:cNvSpPr>
              <a:spLocks noChangeShapeType="1"/>
            </p:cNvSpPr>
            <p:nvPr/>
          </p:nvSpPr>
          <p:spPr bwMode="auto">
            <a:xfrm rot="10800000" flipH="1">
              <a:off x="5132" y="1678"/>
              <a:ext cx="144"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53" name="Text Box 62"/>
            <p:cNvSpPr txBox="1">
              <a:spLocks noChangeArrowheads="1"/>
            </p:cNvSpPr>
            <p:nvPr/>
          </p:nvSpPr>
          <p:spPr bwMode="auto">
            <a:xfrm>
              <a:off x="4594" y="100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#3</a:t>
              </a:r>
            </a:p>
          </p:txBody>
        </p:sp>
      </p:grpSp>
      <p:grpSp>
        <p:nvGrpSpPr>
          <p:cNvPr id="4" name="Group 63"/>
          <p:cNvGrpSpPr>
            <a:grpSpLocks/>
          </p:cNvGrpSpPr>
          <p:nvPr/>
        </p:nvGrpSpPr>
        <p:grpSpPr bwMode="auto">
          <a:xfrm>
            <a:off x="2484239" y="3113336"/>
            <a:ext cx="881361" cy="428179"/>
            <a:chOff x="1582" y="1802"/>
            <a:chExt cx="564" cy="274"/>
          </a:xfrm>
        </p:grpSpPr>
        <p:sp>
          <p:nvSpPr>
            <p:cNvPr id="704576" name="Oval 64"/>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77" name="Line 65"/>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5" name="Group 66"/>
          <p:cNvGrpSpPr>
            <a:grpSpLocks/>
          </p:cNvGrpSpPr>
          <p:nvPr/>
        </p:nvGrpSpPr>
        <p:grpSpPr bwMode="auto">
          <a:xfrm>
            <a:off x="7375475" y="3032076"/>
            <a:ext cx="881361" cy="428179"/>
            <a:chOff x="1582" y="1802"/>
            <a:chExt cx="564" cy="274"/>
          </a:xfrm>
        </p:grpSpPr>
        <p:sp>
          <p:nvSpPr>
            <p:cNvPr id="704579" name="Oval 67"/>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0" name="Line 68"/>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6" name="Group 69"/>
          <p:cNvGrpSpPr>
            <a:grpSpLocks/>
          </p:cNvGrpSpPr>
          <p:nvPr/>
        </p:nvGrpSpPr>
        <p:grpSpPr bwMode="auto">
          <a:xfrm>
            <a:off x="5265836" y="2816423"/>
            <a:ext cx="881361" cy="428179"/>
            <a:chOff x="1582" y="1802"/>
            <a:chExt cx="564" cy="274"/>
          </a:xfrm>
        </p:grpSpPr>
        <p:sp>
          <p:nvSpPr>
            <p:cNvPr id="704582" name="Oval 70"/>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3" name="Line 71"/>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sp>
        <p:nvSpPr>
          <p:cNvPr id="704584" name="Text Box 72"/>
          <p:cNvSpPr txBox="1">
            <a:spLocks noChangeArrowheads="1"/>
          </p:cNvSpPr>
          <p:nvPr/>
        </p:nvSpPr>
        <p:spPr bwMode="auto">
          <a:xfrm>
            <a:off x="6284212" y="4418021"/>
            <a:ext cx="1757477" cy="1605221"/>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969" dirty="0">
                <a:solidFill>
                  <a:srgbClr val="2F5897"/>
                </a:solidFill>
                <a:latin typeface="Arial" charset="0"/>
              </a:rPr>
              <a:t>Questionnaire</a:t>
            </a:r>
            <a:br>
              <a:rPr lang="en-GB" sz="1969" dirty="0">
                <a:solidFill>
                  <a:srgbClr val="2F5897"/>
                </a:solidFill>
                <a:latin typeface="Arial" charset="0"/>
              </a:rPr>
            </a:br>
            <a:r>
              <a:rPr lang="en-GB" sz="1969" dirty="0">
                <a:solidFill>
                  <a:srgbClr val="2F5897"/>
                </a:solidFill>
                <a:latin typeface="Arial" charset="0"/>
              </a:rPr>
              <a:t>with a high</a:t>
            </a:r>
            <a:br>
              <a:rPr lang="en-GB" sz="1969" dirty="0">
                <a:solidFill>
                  <a:srgbClr val="2F5897"/>
                </a:solidFill>
                <a:latin typeface="Arial" charset="0"/>
              </a:rPr>
            </a:br>
            <a:r>
              <a:rPr lang="en-GB" sz="1969" dirty="0">
                <a:solidFill>
                  <a:srgbClr val="2F5897"/>
                </a:solidFill>
                <a:latin typeface="Arial" charset="0"/>
              </a:rPr>
              <a:t>precision -</a:t>
            </a:r>
            <a:br>
              <a:rPr lang="en-GB" sz="1969" dirty="0">
                <a:solidFill>
                  <a:srgbClr val="2F5897"/>
                </a:solidFill>
                <a:latin typeface="Arial" charset="0"/>
              </a:rPr>
            </a:br>
            <a:r>
              <a:rPr lang="en-GB" sz="1969" u="sng" dirty="0">
                <a:solidFill>
                  <a:srgbClr val="2F5897"/>
                </a:solidFill>
                <a:latin typeface="Arial" charset="0"/>
              </a:rPr>
              <a:t>AND</a:t>
            </a:r>
            <a:r>
              <a:rPr lang="en-GB" sz="1969" dirty="0">
                <a:solidFill>
                  <a:srgbClr val="2F5897"/>
                </a:solidFill>
                <a:latin typeface="Arial" charset="0"/>
              </a:rPr>
              <a:t> a</a:t>
            </a:r>
            <a:br>
              <a:rPr lang="en-GB" sz="1969" dirty="0">
                <a:solidFill>
                  <a:srgbClr val="2F5897"/>
                </a:solidFill>
                <a:latin typeface="Arial" charset="0"/>
              </a:rPr>
            </a:br>
            <a:r>
              <a:rPr lang="en-GB" sz="1969" dirty="0">
                <a:solidFill>
                  <a:srgbClr val="2F5897"/>
                </a:solidFill>
                <a:latin typeface="Arial" charset="0"/>
              </a:rPr>
              <a:t>wide range</a:t>
            </a:r>
          </a:p>
        </p:txBody>
      </p:sp>
      <p:sp>
        <p:nvSpPr>
          <p:cNvPr id="73" name="Text Box 18"/>
          <p:cNvSpPr txBox="1">
            <a:spLocks noChangeArrowheads="1"/>
          </p:cNvSpPr>
          <p:nvPr/>
        </p:nvSpPr>
        <p:spPr bwMode="auto">
          <a:xfrm>
            <a:off x="981741" y="5864132"/>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low</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sp>
        <p:nvSpPr>
          <p:cNvPr id="74" name="Text Box 43"/>
          <p:cNvSpPr txBox="1">
            <a:spLocks noChangeArrowheads="1"/>
          </p:cNvSpPr>
          <p:nvPr/>
        </p:nvSpPr>
        <p:spPr bwMode="auto">
          <a:xfrm>
            <a:off x="1498344" y="1217785"/>
            <a:ext cx="1552028" cy="395365"/>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#1</a:t>
            </a:r>
          </a:p>
        </p:txBody>
      </p:sp>
    </p:spTree>
    <p:extLst>
      <p:ext uri="{BB962C8B-B14F-4D97-AF65-F5344CB8AC3E}">
        <p14:creationId xmlns:p14="http://schemas.microsoft.com/office/powerpoint/2010/main" val="2264280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0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8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3353352" cy="4351338"/>
          </a:xfrm>
        </p:spPr>
        <p:txBody>
          <a:bodyPr>
            <a:normAutofit/>
          </a:bodyPr>
          <a:lstStyle/>
          <a:p>
            <a:pPr marL="0" indent="0">
              <a:buNone/>
            </a:pPr>
            <a:r>
              <a:rPr lang="en-US" sz="4000" dirty="0"/>
              <a:t>Measurement floors/ceilings can be addressed by extending the item bank</a:t>
            </a:r>
          </a:p>
        </p:txBody>
      </p:sp>
      <p:grpSp>
        <p:nvGrpSpPr>
          <p:cNvPr id="5" name="Group 4"/>
          <p:cNvGrpSpPr/>
          <p:nvPr/>
        </p:nvGrpSpPr>
        <p:grpSpPr>
          <a:xfrm>
            <a:off x="3833346" y="562564"/>
            <a:ext cx="4683516" cy="5614399"/>
            <a:chOff x="3967817" y="526725"/>
            <a:chExt cx="4683516" cy="5614399"/>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58" t="16579" r="33096" b="12453"/>
            <a:stretch/>
          </p:blipFill>
          <p:spPr bwMode="auto">
            <a:xfrm>
              <a:off x="4165818" y="927601"/>
              <a:ext cx="4485515" cy="521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260808" y="526725"/>
              <a:ext cx="3441854" cy="365036"/>
            </a:xfrm>
            <a:prstGeom prst="rect">
              <a:avLst/>
            </a:prstGeom>
            <a:noFill/>
          </p:spPr>
          <p:txBody>
            <a:bodyPr wrap="square" rtlCol="0">
              <a:spAutoFit/>
            </a:bodyPr>
            <a:lstStyle/>
            <a:p>
              <a:pPr defTabSz="900113"/>
              <a:r>
                <a:rPr lang="en-US" sz="1772" u="sng" dirty="0">
                  <a:solidFill>
                    <a:prstClr val="black"/>
                  </a:solidFill>
                </a:rPr>
                <a:t>Patients	    Items</a:t>
              </a:r>
            </a:p>
          </p:txBody>
        </p:sp>
        <p:sp>
          <p:nvSpPr>
            <p:cNvPr id="9" name="Text Box 13"/>
            <p:cNvSpPr txBox="1">
              <a:spLocks noChangeArrowheads="1"/>
            </p:cNvSpPr>
            <p:nvPr/>
          </p:nvSpPr>
          <p:spPr bwMode="auto">
            <a:xfrm>
              <a:off x="3967817" y="943653"/>
              <a:ext cx="764857" cy="5181418"/>
            </a:xfrm>
            <a:prstGeom prst="rect">
              <a:avLst/>
            </a:prstGeom>
            <a:solidFill>
              <a:schemeClr val="bg1"/>
            </a:solidFill>
            <a:ln w="9525">
              <a:noFill/>
              <a:miter lim="800000"/>
              <a:headEnd/>
              <a:tailEnd/>
            </a:ln>
          </p:spPr>
          <p:txBody>
            <a:bodyPr wrap="square">
              <a:spAutoFit/>
            </a:bodyPr>
            <a:lstStyle/>
            <a:p>
              <a:pPr defTabSz="900113">
                <a:tabLst>
                  <a:tab pos="679773" algn="ctr"/>
                  <a:tab pos="1784598" algn="ctr"/>
                  <a:tab pos="2953494" algn="ctr"/>
                  <a:tab pos="4105201" algn="ctr"/>
                  <a:tab pos="5258470" algn="ctr"/>
                  <a:tab pos="6380485" algn="ctr"/>
                  <a:tab pos="7532192" algn="ctr"/>
                </a:tabLst>
              </a:pPr>
              <a:r>
                <a:rPr lang="en-US" sz="1378" dirty="0">
                  <a:solidFill>
                    <a:prstClr val="black"/>
                  </a:solidFill>
                </a:rPr>
                <a:t>High PF</a:t>
              </a: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r>
                <a:rPr lang="en-US" sz="1378" dirty="0">
                  <a:solidFill>
                    <a:prstClr val="black"/>
                  </a:solidFill>
                </a:rPr>
                <a:t>Low PF</a:t>
              </a:r>
            </a:p>
          </p:txBody>
        </p:sp>
        <p:sp>
          <p:nvSpPr>
            <p:cNvPr id="10" name="TextBox 9"/>
            <p:cNvSpPr txBox="1"/>
            <p:nvPr/>
          </p:nvSpPr>
          <p:spPr>
            <a:xfrm>
              <a:off x="5542560" y="2808615"/>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1" name="TextBox 10"/>
            <p:cNvSpPr txBox="1"/>
            <p:nvPr/>
          </p:nvSpPr>
          <p:spPr>
            <a:xfrm>
              <a:off x="5981735" y="2961664"/>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2" name="TextBox 11"/>
            <p:cNvSpPr txBox="1"/>
            <p:nvPr/>
          </p:nvSpPr>
          <p:spPr>
            <a:xfrm>
              <a:off x="5542560" y="3114713"/>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3" name="TextBox 12"/>
            <p:cNvSpPr txBox="1"/>
            <p:nvPr/>
          </p:nvSpPr>
          <p:spPr>
            <a:xfrm>
              <a:off x="5901549" y="2676252"/>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4" name="TextBox 13"/>
            <p:cNvSpPr txBox="1"/>
            <p:nvPr/>
          </p:nvSpPr>
          <p:spPr>
            <a:xfrm>
              <a:off x="5207010" y="2683486"/>
              <a:ext cx="842576"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5" name="TextBox 14"/>
            <p:cNvSpPr txBox="1"/>
            <p:nvPr/>
          </p:nvSpPr>
          <p:spPr>
            <a:xfrm>
              <a:off x="5848503" y="2537163"/>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6" name="TextBox 15"/>
            <p:cNvSpPr txBox="1"/>
            <p:nvPr/>
          </p:nvSpPr>
          <p:spPr>
            <a:xfrm>
              <a:off x="5188505" y="2540483"/>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7" name="TextBox 16"/>
            <p:cNvSpPr txBox="1"/>
            <p:nvPr/>
          </p:nvSpPr>
          <p:spPr>
            <a:xfrm>
              <a:off x="5188505" y="2258986"/>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8" name="TextBox 17"/>
            <p:cNvSpPr txBox="1"/>
            <p:nvPr/>
          </p:nvSpPr>
          <p:spPr>
            <a:xfrm>
              <a:off x="5188505" y="2119898"/>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9" name="TextBox 18"/>
            <p:cNvSpPr txBox="1"/>
            <p:nvPr/>
          </p:nvSpPr>
          <p:spPr>
            <a:xfrm>
              <a:off x="6224761" y="2808615"/>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20" name="TextBox 19"/>
            <p:cNvSpPr txBox="1"/>
            <p:nvPr/>
          </p:nvSpPr>
          <p:spPr>
            <a:xfrm>
              <a:off x="5717735" y="3239842"/>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21" name="TextBox 20"/>
            <p:cNvSpPr txBox="1"/>
            <p:nvPr/>
          </p:nvSpPr>
          <p:spPr>
            <a:xfrm>
              <a:off x="5886744" y="3387188"/>
              <a:ext cx="1014051" cy="274049"/>
            </a:xfrm>
            <a:prstGeom prst="rect">
              <a:avLst/>
            </a:prstGeom>
            <a:noFill/>
          </p:spPr>
          <p:txBody>
            <a:bodyPr wrap="square" rtlCol="0">
              <a:spAutoFit/>
            </a:bodyPr>
            <a:lstStyle/>
            <a:p>
              <a:pPr defTabSz="900113"/>
              <a:r>
                <a:rPr lang="en-US" sz="1181" dirty="0">
                  <a:solidFill>
                    <a:srgbClr val="C0504D"/>
                  </a:solidFill>
                </a:rPr>
                <a:t>New Item</a:t>
              </a:r>
            </a:p>
          </p:txBody>
        </p:sp>
      </p:grpSp>
    </p:spTree>
    <p:extLst>
      <p:ext uri="{BB962C8B-B14F-4D97-AF65-F5344CB8AC3E}">
        <p14:creationId xmlns:p14="http://schemas.microsoft.com/office/powerpoint/2010/main" val="245137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80731" y="0"/>
            <a:ext cx="6701856" cy="6324600"/>
            <a:chOff x="677333" y="406400"/>
            <a:chExt cx="7148646" cy="6746240"/>
          </a:xfrm>
        </p:grpSpPr>
        <p:sp>
          <p:nvSpPr>
            <p:cNvPr id="2" name="Rectangle 1"/>
            <p:cNvSpPr/>
            <p:nvPr/>
          </p:nvSpPr>
          <p:spPr>
            <a:xfrm>
              <a:off x="677333" y="1270001"/>
              <a:ext cx="6739467" cy="57742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solidFill>
                  <a:schemeClr val="tx1"/>
                </a:solidFill>
              </a:endParaRPr>
            </a:p>
          </p:txBody>
        </p:sp>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06400"/>
              <a:ext cx="7025879" cy="674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Title 41"/>
          <p:cNvSpPr>
            <a:spLocks noGrp="1"/>
          </p:cNvSpPr>
          <p:nvPr>
            <p:ph type="title"/>
          </p:nvPr>
        </p:nvSpPr>
        <p:spPr>
          <a:xfrm>
            <a:off x="686197" y="0"/>
            <a:ext cx="7886700" cy="845109"/>
          </a:xfrm>
        </p:spPr>
        <p:txBody>
          <a:bodyPr/>
          <a:lstStyle/>
          <a:p>
            <a:pPr algn="ctr">
              <a:defRPr/>
            </a:pPr>
            <a:r>
              <a:rPr lang="en-US" altLang="en-US" sz="2625" b="1" dirty="0">
                <a:latin typeface="Calibri"/>
                <a:cs typeface="Calibri"/>
              </a:rPr>
              <a:t>Test Information Functions:</a:t>
            </a:r>
            <a:br>
              <a:rPr lang="en-US" altLang="en-US" sz="2625" b="1" dirty="0">
                <a:latin typeface="Calibri"/>
                <a:cs typeface="Calibri"/>
              </a:rPr>
            </a:br>
            <a:r>
              <a:rPr lang="en-US" altLang="en-US" sz="2156" b="1" dirty="0">
                <a:latin typeface="Calibri"/>
                <a:cs typeface="Calibri"/>
              </a:rPr>
              <a:t>Separate and Combined</a:t>
            </a:r>
          </a:p>
        </p:txBody>
      </p:sp>
    </p:spTree>
    <p:extLst>
      <p:ext uri="{BB962C8B-B14F-4D97-AF65-F5344CB8AC3E}">
        <p14:creationId xmlns:p14="http://schemas.microsoft.com/office/powerpoint/2010/main" val="38922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5054" y="-428623"/>
            <a:ext cx="7414692" cy="6758088"/>
            <a:chOff x="660400" y="-457199"/>
            <a:chExt cx="7909005" cy="7447280"/>
          </a:xfrm>
        </p:grpSpPr>
        <p:sp>
          <p:nvSpPr>
            <p:cNvPr id="2" name="Rectangle 1"/>
            <p:cNvSpPr/>
            <p:nvPr/>
          </p:nvSpPr>
          <p:spPr>
            <a:xfrm>
              <a:off x="660400" y="372533"/>
              <a:ext cx="7484533" cy="6434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solidFill>
                  <a:prstClr val="white"/>
                </a:solidFill>
              </a:endParaRPr>
            </a:p>
          </p:txBody>
        </p:sp>
        <p:pic>
          <p:nvPicPr>
            <p:cNvPr id="1177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57199"/>
              <a:ext cx="7769305" cy="744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7763" name="TextBox 1"/>
          <p:cNvSpPr txBox="1">
            <a:spLocks noChangeArrowheads="1"/>
          </p:cNvSpPr>
          <p:nvPr/>
        </p:nvSpPr>
        <p:spPr bwMode="auto">
          <a:xfrm>
            <a:off x="741834" y="6453189"/>
            <a:ext cx="8330728" cy="30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360" tIns="31667" rIns="63360" bIns="31667">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r"/>
            <a:r>
              <a:rPr lang="en-US" altLang="en-US" sz="1594" dirty="0">
                <a:solidFill>
                  <a:prstClr val="white"/>
                </a:solidFill>
                <a:latin typeface="Calibri"/>
                <a:ea typeface="ヒラギノ角ゴ ProN W3" charset="-128"/>
                <a:sym typeface="Gill Sans" charset="0"/>
                <a:rtl val="0"/>
              </a:rPr>
              <a:t>Choi et al, </a:t>
            </a:r>
            <a:r>
              <a:rPr lang="en-US" altLang="en-US" sz="1594" u="sng" dirty="0">
                <a:solidFill>
                  <a:prstClr val="white"/>
                </a:solidFill>
                <a:latin typeface="Calibri"/>
                <a:ea typeface="ヒラギノ角ゴ ProN W3" charset="-128"/>
                <a:sym typeface="Gill Sans" charset="0"/>
                <a:rtl val="0"/>
              </a:rPr>
              <a:t>Psychological Assessment</a:t>
            </a:r>
            <a:r>
              <a:rPr lang="en-US" altLang="en-US" sz="1594" dirty="0">
                <a:solidFill>
                  <a:prstClr val="white"/>
                </a:solidFill>
                <a:latin typeface="Calibri"/>
                <a:ea typeface="ヒラギノ角ゴ ProN W3" charset="-128"/>
                <a:sym typeface="Gill Sans" charset="0"/>
                <a:rtl val="0"/>
              </a:rPr>
              <a:t>, 26(2): 513-527, 2014</a:t>
            </a:r>
          </a:p>
        </p:txBody>
      </p:sp>
    </p:spTree>
    <p:extLst>
      <p:ext uri="{BB962C8B-B14F-4D97-AF65-F5344CB8AC3E}">
        <p14:creationId xmlns:p14="http://schemas.microsoft.com/office/powerpoint/2010/main" val="275086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4" name="Content Placeholder 3" descr="La agilidad en la toma de decisiones, ventaja competitiva - Think Bi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044" y="1374843"/>
            <a:ext cx="7133616" cy="4662791"/>
          </a:xfrm>
        </p:spPr>
      </p:pic>
    </p:spTree>
    <p:extLst>
      <p:ext uri="{BB962C8B-B14F-4D97-AF65-F5344CB8AC3E}">
        <p14:creationId xmlns:p14="http://schemas.microsoft.com/office/powerpoint/2010/main" val="327993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Disclosures </a:t>
            </a:r>
            <a:br>
              <a:rPr lang="en-US" b="1" dirty="0"/>
            </a:br>
            <a:endParaRPr lang="en-US" i="1" dirty="0"/>
          </a:p>
        </p:txBody>
      </p:sp>
      <p:sp>
        <p:nvSpPr>
          <p:cNvPr id="3" name="Content Placeholder 2"/>
          <p:cNvSpPr>
            <a:spLocks noGrp="1"/>
          </p:cNvSpPr>
          <p:nvPr>
            <p:ph idx="1"/>
          </p:nvPr>
        </p:nvSpPr>
        <p:spPr>
          <a:xfrm>
            <a:off x="382621" y="1595336"/>
            <a:ext cx="8287965" cy="4568657"/>
          </a:xfrm>
        </p:spPr>
        <p:txBody>
          <a:bodyPr>
            <a:normAutofit fontScale="92500"/>
          </a:bodyPr>
          <a:lstStyle/>
          <a:p>
            <a:r>
              <a:rPr lang="en-US" sz="3400" dirty="0"/>
              <a:t>Professor, UCLA Department of Medicine, Division of General Internal Medicine and Health Services Research (</a:t>
            </a:r>
            <a:r>
              <a:rPr lang="en-US" sz="3400" dirty="0">
                <a:hlinkClick r:id="rId2"/>
              </a:rPr>
              <a:t>drhays@ucla.edu</a:t>
            </a:r>
            <a:r>
              <a:rPr lang="en-US" sz="3400" dirty="0"/>
              <a:t>)</a:t>
            </a:r>
          </a:p>
          <a:p>
            <a:endParaRPr lang="en-US" sz="3400" dirty="0"/>
          </a:p>
          <a:p>
            <a:r>
              <a:rPr lang="en-US" sz="3400" dirty="0"/>
              <a:t>Research funding from NIH for PROMIS and Patient-Centered Assessment Resource (PCAR)</a:t>
            </a:r>
          </a:p>
          <a:p>
            <a:endParaRPr lang="en-US" sz="3400" dirty="0"/>
          </a:p>
          <a:p>
            <a:r>
              <a:rPr lang="en-US" sz="3400" dirty="0"/>
              <a:t>Collaborator on prior vision-related projects with NEI, FDA, and Allergan </a:t>
            </a:r>
          </a:p>
        </p:txBody>
      </p:sp>
    </p:spTree>
    <p:extLst>
      <p:ext uri="{BB962C8B-B14F-4D97-AF65-F5344CB8AC3E}">
        <p14:creationId xmlns:p14="http://schemas.microsoft.com/office/powerpoint/2010/main" val="339231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4126"/>
          </a:xfrm>
        </p:spPr>
        <p:txBody>
          <a:bodyPr/>
          <a:lstStyle/>
          <a:p>
            <a:pPr algn="ctr"/>
            <a:r>
              <a:rPr lang="en-US" dirty="0"/>
              <a:t>PROMIS</a:t>
            </a:r>
          </a:p>
        </p:txBody>
      </p:sp>
      <p:sp>
        <p:nvSpPr>
          <p:cNvPr id="3" name="Content Placeholder 2"/>
          <p:cNvSpPr>
            <a:spLocks noGrp="1"/>
          </p:cNvSpPr>
          <p:nvPr>
            <p:ph idx="1"/>
          </p:nvPr>
        </p:nvSpPr>
        <p:spPr>
          <a:xfrm>
            <a:off x="525294" y="1314818"/>
            <a:ext cx="8243714" cy="4645316"/>
          </a:xfrm>
        </p:spPr>
        <p:txBody>
          <a:bodyPr>
            <a:normAutofit fontScale="25000" lnSpcReduction="20000"/>
          </a:bodyPr>
          <a:lstStyle/>
          <a:p>
            <a:pPr marL="0" indent="0">
              <a:lnSpc>
                <a:spcPct val="114000"/>
              </a:lnSpc>
              <a:spcAft>
                <a:spcPts val="1200"/>
              </a:spcAft>
              <a:buNone/>
            </a:pPr>
            <a:r>
              <a:rPr lang="en-US" sz="14400" dirty="0"/>
              <a:t>Self-report measures that assess physical, mental, and social health in adults and children. </a:t>
            </a:r>
          </a:p>
          <a:p>
            <a:pPr marL="0" indent="0">
              <a:lnSpc>
                <a:spcPct val="114000"/>
              </a:lnSpc>
              <a:buNone/>
            </a:pPr>
            <a:r>
              <a:rPr lang="en-US" sz="14400" dirty="0"/>
              <a:t>Can be used with the general population and with individuals living with chronic conditions</a:t>
            </a:r>
          </a:p>
          <a:p>
            <a:pPr marL="0" indent="0">
              <a:lnSpc>
                <a:spcPct val="114000"/>
              </a:lnSpc>
              <a:buNone/>
            </a:pPr>
            <a:r>
              <a:rPr lang="en-US" sz="14400" dirty="0"/>
              <a:t>T-score metric for U.S. general population (Mean = 50, SD = 10)</a:t>
            </a:r>
          </a:p>
          <a:p>
            <a:pPr marL="0" indent="0">
              <a:buNone/>
            </a:pPr>
            <a:endParaRPr lang="en-US" dirty="0"/>
          </a:p>
          <a:p>
            <a:pPr lvl="1"/>
            <a:endParaRPr lang="en-US" dirty="0"/>
          </a:p>
          <a:p>
            <a:pPr marL="0" indent="0">
              <a:lnSpc>
                <a:spcPct val="114000"/>
              </a:lnSpc>
              <a:buNone/>
            </a:pPr>
            <a:endParaRPr lang="en-US" sz="3000" dirty="0"/>
          </a:p>
          <a:p>
            <a:pPr marL="0" indent="0">
              <a:lnSpc>
                <a:spcPct val="114000"/>
              </a:lnSpc>
              <a:buNone/>
            </a:pPr>
            <a:r>
              <a:rPr lang="en-US" sz="3200" dirty="0"/>
              <a:t>	</a:t>
            </a:r>
          </a:p>
          <a:p>
            <a:pPr marL="0" indent="0">
              <a:lnSpc>
                <a:spcPct val="114000"/>
              </a:lnSpc>
              <a:buNone/>
            </a:pPr>
            <a:endParaRPr lang="en-US" sz="3000" dirty="0"/>
          </a:p>
        </p:txBody>
      </p:sp>
      <p:pic>
        <p:nvPicPr>
          <p:cNvPr id="4" name="Picture 2" descr="prom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424" y="54651"/>
            <a:ext cx="1502674" cy="94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6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060" y="389066"/>
            <a:ext cx="7164427" cy="5594290"/>
          </a:xfrm>
          <a:prstGeom prst="rect">
            <a:avLst/>
          </a:prstGeom>
        </p:spPr>
      </p:pic>
    </p:spTree>
    <p:extLst>
      <p:ext uri="{BB962C8B-B14F-4D97-AF65-F5344CB8AC3E}">
        <p14:creationId xmlns:p14="http://schemas.microsoft.com/office/powerpoint/2010/main" val="244605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614" y="145611"/>
            <a:ext cx="8418853" cy="6343650"/>
          </a:xfrm>
          <a:prstGeom prst="rect">
            <a:avLst/>
          </a:prstGeom>
        </p:spPr>
      </p:pic>
      <p:sp>
        <p:nvSpPr>
          <p:cNvPr id="2" name="TextBox 1"/>
          <p:cNvSpPr txBox="1"/>
          <p:nvPr/>
        </p:nvSpPr>
        <p:spPr>
          <a:xfrm>
            <a:off x="1822315" y="5233481"/>
            <a:ext cx="6212732" cy="369332"/>
          </a:xfrm>
          <a:prstGeom prst="rect">
            <a:avLst/>
          </a:prstGeom>
          <a:noFill/>
        </p:spPr>
        <p:txBody>
          <a:bodyPr wrap="square" rtlCol="0">
            <a:spAutoFit/>
          </a:bodyPr>
          <a:lstStyle/>
          <a:p>
            <a:r>
              <a:rPr lang="en-US" altLang="en-US" dirty="0"/>
              <a:t>68%, 95%, and 99.6% within 1, 2 and 3 SDs, respectively</a:t>
            </a:r>
            <a:endParaRPr lang="en-US"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63183"/>
            <a:ext cx="6781800" cy="151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38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44"/>
          <p:cNvGrpSpPr>
            <a:grpSpLocks/>
          </p:cNvGrpSpPr>
          <p:nvPr/>
        </p:nvGrpSpPr>
        <p:grpSpPr bwMode="auto">
          <a:xfrm>
            <a:off x="90191" y="5679294"/>
            <a:ext cx="8963361" cy="473292"/>
            <a:chOff x="19254" y="6019800"/>
            <a:chExt cx="9106238" cy="481120"/>
          </a:xfrm>
        </p:grpSpPr>
        <p:cxnSp>
          <p:nvCxnSpPr>
            <p:cNvPr id="5" name="Straight Connector 4"/>
            <p:cNvCxnSpPr/>
            <p:nvPr/>
          </p:nvCxnSpPr>
          <p:spPr>
            <a:xfrm>
              <a:off x="228818" y="6019800"/>
              <a:ext cx="86873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187" name="TextBox 7"/>
            <p:cNvSpPr txBox="1">
              <a:spLocks noChangeArrowheads="1"/>
            </p:cNvSpPr>
            <p:nvPr/>
          </p:nvSpPr>
          <p:spPr bwMode="auto">
            <a:xfrm>
              <a:off x="4362941" y="6140529"/>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50</a:t>
              </a:r>
            </a:p>
          </p:txBody>
        </p:sp>
        <p:sp>
          <p:nvSpPr>
            <p:cNvPr id="91188" name="TextBox 8"/>
            <p:cNvSpPr txBox="1">
              <a:spLocks noChangeArrowheads="1"/>
            </p:cNvSpPr>
            <p:nvPr/>
          </p:nvSpPr>
          <p:spPr bwMode="auto">
            <a:xfrm>
              <a:off x="19254" y="6140530"/>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35</a:t>
              </a:r>
            </a:p>
          </p:txBody>
        </p:sp>
        <p:cxnSp>
          <p:nvCxnSpPr>
            <p:cNvPr id="10" name="Straight Connector 9"/>
            <p:cNvCxnSpPr/>
            <p:nvPr/>
          </p:nvCxnSpPr>
          <p:spPr>
            <a:xfrm flipV="1">
              <a:off x="228818"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74093"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24609"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57183"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009287" y="6032508"/>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916191"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665601" y="603092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196" name="TextBox 34"/>
            <p:cNvSpPr txBox="1">
              <a:spLocks noChangeArrowheads="1"/>
            </p:cNvSpPr>
            <p:nvPr/>
          </p:nvSpPr>
          <p:spPr bwMode="auto">
            <a:xfrm>
              <a:off x="1457624" y="6126233"/>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40</a:t>
              </a:r>
              <a:endParaRPr lang="en-US" sz="1799">
                <a:solidFill>
                  <a:prstClr val="black"/>
                </a:solidFill>
                <a:ea typeface="ヒラギノ角ゴ ProN W3" charset="-128"/>
                <a:sym typeface="Gill Sans" charset="0"/>
              </a:endParaRPr>
            </a:p>
          </p:txBody>
        </p:sp>
        <p:sp>
          <p:nvSpPr>
            <p:cNvPr id="91197" name="TextBox 35"/>
            <p:cNvSpPr txBox="1">
              <a:spLocks noChangeArrowheads="1"/>
            </p:cNvSpPr>
            <p:nvPr/>
          </p:nvSpPr>
          <p:spPr bwMode="auto">
            <a:xfrm>
              <a:off x="2915045" y="6140530"/>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45</a:t>
              </a:r>
            </a:p>
          </p:txBody>
        </p:sp>
        <p:sp>
          <p:nvSpPr>
            <p:cNvPr id="91198" name="TextBox 36"/>
            <p:cNvSpPr txBox="1">
              <a:spLocks noChangeArrowheads="1"/>
            </p:cNvSpPr>
            <p:nvPr/>
          </p:nvSpPr>
          <p:spPr bwMode="auto">
            <a:xfrm>
              <a:off x="5799725" y="6158004"/>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55</a:t>
              </a:r>
            </a:p>
          </p:txBody>
        </p:sp>
        <p:sp>
          <p:nvSpPr>
            <p:cNvPr id="91199" name="TextBox 37"/>
            <p:cNvSpPr txBox="1">
              <a:spLocks noChangeArrowheads="1"/>
            </p:cNvSpPr>
            <p:nvPr/>
          </p:nvSpPr>
          <p:spPr bwMode="auto">
            <a:xfrm>
              <a:off x="7247619" y="6158004"/>
              <a:ext cx="418864" cy="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60</a:t>
              </a:r>
            </a:p>
          </p:txBody>
        </p:sp>
        <p:sp>
          <p:nvSpPr>
            <p:cNvPr id="91200" name="TextBox 38"/>
            <p:cNvSpPr txBox="1">
              <a:spLocks noChangeArrowheads="1"/>
            </p:cNvSpPr>
            <p:nvPr/>
          </p:nvSpPr>
          <p:spPr bwMode="auto">
            <a:xfrm>
              <a:off x="8706628" y="6140530"/>
              <a:ext cx="418864" cy="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65</a:t>
              </a:r>
            </a:p>
          </p:txBody>
        </p:sp>
      </p:grpSp>
      <p:sp>
        <p:nvSpPr>
          <p:cNvPr id="47107" name="Title 41"/>
          <p:cNvSpPr>
            <a:spLocks noGrp="1"/>
          </p:cNvSpPr>
          <p:nvPr>
            <p:ph type="title" idx="4294967295"/>
          </p:nvPr>
        </p:nvSpPr>
        <p:spPr>
          <a:xfrm>
            <a:off x="628521" y="135184"/>
            <a:ext cx="7886700" cy="877888"/>
          </a:xfrm>
        </p:spPr>
        <p:txBody>
          <a:bodyPr/>
          <a:lstStyle/>
          <a:p>
            <a:pPr>
              <a:defRPr/>
            </a:pPr>
            <a:r>
              <a:rPr lang="en-US" altLang="en-US" sz="3150" dirty="0"/>
              <a:t>PROMIS Fatigue Across Five Clinical Conditions</a:t>
            </a:r>
          </a:p>
        </p:txBody>
      </p:sp>
      <p:cxnSp>
        <p:nvCxnSpPr>
          <p:cNvPr id="44" name="Straight Connector 43"/>
          <p:cNvCxnSpPr/>
          <p:nvPr/>
        </p:nvCxnSpPr>
        <p:spPr>
          <a:xfrm>
            <a:off x="354286" y="4554141"/>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572000" y="1028700"/>
            <a:ext cx="0" cy="466152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3160887" y="6365305"/>
            <a:ext cx="3408861"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i="1">
                <a:solidFill>
                  <a:prstClr val="black"/>
                </a:solidFill>
                <a:ea typeface="ヒラギノ角ゴ ProN W3" charset="-128"/>
                <a:sym typeface="Gill Sans" charset="0"/>
              </a:rPr>
              <a:t>Average for General Population</a:t>
            </a:r>
          </a:p>
        </p:txBody>
      </p:sp>
      <p:cxnSp>
        <p:nvCxnSpPr>
          <p:cNvPr id="53" name="Straight Arrow Connector 52"/>
          <p:cNvCxnSpPr/>
          <p:nvPr/>
        </p:nvCxnSpPr>
        <p:spPr>
          <a:xfrm>
            <a:off x="4572000" y="6063704"/>
            <a:ext cx="0" cy="3766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5506492" y="5363617"/>
            <a:ext cx="1537515"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COPD Stable (B)</a:t>
            </a:r>
          </a:p>
        </p:txBody>
      </p:sp>
      <p:sp>
        <p:nvSpPr>
          <p:cNvPr id="66" name="TextBox 65"/>
          <p:cNvSpPr txBox="1">
            <a:spLocks noChangeArrowheads="1"/>
          </p:cNvSpPr>
          <p:nvPr/>
        </p:nvSpPr>
        <p:spPr bwMode="auto">
          <a:xfrm>
            <a:off x="7072685" y="5356022"/>
            <a:ext cx="2071315"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dirty="0">
                <a:solidFill>
                  <a:prstClr val="black"/>
                </a:solidFill>
                <a:ea typeface="ヒラギノ角ゴ ProN W3" charset="-128"/>
                <a:sym typeface="Gill Sans" charset="0"/>
              </a:rPr>
              <a:t>COPD Exacerbation (B)</a:t>
            </a:r>
          </a:p>
        </p:txBody>
      </p:sp>
      <p:cxnSp>
        <p:nvCxnSpPr>
          <p:cNvPr id="67" name="Straight Arrow Connector 66"/>
          <p:cNvCxnSpPr/>
          <p:nvPr/>
        </p:nvCxnSpPr>
        <p:spPr>
          <a:xfrm flipH="1">
            <a:off x="6372225" y="4951065"/>
            <a:ext cx="1958058"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a:spLocks noChangeArrowheads="1"/>
          </p:cNvSpPr>
          <p:nvPr/>
        </p:nvSpPr>
        <p:spPr bwMode="auto">
          <a:xfrm>
            <a:off x="6167512" y="4190034"/>
            <a:ext cx="1588811"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HF Pre-transplant</a:t>
            </a:r>
          </a:p>
        </p:txBody>
      </p:sp>
      <p:sp>
        <p:nvSpPr>
          <p:cNvPr id="71" name="TextBox 70"/>
          <p:cNvSpPr txBox="1">
            <a:spLocks noChangeArrowheads="1"/>
          </p:cNvSpPr>
          <p:nvPr/>
        </p:nvSpPr>
        <p:spPr bwMode="auto">
          <a:xfrm>
            <a:off x="2813970" y="4183783"/>
            <a:ext cx="1667358"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HF Post-transplant</a:t>
            </a:r>
          </a:p>
        </p:txBody>
      </p:sp>
      <p:cxnSp>
        <p:nvCxnSpPr>
          <p:cNvPr id="72" name="Straight Arrow Connector 71"/>
          <p:cNvCxnSpPr/>
          <p:nvPr/>
        </p:nvCxnSpPr>
        <p:spPr>
          <a:xfrm flipH="1">
            <a:off x="3795341" y="4152529"/>
            <a:ext cx="3031629"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225332" y="5304235"/>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1" name="Oval 40"/>
          <p:cNvSpPr/>
          <p:nvPr/>
        </p:nvSpPr>
        <p:spPr>
          <a:xfrm>
            <a:off x="8280277" y="5304235"/>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3" name="Oval 42"/>
          <p:cNvSpPr/>
          <p:nvPr/>
        </p:nvSpPr>
        <p:spPr>
          <a:xfrm>
            <a:off x="6236272" y="4904185"/>
            <a:ext cx="70321"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6" name="Oval 45"/>
          <p:cNvSpPr/>
          <p:nvPr/>
        </p:nvSpPr>
        <p:spPr>
          <a:xfrm>
            <a:off x="8280277" y="489168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8" name="TextBox 47"/>
          <p:cNvSpPr txBox="1">
            <a:spLocks noChangeArrowheads="1"/>
          </p:cNvSpPr>
          <p:nvPr/>
        </p:nvSpPr>
        <p:spPr bwMode="auto">
          <a:xfrm>
            <a:off x="6411294" y="4588520"/>
            <a:ext cx="2026431"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Exacerbation to Stable </a:t>
            </a:r>
          </a:p>
        </p:txBody>
      </p:sp>
      <p:sp>
        <p:nvSpPr>
          <p:cNvPr id="50" name="Oval 49"/>
          <p:cNvSpPr/>
          <p:nvPr/>
        </p:nvSpPr>
        <p:spPr>
          <a:xfrm>
            <a:off x="3685953" y="4115024"/>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52" name="Oval 51"/>
          <p:cNvSpPr/>
          <p:nvPr/>
        </p:nvSpPr>
        <p:spPr>
          <a:xfrm>
            <a:off x="6872288" y="410877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57" name="TextBox 56"/>
          <p:cNvSpPr txBox="1">
            <a:spLocks noChangeArrowheads="1"/>
          </p:cNvSpPr>
          <p:nvPr/>
        </p:nvSpPr>
        <p:spPr bwMode="auto">
          <a:xfrm>
            <a:off x="7344722" y="3213348"/>
            <a:ext cx="1131955"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 </a:t>
            </a:r>
          </a:p>
          <a:p>
            <a:pPr algn="ctr" defTabSz="900113" eaLnBrk="1" hangingPunct="1">
              <a:defRPr/>
            </a:pPr>
            <a:r>
              <a:rPr lang="en-US" sz="1384">
                <a:solidFill>
                  <a:prstClr val="black"/>
                </a:solidFill>
                <a:ea typeface="ヒラギノ角ゴ ProN W3" charset="-128"/>
                <a:sym typeface="Gill Sans" charset="0"/>
              </a:rPr>
              <a:t>(B)</a:t>
            </a:r>
          </a:p>
        </p:txBody>
      </p:sp>
      <p:sp>
        <p:nvSpPr>
          <p:cNvPr id="58" name="TextBox 57"/>
          <p:cNvSpPr txBox="1">
            <a:spLocks noChangeArrowheads="1"/>
          </p:cNvSpPr>
          <p:nvPr/>
        </p:nvSpPr>
        <p:spPr bwMode="auto">
          <a:xfrm>
            <a:off x="6358660" y="3207098"/>
            <a:ext cx="1131955"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 </a:t>
            </a:r>
          </a:p>
          <a:p>
            <a:pPr algn="ctr" defTabSz="900113" eaLnBrk="1" hangingPunct="1">
              <a:defRPr/>
            </a:pPr>
            <a:r>
              <a:rPr lang="en-US" sz="1384">
                <a:solidFill>
                  <a:prstClr val="black"/>
                </a:solidFill>
                <a:ea typeface="ヒラギノ角ゴ ProN W3" charset="-128"/>
                <a:sym typeface="Gill Sans" charset="0"/>
              </a:rPr>
              <a:t>(1 mo)</a:t>
            </a:r>
            <a:endParaRPr lang="en-US" sz="1592">
              <a:solidFill>
                <a:prstClr val="black"/>
              </a:solidFill>
              <a:ea typeface="ヒラギノ角ゴ ProN W3" charset="-128"/>
              <a:sym typeface="Gill Sans" charset="0"/>
            </a:endParaRPr>
          </a:p>
        </p:txBody>
      </p:sp>
      <p:sp>
        <p:nvSpPr>
          <p:cNvPr id="59" name="Oval 58"/>
          <p:cNvSpPr/>
          <p:nvPr/>
        </p:nvSpPr>
        <p:spPr>
          <a:xfrm>
            <a:off x="6872288" y="305395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0" name="Oval 59"/>
          <p:cNvSpPr/>
          <p:nvPr/>
        </p:nvSpPr>
        <p:spPr>
          <a:xfrm>
            <a:off x="7725519" y="305395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1" name="Oval 60"/>
          <p:cNvSpPr/>
          <p:nvPr/>
        </p:nvSpPr>
        <p:spPr>
          <a:xfrm>
            <a:off x="5954986" y="3053953"/>
            <a:ext cx="70321"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2" name="TextBox 61"/>
          <p:cNvSpPr txBox="1">
            <a:spLocks noChangeArrowheads="1"/>
          </p:cNvSpPr>
          <p:nvPr/>
        </p:nvSpPr>
        <p:spPr bwMode="auto">
          <a:xfrm>
            <a:off x="5363069" y="3211786"/>
            <a:ext cx="1082262"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a:t>
            </a:r>
          </a:p>
          <a:p>
            <a:pPr algn="ctr" defTabSz="900113" eaLnBrk="1" hangingPunct="1">
              <a:defRPr/>
            </a:pPr>
            <a:r>
              <a:rPr lang="en-US" sz="1384">
                <a:solidFill>
                  <a:prstClr val="black"/>
                </a:solidFill>
                <a:ea typeface="ヒラギノ角ゴ ProN W3" charset="-128"/>
                <a:sym typeface="Gill Sans" charset="0"/>
              </a:rPr>
              <a:t>(3 mos)</a:t>
            </a:r>
            <a:endParaRPr lang="en-US" sz="1592">
              <a:solidFill>
                <a:prstClr val="black"/>
              </a:solidFill>
              <a:ea typeface="ヒラギノ角ゴ ProN W3" charset="-128"/>
              <a:sym typeface="Gill Sans" charset="0"/>
            </a:endParaRPr>
          </a:p>
        </p:txBody>
      </p:sp>
      <p:cxnSp>
        <p:nvCxnSpPr>
          <p:cNvPr id="64" name="Straight Arrow Connector 63"/>
          <p:cNvCxnSpPr/>
          <p:nvPr/>
        </p:nvCxnSpPr>
        <p:spPr>
          <a:xfrm flipH="1">
            <a:off x="6147198" y="3091458"/>
            <a:ext cx="679773"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011367" y="3091458"/>
            <a:ext cx="679772"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83964" y="3729038"/>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8028" y="1928813"/>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a:spLocks noChangeArrowheads="1"/>
          </p:cNvSpPr>
          <p:nvPr/>
        </p:nvSpPr>
        <p:spPr bwMode="auto">
          <a:xfrm>
            <a:off x="4946189" y="1103711"/>
            <a:ext cx="804943" cy="72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Cancer </a:t>
            </a:r>
          </a:p>
          <a:p>
            <a:pPr algn="ctr" defTabSz="900113" eaLnBrk="1" hangingPunct="1">
              <a:defRPr/>
            </a:pPr>
            <a:r>
              <a:rPr lang="en-US" sz="1384">
                <a:solidFill>
                  <a:prstClr val="black"/>
                </a:solidFill>
                <a:ea typeface="ヒラギノ角ゴ ProN W3" charset="-128"/>
                <a:sym typeface="Gill Sans" charset="0"/>
              </a:rPr>
              <a:t>Chemo</a:t>
            </a:r>
          </a:p>
          <a:p>
            <a:pPr algn="ctr" defTabSz="900113" eaLnBrk="1" hangingPunct="1">
              <a:defRPr/>
            </a:pPr>
            <a:r>
              <a:rPr lang="en-US" sz="1384">
                <a:solidFill>
                  <a:prstClr val="black"/>
                </a:solidFill>
                <a:ea typeface="ヒラギノ角ゴ ProN W3" charset="-128"/>
                <a:sym typeface="Gill Sans" charset="0"/>
              </a:rPr>
              <a:t>(B)</a:t>
            </a:r>
          </a:p>
        </p:txBody>
      </p:sp>
      <p:sp>
        <p:nvSpPr>
          <p:cNvPr id="54" name="TextBox 53"/>
          <p:cNvSpPr txBox="1">
            <a:spLocks noChangeArrowheads="1"/>
          </p:cNvSpPr>
          <p:nvPr/>
        </p:nvSpPr>
        <p:spPr bwMode="auto">
          <a:xfrm>
            <a:off x="3665349" y="1103711"/>
            <a:ext cx="946007" cy="72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Cancer </a:t>
            </a:r>
          </a:p>
          <a:p>
            <a:pPr algn="ctr" defTabSz="900113" eaLnBrk="1" hangingPunct="1">
              <a:defRPr/>
            </a:pPr>
            <a:r>
              <a:rPr lang="en-US" sz="1384">
                <a:solidFill>
                  <a:prstClr val="black"/>
                </a:solidFill>
                <a:ea typeface="ヒラギノ角ゴ ProN W3" charset="-128"/>
                <a:sym typeface="Gill Sans" charset="0"/>
              </a:rPr>
              <a:t>w/ benefit</a:t>
            </a:r>
          </a:p>
          <a:p>
            <a:pPr algn="ctr" defTabSz="900113" eaLnBrk="1" hangingPunct="1">
              <a:defRPr/>
            </a:pPr>
            <a:r>
              <a:rPr lang="en-US" sz="1384">
                <a:solidFill>
                  <a:prstClr val="black"/>
                </a:solidFill>
                <a:ea typeface="ヒラギノ角ゴ ProN W3" charset="-128"/>
                <a:sym typeface="Gill Sans" charset="0"/>
              </a:rPr>
              <a:t>(2 mos)</a:t>
            </a:r>
          </a:p>
        </p:txBody>
      </p:sp>
      <p:sp>
        <p:nvSpPr>
          <p:cNvPr id="55" name="Oval 54"/>
          <p:cNvSpPr/>
          <p:nvPr/>
        </p:nvSpPr>
        <p:spPr>
          <a:xfrm>
            <a:off x="5108005" y="1044327"/>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3" name="Oval 62"/>
          <p:cNvSpPr/>
          <p:nvPr/>
        </p:nvSpPr>
        <p:spPr>
          <a:xfrm>
            <a:off x="4536059" y="1063079"/>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cxnSp>
        <p:nvCxnSpPr>
          <p:cNvPr id="68" name="Straight Arrow Connector 67"/>
          <p:cNvCxnSpPr/>
          <p:nvPr/>
        </p:nvCxnSpPr>
        <p:spPr>
          <a:xfrm flipH="1">
            <a:off x="4647010" y="1091208"/>
            <a:ext cx="406301"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a:spLocks noChangeArrowheads="1"/>
          </p:cNvSpPr>
          <p:nvPr/>
        </p:nvSpPr>
        <p:spPr bwMode="auto">
          <a:xfrm>
            <a:off x="6223020" y="2299172"/>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Back Pain</a:t>
            </a:r>
          </a:p>
          <a:p>
            <a:pPr algn="ctr" defTabSz="900113" eaLnBrk="1" hangingPunct="1">
              <a:defRPr/>
            </a:pPr>
            <a:r>
              <a:rPr lang="en-US" sz="1384">
                <a:solidFill>
                  <a:prstClr val="black"/>
                </a:solidFill>
                <a:ea typeface="ヒラギノ角ゴ ProN W3" charset="-128"/>
                <a:sym typeface="Gill Sans" charset="0"/>
              </a:rPr>
              <a:t>(B)</a:t>
            </a:r>
          </a:p>
        </p:txBody>
      </p:sp>
      <p:sp>
        <p:nvSpPr>
          <p:cNvPr id="73" name="TextBox 72"/>
          <p:cNvSpPr txBox="1">
            <a:spLocks noChangeArrowheads="1"/>
          </p:cNvSpPr>
          <p:nvPr/>
        </p:nvSpPr>
        <p:spPr bwMode="auto">
          <a:xfrm>
            <a:off x="5335409" y="2292921"/>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Back Pain</a:t>
            </a:r>
          </a:p>
          <a:p>
            <a:pPr algn="ctr" defTabSz="900113" eaLnBrk="1" hangingPunct="1">
              <a:defRPr/>
            </a:pPr>
            <a:r>
              <a:rPr lang="en-US" sz="1384">
                <a:solidFill>
                  <a:prstClr val="black"/>
                </a:solidFill>
                <a:ea typeface="ヒラギノ角ゴ ProN W3" charset="-128"/>
                <a:sym typeface="Gill Sans" charset="0"/>
              </a:rPr>
              <a:t>(1 mo)</a:t>
            </a:r>
            <a:endParaRPr lang="en-US" sz="1592">
              <a:solidFill>
                <a:prstClr val="black"/>
              </a:solidFill>
              <a:ea typeface="ヒラギノ角ゴ ProN W3" charset="-128"/>
              <a:sym typeface="Gill Sans" charset="0"/>
            </a:endParaRPr>
          </a:p>
        </p:txBody>
      </p:sp>
      <p:sp>
        <p:nvSpPr>
          <p:cNvPr id="74" name="Oval 73"/>
          <p:cNvSpPr/>
          <p:nvPr/>
        </p:nvSpPr>
        <p:spPr>
          <a:xfrm>
            <a:off x="5697141"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5" name="Oval 74"/>
          <p:cNvSpPr/>
          <p:nvPr/>
        </p:nvSpPr>
        <p:spPr>
          <a:xfrm>
            <a:off x="6597254"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6" name="Oval 75"/>
          <p:cNvSpPr/>
          <p:nvPr/>
        </p:nvSpPr>
        <p:spPr>
          <a:xfrm>
            <a:off x="5400229"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7" name="TextBox 76"/>
          <p:cNvSpPr txBox="1">
            <a:spLocks noChangeArrowheads="1"/>
          </p:cNvSpPr>
          <p:nvPr/>
        </p:nvSpPr>
        <p:spPr bwMode="auto">
          <a:xfrm>
            <a:off x="4497023" y="2292921"/>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dirty="0">
                <a:solidFill>
                  <a:prstClr val="black"/>
                </a:solidFill>
                <a:ea typeface="ヒラギノ角ゴ ProN W3" charset="-128"/>
                <a:sym typeface="Gill Sans" charset="0"/>
              </a:rPr>
              <a:t>Back Pain</a:t>
            </a:r>
          </a:p>
          <a:p>
            <a:pPr algn="ctr" defTabSz="900113" eaLnBrk="1" hangingPunct="1">
              <a:defRPr/>
            </a:pPr>
            <a:r>
              <a:rPr lang="en-US" sz="1384" dirty="0">
                <a:solidFill>
                  <a:prstClr val="black"/>
                </a:solidFill>
                <a:ea typeface="ヒラギノ角ゴ ProN W3" charset="-128"/>
                <a:sym typeface="Gill Sans" charset="0"/>
              </a:rPr>
              <a:t>(3 </a:t>
            </a:r>
            <a:r>
              <a:rPr lang="en-US" sz="1384" dirty="0" err="1">
                <a:solidFill>
                  <a:prstClr val="black"/>
                </a:solidFill>
                <a:ea typeface="ヒラギノ角ゴ ProN W3" charset="-128"/>
                <a:sym typeface="Gill Sans" charset="0"/>
              </a:rPr>
              <a:t>mos</a:t>
            </a:r>
            <a:r>
              <a:rPr lang="en-US" sz="1384" dirty="0">
                <a:solidFill>
                  <a:prstClr val="black"/>
                </a:solidFill>
                <a:ea typeface="ヒラギノ角ゴ ProN W3" charset="-128"/>
                <a:sym typeface="Gill Sans" charset="0"/>
              </a:rPr>
              <a:t>)</a:t>
            </a:r>
            <a:endParaRPr lang="en-US" sz="1592" dirty="0">
              <a:solidFill>
                <a:prstClr val="black"/>
              </a:solidFill>
              <a:ea typeface="ヒラギノ角ゴ ProN W3" charset="-128"/>
              <a:sym typeface="Gill Sans" charset="0"/>
            </a:endParaRPr>
          </a:p>
        </p:txBody>
      </p:sp>
      <p:cxnSp>
        <p:nvCxnSpPr>
          <p:cNvPr id="78" name="Straight Arrow Connector 77"/>
          <p:cNvCxnSpPr/>
          <p:nvPr/>
        </p:nvCxnSpPr>
        <p:spPr>
          <a:xfrm flipH="1">
            <a:off x="5476802" y="2169468"/>
            <a:ext cx="220340"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5826846" y="2169468"/>
            <a:ext cx="770408"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60524" y="2978944"/>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p:cNvSpPr txBox="1">
            <a:spLocks noChangeArrowheads="1"/>
          </p:cNvSpPr>
          <p:nvPr/>
        </p:nvSpPr>
        <p:spPr bwMode="auto">
          <a:xfrm>
            <a:off x="354287" y="3925937"/>
            <a:ext cx="867459"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64</a:t>
            </a:r>
          </a:p>
        </p:txBody>
      </p:sp>
      <p:sp>
        <p:nvSpPr>
          <p:cNvPr id="81" name="TextBox 80"/>
          <p:cNvSpPr txBox="1">
            <a:spLocks noChangeArrowheads="1"/>
          </p:cNvSpPr>
          <p:nvPr/>
        </p:nvSpPr>
        <p:spPr bwMode="auto">
          <a:xfrm>
            <a:off x="354286" y="1284982"/>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310</a:t>
            </a:r>
          </a:p>
        </p:txBody>
      </p:sp>
      <p:sp>
        <p:nvSpPr>
          <p:cNvPr id="87" name="TextBox 86"/>
          <p:cNvSpPr txBox="1">
            <a:spLocks noChangeArrowheads="1"/>
          </p:cNvSpPr>
          <p:nvPr/>
        </p:nvSpPr>
        <p:spPr bwMode="auto">
          <a:xfrm>
            <a:off x="365225" y="3207097"/>
            <a:ext cx="97858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114</a:t>
            </a:r>
          </a:p>
        </p:txBody>
      </p:sp>
      <p:sp>
        <p:nvSpPr>
          <p:cNvPr id="88" name="TextBox 87"/>
          <p:cNvSpPr txBox="1">
            <a:spLocks noChangeArrowheads="1"/>
          </p:cNvSpPr>
          <p:nvPr/>
        </p:nvSpPr>
        <p:spPr bwMode="auto">
          <a:xfrm>
            <a:off x="365225" y="2206972"/>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229</a:t>
            </a:r>
          </a:p>
        </p:txBody>
      </p:sp>
      <p:sp>
        <p:nvSpPr>
          <p:cNvPr id="89" name="TextBox 88"/>
          <p:cNvSpPr txBox="1">
            <a:spLocks noChangeArrowheads="1"/>
          </p:cNvSpPr>
          <p:nvPr/>
        </p:nvSpPr>
        <p:spPr bwMode="auto">
          <a:xfrm>
            <a:off x="355848" y="4949503"/>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125</a:t>
            </a:r>
          </a:p>
        </p:txBody>
      </p:sp>
    </p:spTree>
    <p:extLst>
      <p:ext uri="{BB962C8B-B14F-4D97-AF65-F5344CB8AC3E}">
        <p14:creationId xmlns:p14="http://schemas.microsoft.com/office/powerpoint/2010/main" val="3530003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8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5" grpId="0"/>
      <p:bldP spid="66" grpId="0"/>
      <p:bldP spid="70" grpId="0"/>
      <p:bldP spid="71" grpId="0"/>
      <p:bldP spid="3" grpId="0" animBg="1"/>
      <p:bldP spid="41" grpId="0" animBg="1"/>
      <p:bldP spid="43" grpId="0" animBg="1"/>
      <p:bldP spid="46" grpId="0" animBg="1"/>
      <p:bldP spid="48" grpId="0"/>
      <p:bldP spid="50" grpId="0" animBg="1"/>
      <p:bldP spid="52" grpId="0" animBg="1"/>
      <p:bldP spid="57" grpId="0"/>
      <p:bldP spid="58" grpId="0"/>
      <p:bldP spid="59" grpId="0" animBg="1"/>
      <p:bldP spid="60" grpId="0" animBg="1"/>
      <p:bldP spid="61" grpId="0" animBg="1"/>
      <p:bldP spid="62" grpId="0"/>
      <p:bldP spid="49" grpId="0"/>
      <p:bldP spid="54" grpId="0"/>
      <p:bldP spid="55" grpId="0" animBg="1"/>
      <p:bldP spid="63" grpId="0" animBg="1"/>
      <p:bldP spid="69" grpId="0"/>
      <p:bldP spid="73" grpId="0"/>
      <p:bldP spid="74" grpId="0" animBg="1"/>
      <p:bldP spid="75" grpId="0" animBg="1"/>
      <p:bldP spid="76" grpId="0" animBg="1"/>
      <p:bldP spid="77" grpId="0"/>
      <p:bldP spid="80" grpId="0"/>
      <p:bldP spid="81"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75" dirty="0"/>
              <a:t>Content </a:t>
            </a:r>
            <a:r>
              <a:rPr lang="en-US" sz="3375" u="sng" dirty="0"/>
              <a:t>can</a:t>
            </a:r>
            <a:r>
              <a:rPr lang="en-US" sz="3375" dirty="0"/>
              <a:t> be expanded to be condition-specific: Pain Interference “Plus” Items</a:t>
            </a:r>
          </a:p>
        </p:txBody>
      </p:sp>
      <p:sp>
        <p:nvSpPr>
          <p:cNvPr id="3" name="Content Placeholder 2"/>
          <p:cNvSpPr>
            <a:spLocks noGrp="1"/>
          </p:cNvSpPr>
          <p:nvPr>
            <p:ph idx="1"/>
          </p:nvPr>
        </p:nvSpPr>
        <p:spPr>
          <a:xfrm>
            <a:off x="629707" y="1785282"/>
            <a:ext cx="4035302" cy="4399159"/>
          </a:xfrm>
          <a:ln>
            <a:solidFill>
              <a:schemeClr val="tx1"/>
            </a:solidFill>
          </a:ln>
        </p:spPr>
        <p:txBody>
          <a:bodyPr>
            <a:noAutofit/>
          </a:bodyPr>
          <a:lstStyle/>
          <a:p>
            <a:pPr marL="0" indent="0" algn="ctr">
              <a:buNone/>
            </a:pPr>
            <a:r>
              <a:rPr lang="en-US" sz="2000" b="1" i="1" dirty="0"/>
              <a:t>Existing PROMIS items (8)</a:t>
            </a:r>
          </a:p>
          <a:p>
            <a:r>
              <a:rPr lang="en-US" sz="2000" dirty="0"/>
              <a:t>How much did pain interfere with</a:t>
            </a:r>
          </a:p>
          <a:p>
            <a:pPr lvl="1"/>
            <a:r>
              <a:rPr lang="en-US" sz="1600" dirty="0"/>
              <a:t>your enjoyment of life?</a:t>
            </a:r>
          </a:p>
          <a:p>
            <a:pPr lvl="1"/>
            <a:r>
              <a:rPr lang="en-US" sz="1600" dirty="0"/>
              <a:t>your close personal relationships?</a:t>
            </a:r>
          </a:p>
          <a:p>
            <a:pPr lvl="1"/>
            <a:r>
              <a:rPr lang="en-US" sz="1600" dirty="0"/>
              <a:t>your day-to-day activities?</a:t>
            </a:r>
          </a:p>
          <a:p>
            <a:pPr lvl="1"/>
            <a:r>
              <a:rPr lang="en-US" sz="1600" dirty="0"/>
              <a:t>your ability to work (include work at home)?</a:t>
            </a:r>
          </a:p>
          <a:p>
            <a:pPr lvl="1"/>
            <a:r>
              <a:rPr lang="en-US" sz="1600" dirty="0"/>
              <a:t>your ability to participate in social activities?</a:t>
            </a:r>
          </a:p>
          <a:p>
            <a:pPr lvl="1"/>
            <a:r>
              <a:rPr lang="en-US" sz="1600" dirty="0"/>
              <a:t>your ability to remember things?</a:t>
            </a:r>
          </a:p>
          <a:p>
            <a:r>
              <a:rPr lang="en-US" sz="2000" dirty="0"/>
              <a:t>How irritable did you feel because of pain?</a:t>
            </a:r>
          </a:p>
          <a:p>
            <a:r>
              <a:rPr lang="en-US" sz="2000" dirty="0"/>
              <a:t>How often did pain prevent you from walking more than 1 mile?</a:t>
            </a:r>
          </a:p>
        </p:txBody>
      </p:sp>
      <p:sp>
        <p:nvSpPr>
          <p:cNvPr id="4" name="Content Placeholder 2"/>
          <p:cNvSpPr txBox="1">
            <a:spLocks/>
          </p:cNvSpPr>
          <p:nvPr/>
        </p:nvSpPr>
        <p:spPr>
          <a:xfrm>
            <a:off x="4666129" y="1785284"/>
            <a:ext cx="4273924" cy="439915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 </a:t>
            </a:r>
            <a:r>
              <a:rPr lang="en-US" sz="2000" b="1" i="1" dirty="0"/>
              <a:t>New condition-specific “gap” items (5)</a:t>
            </a:r>
          </a:p>
          <a:p>
            <a:r>
              <a:rPr lang="en-US" sz="2000" dirty="0"/>
              <a:t>How much did knee pain</a:t>
            </a:r>
          </a:p>
          <a:p>
            <a:pPr lvl="1"/>
            <a:r>
              <a:rPr lang="en-US" sz="1600" dirty="0"/>
              <a:t>limit your daily activities?</a:t>
            </a:r>
          </a:p>
          <a:p>
            <a:pPr lvl="1"/>
            <a:r>
              <a:rPr lang="en-US" sz="1600" dirty="0"/>
              <a:t>interfere with your walking?</a:t>
            </a:r>
          </a:p>
          <a:p>
            <a:pPr lvl="1"/>
            <a:r>
              <a:rPr lang="en-US" sz="1600" dirty="0"/>
              <a:t>interfere with going up stairs?</a:t>
            </a:r>
          </a:p>
          <a:p>
            <a:pPr lvl="1"/>
            <a:r>
              <a:rPr lang="en-US" sz="1600" dirty="0"/>
              <a:t>interfere with going down stairs?</a:t>
            </a:r>
          </a:p>
          <a:p>
            <a:r>
              <a:rPr lang="en-US" sz="2400" dirty="0"/>
              <a:t>How often did knee pain make you feel depressed?</a:t>
            </a:r>
          </a:p>
        </p:txBody>
      </p:sp>
    </p:spTree>
    <p:extLst>
      <p:ext uri="{BB962C8B-B14F-4D97-AF65-F5344CB8AC3E}">
        <p14:creationId xmlns:p14="http://schemas.microsoft.com/office/powerpoint/2010/main" val="192024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65127"/>
            <a:ext cx="8126244" cy="774126"/>
          </a:xfrm>
        </p:spPr>
        <p:txBody>
          <a:bodyPr>
            <a:normAutofit/>
          </a:bodyPr>
          <a:lstStyle/>
          <a:p>
            <a:pPr algn="ctr"/>
            <a:r>
              <a:rPr lang="en-US" dirty="0"/>
              <a:t>Administration Options</a:t>
            </a:r>
          </a:p>
        </p:txBody>
      </p:sp>
      <p:sp>
        <p:nvSpPr>
          <p:cNvPr id="3" name="Content Placeholder 2"/>
          <p:cNvSpPr>
            <a:spLocks noGrp="1"/>
          </p:cNvSpPr>
          <p:nvPr>
            <p:ph idx="1"/>
          </p:nvPr>
        </p:nvSpPr>
        <p:spPr>
          <a:xfrm>
            <a:off x="389107" y="1139253"/>
            <a:ext cx="8411182" cy="5037710"/>
          </a:xfrm>
        </p:spPr>
        <p:txBody>
          <a:bodyPr>
            <a:normAutofit/>
          </a:bodyPr>
          <a:lstStyle/>
          <a:p>
            <a:pPr marL="0" indent="0">
              <a:lnSpc>
                <a:spcPct val="114000"/>
              </a:lnSpc>
              <a:buNone/>
            </a:pPr>
            <a:endParaRPr lang="en-US" sz="3600" dirty="0"/>
          </a:p>
          <a:p>
            <a:pPr marL="466725" indent="-233363">
              <a:lnSpc>
                <a:spcPct val="114000"/>
              </a:lnSpc>
            </a:pPr>
            <a:r>
              <a:rPr lang="en-US" sz="3600" dirty="0"/>
              <a:t>Paper (short forms and profiles only)</a:t>
            </a:r>
          </a:p>
          <a:p>
            <a:pPr marL="466725" indent="-233363">
              <a:lnSpc>
                <a:spcPct val="114000"/>
              </a:lnSpc>
            </a:pPr>
            <a:r>
              <a:rPr lang="en-US" sz="3600" dirty="0"/>
              <a:t>Computer (e.g., Assessment Center, </a:t>
            </a:r>
            <a:r>
              <a:rPr lang="en-US" sz="3600" dirty="0" err="1"/>
              <a:t>REDCap</a:t>
            </a:r>
            <a:r>
              <a:rPr lang="en-US" sz="3600" dirty="0"/>
              <a:t>)</a:t>
            </a:r>
          </a:p>
          <a:p>
            <a:pPr marL="466725" indent="-233363">
              <a:lnSpc>
                <a:spcPct val="114000"/>
              </a:lnSpc>
            </a:pPr>
            <a:r>
              <a:rPr lang="en-US" sz="3600" dirty="0"/>
              <a:t>App (e.g., PROMIS iPad app)</a:t>
            </a:r>
          </a:p>
          <a:p>
            <a:pPr marL="0" indent="0">
              <a:buNone/>
            </a:pPr>
            <a:endParaRPr lang="en-US" dirty="0"/>
          </a:p>
        </p:txBody>
      </p:sp>
      <p:pic>
        <p:nvPicPr>
          <p:cNvPr id="5" name="Picture 2" descr="prom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424" y="54651"/>
            <a:ext cx="1502674" cy="94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8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4"/>
          <p:cNvSpPr>
            <a:spLocks noGrp="1"/>
          </p:cNvSpPr>
          <p:nvPr>
            <p:ph type="title"/>
          </p:nvPr>
        </p:nvSpPr>
        <p:spPr/>
        <p:txBody>
          <a:bodyPr>
            <a:noAutofit/>
          </a:bodyPr>
          <a:lstStyle/>
          <a:p>
            <a:pPr eaLnBrk="1" hangingPunct="1">
              <a:lnSpc>
                <a:spcPct val="100000"/>
              </a:lnSpc>
              <a:defRPr/>
            </a:pPr>
            <a:r>
              <a:rPr lang="en-US" sz="4528" dirty="0">
                <a:ea typeface="ＭＳ Ｐゴシック" pitchFamily="-105" charset="-128"/>
              </a:rPr>
              <a:t>PROMIS</a:t>
            </a:r>
            <a:r>
              <a:rPr lang="en-US" sz="4528" baseline="30000" dirty="0">
                <a:ea typeface="ＭＳ Ｐゴシック" pitchFamily="-105" charset="-128"/>
              </a:rPr>
              <a:t>®</a:t>
            </a:r>
            <a:r>
              <a:rPr lang="en-US" sz="4528" dirty="0">
                <a:ea typeface="ＭＳ Ｐゴシック" pitchFamily="-105" charset="-128"/>
              </a:rPr>
              <a:t> Profile Short Forms (v2) </a:t>
            </a:r>
            <a:br>
              <a:rPr lang="en-US" sz="4725" dirty="0">
                <a:ea typeface="ＭＳ Ｐゴシック" pitchFamily="-105" charset="-128"/>
              </a:rPr>
            </a:br>
            <a:r>
              <a:rPr lang="en-US" sz="2756" dirty="0">
                <a:ea typeface="ＭＳ Ｐゴシック" pitchFamily="-105" charset="-128"/>
              </a:rPr>
              <a:t>(29-43-57 items)</a:t>
            </a:r>
          </a:p>
        </p:txBody>
      </p:sp>
      <p:sp>
        <p:nvSpPr>
          <p:cNvPr id="9" name="Rectangle 8"/>
          <p:cNvSpPr/>
          <p:nvPr/>
        </p:nvSpPr>
        <p:spPr>
          <a:xfrm>
            <a:off x="2771775" y="2303860"/>
            <a:ext cx="2183086" cy="45005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00113">
              <a:defRPr/>
            </a:pPr>
            <a:r>
              <a:rPr lang="en-US" sz="1575" dirty="0">
                <a:ln w="0"/>
                <a:solidFill>
                  <a:prstClr val="black"/>
                </a:solidFill>
                <a:effectLst>
                  <a:outerShdw blurRad="38100" dist="19050" dir="2700000" algn="tl" rotWithShape="0">
                    <a:prstClr val="black">
                      <a:alpha val="40000"/>
                    </a:prstClr>
                  </a:outerShdw>
                </a:effectLst>
              </a:rPr>
              <a:t>Anxiety</a:t>
            </a:r>
          </a:p>
          <a:p>
            <a:pPr algn="ctr" defTabSz="900113">
              <a:defRPr/>
            </a:pPr>
            <a:r>
              <a:rPr lang="en-US" sz="1575" dirty="0">
                <a:ln w="0"/>
                <a:solidFill>
                  <a:prstClr val="black"/>
                </a:solidFill>
                <a:effectLst>
                  <a:outerShdw blurRad="38100" dist="19050" dir="2700000" algn="tl" rotWithShape="0">
                    <a:prstClr val="black">
                      <a:alpha val="40000"/>
                    </a:prstClr>
                  </a:outerShdw>
                </a:effectLst>
              </a:rPr>
              <a:t>29</a:t>
            </a:r>
          </a:p>
        </p:txBody>
      </p:sp>
      <p:sp>
        <p:nvSpPr>
          <p:cNvPr id="10" name="Rectangle 9"/>
          <p:cNvSpPr/>
          <p:nvPr/>
        </p:nvSpPr>
        <p:spPr>
          <a:xfrm>
            <a:off x="2771775" y="2828925"/>
            <a:ext cx="2214339" cy="45005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00113">
              <a:defRPr/>
            </a:pPr>
            <a:r>
              <a:rPr lang="en-US" sz="1575" dirty="0">
                <a:ln w="0"/>
                <a:solidFill>
                  <a:prstClr val="black"/>
                </a:solidFill>
                <a:effectLst>
                  <a:outerShdw blurRad="38100" dist="19050" dir="2700000" algn="tl" rotWithShape="0">
                    <a:prstClr val="black">
                      <a:alpha val="40000"/>
                    </a:prstClr>
                  </a:outerShdw>
                </a:effectLst>
              </a:rPr>
              <a:t>Depression</a:t>
            </a:r>
          </a:p>
          <a:p>
            <a:pPr algn="ctr" defTabSz="900113">
              <a:defRPr/>
            </a:pPr>
            <a:r>
              <a:rPr lang="en-US" sz="1575" dirty="0">
                <a:ln w="0"/>
                <a:solidFill>
                  <a:prstClr val="black"/>
                </a:solidFill>
                <a:effectLst>
                  <a:outerShdw blurRad="38100" dist="19050" dir="2700000" algn="tl" rotWithShape="0">
                    <a:prstClr val="black">
                      <a:alpha val="40000"/>
                    </a:prstClr>
                  </a:outerShdw>
                </a:effectLst>
              </a:rPr>
              <a:t>28</a:t>
            </a:r>
          </a:p>
        </p:txBody>
      </p:sp>
      <p:sp>
        <p:nvSpPr>
          <p:cNvPr id="11" name="Rectangle 10"/>
          <p:cNvSpPr/>
          <p:nvPr/>
        </p:nvSpPr>
        <p:spPr>
          <a:xfrm>
            <a:off x="2771775" y="3429000"/>
            <a:ext cx="2250281" cy="45005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Fatigue</a:t>
            </a:r>
          </a:p>
          <a:p>
            <a:pPr algn="ctr" defTabSz="900113">
              <a:defRPr/>
            </a:pPr>
            <a:r>
              <a:rPr lang="en-US" sz="1575" dirty="0">
                <a:solidFill>
                  <a:prstClr val="white"/>
                </a:solidFill>
              </a:rPr>
              <a:t>95</a:t>
            </a:r>
          </a:p>
        </p:txBody>
      </p:sp>
      <p:sp>
        <p:nvSpPr>
          <p:cNvPr id="12" name="Rectangle 11"/>
          <p:cNvSpPr/>
          <p:nvPr/>
        </p:nvSpPr>
        <p:spPr>
          <a:xfrm>
            <a:off x="2771775" y="3954066"/>
            <a:ext cx="2250281" cy="45005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Pain Interference</a:t>
            </a:r>
          </a:p>
          <a:p>
            <a:pPr algn="ctr" defTabSz="900113">
              <a:defRPr/>
            </a:pPr>
            <a:r>
              <a:rPr lang="en-US" sz="1575" dirty="0">
                <a:solidFill>
                  <a:prstClr val="white"/>
                </a:solidFill>
              </a:rPr>
              <a:t>41</a:t>
            </a:r>
          </a:p>
        </p:txBody>
      </p:sp>
      <p:sp>
        <p:nvSpPr>
          <p:cNvPr id="13" name="Rectangle 12"/>
          <p:cNvSpPr/>
          <p:nvPr/>
        </p:nvSpPr>
        <p:spPr>
          <a:xfrm>
            <a:off x="2771775" y="4479131"/>
            <a:ext cx="2250281" cy="45005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Sleep Disturbance</a:t>
            </a:r>
          </a:p>
          <a:p>
            <a:pPr algn="ctr" defTabSz="900113">
              <a:defRPr/>
            </a:pPr>
            <a:r>
              <a:rPr lang="en-US" sz="1575" dirty="0">
                <a:solidFill>
                  <a:prstClr val="white"/>
                </a:solidFill>
              </a:rPr>
              <a:t>27</a:t>
            </a:r>
          </a:p>
        </p:txBody>
      </p:sp>
      <p:sp>
        <p:nvSpPr>
          <p:cNvPr id="14" name="Rectangle 13"/>
          <p:cNvSpPr/>
          <p:nvPr/>
        </p:nvSpPr>
        <p:spPr>
          <a:xfrm>
            <a:off x="2771775" y="5079206"/>
            <a:ext cx="2250281" cy="450056"/>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Physical Function</a:t>
            </a:r>
          </a:p>
          <a:p>
            <a:pPr algn="ctr" defTabSz="900113">
              <a:defRPr/>
            </a:pPr>
            <a:r>
              <a:rPr lang="en-US" sz="1575" dirty="0">
                <a:solidFill>
                  <a:prstClr val="white"/>
                </a:solidFill>
              </a:rPr>
              <a:t>165</a:t>
            </a:r>
          </a:p>
        </p:txBody>
      </p:sp>
      <p:sp>
        <p:nvSpPr>
          <p:cNvPr id="15" name="Rectangle 14"/>
          <p:cNvSpPr/>
          <p:nvPr/>
        </p:nvSpPr>
        <p:spPr>
          <a:xfrm>
            <a:off x="2771775" y="5604272"/>
            <a:ext cx="2250281" cy="45005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900113">
              <a:defRPr/>
            </a:pPr>
            <a:r>
              <a:rPr lang="en-US" sz="1575" dirty="0">
                <a:solidFill>
                  <a:prstClr val="black"/>
                </a:solidFill>
              </a:rPr>
              <a:t>Ability to Participate</a:t>
            </a:r>
          </a:p>
          <a:p>
            <a:pPr algn="ctr" defTabSz="900113">
              <a:defRPr/>
            </a:pPr>
            <a:r>
              <a:rPr lang="en-US" sz="1575" dirty="0">
                <a:solidFill>
                  <a:prstClr val="black"/>
                </a:solidFill>
              </a:rPr>
              <a:t>35</a:t>
            </a:r>
          </a:p>
        </p:txBody>
      </p:sp>
      <p:grpSp>
        <p:nvGrpSpPr>
          <p:cNvPr id="2" name="Group 32"/>
          <p:cNvGrpSpPr>
            <a:grpSpLocks/>
          </p:cNvGrpSpPr>
          <p:nvPr/>
        </p:nvGrpSpPr>
        <p:grpSpPr bwMode="auto">
          <a:xfrm>
            <a:off x="6597253" y="2378869"/>
            <a:ext cx="450056" cy="225028"/>
            <a:chOff x="6629400" y="2362200"/>
            <a:chExt cx="457200" cy="228600"/>
          </a:xfrm>
        </p:grpSpPr>
        <p:sp>
          <p:nvSpPr>
            <p:cNvPr id="21" name="Rounded Rectangle 20"/>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22" name="Rounded Rectangle 21"/>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3" name="Group 33"/>
          <p:cNvGrpSpPr>
            <a:grpSpLocks/>
          </p:cNvGrpSpPr>
          <p:nvPr/>
        </p:nvGrpSpPr>
        <p:grpSpPr bwMode="auto">
          <a:xfrm>
            <a:off x="7197328" y="2378869"/>
            <a:ext cx="450056" cy="225028"/>
            <a:chOff x="7239000" y="2362200"/>
            <a:chExt cx="457200" cy="228600"/>
          </a:xfrm>
        </p:grpSpPr>
        <p:sp>
          <p:nvSpPr>
            <p:cNvPr id="23" name="Rounded Rectangle 22"/>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24" name="Rounded Rectangle 23"/>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sp>
        <p:nvSpPr>
          <p:cNvPr id="26" name="Left Brace 25"/>
          <p:cNvSpPr/>
          <p:nvPr/>
        </p:nvSpPr>
        <p:spPr>
          <a:xfrm rot="5400000">
            <a:off x="5809655" y="1741289"/>
            <a:ext cx="225028" cy="9001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27" name="TextBox 26"/>
          <p:cNvSpPr txBox="1">
            <a:spLocks noChangeArrowheads="1"/>
          </p:cNvSpPr>
          <p:nvPr/>
        </p:nvSpPr>
        <p:spPr bwMode="auto">
          <a:xfrm>
            <a:off x="5772150" y="2014762"/>
            <a:ext cx="311304" cy="3650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1772">
                <a:solidFill>
                  <a:prstClr val="black"/>
                </a:solidFill>
              </a:rPr>
              <a:t>4</a:t>
            </a:r>
          </a:p>
        </p:txBody>
      </p:sp>
      <p:sp>
        <p:nvSpPr>
          <p:cNvPr id="28" name="Left Brace 27"/>
          <p:cNvSpPr/>
          <p:nvPr/>
        </p:nvSpPr>
        <p:spPr>
          <a:xfrm rot="5400000">
            <a:off x="6109692" y="1216223"/>
            <a:ext cx="225028" cy="15001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29" name="TextBox 28"/>
          <p:cNvSpPr txBox="1">
            <a:spLocks noChangeArrowheads="1"/>
          </p:cNvSpPr>
          <p:nvPr/>
        </p:nvSpPr>
        <p:spPr bwMode="auto">
          <a:xfrm>
            <a:off x="6072187" y="1789734"/>
            <a:ext cx="311304" cy="3650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1772">
                <a:solidFill>
                  <a:prstClr val="black"/>
                </a:solidFill>
              </a:rPr>
              <a:t>6</a:t>
            </a:r>
          </a:p>
        </p:txBody>
      </p:sp>
      <p:sp>
        <p:nvSpPr>
          <p:cNvPr id="30" name="Left Brace 29"/>
          <p:cNvSpPr/>
          <p:nvPr/>
        </p:nvSpPr>
        <p:spPr>
          <a:xfrm rot="5400000">
            <a:off x="6441765" y="648184"/>
            <a:ext cx="235967" cy="217527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31" name="TextBox 30"/>
          <p:cNvSpPr txBox="1">
            <a:spLocks noChangeArrowheads="1"/>
          </p:cNvSpPr>
          <p:nvPr/>
        </p:nvSpPr>
        <p:spPr bwMode="auto">
          <a:xfrm>
            <a:off x="6439421" y="1553766"/>
            <a:ext cx="311304" cy="3650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1772">
                <a:solidFill>
                  <a:prstClr val="black"/>
                </a:solidFill>
              </a:rPr>
              <a:t>8</a:t>
            </a:r>
          </a:p>
        </p:txBody>
      </p:sp>
      <p:grpSp>
        <p:nvGrpSpPr>
          <p:cNvPr id="5" name="Group 39"/>
          <p:cNvGrpSpPr>
            <a:grpSpLocks/>
          </p:cNvGrpSpPr>
          <p:nvPr/>
        </p:nvGrpSpPr>
        <p:grpSpPr bwMode="auto">
          <a:xfrm>
            <a:off x="6597253" y="2903934"/>
            <a:ext cx="450056" cy="225028"/>
            <a:chOff x="6629400" y="2362200"/>
            <a:chExt cx="457200" cy="228600"/>
          </a:xfrm>
        </p:grpSpPr>
        <p:sp>
          <p:nvSpPr>
            <p:cNvPr id="41" name="Rounded Rectangle 40"/>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42" name="Rounded Rectangle 41"/>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6" name="Group 42"/>
          <p:cNvGrpSpPr>
            <a:grpSpLocks/>
          </p:cNvGrpSpPr>
          <p:nvPr/>
        </p:nvGrpSpPr>
        <p:grpSpPr bwMode="auto">
          <a:xfrm>
            <a:off x="7197328" y="2903934"/>
            <a:ext cx="450056" cy="225028"/>
            <a:chOff x="7239000" y="2362200"/>
            <a:chExt cx="457200" cy="228600"/>
          </a:xfrm>
        </p:grpSpPr>
        <p:sp>
          <p:nvSpPr>
            <p:cNvPr id="44" name="Rounded Rectangle 43"/>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45" name="Rounded Rectangle 44"/>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7" name="Group 50"/>
          <p:cNvGrpSpPr>
            <a:grpSpLocks/>
          </p:cNvGrpSpPr>
          <p:nvPr/>
        </p:nvGrpSpPr>
        <p:grpSpPr bwMode="auto">
          <a:xfrm>
            <a:off x="6597253" y="3504009"/>
            <a:ext cx="450056" cy="225028"/>
            <a:chOff x="6629400" y="2362200"/>
            <a:chExt cx="457200" cy="228600"/>
          </a:xfrm>
        </p:grpSpPr>
        <p:sp>
          <p:nvSpPr>
            <p:cNvPr id="52" name="Rounded Rectangle 51"/>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53" name="Rounded Rectangle 52"/>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8" name="Group 53"/>
          <p:cNvGrpSpPr>
            <a:grpSpLocks/>
          </p:cNvGrpSpPr>
          <p:nvPr/>
        </p:nvGrpSpPr>
        <p:grpSpPr bwMode="auto">
          <a:xfrm>
            <a:off x="7197328" y="3504009"/>
            <a:ext cx="450056" cy="225028"/>
            <a:chOff x="7239000" y="2362200"/>
            <a:chExt cx="457200" cy="228600"/>
          </a:xfrm>
        </p:grpSpPr>
        <p:sp>
          <p:nvSpPr>
            <p:cNvPr id="55" name="Rounded Rectangle 54"/>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56" name="Rounded Rectangle 55"/>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6" name="Group 61"/>
          <p:cNvGrpSpPr>
            <a:grpSpLocks/>
          </p:cNvGrpSpPr>
          <p:nvPr/>
        </p:nvGrpSpPr>
        <p:grpSpPr bwMode="auto">
          <a:xfrm>
            <a:off x="6597253" y="3954066"/>
            <a:ext cx="450056" cy="225028"/>
            <a:chOff x="6629400" y="2362200"/>
            <a:chExt cx="457200" cy="228600"/>
          </a:xfrm>
        </p:grpSpPr>
        <p:sp>
          <p:nvSpPr>
            <p:cNvPr id="63" name="Rounded Rectangle 62"/>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64" name="Rounded Rectangle 63"/>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25" name="Group 64"/>
          <p:cNvGrpSpPr>
            <a:grpSpLocks/>
          </p:cNvGrpSpPr>
          <p:nvPr/>
        </p:nvGrpSpPr>
        <p:grpSpPr bwMode="auto">
          <a:xfrm>
            <a:off x="7197328" y="3954066"/>
            <a:ext cx="450056" cy="225028"/>
            <a:chOff x="7239000" y="2362200"/>
            <a:chExt cx="457200" cy="228600"/>
          </a:xfrm>
        </p:grpSpPr>
        <p:sp>
          <p:nvSpPr>
            <p:cNvPr id="66" name="Rounded Rectangle 65"/>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67" name="Rounded Rectangle 66"/>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21856" name="Group 72"/>
          <p:cNvGrpSpPr>
            <a:grpSpLocks/>
          </p:cNvGrpSpPr>
          <p:nvPr/>
        </p:nvGrpSpPr>
        <p:grpSpPr bwMode="auto">
          <a:xfrm>
            <a:off x="6597253" y="4479131"/>
            <a:ext cx="450056" cy="225028"/>
            <a:chOff x="6629400" y="2362200"/>
            <a:chExt cx="457200" cy="228600"/>
          </a:xfrm>
        </p:grpSpPr>
        <p:sp>
          <p:nvSpPr>
            <p:cNvPr id="74" name="Rounded Rectangle 73"/>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75" name="Rounded Rectangle 74"/>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121857" name="Group 75"/>
          <p:cNvGrpSpPr>
            <a:grpSpLocks/>
          </p:cNvGrpSpPr>
          <p:nvPr/>
        </p:nvGrpSpPr>
        <p:grpSpPr bwMode="auto">
          <a:xfrm>
            <a:off x="7197328" y="4479131"/>
            <a:ext cx="450056" cy="225028"/>
            <a:chOff x="7239000" y="2362200"/>
            <a:chExt cx="457200" cy="228600"/>
          </a:xfrm>
        </p:grpSpPr>
        <p:sp>
          <p:nvSpPr>
            <p:cNvPr id="77" name="Rounded Rectangle 76"/>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78" name="Rounded Rectangle 77"/>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21859" name="Group 83"/>
          <p:cNvGrpSpPr>
            <a:grpSpLocks/>
          </p:cNvGrpSpPr>
          <p:nvPr/>
        </p:nvGrpSpPr>
        <p:grpSpPr bwMode="auto">
          <a:xfrm>
            <a:off x="6597253" y="5154216"/>
            <a:ext cx="450056" cy="225028"/>
            <a:chOff x="6629400" y="2362200"/>
            <a:chExt cx="457200" cy="228600"/>
          </a:xfrm>
        </p:grpSpPr>
        <p:sp>
          <p:nvSpPr>
            <p:cNvPr id="85" name="Rounded Rectangle 84"/>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86" name="Rounded Rectangle 85"/>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121860" name="Group 86"/>
          <p:cNvGrpSpPr>
            <a:grpSpLocks/>
          </p:cNvGrpSpPr>
          <p:nvPr/>
        </p:nvGrpSpPr>
        <p:grpSpPr bwMode="auto">
          <a:xfrm>
            <a:off x="7197328" y="5154216"/>
            <a:ext cx="450056" cy="225028"/>
            <a:chOff x="7239000" y="2362200"/>
            <a:chExt cx="457200" cy="228600"/>
          </a:xfrm>
        </p:grpSpPr>
        <p:sp>
          <p:nvSpPr>
            <p:cNvPr id="88" name="Rounded Rectangle 87"/>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89" name="Rounded Rectangle 88"/>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21861" name="Group 100"/>
          <p:cNvGrpSpPr>
            <a:grpSpLocks/>
          </p:cNvGrpSpPr>
          <p:nvPr/>
        </p:nvGrpSpPr>
        <p:grpSpPr bwMode="auto">
          <a:xfrm>
            <a:off x="5472112" y="2378869"/>
            <a:ext cx="900113" cy="3525441"/>
            <a:chOff x="5486400" y="2362200"/>
            <a:chExt cx="914400" cy="3581400"/>
          </a:xfrm>
        </p:grpSpPr>
        <p:grpSp>
          <p:nvGrpSpPr>
            <p:cNvPr id="102443" name="Group 31"/>
            <p:cNvGrpSpPr>
              <a:grpSpLocks/>
            </p:cNvGrpSpPr>
            <p:nvPr/>
          </p:nvGrpSpPr>
          <p:grpSpPr bwMode="auto">
            <a:xfrm>
              <a:off x="5486400" y="2362200"/>
              <a:ext cx="914400" cy="228600"/>
              <a:chOff x="5486400" y="2362200"/>
              <a:chExt cx="914400" cy="228600"/>
            </a:xfrm>
          </p:grpSpPr>
          <p:sp>
            <p:nvSpPr>
              <p:cNvPr id="17" name="Rounded Rectangle 16"/>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18" name="Rounded Rectangle 17"/>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19" name="Rounded Rectangle 18"/>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20" name="Rounded Rectangle 19"/>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4" name="Group 34"/>
            <p:cNvGrpSpPr>
              <a:grpSpLocks/>
            </p:cNvGrpSpPr>
            <p:nvPr/>
          </p:nvGrpSpPr>
          <p:grpSpPr bwMode="auto">
            <a:xfrm>
              <a:off x="5486400" y="2895600"/>
              <a:ext cx="914400" cy="228600"/>
              <a:chOff x="5486400" y="2362200"/>
              <a:chExt cx="914400" cy="228600"/>
            </a:xfrm>
          </p:grpSpPr>
          <p:sp>
            <p:nvSpPr>
              <p:cNvPr id="36" name="Rounded Rectangle 35"/>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37" name="Rounded Rectangle 36"/>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38" name="Rounded Rectangle 37"/>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39" name="Rounded Rectangle 38"/>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5" name="Group 45"/>
            <p:cNvGrpSpPr>
              <a:grpSpLocks/>
            </p:cNvGrpSpPr>
            <p:nvPr/>
          </p:nvGrpSpPr>
          <p:grpSpPr bwMode="auto">
            <a:xfrm>
              <a:off x="5486400" y="3505200"/>
              <a:ext cx="914400" cy="228600"/>
              <a:chOff x="5486400" y="2362200"/>
              <a:chExt cx="914400" cy="228600"/>
            </a:xfrm>
          </p:grpSpPr>
          <p:sp>
            <p:nvSpPr>
              <p:cNvPr id="47" name="Rounded Rectangle 46"/>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48" name="Rounded Rectangle 47"/>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49" name="Rounded Rectangle 48"/>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50" name="Rounded Rectangle 49"/>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6" name="Group 56"/>
            <p:cNvGrpSpPr>
              <a:grpSpLocks/>
            </p:cNvGrpSpPr>
            <p:nvPr/>
          </p:nvGrpSpPr>
          <p:grpSpPr bwMode="auto">
            <a:xfrm>
              <a:off x="5486400" y="3962400"/>
              <a:ext cx="914400" cy="228600"/>
              <a:chOff x="5486400" y="2362200"/>
              <a:chExt cx="914400" cy="228600"/>
            </a:xfrm>
          </p:grpSpPr>
          <p:sp>
            <p:nvSpPr>
              <p:cNvPr id="58" name="Rounded Rectangle 57"/>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59" name="Rounded Rectangle 58"/>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60" name="Rounded Rectangle 59"/>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61" name="Rounded Rectangle 60"/>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7" name="Group 67"/>
            <p:cNvGrpSpPr>
              <a:grpSpLocks/>
            </p:cNvGrpSpPr>
            <p:nvPr/>
          </p:nvGrpSpPr>
          <p:grpSpPr bwMode="auto">
            <a:xfrm>
              <a:off x="5486400" y="4495800"/>
              <a:ext cx="914400" cy="228600"/>
              <a:chOff x="5486400" y="2362200"/>
              <a:chExt cx="914400" cy="228600"/>
            </a:xfrm>
          </p:grpSpPr>
          <p:sp>
            <p:nvSpPr>
              <p:cNvPr id="69" name="Rounded Rectangle 68"/>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70" name="Rounded Rectangle 69"/>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71" name="Rounded Rectangle 70"/>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72" name="Rounded Rectangle 71"/>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8" name="Group 78"/>
            <p:cNvGrpSpPr>
              <a:grpSpLocks/>
            </p:cNvGrpSpPr>
            <p:nvPr/>
          </p:nvGrpSpPr>
          <p:grpSpPr bwMode="auto">
            <a:xfrm>
              <a:off x="5486400" y="5181600"/>
              <a:ext cx="914400" cy="228600"/>
              <a:chOff x="5486400" y="2362200"/>
              <a:chExt cx="914400" cy="228600"/>
            </a:xfrm>
          </p:grpSpPr>
          <p:sp>
            <p:nvSpPr>
              <p:cNvPr id="80" name="Rounded Rectangle 79"/>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81" name="Rounded Rectangle 80"/>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82" name="Rounded Rectangle 81"/>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83" name="Rounded Rectangle 82"/>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9" name="Group 89"/>
            <p:cNvGrpSpPr>
              <a:grpSpLocks/>
            </p:cNvGrpSpPr>
            <p:nvPr/>
          </p:nvGrpSpPr>
          <p:grpSpPr bwMode="auto">
            <a:xfrm>
              <a:off x="5486400" y="5715000"/>
              <a:ext cx="914400" cy="228600"/>
              <a:chOff x="5486400" y="2362200"/>
              <a:chExt cx="914400" cy="228600"/>
            </a:xfrm>
          </p:grpSpPr>
          <p:sp>
            <p:nvSpPr>
              <p:cNvPr id="91" name="Rounded Rectangle 90"/>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92" name="Rounded Rectangle 91"/>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93" name="Rounded Rectangle 92"/>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94" name="Rounded Rectangle 93"/>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grpSp>
        <p:nvGrpSpPr>
          <p:cNvPr id="121869" name="Group 94"/>
          <p:cNvGrpSpPr>
            <a:grpSpLocks/>
          </p:cNvGrpSpPr>
          <p:nvPr/>
        </p:nvGrpSpPr>
        <p:grpSpPr bwMode="auto">
          <a:xfrm>
            <a:off x="6597253" y="5679281"/>
            <a:ext cx="450056" cy="225028"/>
            <a:chOff x="6629400" y="2362200"/>
            <a:chExt cx="457200" cy="228600"/>
          </a:xfrm>
        </p:grpSpPr>
        <p:sp>
          <p:nvSpPr>
            <p:cNvPr id="96" name="Rounded Rectangle 95"/>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97" name="Rounded Rectangle 96"/>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121870" name="Group 97"/>
          <p:cNvGrpSpPr>
            <a:grpSpLocks/>
          </p:cNvGrpSpPr>
          <p:nvPr/>
        </p:nvGrpSpPr>
        <p:grpSpPr bwMode="auto">
          <a:xfrm>
            <a:off x="7197328" y="5679281"/>
            <a:ext cx="450056" cy="225028"/>
            <a:chOff x="7239000" y="2362200"/>
            <a:chExt cx="457200" cy="228600"/>
          </a:xfrm>
        </p:grpSpPr>
        <p:sp>
          <p:nvSpPr>
            <p:cNvPr id="99" name="Rounded Rectangle 98"/>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100" name="Rounded Rectangle 99"/>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sp>
        <p:nvSpPr>
          <p:cNvPr id="102" name="Left Brace 101"/>
          <p:cNvSpPr/>
          <p:nvPr/>
        </p:nvSpPr>
        <p:spPr>
          <a:xfrm>
            <a:off x="2321719" y="2378869"/>
            <a:ext cx="225028" cy="82510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103" name="Left Brace 102"/>
          <p:cNvSpPr/>
          <p:nvPr/>
        </p:nvSpPr>
        <p:spPr>
          <a:xfrm>
            <a:off x="2321719" y="3429000"/>
            <a:ext cx="225028" cy="202525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104" name="Left Brace 103"/>
          <p:cNvSpPr/>
          <p:nvPr/>
        </p:nvSpPr>
        <p:spPr>
          <a:xfrm>
            <a:off x="2321719" y="5604272"/>
            <a:ext cx="225028" cy="450056"/>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98340" name="TextBox 104"/>
          <p:cNvSpPr txBox="1">
            <a:spLocks noChangeArrowheads="1"/>
          </p:cNvSpPr>
          <p:nvPr/>
        </p:nvSpPr>
        <p:spPr bwMode="auto">
          <a:xfrm>
            <a:off x="1094640" y="2603897"/>
            <a:ext cx="1093569" cy="4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2363" dirty="0">
                <a:solidFill>
                  <a:prstClr val="black"/>
                </a:solidFill>
              </a:rPr>
              <a:t>Mental</a:t>
            </a:r>
          </a:p>
        </p:txBody>
      </p:sp>
      <p:sp>
        <p:nvSpPr>
          <p:cNvPr id="98341" name="TextBox 105"/>
          <p:cNvSpPr txBox="1">
            <a:spLocks noChangeArrowheads="1"/>
          </p:cNvSpPr>
          <p:nvPr/>
        </p:nvSpPr>
        <p:spPr bwMode="auto">
          <a:xfrm>
            <a:off x="1029408" y="4169526"/>
            <a:ext cx="1314784" cy="4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2363" dirty="0">
                <a:solidFill>
                  <a:prstClr val="black"/>
                </a:solidFill>
              </a:rPr>
              <a:t>Physical</a:t>
            </a:r>
          </a:p>
        </p:txBody>
      </p:sp>
      <p:sp>
        <p:nvSpPr>
          <p:cNvPr id="98342" name="TextBox 106"/>
          <p:cNvSpPr txBox="1">
            <a:spLocks noChangeArrowheads="1"/>
          </p:cNvSpPr>
          <p:nvPr/>
        </p:nvSpPr>
        <p:spPr bwMode="auto">
          <a:xfrm>
            <a:off x="1146319" y="5594704"/>
            <a:ext cx="1010213" cy="4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2363" dirty="0">
                <a:solidFill>
                  <a:prstClr val="black"/>
                </a:solidFill>
              </a:rPr>
              <a:t>Social</a:t>
            </a:r>
          </a:p>
        </p:txBody>
      </p:sp>
      <p:sp>
        <p:nvSpPr>
          <p:cNvPr id="4" name="TextBox 3"/>
          <p:cNvSpPr txBox="1"/>
          <p:nvPr/>
        </p:nvSpPr>
        <p:spPr>
          <a:xfrm>
            <a:off x="2659260" y="6245244"/>
            <a:ext cx="3150394" cy="516423"/>
          </a:xfrm>
          <a:prstGeom prst="rect">
            <a:avLst/>
          </a:prstGeom>
          <a:noFill/>
        </p:spPr>
        <p:txBody>
          <a:bodyPr wrap="square" rtlCol="0">
            <a:spAutoFit/>
          </a:bodyPr>
          <a:lstStyle/>
          <a:p>
            <a:pPr defTabSz="900113"/>
            <a:r>
              <a:rPr lang="en-US" sz="2756" dirty="0">
                <a:solidFill>
                  <a:srgbClr val="2F5897"/>
                </a:solidFill>
                <a:effectLst>
                  <a:outerShdw blurRad="63500" dist="38100" dir="5400000" algn="t" rotWithShape="0">
                    <a:prstClr val="black">
                      <a:alpha val="25000"/>
                    </a:prstClr>
                  </a:outerShdw>
                </a:effectLst>
                <a:ea typeface="ＭＳ Ｐゴシック" pitchFamily="-105" charset="-128"/>
              </a:rPr>
              <a:t>(+ pain intensity)</a:t>
            </a:r>
            <a:endParaRPr lang="en-US" sz="1772" dirty="0">
              <a:solidFill>
                <a:prstClr val="black"/>
              </a:solidFill>
            </a:endParaRPr>
          </a:p>
        </p:txBody>
      </p:sp>
    </p:spTree>
    <p:extLst>
      <p:ext uri="{BB962C8B-B14F-4D97-AF65-F5344CB8AC3E}">
        <p14:creationId xmlns:p14="http://schemas.microsoft.com/office/powerpoint/2010/main" val="304457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vertical)">
                                      <p:cBhvr>
                                        <p:cTn id="7" dur="500"/>
                                        <p:tgtEl>
                                          <p:spTgt spid="1218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vertical)">
                                      <p:cBhvr>
                                        <p:cTn id="20" dur="500"/>
                                        <p:tgtEl>
                                          <p:spTgt spid="2"/>
                                        </p:tgtEl>
                                      </p:cBhvr>
                                    </p:animEffect>
                                  </p:childTnLst>
                                </p:cTn>
                              </p:par>
                              <p:par>
                                <p:cTn id="21" presetID="3" presetClass="entr" presetSubtype="5"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vertical)">
                                      <p:cBhvr>
                                        <p:cTn id="23" dur="500"/>
                                        <p:tgtEl>
                                          <p:spTgt spid="5"/>
                                        </p:tgtEl>
                                      </p:cBhvr>
                                    </p:animEffect>
                                  </p:childTnLst>
                                </p:cTn>
                              </p:par>
                              <p:par>
                                <p:cTn id="24" presetID="3" presetClass="entr" presetSubtype="5"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vertical)">
                                      <p:cBhvr>
                                        <p:cTn id="26" dur="500"/>
                                        <p:tgtEl>
                                          <p:spTgt spid="7"/>
                                        </p:tgtEl>
                                      </p:cBhvr>
                                    </p:animEffect>
                                  </p:childTnLst>
                                </p:cTn>
                              </p:par>
                              <p:par>
                                <p:cTn id="27" presetID="3" presetClass="entr" presetSubtype="5"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vertical)">
                                      <p:cBhvr>
                                        <p:cTn id="29" dur="500"/>
                                        <p:tgtEl>
                                          <p:spTgt spid="16"/>
                                        </p:tgtEl>
                                      </p:cBhvr>
                                    </p:animEffect>
                                  </p:childTnLst>
                                </p:cTn>
                              </p:par>
                              <p:par>
                                <p:cTn id="30" presetID="3" presetClass="entr" presetSubtype="5" fill="hold" nodeType="withEffect">
                                  <p:stCondLst>
                                    <p:cond delay="0"/>
                                  </p:stCondLst>
                                  <p:childTnLst>
                                    <p:set>
                                      <p:cBhvr>
                                        <p:cTn id="31" dur="1" fill="hold">
                                          <p:stCondLst>
                                            <p:cond delay="0"/>
                                          </p:stCondLst>
                                        </p:cTn>
                                        <p:tgtEl>
                                          <p:spTgt spid="121856"/>
                                        </p:tgtEl>
                                        <p:attrNameLst>
                                          <p:attrName>style.visibility</p:attrName>
                                        </p:attrNameLst>
                                      </p:cBhvr>
                                      <p:to>
                                        <p:strVal val="visible"/>
                                      </p:to>
                                    </p:set>
                                    <p:animEffect transition="in" filter="blinds(vertical)">
                                      <p:cBhvr>
                                        <p:cTn id="32" dur="500"/>
                                        <p:tgtEl>
                                          <p:spTgt spid="121856"/>
                                        </p:tgtEl>
                                      </p:cBhvr>
                                    </p:animEffect>
                                  </p:childTnLst>
                                </p:cTn>
                              </p:par>
                              <p:par>
                                <p:cTn id="33" presetID="3" presetClass="entr" presetSubtype="5" fill="hold" nodeType="withEffect">
                                  <p:stCondLst>
                                    <p:cond delay="0"/>
                                  </p:stCondLst>
                                  <p:childTnLst>
                                    <p:set>
                                      <p:cBhvr>
                                        <p:cTn id="34" dur="1" fill="hold">
                                          <p:stCondLst>
                                            <p:cond delay="0"/>
                                          </p:stCondLst>
                                        </p:cTn>
                                        <p:tgtEl>
                                          <p:spTgt spid="121859"/>
                                        </p:tgtEl>
                                        <p:attrNameLst>
                                          <p:attrName>style.visibility</p:attrName>
                                        </p:attrNameLst>
                                      </p:cBhvr>
                                      <p:to>
                                        <p:strVal val="visible"/>
                                      </p:to>
                                    </p:set>
                                    <p:animEffect transition="in" filter="blinds(vertical)">
                                      <p:cBhvr>
                                        <p:cTn id="35" dur="500"/>
                                        <p:tgtEl>
                                          <p:spTgt spid="121859"/>
                                        </p:tgtEl>
                                      </p:cBhvr>
                                    </p:animEffect>
                                  </p:childTnLst>
                                </p:cTn>
                              </p:par>
                              <p:par>
                                <p:cTn id="36" presetID="3" presetClass="entr" presetSubtype="5" fill="hold" nodeType="withEffect">
                                  <p:stCondLst>
                                    <p:cond delay="0"/>
                                  </p:stCondLst>
                                  <p:childTnLst>
                                    <p:set>
                                      <p:cBhvr>
                                        <p:cTn id="37" dur="1" fill="hold">
                                          <p:stCondLst>
                                            <p:cond delay="0"/>
                                          </p:stCondLst>
                                        </p:cTn>
                                        <p:tgtEl>
                                          <p:spTgt spid="121869"/>
                                        </p:tgtEl>
                                        <p:attrNameLst>
                                          <p:attrName>style.visibility</p:attrName>
                                        </p:attrNameLst>
                                      </p:cBhvr>
                                      <p:to>
                                        <p:strVal val="visible"/>
                                      </p:to>
                                    </p:set>
                                    <p:animEffect transition="in" filter="blinds(vertical)">
                                      <p:cBhvr>
                                        <p:cTn id="38" dur="500"/>
                                        <p:tgtEl>
                                          <p:spTgt spid="12186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5"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linds(vertical)">
                                      <p:cBhvr>
                                        <p:cTn id="51" dur="500"/>
                                        <p:tgtEl>
                                          <p:spTgt spid="3"/>
                                        </p:tgtEl>
                                      </p:cBhvr>
                                    </p:animEffect>
                                  </p:childTnLst>
                                </p:cTn>
                              </p:par>
                              <p:par>
                                <p:cTn id="52" presetID="3" presetClass="entr" presetSubtype="5"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vertical)">
                                      <p:cBhvr>
                                        <p:cTn id="54" dur="500"/>
                                        <p:tgtEl>
                                          <p:spTgt spid="6"/>
                                        </p:tgtEl>
                                      </p:cBhvr>
                                    </p:animEffect>
                                  </p:childTnLst>
                                </p:cTn>
                              </p:par>
                              <p:par>
                                <p:cTn id="55" presetID="3" presetClass="entr" presetSubtype="5"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vertical)">
                                      <p:cBhvr>
                                        <p:cTn id="57" dur="500"/>
                                        <p:tgtEl>
                                          <p:spTgt spid="8"/>
                                        </p:tgtEl>
                                      </p:cBhvr>
                                    </p:animEffect>
                                  </p:childTnLst>
                                </p:cTn>
                              </p:par>
                              <p:par>
                                <p:cTn id="58" presetID="3" presetClass="entr" presetSubtype="5"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linds(vertical)">
                                      <p:cBhvr>
                                        <p:cTn id="60" dur="500"/>
                                        <p:tgtEl>
                                          <p:spTgt spid="25"/>
                                        </p:tgtEl>
                                      </p:cBhvr>
                                    </p:animEffect>
                                  </p:childTnLst>
                                </p:cTn>
                              </p:par>
                              <p:par>
                                <p:cTn id="61" presetID="3" presetClass="entr" presetSubtype="5" fill="hold" nodeType="withEffect">
                                  <p:stCondLst>
                                    <p:cond delay="0"/>
                                  </p:stCondLst>
                                  <p:childTnLst>
                                    <p:set>
                                      <p:cBhvr>
                                        <p:cTn id="62" dur="1" fill="hold">
                                          <p:stCondLst>
                                            <p:cond delay="0"/>
                                          </p:stCondLst>
                                        </p:cTn>
                                        <p:tgtEl>
                                          <p:spTgt spid="121857"/>
                                        </p:tgtEl>
                                        <p:attrNameLst>
                                          <p:attrName>style.visibility</p:attrName>
                                        </p:attrNameLst>
                                      </p:cBhvr>
                                      <p:to>
                                        <p:strVal val="visible"/>
                                      </p:to>
                                    </p:set>
                                    <p:animEffect transition="in" filter="blinds(vertical)">
                                      <p:cBhvr>
                                        <p:cTn id="63" dur="500"/>
                                        <p:tgtEl>
                                          <p:spTgt spid="121857"/>
                                        </p:tgtEl>
                                      </p:cBhvr>
                                    </p:animEffect>
                                  </p:childTnLst>
                                </p:cTn>
                              </p:par>
                              <p:par>
                                <p:cTn id="64" presetID="3" presetClass="entr" presetSubtype="5" fill="hold" nodeType="withEffect">
                                  <p:stCondLst>
                                    <p:cond delay="0"/>
                                  </p:stCondLst>
                                  <p:childTnLst>
                                    <p:set>
                                      <p:cBhvr>
                                        <p:cTn id="65" dur="1" fill="hold">
                                          <p:stCondLst>
                                            <p:cond delay="0"/>
                                          </p:stCondLst>
                                        </p:cTn>
                                        <p:tgtEl>
                                          <p:spTgt spid="121860"/>
                                        </p:tgtEl>
                                        <p:attrNameLst>
                                          <p:attrName>style.visibility</p:attrName>
                                        </p:attrNameLst>
                                      </p:cBhvr>
                                      <p:to>
                                        <p:strVal val="visible"/>
                                      </p:to>
                                    </p:set>
                                    <p:animEffect transition="in" filter="blinds(vertical)">
                                      <p:cBhvr>
                                        <p:cTn id="66" dur="500"/>
                                        <p:tgtEl>
                                          <p:spTgt spid="121860"/>
                                        </p:tgtEl>
                                      </p:cBhvr>
                                    </p:animEffect>
                                  </p:childTnLst>
                                </p:cTn>
                              </p:par>
                              <p:par>
                                <p:cTn id="67" presetID="3" presetClass="entr" presetSubtype="5" fill="hold" nodeType="withEffect">
                                  <p:stCondLst>
                                    <p:cond delay="0"/>
                                  </p:stCondLst>
                                  <p:childTnLst>
                                    <p:set>
                                      <p:cBhvr>
                                        <p:cTn id="68" dur="1" fill="hold">
                                          <p:stCondLst>
                                            <p:cond delay="0"/>
                                          </p:stCondLst>
                                        </p:cTn>
                                        <p:tgtEl>
                                          <p:spTgt spid="121870"/>
                                        </p:tgtEl>
                                        <p:attrNameLst>
                                          <p:attrName>style.visibility</p:attrName>
                                        </p:attrNameLst>
                                      </p:cBhvr>
                                      <p:to>
                                        <p:strVal val="visible"/>
                                      </p:to>
                                    </p:set>
                                    <p:animEffect transition="in" filter="blinds(vertical)">
                                      <p:cBhvr>
                                        <p:cTn id="69" dur="500"/>
                                        <p:tgtEl>
                                          <p:spTgt spid="12187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C30195DD319E4EB9F665762508A33C" ma:contentTypeVersion="0" ma:contentTypeDescription="Create a new document." ma:contentTypeScope="" ma:versionID="8e87d172d574ff4a9e28cb63a5c5d88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1F197E-891E-46A9-B9C0-F98D22CC274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9FC70278-BD00-4268-9F70-6A925AA41854}">
  <ds:schemaRefs>
    <ds:schemaRef ds:uri="http://schemas.microsoft.com/sharepoint/v3/contenttype/forms"/>
  </ds:schemaRefs>
</ds:datastoreItem>
</file>

<file path=customXml/itemProps3.xml><?xml version="1.0" encoding="utf-8"?>
<ds:datastoreItem xmlns:ds="http://schemas.openxmlformats.org/officeDocument/2006/customXml" ds:itemID="{C66D8DA7-4E17-4DFF-B901-D33A84C55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Office Theme</Template>
  <TotalTime>3648</TotalTime>
  <Words>781</Words>
  <Application>Microsoft Office PowerPoint</Application>
  <PresentationFormat>On-screen Show (4:3)</PresentationFormat>
  <Paragraphs>175</Paragraphs>
  <Slides>14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ＭＳ Ｐゴシック</vt:lpstr>
      <vt:lpstr>ＭＳ Ｐゴシック</vt:lpstr>
      <vt:lpstr>Arial</vt:lpstr>
      <vt:lpstr>Calibri</vt:lpstr>
      <vt:lpstr>Calibri Light</vt:lpstr>
      <vt:lpstr>Comic Sans MS</vt:lpstr>
      <vt:lpstr>Courier New</vt:lpstr>
      <vt:lpstr>Gill Sans</vt:lpstr>
      <vt:lpstr>Times New Roman</vt:lpstr>
      <vt:lpstr>ヒラギノ角ゴ Pro W3</vt:lpstr>
      <vt:lpstr>ヒラギノ角ゴ ProN W3</vt:lpstr>
      <vt:lpstr>Office Theme</vt:lpstr>
      <vt:lpstr> NIH: Patient-Reported Outcomes Measurement Information System (PROMIS®)  Ron D. Hays Functional Vision and Visual Function </vt:lpstr>
      <vt:lpstr>    Disclosures  </vt:lpstr>
      <vt:lpstr>PROMIS</vt:lpstr>
      <vt:lpstr>PowerPoint Presentation</vt:lpstr>
      <vt:lpstr>PowerPoint Presentation</vt:lpstr>
      <vt:lpstr>PROMIS Fatigue Across Five Clinical Conditions</vt:lpstr>
      <vt:lpstr>Content can be expanded to be condition-specific: Pain Interference “Plus” Items</vt:lpstr>
      <vt:lpstr>Administration Options</vt:lpstr>
      <vt:lpstr>PROMIS® Profile Short Forms (v2)  (29-43-57 items)</vt:lpstr>
      <vt:lpstr>Computer Adaptive Tests</vt:lpstr>
      <vt:lpstr>PowerPoint Presentation</vt:lpstr>
      <vt:lpstr>Test Information Functions: Separate and Combined</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 E Rothrock</dc:creator>
  <cp:lastModifiedBy>Ron Hays</cp:lastModifiedBy>
  <cp:revision>112</cp:revision>
  <dcterms:created xsi:type="dcterms:W3CDTF">2016-08-31T18:46:29Z</dcterms:created>
  <dcterms:modified xsi:type="dcterms:W3CDTF">2016-11-10T14:40:11Z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0x010100F5C30195DD319E4EB9F665762508A33C</vt:lpwstr>
  </property>
</Properties>
</file>