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0"/>
  </p:notesMasterIdLst>
  <p:handoutMasterIdLst>
    <p:handoutMasterId r:id="rId31"/>
  </p:handoutMasterIdLst>
  <p:sldIdLst>
    <p:sldId id="598" r:id="rId2"/>
    <p:sldId id="334" r:id="rId3"/>
    <p:sldId id="380" r:id="rId4"/>
    <p:sldId id="545" r:id="rId5"/>
    <p:sldId id="602" r:id="rId6"/>
    <p:sldId id="601" r:id="rId7"/>
    <p:sldId id="546" r:id="rId8"/>
    <p:sldId id="642" r:id="rId9"/>
    <p:sldId id="340" r:id="rId10"/>
    <p:sldId id="646" r:id="rId11"/>
    <p:sldId id="599" r:id="rId12"/>
    <p:sldId id="548" r:id="rId13"/>
    <p:sldId id="648" r:id="rId14"/>
    <p:sldId id="649" r:id="rId15"/>
    <p:sldId id="573" r:id="rId16"/>
    <p:sldId id="587" r:id="rId17"/>
    <p:sldId id="588" r:id="rId18"/>
    <p:sldId id="641" r:id="rId19"/>
    <p:sldId id="640" r:id="rId20"/>
    <p:sldId id="643" r:id="rId21"/>
    <p:sldId id="589" r:id="rId22"/>
    <p:sldId id="590" r:id="rId23"/>
    <p:sldId id="591" r:id="rId24"/>
    <p:sldId id="592" r:id="rId25"/>
    <p:sldId id="593" r:id="rId26"/>
    <p:sldId id="594" r:id="rId27"/>
    <p:sldId id="595" r:id="rId28"/>
    <p:sldId id="524" r:id="rId29"/>
  </p:sldIdLst>
  <p:sldSz cx="9144000" cy="6858000" type="screen4x3"/>
  <p:notesSz cx="7102475" cy="93884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Objects="1">
      <p:cViewPr varScale="1">
        <p:scale>
          <a:sx n="107" d="100"/>
          <a:sy n="107" d="100"/>
        </p:scale>
        <p:origin x="11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589"/>
    </p:cViewPr>
  </p:sorterViewPr>
  <p:notesViewPr>
    <p:cSldViewPr snapToObjects="1">
      <p:cViewPr varScale="1">
        <p:scale>
          <a:sx n="56" d="100"/>
          <a:sy n="56" d="100"/>
        </p:scale>
        <p:origin x="2850" y="7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3078058" cy="469583"/>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24417" y="1"/>
            <a:ext cx="3078058" cy="469583"/>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918893"/>
            <a:ext cx="3078058" cy="469582"/>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24417" y="8918893"/>
            <a:ext cx="3078058" cy="469582"/>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06.248"/>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28568 7953,'0'2,"0"7,3 1,3-1,0 0,0 4,3 3,1 0,-2 3,1-2,-2-1,0-4,5-3,0 4,-2 4,-3 3,-2 2,-3 1,0-2,-2 1,2-4,6-4,1-3,0 3,-3 6,-1 2,-2 0,-2 1,0-1,-2 1,1-1,0 1,7-4,3-1,-1 2,-2 1,-1 2,-3-1,-1 1,-1 0,-6 0,-2-1,0 1,-4 3,-2 1,-4 0,-7 7,-9 6,-2-1,1-2,2 1,8-4,8-3,6-12,10-8,5-2,2 1,2 0,-1 4,4 0,2-3,4-13,-1-1,-4 1,-4 8,-3 4,-4 4,-3-2,-2 9,-1-8,1 1,0 2,1 0,1 2,1 1,0 2,0 5,-3 1,0 8,0 1,1-1,0-4,1-15,0-4,1-3,2-7,2-9,-1-1,0 3,-1 8,2 5,0 8,-1 2,0 1,-1 3,-2 4,1 1,4-16,2-4,-1 0,1 9,0 10,-2 7,-1 16,-2 9,0 4,-2-8,0-8,0-8,-1-4,1-2,0-5,0-4,-1 0,1-3,0 1,0-5,0-4,0-1,0 0,0 7,0 3,0 2,0 3,0-2,0 0,0-1,0-2,0 1,0 3,-4 1,-6 8,1 5,-5 3,1-5,3-3,2 0,4-28,-4-31,0-7,2 2,1 11,2 12,1 11,2 9,0 10,0 4,0 2,0-1,1-4,-1 1,0-3,0 1,0-15,0-2,0-1,0 5,0 7,0 4,3-2,0-1,0 0,0 1,-2 2,1-1,-2 2,0-1,0 0,0 2,0 3,0 0,0 0,0-2,0 1,0-3,0-1,0 0,0 4,0 0,0 2,0-2,0-1,0 0,0-4,0 2,0-2,0 4,0 2,0 1,0-1,0-1,0-4,0 1,0-1,0 1,0 4,0 0,0 0,0 0,0-4,0 1,0-2,0 1,0-2,0 5,2-3,2-2,-1 0,0-1,-2 2,0 0,0 1,-1-1,0-1,0 3,5-1,2-1,-1 0,-1 0,1-3,0-1,-2 0,-1 0,-1 1,-1 1,-1 5,0 1,0 2,0-2,0 0,-1-2,1-1,0-1,0-1,0 2,0 3,0 2,0 0,0-2,0-2,0-1,0-1,0 3,0 3,0-1,0 0,0-1,0-3,0 0,0-2,5-3,2 0,-1 4,-1 2,-1-1,-2 1,-1-1,0 1,-1-1,7-5,3 1,-1-1,-1 4,-3 2,-2 1,-1-1,-1 2,-1-3,-1 2,1-2,0-2,-1 4,1 2,0-1,0 1,0-2,0 0,0-1,0-3,0 2,0 3,0 0,0 1,0-1,0 0,0-2,0-2,0 3,0 2,0 0,0-1,0-1,0 1,0-3,0-2,0 2,0 3,0 0,0 1,0-1,0-2,0-1,0-1,0 1,0-1,0 1,-5-3,-2 2,1 1,1 1,1 0,2-3,-4-3,-2 0,2-1,1 2,2 6,1 1,1 1,0-3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16.842"/>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28797 17478,'0'5,"0"4,0 6,0 2,0 2,0 2,0-1,0 3,0-1,0 3,5-2,2 0,-1-2,-1-1,-1 0,-2 0,-1 1,0 0,2-5,5-3,1 0,0 0,-3 6,-1 2,-2 3,-2-1,0 1,-1-1,-1-9,1-10,2-24,1 1,0 4,0 9,-7 4,-1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30.903"/>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32166 17588,'-5'0,"-4"0,-9 0,-40 8,-24 4,-2 6,10 2,13 3,14 0,8-5,10-1,10 0,9-5,5-7,2-4,-4-3,-1 5,1 9,2 5,1 4,2 2,1-9,1-3,-2-2,-7 3,-7 12,-31 34,-11 18,2-2,9-11,14-12,12-6,10-8,6-19,5-16,2-8,0 7,0 4,0 5,0 4,-1 4,0 3,-1 1,0 1,0 0,0-2,0 3,-1 2,1 1,3-6,5-19,10-14,0-3,-1 9,-4 8,-5 8,-3 5,-3 3,-1 3,-2 1,0 1,1 0,4-5,4-10,7-14,0-16,2-6,2-12,-4 6,-3 15,-4 17,-4 12,-2 6,-1 6,-2 2,0 1,6 5,3-11,6-11,1-9,-3-3,-2 8,-4 8,-3 4,-2 5,0 1,-2 2,8-4,5-7,5-13,1-2,-4 2,-4 6,-1 2,3 0,7-17,20-17,4-1,-1 3,-7 12,-7 7,-5 5,-1-1,-2-1,5-5,0-10,1-2,4 2,-2 4,4 4,2 3,6 4,4 1,-3 1,-4 1,-5-1,-8 6,-9 7,-1 0,-1-4,3-11,-2-7,-3-8,-4-4,5-2,1-1,-3 0,-2 0,-3 0,-3-4,0 1,-2 2,0 1,-1 1,0 0,1 1,0 0,0 0,-1 2,1-3,0-3,0 1,0 0,0 1,0 2,0 0,0 2,0-2,-7-4,-3 0,0-1,2 2,3-1,2 3,-2 5,-1 5,-1 2,2-1,1-12,1-4,2-2,-5 3,-3 8,-1 3,-3 4,1 3,1-3,4-1,0 1,-1 2,-5 4,1-3,1-2,-4 1,-2 1,-3 4,-2 1,4 7,5 6,4 8,5 7,2 1,1-3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1"/>
            <a:ext cx="3078058" cy="469583"/>
          </a:xfrm>
          <a:prstGeom prst="rect">
            <a:avLst/>
          </a:prstGeom>
          <a:noFill/>
          <a:ln w="12700" cap="sq">
            <a:noFill/>
            <a:miter lim="800000"/>
            <a:headEnd type="none" w="sm" len="sm"/>
            <a:tailEnd type="none" w="sm" len="sm"/>
          </a:ln>
          <a:effectLst/>
        </p:spPr>
        <p:txBody>
          <a:bodyPr vert="horz" wrap="square" lIns="94202" tIns="47101" rIns="94202" bIns="47101"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24417" y="1"/>
            <a:ext cx="3078058" cy="469583"/>
          </a:xfrm>
          <a:prstGeom prst="rect">
            <a:avLst/>
          </a:prstGeom>
          <a:noFill/>
          <a:ln w="12700" cap="sq">
            <a:noFill/>
            <a:miter lim="800000"/>
            <a:headEnd type="none" w="sm" len="sm"/>
            <a:tailEnd type="none" w="sm" len="sm"/>
          </a:ln>
          <a:effectLst/>
        </p:spPr>
        <p:txBody>
          <a:bodyPr vert="horz" wrap="square" lIns="94202" tIns="47101" rIns="94202" bIns="47101"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6360" y="4458651"/>
            <a:ext cx="5209756" cy="4226246"/>
          </a:xfrm>
          <a:prstGeom prst="rect">
            <a:avLst/>
          </a:prstGeom>
          <a:noFill/>
          <a:ln w="12700" cap="sq">
            <a:noFill/>
            <a:miter lim="800000"/>
            <a:headEnd type="none" w="sm" len="sm"/>
            <a:tailEnd type="none" w="sm" len="sm"/>
          </a:ln>
          <a:effectLst/>
        </p:spPr>
        <p:txBody>
          <a:bodyPr vert="horz" wrap="square" lIns="94202" tIns="47101" rIns="94202" bIns="471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p:cNvSpPr>
            <a:spLocks noGrp="1" noChangeArrowheads="1"/>
          </p:cNvSpPr>
          <p:nvPr>
            <p:ph type="ftr" sz="quarter" idx="4"/>
          </p:nvPr>
        </p:nvSpPr>
        <p:spPr bwMode="auto">
          <a:xfrm>
            <a:off x="0" y="8918893"/>
            <a:ext cx="3078058" cy="469582"/>
          </a:xfrm>
          <a:prstGeom prst="rect">
            <a:avLst/>
          </a:prstGeom>
          <a:noFill/>
          <a:ln w="12700" cap="sq">
            <a:noFill/>
            <a:miter lim="800000"/>
            <a:headEnd type="none" w="sm" len="sm"/>
            <a:tailEnd type="none" w="sm" len="sm"/>
          </a:ln>
          <a:effectLst/>
        </p:spPr>
        <p:txBody>
          <a:bodyPr vert="horz" wrap="square" lIns="94202" tIns="47101" rIns="94202" bIns="47101"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24417" y="8918893"/>
            <a:ext cx="3078058" cy="469582"/>
          </a:xfrm>
          <a:prstGeom prst="rect">
            <a:avLst/>
          </a:prstGeom>
          <a:noFill/>
          <a:ln w="12700" cap="sq">
            <a:noFill/>
            <a:miter lim="800000"/>
            <a:headEnd type="none" w="sm" len="sm"/>
            <a:tailEnd type="none" w="sm" len="sm"/>
          </a:ln>
          <a:effectLst/>
        </p:spPr>
        <p:txBody>
          <a:bodyPr vert="horz" wrap="square" lIns="94202" tIns="47101" rIns="94202" bIns="47101"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a:p>
        </p:txBody>
      </p:sp>
    </p:spTree>
    <p:extLst>
      <p:ext uri="{BB962C8B-B14F-4D97-AF65-F5344CB8AC3E}">
        <p14:creationId xmlns:p14="http://schemas.microsoft.com/office/powerpoint/2010/main" val="41553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95469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050"/>
          <p:cNvSpPr>
            <a:spLocks noGrp="1" noRot="1" noChangeAspect="1" noChangeArrowheads="1" noTextEdit="1"/>
          </p:cNvSpPr>
          <p:nvPr>
            <p:ph type="sldImg"/>
          </p:nvPr>
        </p:nvSpPr>
        <p:spPr>
          <a:ln/>
        </p:spPr>
      </p:sp>
      <p:sp>
        <p:nvSpPr>
          <p:cNvPr id="180227" name="Rectangle 2051"/>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315313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omic Sans MS" panose="030F0702030302020204" pitchFamily="66" charset="0"/>
            </a:endParaRPr>
          </a:p>
          <a:p>
            <a:pPr algn="ctr"/>
            <a:r>
              <a:rPr lang="en-US" sz="1400" b="1" dirty="0">
                <a:latin typeface="Comic Sans MS" panose="030F0702030302020204" pitchFamily="66" charset="0"/>
              </a:rPr>
              <a:t>Slide 45</a:t>
            </a:r>
          </a:p>
          <a:p>
            <a:endParaRPr lang="en-US" sz="1400" dirty="0"/>
          </a:p>
          <a:p>
            <a:r>
              <a:rPr lang="en-US" sz="1400" dirty="0"/>
              <a:t>The reliabilities of the PROMIS-29 v2.0 measures in this sample were 0.85 or higher. </a:t>
            </a:r>
          </a:p>
          <a:p>
            <a:endParaRPr lang="en-US" sz="1400" dirty="0">
              <a:latin typeface="Comic Sans MS" panose="030F0702030302020204" pitchFamily="66" charset="0"/>
            </a:endParaRPr>
          </a:p>
          <a:p>
            <a:r>
              <a:rPr lang="en-US" sz="1400" dirty="0">
                <a:latin typeface="Comic Sans MS" panose="030F0702030302020204" pitchFamily="66" charset="0"/>
              </a:rPr>
              <a:t>Baseline means indicate that the sample of patients with chronic low back pain or neck pain are similar to the U.S. general population on emotional distress and better on social health.  But they have worse physical functioning and more pain, fatigue, and sleep disturbance.</a:t>
            </a:r>
          </a:p>
          <a:p>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13</a:t>
            </a:fld>
            <a:endParaRPr lang="en-US"/>
          </a:p>
        </p:txBody>
      </p:sp>
    </p:spTree>
    <p:extLst>
      <p:ext uri="{BB962C8B-B14F-4D97-AF65-F5344CB8AC3E}">
        <p14:creationId xmlns:p14="http://schemas.microsoft.com/office/powerpoint/2010/main" val="13732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Comic Sans MS" panose="030F0702030302020204" pitchFamily="66" charset="0"/>
              </a:rPr>
              <a:t>Slide 46</a:t>
            </a:r>
          </a:p>
          <a:p>
            <a:endParaRPr lang="en-US" sz="1400" dirty="0">
              <a:latin typeface="Comic Sans MS" panose="030F0702030302020204" pitchFamily="66" charset="0"/>
            </a:endParaRPr>
          </a:p>
          <a:p>
            <a:r>
              <a:rPr lang="en-US" sz="1400" dirty="0">
                <a:latin typeface="Comic Sans MS" panose="030F0702030302020204" pitchFamily="66" charset="0"/>
              </a:rPr>
              <a:t>From baseline to the end of the study 3 months later, we found no change in emotional distress but statistically significant and small improvements on all the other measures.  </a:t>
            </a:r>
          </a:p>
          <a:p>
            <a:endParaRPr lang="en-US" sz="1400" dirty="0">
              <a:latin typeface="Comic Sans MS" panose="030F0702030302020204" pitchFamily="66" charset="0"/>
            </a:endParaRPr>
          </a:p>
          <a:p>
            <a:r>
              <a:rPr lang="en-US" sz="1400" dirty="0">
                <a:latin typeface="Comic Sans MS" panose="030F0702030302020204" pitchFamily="66" charset="0"/>
              </a:rPr>
              <a:t>Note that improvements of about 3 points on the SF-36 summary scores over 3 months due to manipulation were found in the UK BEAM (back pain, exercise, and manipulation) randomized trial.</a:t>
            </a:r>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14</a:t>
            </a:fld>
            <a:endParaRPr lang="en-US"/>
          </a:p>
        </p:txBody>
      </p:sp>
    </p:spTree>
    <p:extLst>
      <p:ext uri="{BB962C8B-B14F-4D97-AF65-F5344CB8AC3E}">
        <p14:creationId xmlns:p14="http://schemas.microsoft.com/office/powerpoint/2010/main" val="172617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Comic Sans MS" panose="030F0702030302020204" pitchFamily="66" charset="0"/>
              </a:rPr>
              <a:t>Slide 47</a:t>
            </a:r>
          </a:p>
          <a:p>
            <a:endParaRPr lang="en-US" sz="1400" dirty="0">
              <a:latin typeface="Comic Sans MS" panose="030F0702030302020204" pitchFamily="66" charset="0"/>
            </a:endParaRPr>
          </a:p>
          <a:p>
            <a:r>
              <a:rPr lang="en-US" sz="1400" dirty="0">
                <a:latin typeface="Comic Sans MS" panose="030F0702030302020204" pitchFamily="66" charset="0"/>
              </a:rPr>
              <a:t>13-30% of the sample got significantly better (“responders”) on the different health measures using the coefficient of reproducibility, which requires a change of at least 2.77 times the SEM, and is equivalent to the Reliable Change Index.</a:t>
            </a:r>
          </a:p>
          <a:p>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15</a:t>
            </a:fld>
            <a:endParaRPr lang="en-US"/>
          </a:p>
        </p:txBody>
      </p:sp>
    </p:spTree>
    <p:extLst>
      <p:ext uri="{BB962C8B-B14F-4D97-AF65-F5344CB8AC3E}">
        <p14:creationId xmlns:p14="http://schemas.microsoft.com/office/powerpoint/2010/main" val="243698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16</a:t>
            </a:fld>
            <a:endParaRPr lang="en-US"/>
          </a:p>
        </p:txBody>
      </p:sp>
    </p:spTree>
    <p:extLst>
      <p:ext uri="{BB962C8B-B14F-4D97-AF65-F5344CB8AC3E}">
        <p14:creationId xmlns:p14="http://schemas.microsoft.com/office/powerpoint/2010/main" val="4192173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itchFamily="34" charset="0"/>
              </a:defRPr>
            </a:lvl1pPr>
            <a:lvl2pPr marL="745324" indent="-286788">
              <a:spcBef>
                <a:spcPct val="30000"/>
              </a:spcBef>
              <a:defRPr sz="1200">
                <a:solidFill>
                  <a:schemeClr val="tx1"/>
                </a:solidFill>
                <a:latin typeface="Arial" pitchFamily="34" charset="0"/>
              </a:defRPr>
            </a:lvl2pPr>
            <a:lvl3pPr marL="1147153" indent="-228460">
              <a:spcBef>
                <a:spcPct val="30000"/>
              </a:spcBef>
              <a:defRPr sz="1200">
                <a:solidFill>
                  <a:schemeClr val="tx1"/>
                </a:solidFill>
                <a:latin typeface="Arial" pitchFamily="34" charset="0"/>
              </a:defRPr>
            </a:lvl3pPr>
            <a:lvl4pPr marL="1605691" indent="-228460">
              <a:spcBef>
                <a:spcPct val="30000"/>
              </a:spcBef>
              <a:defRPr sz="1200">
                <a:solidFill>
                  <a:schemeClr val="tx1"/>
                </a:solidFill>
                <a:latin typeface="Arial" pitchFamily="34" charset="0"/>
              </a:defRPr>
            </a:lvl4pPr>
            <a:lvl5pPr marL="2065848" indent="-228460">
              <a:spcBef>
                <a:spcPct val="30000"/>
              </a:spcBef>
              <a:defRPr sz="1200">
                <a:solidFill>
                  <a:schemeClr val="tx1"/>
                </a:solidFill>
                <a:latin typeface="Arial" pitchFamily="34" charset="0"/>
              </a:defRPr>
            </a:lvl5pPr>
            <a:lvl6pPr marL="2532486" indent="-228460" eaLnBrk="0" fontAlgn="base" hangingPunct="0">
              <a:spcBef>
                <a:spcPct val="30000"/>
              </a:spcBef>
              <a:spcAft>
                <a:spcPct val="0"/>
              </a:spcAft>
              <a:defRPr sz="1200">
                <a:solidFill>
                  <a:schemeClr val="tx1"/>
                </a:solidFill>
                <a:latin typeface="Arial" pitchFamily="34" charset="0"/>
              </a:defRPr>
            </a:lvl6pPr>
            <a:lvl7pPr marL="2999124" indent="-228460" eaLnBrk="0" fontAlgn="base" hangingPunct="0">
              <a:spcBef>
                <a:spcPct val="30000"/>
              </a:spcBef>
              <a:spcAft>
                <a:spcPct val="0"/>
              </a:spcAft>
              <a:defRPr sz="1200">
                <a:solidFill>
                  <a:schemeClr val="tx1"/>
                </a:solidFill>
                <a:latin typeface="Arial" pitchFamily="34" charset="0"/>
              </a:defRPr>
            </a:lvl7pPr>
            <a:lvl8pPr marL="3465763" indent="-228460" eaLnBrk="0" fontAlgn="base" hangingPunct="0">
              <a:spcBef>
                <a:spcPct val="30000"/>
              </a:spcBef>
              <a:spcAft>
                <a:spcPct val="0"/>
              </a:spcAft>
              <a:defRPr sz="1200">
                <a:solidFill>
                  <a:schemeClr val="tx1"/>
                </a:solidFill>
                <a:latin typeface="Arial" pitchFamily="34" charset="0"/>
              </a:defRPr>
            </a:lvl8pPr>
            <a:lvl9pPr marL="3932400" indent="-228460" eaLnBrk="0" fontAlgn="base" hangingPunct="0">
              <a:spcBef>
                <a:spcPct val="30000"/>
              </a:spcBef>
              <a:spcAft>
                <a:spcPct val="0"/>
              </a:spcAft>
              <a:defRPr sz="1200">
                <a:solidFill>
                  <a:schemeClr val="tx1"/>
                </a:solidFill>
                <a:latin typeface="Arial" pitchFamily="34" charset="0"/>
              </a:defRPr>
            </a:lvl9pPr>
          </a:lstStyle>
          <a:p>
            <a:pPr>
              <a:spcBef>
                <a:spcPct val="0"/>
              </a:spcBef>
              <a:defRPr/>
            </a:pPr>
            <a:fld id="{C76F464E-75EE-4A02-9FCE-A592909F0471}" type="slidenum">
              <a:rPr lang="en-US" altLang="en-US">
                <a:latin typeface="Times New Roman" pitchFamily="18" charset="0"/>
              </a:rPr>
              <a:pPr>
                <a:spcBef>
                  <a:spcPct val="0"/>
                </a:spcBef>
                <a:defRPr/>
              </a:pPr>
              <a:t>17</a:t>
            </a:fld>
            <a:endParaRPr lang="en-US" altLang="en-US">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altLang="en-US" dirty="0">
              <a:latin typeface="Arial" pitchFamily="34" charset="0"/>
            </a:endParaRPr>
          </a:p>
        </p:txBody>
      </p:sp>
    </p:spTree>
    <p:extLst>
      <p:ext uri="{BB962C8B-B14F-4D97-AF65-F5344CB8AC3E}">
        <p14:creationId xmlns:p14="http://schemas.microsoft.com/office/powerpoint/2010/main" val="101609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18</a:t>
            </a:fld>
            <a:endParaRPr lang="en-US"/>
          </a:p>
        </p:txBody>
      </p:sp>
    </p:spTree>
    <p:extLst>
      <p:ext uri="{BB962C8B-B14F-4D97-AF65-F5344CB8AC3E}">
        <p14:creationId xmlns:p14="http://schemas.microsoft.com/office/powerpoint/2010/main" val="231568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7099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20</a:t>
            </a:fld>
            <a:endParaRPr lang="en-US"/>
          </a:p>
        </p:txBody>
      </p:sp>
    </p:spTree>
    <p:extLst>
      <p:ext uri="{BB962C8B-B14F-4D97-AF65-F5344CB8AC3E}">
        <p14:creationId xmlns:p14="http://schemas.microsoft.com/office/powerpoint/2010/main" val="308282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425972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w="9525"/>
        </p:spPr>
        <p:txBody>
          <a:bodyPr/>
          <a:lstStyle/>
          <a:p>
            <a:pPr marL="221323" indent="-221323"/>
            <a:r>
              <a:rPr lang="en-US" altLang="en-US">
                <a:latin typeface="Arial" pitchFamily="34" charset="0"/>
              </a:rPr>
              <a:t>T = z*10 + 50</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DACCB05D-A5F4-4803-9055-6982377C32B3}" type="slidenum">
              <a:rPr lang="en-US" altLang="en-US"/>
              <a:pPr>
                <a:defRPr/>
              </a:pPr>
              <a:t>21</a:t>
            </a:fld>
            <a:endParaRPr lang="en-US" altLang="en-US"/>
          </a:p>
        </p:txBody>
      </p:sp>
    </p:spTree>
    <p:extLst>
      <p:ext uri="{BB962C8B-B14F-4D97-AF65-F5344CB8AC3E}">
        <p14:creationId xmlns:p14="http://schemas.microsoft.com/office/powerpoint/2010/main" val="288641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w="9525"/>
        </p:spPr>
        <p:txBody>
          <a:bodyPr/>
          <a:lstStyle/>
          <a:p>
            <a:endParaRPr lang="en-US" altLang="en-US" dirty="0">
              <a:latin typeface="Arial" pitchFamily="34" charset="0"/>
            </a:endParaRP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AB49BFFE-0224-4968-9F7B-D0DA6128F570}" type="slidenum">
              <a:rPr lang="en-US" altLang="en-US"/>
              <a:pPr>
                <a:defRPr/>
              </a:pPr>
              <a:t>22</a:t>
            </a:fld>
            <a:endParaRPr lang="en-US" altLang="en-US"/>
          </a:p>
        </p:txBody>
      </p:sp>
    </p:spTree>
    <p:extLst>
      <p:ext uri="{BB962C8B-B14F-4D97-AF65-F5344CB8AC3E}">
        <p14:creationId xmlns:p14="http://schemas.microsoft.com/office/powerpoint/2010/main" val="110777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w="9525"/>
        </p:spPr>
        <p:txBody>
          <a:bodyPr/>
          <a:lstStyle/>
          <a:p>
            <a:endParaRPr lang="en-US" altLang="en-US">
              <a:latin typeface="Arial" pitchFamily="34" charset="0"/>
            </a:endParaRP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C15AE009-CDB2-4EBA-AFD5-79D28A9D7461}" type="slidenum">
              <a:rPr lang="en-US" altLang="en-US"/>
              <a:pPr>
                <a:defRPr/>
              </a:pPr>
              <a:t>23</a:t>
            </a:fld>
            <a:endParaRPr lang="en-US" altLang="en-US"/>
          </a:p>
        </p:txBody>
      </p:sp>
    </p:spTree>
    <p:extLst>
      <p:ext uri="{BB962C8B-B14F-4D97-AF65-F5344CB8AC3E}">
        <p14:creationId xmlns:p14="http://schemas.microsoft.com/office/powerpoint/2010/main" val="248433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w="9525"/>
        </p:spPr>
        <p:txBody>
          <a:bodyPr/>
          <a:lstStyle/>
          <a:p>
            <a:endParaRPr lang="en-US" altLang="en-US">
              <a:latin typeface="Arial" pitchFamily="34" charset="0"/>
            </a:endParaRP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146E6715-F9A2-4292-8C91-E78D999E9B6D}" type="slidenum">
              <a:rPr lang="en-US" altLang="en-US"/>
              <a:pPr>
                <a:defRPr/>
              </a:pPr>
              <a:t>24</a:t>
            </a:fld>
            <a:endParaRPr lang="en-US" altLang="en-US"/>
          </a:p>
        </p:txBody>
      </p:sp>
    </p:spTree>
    <p:extLst>
      <p:ext uri="{BB962C8B-B14F-4D97-AF65-F5344CB8AC3E}">
        <p14:creationId xmlns:p14="http://schemas.microsoft.com/office/powerpoint/2010/main" val="2079286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w="9525"/>
        </p:spPr>
        <p:txBody>
          <a:bodyPr/>
          <a:lstStyle/>
          <a:p>
            <a:endParaRPr lang="en-US" altLang="en-US">
              <a:latin typeface="Arial" pitchFamily="34" charset="0"/>
            </a:endParaRPr>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528A48D0-FB42-461A-8A79-F64BCEC06516}" type="slidenum">
              <a:rPr lang="en-US" altLang="en-US"/>
              <a:pPr>
                <a:defRPr/>
              </a:pPr>
              <a:t>25</a:t>
            </a:fld>
            <a:endParaRPr lang="en-US" altLang="en-US"/>
          </a:p>
        </p:txBody>
      </p:sp>
    </p:spTree>
    <p:extLst>
      <p:ext uri="{BB962C8B-B14F-4D97-AF65-F5344CB8AC3E}">
        <p14:creationId xmlns:p14="http://schemas.microsoft.com/office/powerpoint/2010/main" val="83796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w="9525"/>
        </p:spPr>
        <p:txBody>
          <a:bodyPr/>
          <a:lstStyle/>
          <a:p>
            <a:endParaRPr lang="en-US" altLang="en-US">
              <a:latin typeface="Arial" pitchFamily="34" charset="0"/>
            </a:endParaRP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4B59BCE4-3637-46BB-BA75-2E0E8A8413AA}" type="slidenum">
              <a:rPr lang="en-US" altLang="en-US"/>
              <a:pPr>
                <a:defRPr/>
              </a:pPr>
              <a:t>26</a:t>
            </a:fld>
            <a:endParaRPr lang="en-US" altLang="en-US"/>
          </a:p>
        </p:txBody>
      </p:sp>
    </p:spTree>
    <p:extLst>
      <p:ext uri="{BB962C8B-B14F-4D97-AF65-F5344CB8AC3E}">
        <p14:creationId xmlns:p14="http://schemas.microsoft.com/office/powerpoint/2010/main" val="3765468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w="9525"/>
        </p:spPr>
        <p:txBody>
          <a:bodyPr/>
          <a:lstStyle/>
          <a:p>
            <a:endParaRPr lang="en-US" altLang="en-US">
              <a:latin typeface="Arial" pitchFamily="34" charset="0"/>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88" indent="-291649">
              <a:defRPr>
                <a:solidFill>
                  <a:schemeClr val="tx1"/>
                </a:solidFill>
                <a:latin typeface="Arial" pitchFamily="34" charset="0"/>
              </a:defRPr>
            </a:lvl2pPr>
            <a:lvl3pPr marL="1166596" indent="-233319">
              <a:defRPr>
                <a:solidFill>
                  <a:schemeClr val="tx1"/>
                </a:solidFill>
                <a:latin typeface="Arial" pitchFamily="34" charset="0"/>
              </a:defRPr>
            </a:lvl3pPr>
            <a:lvl4pPr marL="1633235" indent="-233319">
              <a:defRPr>
                <a:solidFill>
                  <a:schemeClr val="tx1"/>
                </a:solidFill>
                <a:latin typeface="Arial" pitchFamily="34" charset="0"/>
              </a:defRPr>
            </a:lvl4pPr>
            <a:lvl5pPr marL="2099872" indent="-233319">
              <a:defRPr>
                <a:solidFill>
                  <a:schemeClr val="tx1"/>
                </a:solidFill>
                <a:latin typeface="Arial" pitchFamily="34" charset="0"/>
              </a:defRPr>
            </a:lvl5pPr>
            <a:lvl6pPr marL="2566511" indent="-233319" eaLnBrk="0" fontAlgn="base" hangingPunct="0">
              <a:spcBef>
                <a:spcPct val="0"/>
              </a:spcBef>
              <a:spcAft>
                <a:spcPct val="0"/>
              </a:spcAft>
              <a:defRPr>
                <a:solidFill>
                  <a:schemeClr val="tx1"/>
                </a:solidFill>
                <a:latin typeface="Arial" pitchFamily="34" charset="0"/>
              </a:defRPr>
            </a:lvl6pPr>
            <a:lvl7pPr marL="3033149" indent="-233319" eaLnBrk="0" fontAlgn="base" hangingPunct="0">
              <a:spcBef>
                <a:spcPct val="0"/>
              </a:spcBef>
              <a:spcAft>
                <a:spcPct val="0"/>
              </a:spcAft>
              <a:defRPr>
                <a:solidFill>
                  <a:schemeClr val="tx1"/>
                </a:solidFill>
                <a:latin typeface="Arial" pitchFamily="34" charset="0"/>
              </a:defRPr>
            </a:lvl7pPr>
            <a:lvl8pPr marL="3499787" indent="-233319" eaLnBrk="0" fontAlgn="base" hangingPunct="0">
              <a:spcBef>
                <a:spcPct val="0"/>
              </a:spcBef>
              <a:spcAft>
                <a:spcPct val="0"/>
              </a:spcAft>
              <a:defRPr>
                <a:solidFill>
                  <a:schemeClr val="tx1"/>
                </a:solidFill>
                <a:latin typeface="Arial" pitchFamily="34" charset="0"/>
              </a:defRPr>
            </a:lvl8pPr>
            <a:lvl9pPr marL="3966426" indent="-233319" eaLnBrk="0" fontAlgn="base" hangingPunct="0">
              <a:spcBef>
                <a:spcPct val="0"/>
              </a:spcBef>
              <a:spcAft>
                <a:spcPct val="0"/>
              </a:spcAft>
              <a:defRPr>
                <a:solidFill>
                  <a:schemeClr val="tx1"/>
                </a:solidFill>
                <a:latin typeface="Arial" pitchFamily="34" charset="0"/>
              </a:defRPr>
            </a:lvl9pPr>
          </a:lstStyle>
          <a:p>
            <a:pPr>
              <a:defRPr/>
            </a:pPr>
            <a:fld id="{50749EF7-91DD-424C-BC6B-D3F4E3F7C9F3}" type="slidenum">
              <a:rPr lang="en-US" altLang="en-US"/>
              <a:pPr>
                <a:defRPr/>
              </a:pPr>
              <a:t>27</a:t>
            </a:fld>
            <a:endParaRPr lang="en-US" altLang="en-US"/>
          </a:p>
        </p:txBody>
      </p:sp>
    </p:spTree>
    <p:extLst>
      <p:ext uri="{BB962C8B-B14F-4D97-AF65-F5344CB8AC3E}">
        <p14:creationId xmlns:p14="http://schemas.microsoft.com/office/powerpoint/2010/main" val="721442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58288" indent="-291649" eaLnBrk="0" hangingPunct="0">
              <a:defRPr>
                <a:solidFill>
                  <a:schemeClr val="tx1"/>
                </a:solidFill>
                <a:latin typeface="Arial" charset="0"/>
                <a:ea typeface="ＭＳ Ｐゴシック" pitchFamily="-108" charset="-128"/>
              </a:defRPr>
            </a:lvl2pPr>
            <a:lvl3pPr marL="1166596" indent="-233319" eaLnBrk="0" hangingPunct="0">
              <a:defRPr>
                <a:solidFill>
                  <a:schemeClr val="tx1"/>
                </a:solidFill>
                <a:latin typeface="Arial" charset="0"/>
                <a:ea typeface="ＭＳ Ｐゴシック" pitchFamily="-108" charset="-128"/>
              </a:defRPr>
            </a:lvl3pPr>
            <a:lvl4pPr marL="1633235" indent="-233319" eaLnBrk="0" hangingPunct="0">
              <a:defRPr>
                <a:solidFill>
                  <a:schemeClr val="tx1"/>
                </a:solidFill>
                <a:latin typeface="Arial" charset="0"/>
                <a:ea typeface="ＭＳ Ｐゴシック" pitchFamily="-108" charset="-128"/>
              </a:defRPr>
            </a:lvl4pPr>
            <a:lvl5pPr marL="2099872" indent="-233319" eaLnBrk="0" hangingPunct="0">
              <a:defRPr>
                <a:solidFill>
                  <a:schemeClr val="tx1"/>
                </a:solidFill>
                <a:latin typeface="Arial" charset="0"/>
                <a:ea typeface="ＭＳ Ｐゴシック" pitchFamily="-108" charset="-128"/>
              </a:defRPr>
            </a:lvl5pPr>
            <a:lvl6pPr marL="2566511" indent="-233319" eaLnBrk="0" fontAlgn="base" hangingPunct="0">
              <a:spcBef>
                <a:spcPct val="0"/>
              </a:spcBef>
              <a:spcAft>
                <a:spcPct val="0"/>
              </a:spcAft>
              <a:defRPr>
                <a:solidFill>
                  <a:schemeClr val="tx1"/>
                </a:solidFill>
                <a:latin typeface="Arial" charset="0"/>
                <a:ea typeface="ＭＳ Ｐゴシック" pitchFamily="-108" charset="-128"/>
              </a:defRPr>
            </a:lvl6pPr>
            <a:lvl7pPr marL="3033149" indent="-233319" eaLnBrk="0" fontAlgn="base" hangingPunct="0">
              <a:spcBef>
                <a:spcPct val="0"/>
              </a:spcBef>
              <a:spcAft>
                <a:spcPct val="0"/>
              </a:spcAft>
              <a:defRPr>
                <a:solidFill>
                  <a:schemeClr val="tx1"/>
                </a:solidFill>
                <a:latin typeface="Arial" charset="0"/>
                <a:ea typeface="ＭＳ Ｐゴシック" pitchFamily="-108" charset="-128"/>
              </a:defRPr>
            </a:lvl7pPr>
            <a:lvl8pPr marL="3499787" indent="-233319" eaLnBrk="0" fontAlgn="base" hangingPunct="0">
              <a:spcBef>
                <a:spcPct val="0"/>
              </a:spcBef>
              <a:spcAft>
                <a:spcPct val="0"/>
              </a:spcAft>
              <a:defRPr>
                <a:solidFill>
                  <a:schemeClr val="tx1"/>
                </a:solidFill>
                <a:latin typeface="Arial" charset="0"/>
                <a:ea typeface="ＭＳ Ｐゴシック" pitchFamily="-108" charset="-128"/>
              </a:defRPr>
            </a:lvl8pPr>
            <a:lvl9pPr marL="3966426" indent="-23331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defRPr/>
            </a:pPr>
            <a:fld id="{D81E44E4-4BC4-4A8B-8C00-2341FDED9C6C}" type="slidenum">
              <a:rPr lang="en-US"/>
              <a:pPr eaLnBrk="1" hangingPunct="1">
                <a:defRPr/>
              </a:pPr>
              <a:t>28</a:t>
            </a:fld>
            <a:endParaRPr lang="en-US"/>
          </a:p>
        </p:txBody>
      </p:sp>
      <p:sp>
        <p:nvSpPr>
          <p:cNvPr id="190467" name="Slide Image Placeholder 1"/>
          <p:cNvSpPr>
            <a:spLocks noGrp="1" noRot="1" noChangeAspect="1" noTextEdit="1"/>
          </p:cNvSpPr>
          <p:nvPr>
            <p:ph type="sldImg"/>
          </p:nvPr>
        </p:nvSpPr>
        <p:spPr>
          <a:ln/>
        </p:spPr>
      </p:sp>
      <p:sp>
        <p:nvSpPr>
          <p:cNvPr id="190468" name="Notes Placeholder 2"/>
          <p:cNvSpPr>
            <a:spLocks noGrp="1"/>
          </p:cNvSpPr>
          <p:nvPr>
            <p:ph type="body" idx="1"/>
          </p:nvPr>
        </p:nvSpPr>
        <p:spPr>
          <a:xfrm>
            <a:off x="946360" y="4460243"/>
            <a:ext cx="5209756" cy="4224654"/>
          </a:xfrm>
          <a:noFill/>
          <a:ln w="9525"/>
        </p:spPr>
        <p:txBody>
          <a:bodyPr/>
          <a:lstStyle/>
          <a:p>
            <a:pPr eaLnBrk="1" hangingPunct="1"/>
            <a:endParaRPr lang="en-US" altLang="en-US">
              <a:latin typeface="Arial" pitchFamily="34" charset="0"/>
            </a:endParaRPr>
          </a:p>
        </p:txBody>
      </p:sp>
      <p:sp>
        <p:nvSpPr>
          <p:cNvPr id="190469" name="Slide Number Placeholder 3"/>
          <p:cNvSpPr txBox="1">
            <a:spLocks noGrp="1"/>
          </p:cNvSpPr>
          <p:nvPr/>
        </p:nvSpPr>
        <p:spPr bwMode="auto">
          <a:xfrm>
            <a:off x="4024417" y="8918893"/>
            <a:ext cx="3078058" cy="469582"/>
          </a:xfrm>
          <a:prstGeom prst="rect">
            <a:avLst/>
          </a:prstGeom>
          <a:noFill/>
          <a:ln w="12700" cap="sq">
            <a:noFill/>
            <a:miter lim="800000"/>
            <a:headEnd type="none" w="sm" len="sm"/>
            <a:tailEnd type="none" w="sm" len="sm"/>
          </a:ln>
        </p:spPr>
        <p:txBody>
          <a:bodyPr lIns="93327" tIns="46665" rIns="93327" bIns="46665" anchor="b"/>
          <a:lstStyle/>
          <a:p>
            <a:pPr algn="r" eaLnBrk="0" hangingPunct="0"/>
            <a:fld id="{1C66787E-2916-4B06-8C09-D7DF3ED913EA}" type="slidenum">
              <a:rPr lang="en-US" altLang="en-US" sz="1200">
                <a:ea typeface="MS PGothic" pitchFamily="34" charset="-128"/>
              </a:rPr>
              <a:pPr algn="r" eaLnBrk="0" hangingPunct="0"/>
              <a:t>28</a:t>
            </a:fld>
            <a:endParaRPr lang="en-US" altLang="en-US" sz="1200">
              <a:ea typeface="MS PGothic" pitchFamily="34" charset="-128"/>
            </a:endParaRPr>
          </a:p>
        </p:txBody>
      </p:sp>
    </p:spTree>
    <p:extLst>
      <p:ext uri="{BB962C8B-B14F-4D97-AF65-F5344CB8AC3E}">
        <p14:creationId xmlns:p14="http://schemas.microsoft.com/office/powerpoint/2010/main" val="299186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94355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46699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5</a:t>
            </a:fld>
            <a:endParaRPr lang="en-US"/>
          </a:p>
        </p:txBody>
      </p:sp>
    </p:spTree>
    <p:extLst>
      <p:ext uri="{BB962C8B-B14F-4D97-AF65-F5344CB8AC3E}">
        <p14:creationId xmlns:p14="http://schemas.microsoft.com/office/powerpoint/2010/main" val="72129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83808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27633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2776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82461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pPr>
                <a:defRPr/>
              </a:pPr>
              <a:t>May 15,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pPr>
                <a:defRPr/>
              </a:pPr>
              <a:t>May 15,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pPr>
                <a:defRPr/>
              </a:pPr>
              <a:t>May 15,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May 15,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72350" y="6245225"/>
            <a:ext cx="1619250" cy="476250"/>
          </a:xfrm>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pPr>
                <a:defRPr/>
              </a:pPr>
              <a:t>May 15,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May 15,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pPr>
                <a:defRPr/>
              </a:pPr>
              <a:t>May 15, 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pPr>
                <a:defRPr/>
              </a:pPr>
              <a:t>May 15, 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May 15, 2018</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pPr>
                <a:defRPr/>
              </a:pPr>
              <a:t>May 15,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pPr>
                <a:defRPr/>
              </a:pPr>
              <a:t>May 15,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May 15, 2018</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png"/><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www.healthmeasures.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gim.med.ucla.edu/FacultyPages/Hays/" TargetMode="Externa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3.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ustomXml" Target="../ink/ink1.xml"/><Relationship Id="rId11" Type="http://schemas.openxmlformats.org/officeDocument/2006/relationships/image" Target="../media/image34.png"/><Relationship Id="rId5" Type="http://schemas.openxmlformats.org/officeDocument/2006/relationships/image" Target="../media/image3.emf"/><Relationship Id="rId10" Type="http://schemas.openxmlformats.org/officeDocument/2006/relationships/customXml" Target="../ink/ink3.xml"/><Relationship Id="rId4" Type="http://schemas.openxmlformats.org/officeDocument/2006/relationships/oleObject" Target="../embeddings/oleObject2.bin"/><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10007"/>
            <a:ext cx="9144000" cy="1143000"/>
          </a:xfrm>
        </p:spPr>
        <p:txBody>
          <a:bodyPr/>
          <a:lstStyle/>
          <a:p>
            <a:pPr algn="ctr"/>
            <a:r>
              <a:rPr lang="en-US" altLang="en-US" sz="3200" dirty="0">
                <a:latin typeface="Comic Sans MS" pitchFamily="66" charset="0"/>
              </a:rPr>
              <a:t/>
            </a:r>
            <a:br>
              <a:rPr lang="en-US" altLang="en-US" sz="3200" dirty="0">
                <a:latin typeface="Comic Sans MS" pitchFamily="66" charset="0"/>
              </a:rPr>
            </a:br>
            <a:r>
              <a:rPr lang="en-US" altLang="en-US" sz="3200" dirty="0">
                <a:latin typeface="Comic Sans MS" pitchFamily="66" charset="0"/>
              </a:rPr>
              <a:t>E</a:t>
            </a:r>
            <a:r>
              <a:rPr lang="en-US" sz="3200" dirty="0">
                <a:latin typeface="Comic Sans MS" panose="030F0702030302020204" pitchFamily="66" charset="0"/>
              </a:rPr>
              <a:t>valuating the Significance of </a:t>
            </a:r>
            <a:br>
              <a:rPr lang="en-US" sz="3200" dirty="0">
                <a:latin typeface="Comic Sans MS" panose="030F0702030302020204" pitchFamily="66" charset="0"/>
              </a:rPr>
            </a:br>
            <a:r>
              <a:rPr lang="en-US" sz="3200" dirty="0">
                <a:latin typeface="Comic Sans MS" panose="030F0702030302020204" pitchFamily="66" charset="0"/>
              </a:rPr>
              <a:t>Individual Change</a:t>
            </a:r>
            <a:endParaRPr lang="en-US" altLang="en-US" sz="3200" dirty="0">
              <a:latin typeface="Comic Sans MS" pitchFamily="66" charset="0"/>
            </a:endParaRPr>
          </a:p>
        </p:txBody>
      </p:sp>
      <p:pic>
        <p:nvPicPr>
          <p:cNvPr id="3075" name="Content Placeholder 5"/>
          <p:cNvPicPr>
            <a:picLocks noGrp="1" noChangeAspect="1"/>
          </p:cNvPicPr>
          <p:nvPr>
            <p:ph idx="1"/>
          </p:nvPr>
        </p:nvPicPr>
        <p:blipFill>
          <a:blip r:embed="rId3" cstate="print"/>
          <a:stretch>
            <a:fillRect/>
          </a:stretch>
        </p:blipFill>
        <p:spPr>
          <a:xfrm>
            <a:off x="3101788" y="3127363"/>
            <a:ext cx="6096000" cy="4525963"/>
          </a:xfrm>
        </p:spPr>
      </p:pic>
      <p:sp>
        <p:nvSpPr>
          <p:cNvPr id="4" name="Slide Number Placeholder 3"/>
          <p:cNvSpPr>
            <a:spLocks noGrp="1"/>
          </p:cNvSpPr>
          <p:nvPr>
            <p:ph type="sldNum" sz="quarter" idx="12"/>
          </p:nvPr>
        </p:nvSpPr>
        <p:spPr>
          <a:xfrm>
            <a:off x="7372350" y="6245225"/>
            <a:ext cx="1619250" cy="476250"/>
          </a:xfrm>
        </p:spPr>
        <p:txBody>
          <a:bodyPr/>
          <a:lstStyle/>
          <a:p>
            <a:pPr>
              <a:defRPr/>
            </a:pPr>
            <a:endParaRPr lang="en-US" dirty="0">
              <a:noFill/>
            </a:endParaRPr>
          </a:p>
        </p:txBody>
      </p:sp>
      <p:sp>
        <p:nvSpPr>
          <p:cNvPr id="3076" name="Text Placeholder 6"/>
          <p:cNvSpPr>
            <a:spLocks noGrp="1"/>
          </p:cNvSpPr>
          <p:nvPr>
            <p:ph type="body" sz="half" idx="4294967295"/>
          </p:nvPr>
        </p:nvSpPr>
        <p:spPr>
          <a:xfrm>
            <a:off x="0" y="1447800"/>
            <a:ext cx="8991600" cy="1066800"/>
          </a:xfrm>
        </p:spPr>
        <p:txBody>
          <a:bodyPr/>
          <a:lstStyle/>
          <a:p>
            <a:pPr marL="0" indent="0" algn="ctr">
              <a:buNone/>
            </a:pPr>
            <a:endParaRPr lang="en-US" altLang="en-US" sz="2400" dirty="0">
              <a:latin typeface="Comic Sans MS" pitchFamily="66" charset="0"/>
            </a:endParaRPr>
          </a:p>
          <a:p>
            <a:pPr marL="0" indent="0" algn="ctr">
              <a:buNone/>
            </a:pPr>
            <a:r>
              <a:rPr lang="en-US" altLang="en-US" sz="2400" dirty="0">
                <a:latin typeface="Comic Sans MS" pitchFamily="66" charset="0"/>
              </a:rPr>
              <a:t>May 14, 2018 (3:00 – 4:00 PDT)</a:t>
            </a:r>
          </a:p>
          <a:p>
            <a:pPr marL="0" indent="0" algn="ctr">
              <a:buNone/>
            </a:pPr>
            <a:r>
              <a:rPr lang="en-US" sz="2400" dirty="0">
                <a:latin typeface="Comic Sans MS" panose="030F0702030302020204" pitchFamily="66" charset="0"/>
              </a:rPr>
              <a:t>RCMAR Methods Seminar Series</a:t>
            </a:r>
          </a:p>
          <a:p>
            <a:endParaRPr lang="en-US" altLang="en-US" sz="2400" dirty="0">
              <a:latin typeface="Comic Sans MS" pitchFamily="66" charset="0"/>
            </a:endParaRPr>
          </a:p>
        </p:txBody>
      </p:sp>
      <p:sp>
        <p:nvSpPr>
          <p:cNvPr id="3078" name="TextBox 7"/>
          <p:cNvSpPr txBox="1">
            <a:spLocks noChangeArrowheads="1"/>
          </p:cNvSpPr>
          <p:nvPr/>
        </p:nvSpPr>
        <p:spPr bwMode="auto">
          <a:xfrm>
            <a:off x="457200" y="5390345"/>
            <a:ext cx="8093123" cy="954107"/>
          </a:xfrm>
          <a:prstGeom prst="rect">
            <a:avLst/>
          </a:prstGeom>
          <a:noFill/>
          <a:ln w="9525">
            <a:noFill/>
            <a:miter lim="800000"/>
            <a:headEnd/>
            <a:tailEnd/>
          </a:ln>
        </p:spPr>
        <p:txBody>
          <a:bodyPr wrap="square">
            <a:spAutoFit/>
          </a:bodyPr>
          <a:lstStyle/>
          <a:p>
            <a:r>
              <a:rPr lang="en-US" altLang="en-US" sz="2800" dirty="0">
                <a:latin typeface="Comic Sans MS" pitchFamily="66" charset="0"/>
              </a:rPr>
              <a:t>Ron </a:t>
            </a:r>
            <a:r>
              <a:rPr lang="en-US" altLang="en-US" sz="2800" dirty="0" err="1">
                <a:latin typeface="Comic Sans MS" pitchFamily="66" charset="0"/>
              </a:rPr>
              <a:t>D.Hays</a:t>
            </a:r>
            <a:r>
              <a:rPr lang="en-US" altLang="en-US" sz="2800" dirty="0">
                <a:latin typeface="Comic Sans MS" pitchFamily="66" charset="0"/>
              </a:rPr>
              <a:t>, Ph.D. </a:t>
            </a:r>
          </a:p>
          <a:p>
            <a:r>
              <a:rPr lang="en-US" altLang="en-US" sz="2800" b="0" i="1" dirty="0">
                <a:latin typeface="Comic Sans MS" pitchFamily="66" charset="0"/>
              </a:rPr>
              <a:t>drhays@ucla.edu</a:t>
            </a:r>
          </a:p>
        </p:txBody>
      </p:sp>
      <p:sp>
        <p:nvSpPr>
          <p:cNvPr id="3" name="Rectangle 2">
            <a:extLst>
              <a:ext uri="{FF2B5EF4-FFF2-40B4-BE49-F238E27FC236}">
                <a16:creationId xmlns:a16="http://schemas.microsoft.com/office/drawing/2014/main" id="{BF62C339-1450-4B03-91C2-865B2E9CFA7A}"/>
              </a:ext>
            </a:extLst>
          </p:cNvPr>
          <p:cNvSpPr/>
          <p:nvPr/>
        </p:nvSpPr>
        <p:spPr>
          <a:xfrm>
            <a:off x="685800" y="2214093"/>
            <a:ext cx="6781800" cy="1908215"/>
          </a:xfrm>
          <a:prstGeom prst="rect">
            <a:avLst/>
          </a:prstGeom>
        </p:spPr>
        <p:txBody>
          <a:bodyPr wrap="square">
            <a:spAutoFit/>
          </a:bodyPr>
          <a:lstStyle/>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Hays, R. D., Brodsky, M., Johnston, M. F., Spritzer, K. L., &amp; Hui, K.  (2005).  Evaluating the statistical significance of health-related quality of life change in individual patients.  </a:t>
            </a:r>
            <a:r>
              <a:rPr lang="en-US" sz="1800" u="sng" dirty="0">
                <a:latin typeface="Times" panose="02020603050405020304" pitchFamily="18" charset="0"/>
                <a:ea typeface="Times New Roman" panose="02020603050405020304" pitchFamily="18" charset="0"/>
                <a:cs typeface="Times New Roman" panose="02020603050405020304" pitchFamily="18" charset="0"/>
              </a:rPr>
              <a:t>Evaluation and the Health Professions</a:t>
            </a:r>
            <a:r>
              <a:rPr lang="en-US" sz="1800" dirty="0">
                <a:latin typeface="Times" panose="02020603050405020304" pitchFamily="18" charset="0"/>
                <a:ea typeface="Times New Roman" panose="02020603050405020304" pitchFamily="18" charset="0"/>
                <a:cs typeface="Times New Roman" panose="02020603050405020304" pitchFamily="18" charset="0"/>
              </a:rPr>
              <a:t>, 28, 160-171.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7E6-FEA2-4E6B-9404-693C90BCB714}"/>
              </a:ext>
            </a:extLst>
          </p:cNvPr>
          <p:cNvSpPr>
            <a:spLocks noGrp="1"/>
          </p:cNvSpPr>
          <p:nvPr>
            <p:ph type="title"/>
          </p:nvPr>
        </p:nvSpPr>
        <p:spPr>
          <a:xfrm>
            <a:off x="152400" y="274638"/>
            <a:ext cx="8991600" cy="1143000"/>
          </a:xfrm>
        </p:spPr>
        <p:txBody>
          <a:bodyPr>
            <a:normAutofit fontScale="90000"/>
          </a:bodyPr>
          <a:lstStyle/>
          <a:p>
            <a:pPr algn="ctr"/>
            <a:r>
              <a:rPr lang="en-US" b="1" dirty="0">
                <a:latin typeface="Comic Sans MS" panose="030F0702030302020204" pitchFamily="66" charset="0"/>
              </a:rPr>
              <a:t>How Reliability Relates to Amount </a:t>
            </a:r>
            <a:br>
              <a:rPr lang="en-US" b="1" dirty="0">
                <a:latin typeface="Comic Sans MS" panose="030F0702030302020204" pitchFamily="66" charset="0"/>
              </a:rPr>
            </a:br>
            <a:r>
              <a:rPr lang="en-US" b="1" dirty="0">
                <a:latin typeface="Comic Sans MS" panose="030F0702030302020204" pitchFamily="66" charset="0"/>
              </a:rPr>
              <a:t>of Individual Change Needed</a:t>
            </a:r>
          </a:p>
        </p:txBody>
      </p:sp>
      <p:graphicFrame>
        <p:nvGraphicFramePr>
          <p:cNvPr id="5" name="Content Placeholder 4">
            <a:extLst>
              <a:ext uri="{FF2B5EF4-FFF2-40B4-BE49-F238E27FC236}">
                <a16:creationId xmlns:a16="http://schemas.microsoft.com/office/drawing/2014/main" id="{2245A49D-DD0C-40EB-B8BE-B887922BC131}"/>
              </a:ext>
            </a:extLst>
          </p:cNvPr>
          <p:cNvGraphicFramePr>
            <a:graphicFrameLocks noGrp="1"/>
          </p:cNvGraphicFramePr>
          <p:nvPr>
            <p:ph idx="1"/>
            <p:extLst/>
          </p:nvPr>
        </p:nvGraphicFramePr>
        <p:xfrm>
          <a:off x="304800" y="1600200"/>
          <a:ext cx="8839200" cy="426720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589567886"/>
                    </a:ext>
                  </a:extLst>
                </a:gridCol>
                <a:gridCol w="2946400">
                  <a:extLst>
                    <a:ext uri="{9D8B030D-6E8A-4147-A177-3AD203B41FA5}">
                      <a16:colId xmlns:a16="http://schemas.microsoft.com/office/drawing/2014/main" val="2840038396"/>
                    </a:ext>
                  </a:extLst>
                </a:gridCol>
                <a:gridCol w="2946400">
                  <a:extLst>
                    <a:ext uri="{9D8B030D-6E8A-4147-A177-3AD203B41FA5}">
                      <a16:colId xmlns:a16="http://schemas.microsoft.com/office/drawing/2014/main" val="2860034899"/>
                    </a:ext>
                  </a:extLst>
                </a:gridCol>
              </a:tblGrid>
              <a:tr h="711200">
                <a:tc>
                  <a:txBody>
                    <a:bodyPr/>
                    <a:lstStyle/>
                    <a:p>
                      <a:pPr algn="ctr"/>
                      <a:r>
                        <a:rPr lang="en-US" dirty="0"/>
                        <a:t>Reliability</a:t>
                      </a:r>
                    </a:p>
                  </a:txBody>
                  <a:tcPr/>
                </a:tc>
                <a:tc>
                  <a:txBody>
                    <a:bodyPr/>
                    <a:lstStyle/>
                    <a:p>
                      <a:pPr algn="ctr"/>
                      <a:r>
                        <a:rPr lang="en-US" dirty="0"/>
                        <a:t>SQR (1- </a:t>
                      </a:r>
                      <a:r>
                        <a:rPr lang="en-US" dirty="0" err="1"/>
                        <a:t>r</a:t>
                      </a:r>
                      <a:r>
                        <a:rPr lang="en-US" baseline="-25000" dirty="0" err="1"/>
                        <a:t>xx</a:t>
                      </a:r>
                      <a:r>
                        <a:rPr lang="en-US" dirty="0"/>
                        <a:t>)</a:t>
                      </a:r>
                    </a:p>
                  </a:txBody>
                  <a:tcPr/>
                </a:tc>
                <a:tc>
                  <a:txBody>
                    <a:bodyPr/>
                    <a:lstStyle/>
                    <a:p>
                      <a:pPr algn="ctr"/>
                      <a:r>
                        <a:rPr lang="en-US" dirty="0"/>
                        <a:t>Change Needed</a:t>
                      </a:r>
                    </a:p>
                  </a:txBody>
                  <a:tcPr/>
                </a:tc>
                <a:extLst>
                  <a:ext uri="{0D108BD9-81ED-4DB2-BD59-A6C34878D82A}">
                    <a16:rowId xmlns:a16="http://schemas.microsoft.com/office/drawing/2014/main" val="623623647"/>
                  </a:ext>
                </a:extLst>
              </a:tr>
              <a:tr h="711200">
                <a:tc>
                  <a:txBody>
                    <a:bodyPr/>
                    <a:lstStyle/>
                    <a:p>
                      <a:pPr algn="ctr"/>
                      <a:r>
                        <a:rPr lang="en-US" dirty="0"/>
                        <a:t>0.70</a:t>
                      </a:r>
                    </a:p>
                  </a:txBody>
                  <a:tcPr/>
                </a:tc>
                <a:tc>
                  <a:txBody>
                    <a:bodyPr/>
                    <a:lstStyle/>
                    <a:p>
                      <a:pPr algn="ctr"/>
                      <a:r>
                        <a:rPr lang="en-US" dirty="0"/>
                        <a:t>0.55</a:t>
                      </a:r>
                    </a:p>
                  </a:txBody>
                  <a:tcPr/>
                </a:tc>
                <a:tc>
                  <a:txBody>
                    <a:bodyPr/>
                    <a:lstStyle/>
                    <a:p>
                      <a:pPr algn="ctr"/>
                      <a:r>
                        <a:rPr lang="en-US" dirty="0"/>
                        <a:t>1.5 SD</a:t>
                      </a:r>
                    </a:p>
                  </a:txBody>
                  <a:tcPr/>
                </a:tc>
                <a:extLst>
                  <a:ext uri="{0D108BD9-81ED-4DB2-BD59-A6C34878D82A}">
                    <a16:rowId xmlns:a16="http://schemas.microsoft.com/office/drawing/2014/main" val="1966116190"/>
                  </a:ext>
                </a:extLst>
              </a:tr>
              <a:tr h="711200">
                <a:tc>
                  <a:txBody>
                    <a:bodyPr/>
                    <a:lstStyle/>
                    <a:p>
                      <a:pPr algn="ctr"/>
                      <a:r>
                        <a:rPr lang="en-US" dirty="0"/>
                        <a:t>0.80</a:t>
                      </a:r>
                    </a:p>
                  </a:txBody>
                  <a:tcPr/>
                </a:tc>
                <a:tc>
                  <a:txBody>
                    <a:bodyPr/>
                    <a:lstStyle/>
                    <a:p>
                      <a:pPr algn="ctr"/>
                      <a:r>
                        <a:rPr lang="en-US" dirty="0"/>
                        <a:t>0.44</a:t>
                      </a:r>
                    </a:p>
                  </a:txBody>
                  <a:tcPr/>
                </a:tc>
                <a:tc>
                  <a:txBody>
                    <a:bodyPr/>
                    <a:lstStyle/>
                    <a:p>
                      <a:pPr algn="ctr"/>
                      <a:r>
                        <a:rPr lang="en-US" dirty="0"/>
                        <a:t>1.2 SD</a:t>
                      </a:r>
                    </a:p>
                  </a:txBody>
                  <a:tcPr/>
                </a:tc>
                <a:extLst>
                  <a:ext uri="{0D108BD9-81ED-4DB2-BD59-A6C34878D82A}">
                    <a16:rowId xmlns:a16="http://schemas.microsoft.com/office/drawing/2014/main" val="1770925936"/>
                  </a:ext>
                </a:extLst>
              </a:tr>
              <a:tr h="711200">
                <a:tc>
                  <a:txBody>
                    <a:bodyPr/>
                    <a:lstStyle/>
                    <a:p>
                      <a:pPr algn="ctr"/>
                      <a:r>
                        <a:rPr lang="en-US" dirty="0"/>
                        <a:t>0.90</a:t>
                      </a:r>
                    </a:p>
                  </a:txBody>
                  <a:tcPr/>
                </a:tc>
                <a:tc>
                  <a:txBody>
                    <a:bodyPr/>
                    <a:lstStyle/>
                    <a:p>
                      <a:pPr algn="ctr"/>
                      <a:r>
                        <a:rPr lang="en-US" dirty="0"/>
                        <a:t>0.32</a:t>
                      </a:r>
                    </a:p>
                  </a:txBody>
                  <a:tcPr/>
                </a:tc>
                <a:tc>
                  <a:txBody>
                    <a:bodyPr/>
                    <a:lstStyle/>
                    <a:p>
                      <a:pPr algn="ctr"/>
                      <a:r>
                        <a:rPr lang="en-US" dirty="0"/>
                        <a:t>0.9 SD</a:t>
                      </a:r>
                    </a:p>
                  </a:txBody>
                  <a:tcPr/>
                </a:tc>
                <a:extLst>
                  <a:ext uri="{0D108BD9-81ED-4DB2-BD59-A6C34878D82A}">
                    <a16:rowId xmlns:a16="http://schemas.microsoft.com/office/drawing/2014/main" val="2061301266"/>
                  </a:ext>
                </a:extLst>
              </a:tr>
              <a:tr h="711200">
                <a:tc>
                  <a:txBody>
                    <a:bodyPr/>
                    <a:lstStyle/>
                    <a:p>
                      <a:pPr algn="ctr"/>
                      <a:r>
                        <a:rPr lang="en-US" dirty="0"/>
                        <a:t>0.95</a:t>
                      </a:r>
                    </a:p>
                  </a:txBody>
                  <a:tcPr/>
                </a:tc>
                <a:tc>
                  <a:txBody>
                    <a:bodyPr/>
                    <a:lstStyle/>
                    <a:p>
                      <a:pPr algn="ctr"/>
                      <a:r>
                        <a:rPr lang="en-US" dirty="0"/>
                        <a:t>0.22</a:t>
                      </a:r>
                    </a:p>
                  </a:txBody>
                  <a:tcPr/>
                </a:tc>
                <a:tc>
                  <a:txBody>
                    <a:bodyPr/>
                    <a:lstStyle/>
                    <a:p>
                      <a:pPr algn="ctr"/>
                      <a:r>
                        <a:rPr lang="en-US" dirty="0"/>
                        <a:t>0.6 SD</a:t>
                      </a:r>
                    </a:p>
                  </a:txBody>
                  <a:tcPr/>
                </a:tc>
                <a:extLst>
                  <a:ext uri="{0D108BD9-81ED-4DB2-BD59-A6C34878D82A}">
                    <a16:rowId xmlns:a16="http://schemas.microsoft.com/office/drawing/2014/main" val="2956061513"/>
                  </a:ext>
                </a:extLst>
              </a:tr>
              <a:tr h="711200">
                <a:tc>
                  <a:txBody>
                    <a:bodyPr/>
                    <a:lstStyle/>
                    <a:p>
                      <a:pPr algn="ctr"/>
                      <a:r>
                        <a:rPr lang="en-US" dirty="0"/>
                        <a:t>0.97</a:t>
                      </a:r>
                    </a:p>
                  </a:txBody>
                  <a:tcPr/>
                </a:tc>
                <a:tc>
                  <a:txBody>
                    <a:bodyPr/>
                    <a:lstStyle/>
                    <a:p>
                      <a:pPr algn="ctr"/>
                      <a:r>
                        <a:rPr lang="en-US" dirty="0"/>
                        <a:t>0.17</a:t>
                      </a:r>
                    </a:p>
                  </a:txBody>
                  <a:tcPr/>
                </a:tc>
                <a:tc>
                  <a:txBody>
                    <a:bodyPr/>
                    <a:lstStyle/>
                    <a:p>
                      <a:pPr algn="ctr"/>
                      <a:r>
                        <a:rPr lang="en-US" dirty="0"/>
                        <a:t>0.5 SD</a:t>
                      </a:r>
                    </a:p>
                  </a:txBody>
                  <a:tcPr/>
                </a:tc>
                <a:extLst>
                  <a:ext uri="{0D108BD9-81ED-4DB2-BD59-A6C34878D82A}">
                    <a16:rowId xmlns:a16="http://schemas.microsoft.com/office/drawing/2014/main" val="243562007"/>
                  </a:ext>
                </a:extLst>
              </a:tr>
            </a:tbl>
          </a:graphicData>
        </a:graphic>
      </p:graphicFrame>
      <p:sp>
        <p:nvSpPr>
          <p:cNvPr id="4" name="Slide Number Placeholder 3">
            <a:extLst>
              <a:ext uri="{FF2B5EF4-FFF2-40B4-BE49-F238E27FC236}">
                <a16:creationId xmlns:a16="http://schemas.microsoft.com/office/drawing/2014/main" id="{3B2BEDEE-81CA-49F0-8242-4630C2DC07C9}"/>
              </a:ext>
            </a:extLst>
          </p:cNvPr>
          <p:cNvSpPr>
            <a:spLocks noGrp="1"/>
          </p:cNvSpPr>
          <p:nvPr>
            <p:ph type="sldNum" sz="quarter" idx="12"/>
          </p:nvPr>
        </p:nvSpPr>
        <p:spPr/>
        <p:txBody>
          <a:bodyPr/>
          <a:lstStyle/>
          <a:p>
            <a:pPr>
              <a:defRPr/>
            </a:pPr>
            <a:fld id="{0C5144EA-161E-419D-B606-46724030BA3B}" type="slidenum">
              <a:rPr lang="en-US" smtClean="0"/>
              <a:pPr>
                <a:defRPr/>
              </a:pPr>
              <a:t>10</a:t>
            </a:fld>
            <a:endParaRPr lang="en-US"/>
          </a:p>
        </p:txBody>
      </p:sp>
      <p:sp>
        <p:nvSpPr>
          <p:cNvPr id="3" name="TextBox 2">
            <a:extLst>
              <a:ext uri="{FF2B5EF4-FFF2-40B4-BE49-F238E27FC236}">
                <a16:creationId xmlns:a16="http://schemas.microsoft.com/office/drawing/2014/main" id="{E6D4A087-9346-4198-8215-7D1432CB3607}"/>
              </a:ext>
            </a:extLst>
          </p:cNvPr>
          <p:cNvSpPr txBox="1"/>
          <p:nvPr/>
        </p:nvSpPr>
        <p:spPr>
          <a:xfrm>
            <a:off x="381000" y="6044753"/>
            <a:ext cx="4800600" cy="523220"/>
          </a:xfrm>
          <a:prstGeom prst="rect">
            <a:avLst/>
          </a:prstGeom>
          <a:noFill/>
        </p:spPr>
        <p:txBody>
          <a:bodyPr wrap="square" rtlCol="0">
            <a:spAutoFit/>
          </a:bodyPr>
          <a:lstStyle/>
          <a:p>
            <a:r>
              <a:rPr lang="en-US" sz="2800" dirty="0"/>
              <a:t>2.77 * SQR (1- </a:t>
            </a:r>
            <a:r>
              <a:rPr lang="en-US" sz="2800" dirty="0" err="1"/>
              <a:t>r</a:t>
            </a:r>
            <a:r>
              <a:rPr lang="en-US" sz="2800" baseline="-25000" dirty="0" err="1"/>
              <a:t>xx</a:t>
            </a:r>
            <a:r>
              <a:rPr lang="en-US" sz="2800" dirty="0"/>
              <a:t>) * </a:t>
            </a:r>
            <a:r>
              <a:rPr lang="en-US" sz="2800" dirty="0" err="1"/>
              <a:t>SD</a:t>
            </a:r>
            <a:r>
              <a:rPr lang="en-US" sz="2800" baseline="-25000" dirty="0" err="1"/>
              <a:t>bl</a:t>
            </a:r>
            <a:r>
              <a:rPr lang="en-US" sz="2800" dirty="0"/>
              <a:t> </a:t>
            </a:r>
          </a:p>
        </p:txBody>
      </p:sp>
    </p:spTree>
    <p:extLst>
      <p:ext uri="{BB962C8B-B14F-4D97-AF65-F5344CB8AC3E}">
        <p14:creationId xmlns:p14="http://schemas.microsoft.com/office/powerpoint/2010/main" val="241963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56463CF1-6C53-4E0E-9790-001D12327D2E}" type="slidenum">
              <a:rPr lang="en-US"/>
              <a:pPr>
                <a:defRPr/>
              </a:pPr>
              <a:t>11</a:t>
            </a:fld>
            <a:endParaRPr lang="en-US"/>
          </a:p>
        </p:txBody>
      </p:sp>
      <p:sp>
        <p:nvSpPr>
          <p:cNvPr id="99331" name="Title 16"/>
          <p:cNvSpPr>
            <a:spLocks noGrp="1"/>
          </p:cNvSpPr>
          <p:nvPr>
            <p:ph type="title" idx="4294967295"/>
          </p:nvPr>
        </p:nvSpPr>
        <p:spPr>
          <a:xfrm>
            <a:off x="220663" y="0"/>
            <a:ext cx="8237537" cy="1600200"/>
          </a:xfrm>
        </p:spPr>
        <p:txBody>
          <a:bodyPr/>
          <a:lstStyle/>
          <a:p>
            <a:pPr eaLnBrk="1" hangingPunct="1"/>
            <a:r>
              <a:rPr lang="en-US" altLang="en-US" sz="4000" b="1" dirty="0">
                <a:latin typeface="Comic Sans MS" pitchFamily="66" charset="0"/>
              </a:rPr>
              <a:t>Amount of Change Needed for Significant Individual Change </a:t>
            </a:r>
          </a:p>
        </p:txBody>
      </p:sp>
      <p:graphicFrame>
        <p:nvGraphicFramePr>
          <p:cNvPr id="99332"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99448" r:id="rId4" imgW="8736325" imgH="4127350" progId="Excel.Sheet.8">
                  <p:embed/>
                </p:oleObj>
              </mc:Choice>
              <mc:Fallback>
                <p:oleObj r:id="rId4" imgW="8736325" imgH="4127350" progId="Excel.Sheet.8">
                  <p:embed/>
                  <p:pic>
                    <p:nvPicPr>
                      <p:cNvPr id="0" name="Picture 8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0.67</a:t>
            </a:r>
          </a:p>
        </p:txBody>
      </p:sp>
      <p:sp>
        <p:nvSpPr>
          <p:cNvPr id="99334"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0.72</a:t>
            </a:r>
          </a:p>
        </p:txBody>
      </p:sp>
      <p:sp>
        <p:nvSpPr>
          <p:cNvPr id="99335"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1.01</a:t>
            </a:r>
          </a:p>
        </p:txBody>
      </p:sp>
      <p:sp>
        <p:nvSpPr>
          <p:cNvPr id="99336"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1.13</a:t>
            </a:r>
          </a:p>
        </p:txBody>
      </p:sp>
      <p:sp>
        <p:nvSpPr>
          <p:cNvPr id="99337"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1.33</a:t>
            </a:r>
          </a:p>
        </p:txBody>
      </p:sp>
      <p:sp>
        <p:nvSpPr>
          <p:cNvPr id="99338"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1.07</a:t>
            </a:r>
          </a:p>
        </p:txBody>
      </p:sp>
      <p:sp>
        <p:nvSpPr>
          <p:cNvPr id="99339" name="Text Box 10"/>
          <p:cNvSpPr txBox="1">
            <a:spLocks noChangeArrowheads="1"/>
          </p:cNvSpPr>
          <p:nvPr/>
        </p:nvSpPr>
        <p:spPr bwMode="auto">
          <a:xfrm>
            <a:off x="5105400" y="1919288"/>
            <a:ext cx="4953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0.71</a:t>
            </a:r>
          </a:p>
        </p:txBody>
      </p:sp>
      <p:sp>
        <p:nvSpPr>
          <p:cNvPr id="99340"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1.26 </a:t>
            </a:r>
          </a:p>
        </p:txBody>
      </p:sp>
      <p:sp>
        <p:nvSpPr>
          <p:cNvPr id="99341"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0.62</a:t>
            </a:r>
          </a:p>
        </p:txBody>
      </p:sp>
      <p:sp>
        <p:nvSpPr>
          <p:cNvPr id="99342"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0.73</a:t>
            </a:r>
          </a:p>
        </p:txBody>
      </p:sp>
      <p:sp>
        <p:nvSpPr>
          <p:cNvPr id="99343"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9344" name="Rectangle 4"/>
          <p:cNvSpPr>
            <a:spLocks noChangeArrowheads="1"/>
          </p:cNvSpPr>
          <p:nvPr/>
        </p:nvSpPr>
        <p:spPr bwMode="auto">
          <a:xfrm>
            <a:off x="220663" y="5870575"/>
            <a:ext cx="8597900" cy="550863"/>
          </a:xfrm>
          <a:prstGeom prst="rect">
            <a:avLst/>
          </a:prstGeom>
          <a:noFill/>
          <a:ln w="9525">
            <a:noFill/>
            <a:miter lim="800000"/>
            <a:headEnd/>
            <a:tailEnd/>
          </a:ln>
        </p:spPr>
        <p:txBody>
          <a:bodyPr lIns="90488" tIns="44450" rIns="90488" bIns="44450">
            <a:spAutoFit/>
          </a:bodyPr>
          <a:lstStyle/>
          <a:p>
            <a:pPr eaLnBrk="0" hangingPunct="0"/>
            <a:r>
              <a:rPr lang="en-US" altLang="en-US" sz="1000"/>
              <a:t>PFI = Physical Functioning; Role-P = Role-Physical; Pain = Bodily Pain; Gen H=General Health; Energy = Energy/Fatigue; Social = Social Functioning;</a:t>
            </a:r>
          </a:p>
          <a:p>
            <a:pPr eaLnBrk="0" hangingPunct="0"/>
            <a:r>
              <a:rPr lang="en-US" altLang="en-US" sz="1000"/>
              <a:t>Role-E = Role-Emotional; EWB = Emotional Well-being; PCS = Physical Component Summary; MCS =Mental Component Summary.</a:t>
            </a:r>
          </a:p>
          <a:p>
            <a:pPr eaLnBrk="0" hangingPunct="0"/>
            <a:endParaRPr lang="en-US" altLang="en-US"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a:spLocks noGrp="1" noChangeArrowheads="1"/>
          </p:cNvSpPr>
          <p:nvPr>
            <p:ph type="sldNum" sz="quarter" idx="12"/>
          </p:nvPr>
        </p:nvSpPr>
        <p:spPr/>
        <p:txBody>
          <a:bodyPr/>
          <a:lstStyle/>
          <a:p>
            <a:pPr>
              <a:defRPr/>
            </a:pPr>
            <a:fld id="{B9512359-6ECF-4A66-93D8-969F952A04EB}" type="slidenum">
              <a:rPr lang="en-US"/>
              <a:pPr>
                <a:defRPr/>
              </a:pPr>
              <a:t>12</a:t>
            </a:fld>
            <a:endParaRPr lang="en-US"/>
          </a:p>
        </p:txBody>
      </p:sp>
      <p:sp>
        <p:nvSpPr>
          <p:cNvPr id="100355" name="Rectangle 2"/>
          <p:cNvSpPr>
            <a:spLocks noGrp="1" noChangeArrowheads="1"/>
          </p:cNvSpPr>
          <p:nvPr>
            <p:ph type="title" idx="4294967295"/>
          </p:nvPr>
        </p:nvSpPr>
        <p:spPr>
          <a:xfrm>
            <a:off x="381000" y="0"/>
            <a:ext cx="8534400" cy="1371600"/>
          </a:xfrm>
        </p:spPr>
        <p:txBody>
          <a:bodyPr/>
          <a:lstStyle/>
          <a:p>
            <a:pPr eaLnBrk="1" hangingPunct="1"/>
            <a:r>
              <a:rPr lang="en-US" altLang="en-US" sz="3600" b="1" dirty="0">
                <a:latin typeface="Comic Sans MS" pitchFamily="66" charset="0"/>
              </a:rPr>
              <a:t>7-31% Improve Significantly </a:t>
            </a:r>
          </a:p>
        </p:txBody>
      </p:sp>
      <p:grpSp>
        <p:nvGrpSpPr>
          <p:cNvPr id="100356" name="Group 65"/>
          <p:cNvGrpSpPr>
            <a:grpSpLocks noGrp="1"/>
          </p:cNvGrpSpPr>
          <p:nvPr/>
        </p:nvGrpSpPr>
        <p:grpSpPr bwMode="auto">
          <a:xfrm>
            <a:off x="290513" y="1312863"/>
            <a:ext cx="8520112" cy="4818062"/>
            <a:chOff x="183" y="827"/>
            <a:chExt cx="5367" cy="3035"/>
          </a:xfrm>
        </p:grpSpPr>
        <p:sp>
          <p:nvSpPr>
            <p:cNvPr id="100357" name="Rectangle 5"/>
            <p:cNvSpPr>
              <a:spLocks noChangeArrowheads="1"/>
            </p:cNvSpPr>
            <p:nvPr/>
          </p:nvSpPr>
          <p:spPr bwMode="auto">
            <a:xfrm>
              <a:off x="183" y="827"/>
              <a:ext cx="1404" cy="42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rgbClr val="FFFFFF"/>
                </a:solidFill>
              </a:endParaRPr>
            </a:p>
          </p:txBody>
        </p:sp>
        <p:sp>
          <p:nvSpPr>
            <p:cNvPr id="100358" name="Rectangle 6"/>
            <p:cNvSpPr>
              <a:spLocks noChangeArrowheads="1"/>
            </p:cNvSpPr>
            <p:nvPr/>
          </p:nvSpPr>
          <p:spPr bwMode="auto">
            <a:xfrm>
              <a:off x="1587" y="827"/>
              <a:ext cx="127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Improving</a:t>
              </a:r>
            </a:p>
          </p:txBody>
        </p:sp>
        <p:sp>
          <p:nvSpPr>
            <p:cNvPr id="100359" name="Rectangle 7"/>
            <p:cNvSpPr>
              <a:spLocks noChangeArrowheads="1"/>
            </p:cNvSpPr>
            <p:nvPr/>
          </p:nvSpPr>
          <p:spPr bwMode="auto">
            <a:xfrm>
              <a:off x="2857" y="827"/>
              <a:ext cx="1363"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Declining</a:t>
              </a:r>
            </a:p>
          </p:txBody>
        </p:sp>
        <p:sp>
          <p:nvSpPr>
            <p:cNvPr id="100360" name="Rectangle 8"/>
            <p:cNvSpPr>
              <a:spLocks noChangeArrowheads="1"/>
            </p:cNvSpPr>
            <p:nvPr/>
          </p:nvSpPr>
          <p:spPr bwMode="auto">
            <a:xfrm>
              <a:off x="4220" y="827"/>
              <a:ext cx="133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Difference</a:t>
              </a:r>
            </a:p>
          </p:txBody>
        </p:sp>
        <p:sp>
          <p:nvSpPr>
            <p:cNvPr id="100361" name="Rectangle 9"/>
            <p:cNvSpPr>
              <a:spLocks noChangeArrowheads="1"/>
            </p:cNvSpPr>
            <p:nvPr/>
          </p:nvSpPr>
          <p:spPr bwMode="auto">
            <a:xfrm>
              <a:off x="183" y="1247"/>
              <a:ext cx="1404" cy="260"/>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100362" name="Rectangle 10"/>
            <p:cNvSpPr>
              <a:spLocks noChangeArrowheads="1"/>
            </p:cNvSpPr>
            <p:nvPr/>
          </p:nvSpPr>
          <p:spPr bwMode="auto">
            <a:xfrm>
              <a:off x="1587" y="1247"/>
              <a:ext cx="127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13%</a:t>
              </a:r>
            </a:p>
          </p:txBody>
        </p:sp>
        <p:sp>
          <p:nvSpPr>
            <p:cNvPr id="100363" name="Rectangle 11"/>
            <p:cNvSpPr>
              <a:spLocks noChangeArrowheads="1"/>
            </p:cNvSpPr>
            <p:nvPr/>
          </p:nvSpPr>
          <p:spPr bwMode="auto">
            <a:xfrm>
              <a:off x="2857" y="1247"/>
              <a:ext cx="1363"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4" name="Rectangle 12"/>
            <p:cNvSpPr>
              <a:spLocks noChangeArrowheads="1"/>
            </p:cNvSpPr>
            <p:nvPr/>
          </p:nvSpPr>
          <p:spPr bwMode="auto">
            <a:xfrm>
              <a:off x="4220" y="1247"/>
              <a:ext cx="133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365" name="Rectangle 13"/>
            <p:cNvSpPr>
              <a:spLocks noChangeArrowheads="1"/>
            </p:cNvSpPr>
            <p:nvPr/>
          </p:nvSpPr>
          <p:spPr bwMode="auto">
            <a:xfrm>
              <a:off x="183" y="1507"/>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100366" name="Rectangle 14"/>
            <p:cNvSpPr>
              <a:spLocks noChangeArrowheads="1"/>
            </p:cNvSpPr>
            <p:nvPr/>
          </p:nvSpPr>
          <p:spPr bwMode="auto">
            <a:xfrm>
              <a:off x="1587" y="1507"/>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31%</a:t>
              </a:r>
            </a:p>
          </p:txBody>
        </p:sp>
        <p:sp>
          <p:nvSpPr>
            <p:cNvPr id="100367" name="Rectangle 15"/>
            <p:cNvSpPr>
              <a:spLocks noChangeArrowheads="1"/>
            </p:cNvSpPr>
            <p:nvPr/>
          </p:nvSpPr>
          <p:spPr bwMode="auto">
            <a:xfrm>
              <a:off x="2857" y="1507"/>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8" name="Rectangle 16"/>
            <p:cNvSpPr>
              <a:spLocks noChangeArrowheads="1"/>
            </p:cNvSpPr>
            <p:nvPr/>
          </p:nvSpPr>
          <p:spPr bwMode="auto">
            <a:xfrm>
              <a:off x="4220" y="1507"/>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+ 29%</a:t>
              </a:r>
            </a:p>
          </p:txBody>
        </p:sp>
        <p:sp>
          <p:nvSpPr>
            <p:cNvPr id="100369" name="Rectangle 17"/>
            <p:cNvSpPr>
              <a:spLocks noChangeArrowheads="1"/>
            </p:cNvSpPr>
            <p:nvPr/>
          </p:nvSpPr>
          <p:spPr bwMode="auto">
            <a:xfrm>
              <a:off x="183" y="1769"/>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100370" name="Rectangle 18"/>
            <p:cNvSpPr>
              <a:spLocks noChangeArrowheads="1"/>
            </p:cNvSpPr>
            <p:nvPr/>
          </p:nvSpPr>
          <p:spPr bwMode="auto">
            <a:xfrm>
              <a:off x="1587" y="1769"/>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71" name="Rectangle 19"/>
            <p:cNvSpPr>
              <a:spLocks noChangeArrowheads="1"/>
            </p:cNvSpPr>
            <p:nvPr/>
          </p:nvSpPr>
          <p:spPr bwMode="auto">
            <a:xfrm>
              <a:off x="2857" y="1769"/>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2" name="Rectangle 20"/>
            <p:cNvSpPr>
              <a:spLocks noChangeArrowheads="1"/>
            </p:cNvSpPr>
            <p:nvPr/>
          </p:nvSpPr>
          <p:spPr bwMode="auto">
            <a:xfrm>
              <a:off x="4220" y="1769"/>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73" name="Rectangle 21"/>
            <p:cNvSpPr>
              <a:spLocks noChangeArrowheads="1"/>
            </p:cNvSpPr>
            <p:nvPr/>
          </p:nvSpPr>
          <p:spPr bwMode="auto">
            <a:xfrm>
              <a:off x="183" y="2031"/>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100374" name="Rectangle 22"/>
            <p:cNvSpPr>
              <a:spLocks noChangeArrowheads="1"/>
            </p:cNvSpPr>
            <p:nvPr/>
          </p:nvSpPr>
          <p:spPr bwMode="auto">
            <a:xfrm>
              <a:off x="1587" y="2031"/>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5" name="Rectangle 23"/>
            <p:cNvSpPr>
              <a:spLocks noChangeArrowheads="1"/>
            </p:cNvSpPr>
            <p:nvPr/>
          </p:nvSpPr>
          <p:spPr bwMode="auto">
            <a:xfrm>
              <a:off x="2857" y="2031"/>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76" name="Rectangle 24"/>
            <p:cNvSpPr>
              <a:spLocks noChangeArrowheads="1"/>
            </p:cNvSpPr>
            <p:nvPr/>
          </p:nvSpPr>
          <p:spPr bwMode="auto">
            <a:xfrm>
              <a:off x="4220" y="2031"/>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7" name="Rectangle 25"/>
            <p:cNvSpPr>
              <a:spLocks noChangeArrowheads="1"/>
            </p:cNvSpPr>
            <p:nvPr/>
          </p:nvSpPr>
          <p:spPr bwMode="auto">
            <a:xfrm>
              <a:off x="183" y="2293"/>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100378" name="Rectangle 26"/>
            <p:cNvSpPr>
              <a:spLocks noChangeArrowheads="1"/>
            </p:cNvSpPr>
            <p:nvPr/>
          </p:nvSpPr>
          <p:spPr bwMode="auto">
            <a:xfrm>
              <a:off x="1587" y="2293"/>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9%</a:t>
              </a:r>
            </a:p>
          </p:txBody>
        </p:sp>
        <p:sp>
          <p:nvSpPr>
            <p:cNvPr id="100379" name="Rectangle 27"/>
            <p:cNvSpPr>
              <a:spLocks noChangeArrowheads="1"/>
            </p:cNvSpPr>
            <p:nvPr/>
          </p:nvSpPr>
          <p:spPr bwMode="auto">
            <a:xfrm>
              <a:off x="2857" y="2293"/>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80" name="Rectangle 28"/>
            <p:cNvSpPr>
              <a:spLocks noChangeArrowheads="1"/>
            </p:cNvSpPr>
            <p:nvPr/>
          </p:nvSpPr>
          <p:spPr bwMode="auto">
            <a:xfrm>
              <a:off x="4220" y="2293"/>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81" name="Rectangle 29"/>
            <p:cNvSpPr>
              <a:spLocks noChangeArrowheads="1"/>
            </p:cNvSpPr>
            <p:nvPr/>
          </p:nvSpPr>
          <p:spPr bwMode="auto">
            <a:xfrm>
              <a:off x="183" y="2554"/>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100382" name="Rectangle 30"/>
            <p:cNvSpPr>
              <a:spLocks noChangeArrowheads="1"/>
            </p:cNvSpPr>
            <p:nvPr/>
          </p:nvSpPr>
          <p:spPr bwMode="auto">
            <a:xfrm>
              <a:off x="1587" y="2554"/>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100383" name="Rectangle 31"/>
            <p:cNvSpPr>
              <a:spLocks noChangeArrowheads="1"/>
            </p:cNvSpPr>
            <p:nvPr/>
          </p:nvSpPr>
          <p:spPr bwMode="auto">
            <a:xfrm>
              <a:off x="2857" y="2554"/>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84" name="Rectangle 32"/>
            <p:cNvSpPr>
              <a:spLocks noChangeArrowheads="1"/>
            </p:cNvSpPr>
            <p:nvPr/>
          </p:nvSpPr>
          <p:spPr bwMode="auto">
            <a:xfrm>
              <a:off x="4220" y="2554"/>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+ 13%</a:t>
              </a:r>
            </a:p>
          </p:txBody>
        </p:sp>
        <p:sp>
          <p:nvSpPr>
            <p:cNvPr id="100385" name="Rectangle 33"/>
            <p:cNvSpPr>
              <a:spLocks noChangeArrowheads="1"/>
            </p:cNvSpPr>
            <p:nvPr/>
          </p:nvSpPr>
          <p:spPr bwMode="auto">
            <a:xfrm>
              <a:off x="183" y="2816"/>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100386" name="Rectangle 34"/>
            <p:cNvSpPr>
              <a:spLocks noChangeArrowheads="1"/>
            </p:cNvSpPr>
            <p:nvPr/>
          </p:nvSpPr>
          <p:spPr bwMode="auto">
            <a:xfrm>
              <a:off x="1587" y="2816"/>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7" name="Rectangle 35"/>
            <p:cNvSpPr>
              <a:spLocks noChangeArrowheads="1"/>
            </p:cNvSpPr>
            <p:nvPr/>
          </p:nvSpPr>
          <p:spPr bwMode="auto">
            <a:xfrm>
              <a:off x="2857" y="2816"/>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8" name="Rectangle 36"/>
            <p:cNvSpPr>
              <a:spLocks noChangeArrowheads="1"/>
            </p:cNvSpPr>
            <p:nvPr/>
          </p:nvSpPr>
          <p:spPr bwMode="auto">
            <a:xfrm>
              <a:off x="4220" y="2816"/>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89" name="Rectangle 37"/>
            <p:cNvSpPr>
              <a:spLocks noChangeArrowheads="1"/>
            </p:cNvSpPr>
            <p:nvPr/>
          </p:nvSpPr>
          <p:spPr bwMode="auto">
            <a:xfrm>
              <a:off x="183" y="3077"/>
              <a:ext cx="1404" cy="261"/>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100390" name="Rectangle 38"/>
            <p:cNvSpPr>
              <a:spLocks noChangeArrowheads="1"/>
            </p:cNvSpPr>
            <p:nvPr/>
          </p:nvSpPr>
          <p:spPr bwMode="auto">
            <a:xfrm>
              <a:off x="1587" y="3077"/>
              <a:ext cx="127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19%</a:t>
              </a:r>
            </a:p>
          </p:txBody>
        </p:sp>
        <p:sp>
          <p:nvSpPr>
            <p:cNvPr id="100391" name="Rectangle 39"/>
            <p:cNvSpPr>
              <a:spLocks noChangeArrowheads="1"/>
            </p:cNvSpPr>
            <p:nvPr/>
          </p:nvSpPr>
          <p:spPr bwMode="auto">
            <a:xfrm>
              <a:off x="2857" y="3077"/>
              <a:ext cx="1363"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92" name="Rectangle 40"/>
            <p:cNvSpPr>
              <a:spLocks noChangeArrowheads="1"/>
            </p:cNvSpPr>
            <p:nvPr/>
          </p:nvSpPr>
          <p:spPr bwMode="auto">
            <a:xfrm>
              <a:off x="4220" y="3077"/>
              <a:ext cx="133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93" name="Rectangle 41"/>
            <p:cNvSpPr>
              <a:spLocks noChangeArrowheads="1"/>
            </p:cNvSpPr>
            <p:nvPr/>
          </p:nvSpPr>
          <p:spPr bwMode="auto">
            <a:xfrm>
              <a:off x="183" y="3338"/>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100394" name="Rectangle 42"/>
            <p:cNvSpPr>
              <a:spLocks noChangeArrowheads="1"/>
            </p:cNvSpPr>
            <p:nvPr/>
          </p:nvSpPr>
          <p:spPr bwMode="auto">
            <a:xfrm>
              <a:off x="1587" y="3338"/>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100395" name="Rectangle 43"/>
            <p:cNvSpPr>
              <a:spLocks noChangeArrowheads="1"/>
            </p:cNvSpPr>
            <p:nvPr/>
          </p:nvSpPr>
          <p:spPr bwMode="auto">
            <a:xfrm>
              <a:off x="2857" y="3338"/>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96" name="Rectangle 44"/>
            <p:cNvSpPr>
              <a:spLocks noChangeArrowheads="1"/>
            </p:cNvSpPr>
            <p:nvPr/>
          </p:nvSpPr>
          <p:spPr bwMode="auto">
            <a:xfrm>
              <a:off x="4220" y="3338"/>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+ 17%</a:t>
              </a:r>
            </a:p>
          </p:txBody>
        </p:sp>
        <p:sp>
          <p:nvSpPr>
            <p:cNvPr id="100397" name="Rectangle 45"/>
            <p:cNvSpPr>
              <a:spLocks noChangeArrowheads="1"/>
            </p:cNvSpPr>
            <p:nvPr/>
          </p:nvSpPr>
          <p:spPr bwMode="auto">
            <a:xfrm>
              <a:off x="183" y="3600"/>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100398" name="Rectangle 46"/>
            <p:cNvSpPr>
              <a:spLocks noChangeArrowheads="1"/>
            </p:cNvSpPr>
            <p:nvPr/>
          </p:nvSpPr>
          <p:spPr bwMode="auto">
            <a:xfrm>
              <a:off x="1587" y="3600"/>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99" name="Rectangle 47"/>
            <p:cNvSpPr>
              <a:spLocks noChangeArrowheads="1"/>
            </p:cNvSpPr>
            <p:nvPr/>
          </p:nvSpPr>
          <p:spPr bwMode="auto">
            <a:xfrm>
              <a:off x="2857" y="3600"/>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11%</a:t>
              </a:r>
            </a:p>
          </p:txBody>
        </p:sp>
        <p:sp>
          <p:nvSpPr>
            <p:cNvPr id="100400" name="Rectangle 48"/>
            <p:cNvSpPr>
              <a:spLocks noChangeArrowheads="1"/>
            </p:cNvSpPr>
            <p:nvPr/>
          </p:nvSpPr>
          <p:spPr bwMode="auto">
            <a:xfrm>
              <a:off x="4220" y="3600"/>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401" name="Line 49"/>
            <p:cNvSpPr>
              <a:spLocks noChangeShapeType="1"/>
            </p:cNvSpPr>
            <p:nvPr/>
          </p:nvSpPr>
          <p:spPr bwMode="auto">
            <a:xfrm>
              <a:off x="1587" y="827"/>
              <a:ext cx="0" cy="3035"/>
            </a:xfrm>
            <a:prstGeom prst="line">
              <a:avLst/>
            </a:prstGeom>
            <a:noFill/>
            <a:ln w="12700">
              <a:solidFill>
                <a:srgbClr val="BFBFBF"/>
              </a:solidFill>
              <a:round/>
              <a:headEnd/>
              <a:tailEnd/>
            </a:ln>
          </p:spPr>
          <p:txBody>
            <a:bodyPr/>
            <a:lstStyle/>
            <a:p>
              <a:endParaRPr lang="en-US"/>
            </a:p>
          </p:txBody>
        </p:sp>
        <p:sp>
          <p:nvSpPr>
            <p:cNvPr id="100402" name="Line 50"/>
            <p:cNvSpPr>
              <a:spLocks noChangeShapeType="1"/>
            </p:cNvSpPr>
            <p:nvPr/>
          </p:nvSpPr>
          <p:spPr bwMode="auto">
            <a:xfrm>
              <a:off x="2857" y="827"/>
              <a:ext cx="0" cy="3035"/>
            </a:xfrm>
            <a:prstGeom prst="line">
              <a:avLst/>
            </a:prstGeom>
            <a:noFill/>
            <a:ln w="12700">
              <a:solidFill>
                <a:srgbClr val="BFBFBF"/>
              </a:solidFill>
              <a:round/>
              <a:headEnd/>
              <a:tailEnd/>
            </a:ln>
          </p:spPr>
          <p:txBody>
            <a:bodyPr/>
            <a:lstStyle/>
            <a:p>
              <a:endParaRPr lang="en-US"/>
            </a:p>
          </p:txBody>
        </p:sp>
        <p:sp>
          <p:nvSpPr>
            <p:cNvPr id="100403" name="Line 51"/>
            <p:cNvSpPr>
              <a:spLocks noChangeShapeType="1"/>
            </p:cNvSpPr>
            <p:nvPr/>
          </p:nvSpPr>
          <p:spPr bwMode="auto">
            <a:xfrm>
              <a:off x="4220" y="827"/>
              <a:ext cx="0" cy="3035"/>
            </a:xfrm>
            <a:prstGeom prst="line">
              <a:avLst/>
            </a:prstGeom>
            <a:noFill/>
            <a:ln w="12700">
              <a:solidFill>
                <a:srgbClr val="BFBFBF"/>
              </a:solidFill>
              <a:round/>
              <a:headEnd/>
              <a:tailEnd/>
            </a:ln>
          </p:spPr>
          <p:txBody>
            <a:bodyPr/>
            <a:lstStyle/>
            <a:p>
              <a:endParaRPr lang="en-US"/>
            </a:p>
          </p:txBody>
        </p:sp>
        <p:sp>
          <p:nvSpPr>
            <p:cNvPr id="100404" name="Line 52"/>
            <p:cNvSpPr>
              <a:spLocks noChangeShapeType="1"/>
            </p:cNvSpPr>
            <p:nvPr/>
          </p:nvSpPr>
          <p:spPr bwMode="auto">
            <a:xfrm>
              <a:off x="183" y="1247"/>
              <a:ext cx="5367" cy="0"/>
            </a:xfrm>
            <a:prstGeom prst="line">
              <a:avLst/>
            </a:prstGeom>
            <a:noFill/>
            <a:ln w="12700">
              <a:solidFill>
                <a:srgbClr val="BFBFBF"/>
              </a:solidFill>
              <a:round/>
              <a:headEnd/>
              <a:tailEnd/>
            </a:ln>
          </p:spPr>
          <p:txBody>
            <a:bodyPr/>
            <a:lstStyle/>
            <a:p>
              <a:endParaRPr lang="en-US"/>
            </a:p>
          </p:txBody>
        </p:sp>
        <p:sp>
          <p:nvSpPr>
            <p:cNvPr id="100405" name="Line 53"/>
            <p:cNvSpPr>
              <a:spLocks noChangeShapeType="1"/>
            </p:cNvSpPr>
            <p:nvPr/>
          </p:nvSpPr>
          <p:spPr bwMode="auto">
            <a:xfrm>
              <a:off x="183" y="1507"/>
              <a:ext cx="5367" cy="0"/>
            </a:xfrm>
            <a:prstGeom prst="line">
              <a:avLst/>
            </a:prstGeom>
            <a:noFill/>
            <a:ln w="12700">
              <a:solidFill>
                <a:srgbClr val="BFBFBF"/>
              </a:solidFill>
              <a:round/>
              <a:headEnd/>
              <a:tailEnd/>
            </a:ln>
          </p:spPr>
          <p:txBody>
            <a:bodyPr/>
            <a:lstStyle/>
            <a:p>
              <a:endParaRPr lang="en-US"/>
            </a:p>
          </p:txBody>
        </p:sp>
        <p:sp>
          <p:nvSpPr>
            <p:cNvPr id="100406" name="Line 54"/>
            <p:cNvSpPr>
              <a:spLocks noChangeShapeType="1"/>
            </p:cNvSpPr>
            <p:nvPr/>
          </p:nvSpPr>
          <p:spPr bwMode="auto">
            <a:xfrm>
              <a:off x="183" y="1769"/>
              <a:ext cx="5367" cy="0"/>
            </a:xfrm>
            <a:prstGeom prst="line">
              <a:avLst/>
            </a:prstGeom>
            <a:noFill/>
            <a:ln w="12700">
              <a:solidFill>
                <a:srgbClr val="BFBFBF"/>
              </a:solidFill>
              <a:round/>
              <a:headEnd/>
              <a:tailEnd/>
            </a:ln>
          </p:spPr>
          <p:txBody>
            <a:bodyPr/>
            <a:lstStyle/>
            <a:p>
              <a:endParaRPr lang="en-US"/>
            </a:p>
          </p:txBody>
        </p:sp>
        <p:sp>
          <p:nvSpPr>
            <p:cNvPr id="100407" name="Line 55"/>
            <p:cNvSpPr>
              <a:spLocks noChangeShapeType="1"/>
            </p:cNvSpPr>
            <p:nvPr/>
          </p:nvSpPr>
          <p:spPr bwMode="auto">
            <a:xfrm>
              <a:off x="183" y="2031"/>
              <a:ext cx="5367" cy="0"/>
            </a:xfrm>
            <a:prstGeom prst="line">
              <a:avLst/>
            </a:prstGeom>
            <a:noFill/>
            <a:ln w="12700">
              <a:solidFill>
                <a:srgbClr val="BFBFBF"/>
              </a:solidFill>
              <a:round/>
              <a:headEnd/>
              <a:tailEnd/>
            </a:ln>
          </p:spPr>
          <p:txBody>
            <a:bodyPr/>
            <a:lstStyle/>
            <a:p>
              <a:endParaRPr lang="en-US"/>
            </a:p>
          </p:txBody>
        </p:sp>
        <p:sp>
          <p:nvSpPr>
            <p:cNvPr id="100408" name="Line 56"/>
            <p:cNvSpPr>
              <a:spLocks noChangeShapeType="1"/>
            </p:cNvSpPr>
            <p:nvPr/>
          </p:nvSpPr>
          <p:spPr bwMode="auto">
            <a:xfrm>
              <a:off x="183" y="2293"/>
              <a:ext cx="5367" cy="0"/>
            </a:xfrm>
            <a:prstGeom prst="line">
              <a:avLst/>
            </a:prstGeom>
            <a:noFill/>
            <a:ln w="12700">
              <a:solidFill>
                <a:srgbClr val="BFBFBF"/>
              </a:solidFill>
              <a:round/>
              <a:headEnd/>
              <a:tailEnd/>
            </a:ln>
          </p:spPr>
          <p:txBody>
            <a:bodyPr/>
            <a:lstStyle/>
            <a:p>
              <a:endParaRPr lang="en-US"/>
            </a:p>
          </p:txBody>
        </p:sp>
        <p:sp>
          <p:nvSpPr>
            <p:cNvPr id="100409" name="Line 57"/>
            <p:cNvSpPr>
              <a:spLocks noChangeShapeType="1"/>
            </p:cNvSpPr>
            <p:nvPr/>
          </p:nvSpPr>
          <p:spPr bwMode="auto">
            <a:xfrm>
              <a:off x="183" y="2554"/>
              <a:ext cx="5367" cy="0"/>
            </a:xfrm>
            <a:prstGeom prst="line">
              <a:avLst/>
            </a:prstGeom>
            <a:noFill/>
            <a:ln w="12700">
              <a:solidFill>
                <a:srgbClr val="BFBFBF"/>
              </a:solidFill>
              <a:round/>
              <a:headEnd/>
              <a:tailEnd/>
            </a:ln>
          </p:spPr>
          <p:txBody>
            <a:bodyPr/>
            <a:lstStyle/>
            <a:p>
              <a:endParaRPr lang="en-US"/>
            </a:p>
          </p:txBody>
        </p:sp>
        <p:sp>
          <p:nvSpPr>
            <p:cNvPr id="100410" name="Line 58"/>
            <p:cNvSpPr>
              <a:spLocks noChangeShapeType="1"/>
            </p:cNvSpPr>
            <p:nvPr/>
          </p:nvSpPr>
          <p:spPr bwMode="auto">
            <a:xfrm>
              <a:off x="183" y="2816"/>
              <a:ext cx="5367" cy="0"/>
            </a:xfrm>
            <a:prstGeom prst="line">
              <a:avLst/>
            </a:prstGeom>
            <a:noFill/>
            <a:ln w="12700">
              <a:solidFill>
                <a:srgbClr val="BFBFBF"/>
              </a:solidFill>
              <a:round/>
              <a:headEnd/>
              <a:tailEnd/>
            </a:ln>
          </p:spPr>
          <p:txBody>
            <a:bodyPr/>
            <a:lstStyle/>
            <a:p>
              <a:endParaRPr lang="en-US"/>
            </a:p>
          </p:txBody>
        </p:sp>
        <p:sp>
          <p:nvSpPr>
            <p:cNvPr id="100411" name="Line 59"/>
            <p:cNvSpPr>
              <a:spLocks noChangeShapeType="1"/>
            </p:cNvSpPr>
            <p:nvPr/>
          </p:nvSpPr>
          <p:spPr bwMode="auto">
            <a:xfrm>
              <a:off x="183" y="3077"/>
              <a:ext cx="5367" cy="0"/>
            </a:xfrm>
            <a:prstGeom prst="line">
              <a:avLst/>
            </a:prstGeom>
            <a:noFill/>
            <a:ln w="12700">
              <a:solidFill>
                <a:srgbClr val="BFBFBF"/>
              </a:solidFill>
              <a:round/>
              <a:headEnd/>
              <a:tailEnd/>
            </a:ln>
          </p:spPr>
          <p:txBody>
            <a:bodyPr/>
            <a:lstStyle/>
            <a:p>
              <a:endParaRPr lang="en-US"/>
            </a:p>
          </p:txBody>
        </p:sp>
        <p:sp>
          <p:nvSpPr>
            <p:cNvPr id="100412" name="Line 60"/>
            <p:cNvSpPr>
              <a:spLocks noChangeShapeType="1"/>
            </p:cNvSpPr>
            <p:nvPr/>
          </p:nvSpPr>
          <p:spPr bwMode="auto">
            <a:xfrm>
              <a:off x="183" y="3338"/>
              <a:ext cx="5367" cy="0"/>
            </a:xfrm>
            <a:prstGeom prst="line">
              <a:avLst/>
            </a:prstGeom>
            <a:noFill/>
            <a:ln w="12700">
              <a:solidFill>
                <a:srgbClr val="BFBFBF"/>
              </a:solidFill>
              <a:round/>
              <a:headEnd/>
              <a:tailEnd/>
            </a:ln>
          </p:spPr>
          <p:txBody>
            <a:bodyPr/>
            <a:lstStyle/>
            <a:p>
              <a:endParaRPr lang="en-US"/>
            </a:p>
          </p:txBody>
        </p:sp>
        <p:sp>
          <p:nvSpPr>
            <p:cNvPr id="100413" name="Line 61"/>
            <p:cNvSpPr>
              <a:spLocks noChangeShapeType="1"/>
            </p:cNvSpPr>
            <p:nvPr/>
          </p:nvSpPr>
          <p:spPr bwMode="auto">
            <a:xfrm>
              <a:off x="183" y="3600"/>
              <a:ext cx="5367" cy="0"/>
            </a:xfrm>
            <a:prstGeom prst="line">
              <a:avLst/>
            </a:prstGeom>
            <a:noFill/>
            <a:ln w="12700">
              <a:solidFill>
                <a:srgbClr val="BFBFBF"/>
              </a:solidFill>
              <a:round/>
              <a:headEnd/>
              <a:tailEnd/>
            </a:ln>
          </p:spPr>
          <p:txBody>
            <a:bodyPr/>
            <a:lstStyle/>
            <a:p>
              <a:endParaRPr lang="en-US"/>
            </a:p>
          </p:txBody>
        </p:sp>
        <p:sp>
          <p:nvSpPr>
            <p:cNvPr id="100414" name="Line 62"/>
            <p:cNvSpPr>
              <a:spLocks noChangeShapeType="1"/>
            </p:cNvSpPr>
            <p:nvPr/>
          </p:nvSpPr>
          <p:spPr bwMode="auto">
            <a:xfrm>
              <a:off x="183" y="827"/>
              <a:ext cx="0" cy="3035"/>
            </a:xfrm>
            <a:prstGeom prst="line">
              <a:avLst/>
            </a:prstGeom>
            <a:noFill/>
            <a:ln w="12700">
              <a:solidFill>
                <a:srgbClr val="BFBFBF"/>
              </a:solidFill>
              <a:round/>
              <a:headEnd/>
              <a:tailEnd/>
            </a:ln>
          </p:spPr>
          <p:txBody>
            <a:bodyPr/>
            <a:lstStyle/>
            <a:p>
              <a:endParaRPr lang="en-US"/>
            </a:p>
          </p:txBody>
        </p:sp>
        <p:sp>
          <p:nvSpPr>
            <p:cNvPr id="100415" name="Line 63"/>
            <p:cNvSpPr>
              <a:spLocks noChangeShapeType="1"/>
            </p:cNvSpPr>
            <p:nvPr/>
          </p:nvSpPr>
          <p:spPr bwMode="auto">
            <a:xfrm>
              <a:off x="5550" y="827"/>
              <a:ext cx="0" cy="3035"/>
            </a:xfrm>
            <a:prstGeom prst="line">
              <a:avLst/>
            </a:prstGeom>
            <a:noFill/>
            <a:ln w="12700">
              <a:solidFill>
                <a:srgbClr val="BFBFBF"/>
              </a:solidFill>
              <a:round/>
              <a:headEnd/>
              <a:tailEnd/>
            </a:ln>
          </p:spPr>
          <p:txBody>
            <a:bodyPr/>
            <a:lstStyle/>
            <a:p>
              <a:endParaRPr lang="en-US"/>
            </a:p>
          </p:txBody>
        </p:sp>
        <p:sp>
          <p:nvSpPr>
            <p:cNvPr id="100416" name="Line 64"/>
            <p:cNvSpPr>
              <a:spLocks noChangeShapeType="1"/>
            </p:cNvSpPr>
            <p:nvPr/>
          </p:nvSpPr>
          <p:spPr bwMode="auto">
            <a:xfrm>
              <a:off x="183" y="827"/>
              <a:ext cx="5367" cy="0"/>
            </a:xfrm>
            <a:prstGeom prst="line">
              <a:avLst/>
            </a:prstGeom>
            <a:noFill/>
            <a:ln w="12700">
              <a:solidFill>
                <a:srgbClr val="BFBFBF"/>
              </a:solidFill>
              <a:round/>
              <a:headEnd/>
              <a:tailEnd/>
            </a:ln>
          </p:spPr>
          <p:txBody>
            <a:bodyPr/>
            <a:lstStyle/>
            <a:p>
              <a:endParaRPr lang="en-US"/>
            </a:p>
          </p:txBody>
        </p:sp>
        <p:sp>
          <p:nvSpPr>
            <p:cNvPr id="100417" name="Line 65"/>
            <p:cNvSpPr>
              <a:spLocks noChangeShapeType="1"/>
            </p:cNvSpPr>
            <p:nvPr/>
          </p:nvSpPr>
          <p:spPr bwMode="auto">
            <a:xfrm>
              <a:off x="183" y="3862"/>
              <a:ext cx="5367" cy="0"/>
            </a:xfrm>
            <a:prstGeom prst="line">
              <a:avLst/>
            </a:prstGeom>
            <a:noFill/>
            <a:ln w="12700">
              <a:solidFill>
                <a:srgbClr val="BFBFBF"/>
              </a:solidFill>
              <a:round/>
              <a:headEnd/>
              <a:tailEnd/>
            </a:ln>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017FED8-7805-4E24-8E1E-0D3A2632FBDD}"/>
              </a:ext>
            </a:extLst>
          </p:cNvPr>
          <p:cNvGraphicFramePr>
            <a:graphicFrameLocks noChangeAspect="1"/>
          </p:cNvGraphicFramePr>
          <p:nvPr>
            <p:extLst/>
          </p:nvPr>
        </p:nvGraphicFramePr>
        <p:xfrm>
          <a:off x="1016166" y="2463281"/>
          <a:ext cx="10155936" cy="4658091"/>
        </p:xfrm>
        <a:graphic>
          <a:graphicData uri="http://schemas.openxmlformats.org/presentationml/2006/ole">
            <mc:AlternateContent xmlns:mc="http://schemas.openxmlformats.org/markup-compatibility/2006">
              <mc:Choice xmlns:v="urn:schemas-microsoft-com:vml" Requires="v">
                <p:oleObj spid="_x0000_s108552" name="Document" r:id="rId4" imgW="5942845" imgH="2740022" progId="Word.Document.12">
                  <p:embed/>
                </p:oleObj>
              </mc:Choice>
              <mc:Fallback>
                <p:oleObj name="Document" r:id="rId4" imgW="5942845" imgH="2740022" progId="Word.Document.12">
                  <p:embed/>
                  <p:pic>
                    <p:nvPicPr>
                      <p:cNvPr id="2" name="Object 1">
                        <a:extLst>
                          <a:ext uri="{FF2B5EF4-FFF2-40B4-BE49-F238E27FC236}">
                            <a16:creationId xmlns:a16="http://schemas.microsoft.com/office/drawing/2014/main" id="{B017FED8-7805-4E24-8E1E-0D3A2632FBDD}"/>
                          </a:ext>
                        </a:extLst>
                      </p:cNvPr>
                      <p:cNvPicPr/>
                      <p:nvPr/>
                    </p:nvPicPr>
                    <p:blipFill>
                      <a:blip r:embed="rId5"/>
                      <a:stretch>
                        <a:fillRect/>
                      </a:stretch>
                    </p:blipFill>
                    <p:spPr>
                      <a:xfrm>
                        <a:off x="1016166" y="2463281"/>
                        <a:ext cx="10155936" cy="4658091"/>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3BB8529-CE89-461D-AAB0-74222F20D788}"/>
              </a:ext>
            </a:extLst>
          </p:cNvPr>
          <p:cNvSpPr>
            <a:spLocks noGrp="1"/>
          </p:cNvSpPr>
          <p:nvPr>
            <p:ph type="title"/>
          </p:nvPr>
        </p:nvSpPr>
        <p:spPr>
          <a:xfrm>
            <a:off x="83976" y="149290"/>
            <a:ext cx="8761444" cy="1541399"/>
          </a:xfrm>
        </p:spPr>
        <p:txBody>
          <a:bodyPr>
            <a:normAutofit fontScale="90000"/>
          </a:bodyPr>
          <a:lstStyle/>
          <a:p>
            <a:pPr algn="ctr"/>
            <a:r>
              <a:rPr lang="en-US" sz="3400" dirty="0">
                <a:latin typeface="Comic Sans MS" panose="030F0702030302020204" pitchFamily="66" charset="0"/>
              </a:rPr>
              <a:t>Observational Study of ~1800 Chiropractic Patients in Treatment </a:t>
            </a:r>
            <a:br>
              <a:rPr lang="en-US" sz="3400" dirty="0">
                <a:latin typeface="Comic Sans MS" panose="030F0702030302020204" pitchFamily="66" charset="0"/>
              </a:rPr>
            </a:br>
            <a:r>
              <a:rPr lang="en-US" sz="3400" dirty="0">
                <a:latin typeface="Comic Sans MS" panose="030F0702030302020204" pitchFamily="66" charset="0"/>
              </a:rPr>
              <a:t>for Chronic Low Back or Neck Pain</a:t>
            </a:r>
          </a:p>
        </p:txBody>
      </p:sp>
    </p:spTree>
    <p:extLst>
      <p:ext uri="{BB962C8B-B14F-4D97-AF65-F5344CB8AC3E}">
        <p14:creationId xmlns:p14="http://schemas.microsoft.com/office/powerpoint/2010/main" val="94473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AB994FC-4489-4AC1-A381-250F8A54AB03}"/>
              </a:ext>
            </a:extLst>
          </p:cNvPr>
          <p:cNvGraphicFramePr>
            <a:graphicFrameLocks noChangeAspect="1"/>
          </p:cNvGraphicFramePr>
          <p:nvPr>
            <p:extLst/>
          </p:nvPr>
        </p:nvGraphicFramePr>
        <p:xfrm>
          <a:off x="933060" y="438912"/>
          <a:ext cx="8126964" cy="6169151"/>
        </p:xfrm>
        <a:graphic>
          <a:graphicData uri="http://schemas.openxmlformats.org/presentationml/2006/ole">
            <mc:AlternateContent xmlns:mc="http://schemas.openxmlformats.org/markup-compatibility/2006">
              <mc:Choice xmlns:v="urn:schemas-microsoft-com:vml" Requires="v">
                <p:oleObj spid="_x0000_s109576" name="Document" r:id="rId4" imgW="5942845" imgH="3584965" progId="Word.Document.12">
                  <p:embed/>
                </p:oleObj>
              </mc:Choice>
              <mc:Fallback>
                <p:oleObj name="Document" r:id="rId4" imgW="5942845" imgH="3584965" progId="Word.Document.12">
                  <p:embed/>
                  <p:pic>
                    <p:nvPicPr>
                      <p:cNvPr id="3" name="Object 2">
                        <a:extLst>
                          <a:ext uri="{FF2B5EF4-FFF2-40B4-BE49-F238E27FC236}">
                            <a16:creationId xmlns:a16="http://schemas.microsoft.com/office/drawing/2014/main" id="{EAB994FC-4489-4AC1-A381-250F8A54AB03}"/>
                          </a:ext>
                        </a:extLst>
                      </p:cNvPr>
                      <p:cNvPicPr/>
                      <p:nvPr/>
                    </p:nvPicPr>
                    <p:blipFill>
                      <a:blip r:embed="rId5"/>
                      <a:stretch>
                        <a:fillRect/>
                      </a:stretch>
                    </p:blipFill>
                    <p:spPr>
                      <a:xfrm>
                        <a:off x="933060" y="438912"/>
                        <a:ext cx="8126964" cy="6169151"/>
                      </a:xfrm>
                      <a:prstGeom prst="rect">
                        <a:avLst/>
                      </a:prstGeom>
                    </p:spPr>
                  </p:pic>
                </p:oleObj>
              </mc:Fallback>
            </mc:AlternateContent>
          </a:graphicData>
        </a:graphic>
      </p:graphicFrame>
    </p:spTree>
    <p:extLst>
      <p:ext uri="{BB962C8B-B14F-4D97-AF65-F5344CB8AC3E}">
        <p14:creationId xmlns:p14="http://schemas.microsoft.com/office/powerpoint/2010/main" val="9243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E9DC2D7-8EFB-4C0B-9B63-677A353BE065}"/>
              </a:ext>
            </a:extLst>
          </p:cNvPr>
          <p:cNvGraphicFramePr>
            <a:graphicFrameLocks noChangeAspect="1"/>
          </p:cNvGraphicFramePr>
          <p:nvPr>
            <p:extLst/>
          </p:nvPr>
        </p:nvGraphicFramePr>
        <p:xfrm>
          <a:off x="402336" y="487680"/>
          <a:ext cx="8302752" cy="5864352"/>
        </p:xfrm>
        <a:graphic>
          <a:graphicData uri="http://schemas.openxmlformats.org/presentationml/2006/ole">
            <mc:AlternateContent xmlns:mc="http://schemas.openxmlformats.org/markup-compatibility/2006">
              <mc:Choice xmlns:v="urn:schemas-microsoft-com:vml" Requires="v">
                <p:oleObj spid="_x0000_s106506" name="Document" r:id="rId4" imgW="5942845" imgH="3196933" progId="Word.Document.12">
                  <p:embed/>
                </p:oleObj>
              </mc:Choice>
              <mc:Fallback>
                <p:oleObj name="Document" r:id="rId4" imgW="5942845" imgH="3196933" progId="Word.Document.12">
                  <p:embed/>
                  <p:pic>
                    <p:nvPicPr>
                      <p:cNvPr id="4" name="Object 3">
                        <a:extLst>
                          <a:ext uri="{FF2B5EF4-FFF2-40B4-BE49-F238E27FC236}">
                            <a16:creationId xmlns:a16="http://schemas.microsoft.com/office/drawing/2014/main" id="{6E9DC2D7-8EFB-4C0B-9B63-677A353BE065}"/>
                          </a:ext>
                        </a:extLst>
                      </p:cNvPr>
                      <p:cNvPicPr/>
                      <p:nvPr/>
                    </p:nvPicPr>
                    <p:blipFill>
                      <a:blip r:embed="rId5"/>
                      <a:stretch>
                        <a:fillRect/>
                      </a:stretch>
                    </p:blipFill>
                    <p:spPr>
                      <a:xfrm>
                        <a:off x="402336" y="487680"/>
                        <a:ext cx="8302752" cy="5864352"/>
                      </a:xfrm>
                      <a:prstGeom prst="rect">
                        <a:avLst/>
                      </a:prstGeom>
                    </p:spPr>
                  </p:pic>
                </p:oleObj>
              </mc:Fallback>
            </mc:AlternateContent>
          </a:graphicData>
        </a:graphic>
      </p:graphicFrame>
    </p:spTree>
    <p:extLst>
      <p:ext uri="{BB962C8B-B14F-4D97-AF65-F5344CB8AC3E}">
        <p14:creationId xmlns:p14="http://schemas.microsoft.com/office/powerpoint/2010/main" val="268667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52400" y="274638"/>
            <a:ext cx="8991600" cy="1143000"/>
          </a:xfrm>
        </p:spPr>
        <p:txBody>
          <a:bodyPr/>
          <a:lstStyle/>
          <a:p>
            <a:pPr eaLnBrk="1" hangingPunct="1"/>
            <a:r>
              <a:rPr lang="en-US" altLang="en-US" b="1" dirty="0">
                <a:latin typeface="Comic Sans MS" pitchFamily="66" charset="0"/>
              </a:rPr>
              <a:t>Item Responses and </a:t>
            </a:r>
            <a:br>
              <a:rPr lang="en-US" altLang="en-US" b="1" dirty="0">
                <a:latin typeface="Comic Sans MS" pitchFamily="66" charset="0"/>
              </a:rPr>
            </a:br>
            <a:r>
              <a:rPr lang="en-US" altLang="en-US" b="1" dirty="0">
                <a:latin typeface="Comic Sans MS" pitchFamily="66" charset="0"/>
              </a:rPr>
              <a:t>Trait Levels</a:t>
            </a:r>
          </a:p>
        </p:txBody>
      </p:sp>
      <p:grpSp>
        <p:nvGrpSpPr>
          <p:cNvPr id="102403" name="Group 3"/>
          <p:cNvGrpSpPr>
            <a:grpSpLocks/>
          </p:cNvGrpSpPr>
          <p:nvPr/>
        </p:nvGrpSpPr>
        <p:grpSpPr bwMode="auto">
          <a:xfrm>
            <a:off x="744538" y="2138363"/>
            <a:ext cx="8054975" cy="2362200"/>
            <a:chOff x="528" y="1347"/>
            <a:chExt cx="5708" cy="1488"/>
          </a:xfrm>
        </p:grpSpPr>
        <p:sp>
          <p:nvSpPr>
            <p:cNvPr id="102405" name="Line 4"/>
            <p:cNvSpPr>
              <a:spLocks noChangeShapeType="1"/>
            </p:cNvSpPr>
            <p:nvPr/>
          </p:nvSpPr>
          <p:spPr bwMode="auto">
            <a:xfrm>
              <a:off x="528" y="2090"/>
              <a:ext cx="5344" cy="0"/>
            </a:xfrm>
            <a:prstGeom prst="line">
              <a:avLst/>
            </a:prstGeom>
            <a:noFill/>
            <a:ln w="25400">
              <a:solidFill>
                <a:schemeClr val="tx1"/>
              </a:solidFill>
              <a:round/>
              <a:headEnd type="triangle" w="lg" len="med"/>
              <a:tailEnd type="triangle" w="lg" len="med"/>
            </a:ln>
          </p:spPr>
          <p:txBody>
            <a:bodyPr/>
            <a:lstStyle/>
            <a:p>
              <a:endParaRPr lang="en-US"/>
            </a:p>
          </p:txBody>
        </p:sp>
        <p:sp>
          <p:nvSpPr>
            <p:cNvPr id="102406" name="AutoShape 5"/>
            <p:cNvSpPr>
              <a:spLocks noChangeArrowheads="1"/>
            </p:cNvSpPr>
            <p:nvPr/>
          </p:nvSpPr>
          <p:spPr bwMode="auto">
            <a:xfrm flipV="1">
              <a:off x="1274" y="1691"/>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7" name="AutoShape 6"/>
            <p:cNvSpPr>
              <a:spLocks noChangeArrowheads="1"/>
            </p:cNvSpPr>
            <p:nvPr/>
          </p:nvSpPr>
          <p:spPr bwMode="auto">
            <a:xfrm flipV="1">
              <a:off x="3380" y="1692"/>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8" name="AutoShape 7"/>
            <p:cNvSpPr>
              <a:spLocks noChangeArrowheads="1"/>
            </p:cNvSpPr>
            <p:nvPr/>
          </p:nvSpPr>
          <p:spPr bwMode="auto">
            <a:xfrm flipV="1">
              <a:off x="4411" y="169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9" name="AutoShape 8"/>
            <p:cNvSpPr>
              <a:spLocks noChangeArrowheads="1"/>
            </p:cNvSpPr>
            <p:nvPr/>
          </p:nvSpPr>
          <p:spPr bwMode="auto">
            <a:xfrm>
              <a:off x="1569" y="2203"/>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0" name="AutoShape 9"/>
            <p:cNvSpPr>
              <a:spLocks noChangeArrowheads="1"/>
            </p:cNvSpPr>
            <p:nvPr/>
          </p:nvSpPr>
          <p:spPr bwMode="auto">
            <a:xfrm>
              <a:off x="2733" y="2203"/>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1" name="AutoShape 10"/>
            <p:cNvSpPr>
              <a:spLocks noChangeArrowheads="1"/>
            </p:cNvSpPr>
            <p:nvPr/>
          </p:nvSpPr>
          <p:spPr bwMode="auto">
            <a:xfrm>
              <a:off x="4083" y="220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2" name="Text Box 11"/>
            <p:cNvSpPr txBox="1">
              <a:spLocks noChangeArrowheads="1"/>
            </p:cNvSpPr>
            <p:nvPr/>
          </p:nvSpPr>
          <p:spPr bwMode="auto">
            <a:xfrm>
              <a:off x="1261" y="2526"/>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1</a:t>
              </a:r>
            </a:p>
          </p:txBody>
        </p:sp>
        <p:sp>
          <p:nvSpPr>
            <p:cNvPr id="102413" name="Text Box 12"/>
            <p:cNvSpPr txBox="1">
              <a:spLocks noChangeArrowheads="1"/>
            </p:cNvSpPr>
            <p:nvPr/>
          </p:nvSpPr>
          <p:spPr bwMode="auto">
            <a:xfrm>
              <a:off x="2426" y="2535"/>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2</a:t>
              </a:r>
            </a:p>
          </p:txBody>
        </p:sp>
        <p:sp>
          <p:nvSpPr>
            <p:cNvPr id="102414" name="Text Box 13"/>
            <p:cNvSpPr txBox="1">
              <a:spLocks noChangeArrowheads="1"/>
            </p:cNvSpPr>
            <p:nvPr/>
          </p:nvSpPr>
          <p:spPr bwMode="auto">
            <a:xfrm>
              <a:off x="3875" y="2544"/>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3</a:t>
              </a:r>
            </a:p>
          </p:txBody>
        </p:sp>
        <p:sp>
          <p:nvSpPr>
            <p:cNvPr id="102415" name="Text Box 14"/>
            <p:cNvSpPr txBox="1">
              <a:spLocks noChangeArrowheads="1"/>
            </p:cNvSpPr>
            <p:nvPr/>
          </p:nvSpPr>
          <p:spPr bwMode="auto">
            <a:xfrm>
              <a:off x="888"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1</a:t>
              </a:r>
            </a:p>
          </p:txBody>
        </p:sp>
        <p:sp>
          <p:nvSpPr>
            <p:cNvPr id="102416" name="Text Box 15"/>
            <p:cNvSpPr txBox="1">
              <a:spLocks noChangeArrowheads="1"/>
            </p:cNvSpPr>
            <p:nvPr/>
          </p:nvSpPr>
          <p:spPr bwMode="auto">
            <a:xfrm>
              <a:off x="2993"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2</a:t>
              </a:r>
            </a:p>
          </p:txBody>
        </p:sp>
        <p:sp>
          <p:nvSpPr>
            <p:cNvPr id="102417" name="Text Box 16"/>
            <p:cNvSpPr txBox="1">
              <a:spLocks noChangeArrowheads="1"/>
            </p:cNvSpPr>
            <p:nvPr/>
          </p:nvSpPr>
          <p:spPr bwMode="auto">
            <a:xfrm>
              <a:off x="4015"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3</a:t>
              </a:r>
            </a:p>
          </p:txBody>
        </p:sp>
        <p:sp>
          <p:nvSpPr>
            <p:cNvPr id="102418" name="AutoShape 17"/>
            <p:cNvSpPr>
              <a:spLocks/>
            </p:cNvSpPr>
            <p:nvPr/>
          </p:nvSpPr>
          <p:spPr bwMode="auto">
            <a:xfrm>
              <a:off x="5073" y="2318"/>
              <a:ext cx="1163" cy="384"/>
            </a:xfrm>
            <a:prstGeom prst="accentCallout2">
              <a:avLst>
                <a:gd name="adj1" fmla="val 18750"/>
                <a:gd name="adj2" fmla="val -4644"/>
                <a:gd name="adj3" fmla="val 18750"/>
                <a:gd name="adj4" fmla="val -23019"/>
                <a:gd name="adj5" fmla="val -57292"/>
                <a:gd name="adj6" fmla="val -42069"/>
              </a:avLst>
            </a:prstGeom>
            <a:noFill/>
            <a:ln w="9525">
              <a:solidFill>
                <a:schemeClr val="tx1"/>
              </a:solidFill>
              <a:miter lim="800000"/>
              <a:headEnd/>
              <a:tailEnd/>
            </a:ln>
          </p:spPr>
          <p:txBody>
            <a:bodyPr/>
            <a:lstStyle/>
            <a:p>
              <a:r>
                <a:rPr lang="en-US" altLang="en-US" sz="2000">
                  <a:latin typeface="Calibri" pitchFamily="34" charset="0"/>
                </a:rPr>
                <a:t>Trait</a:t>
              </a:r>
            </a:p>
            <a:p>
              <a:r>
                <a:rPr lang="en-US" altLang="en-US" sz="2000">
                  <a:latin typeface="Calibri" pitchFamily="34" charset="0"/>
                </a:rPr>
                <a:t>Continuum</a:t>
              </a:r>
            </a:p>
          </p:txBody>
        </p:sp>
      </p:grpSp>
      <p:sp>
        <p:nvSpPr>
          <p:cNvPr id="19" name="Slide Number Placeholder 18"/>
          <p:cNvSpPr>
            <a:spLocks noGrp="1"/>
          </p:cNvSpPr>
          <p:nvPr>
            <p:ph type="sldNum" sz="quarter" idx="12"/>
          </p:nvPr>
        </p:nvSpPr>
        <p:spPr/>
        <p:txBody>
          <a:bodyPr/>
          <a:lstStyle/>
          <a:p>
            <a:pPr>
              <a:defRPr/>
            </a:pPr>
            <a:fld id="{FC104A63-7622-4A0E-8213-283EA964E1B0}"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09600" y="304800"/>
            <a:ext cx="7772400" cy="914400"/>
          </a:xfrm>
        </p:spPr>
        <p:txBody>
          <a:bodyPr/>
          <a:lstStyle/>
          <a:p>
            <a:r>
              <a:rPr lang="en-US" altLang="en-US" sz="3600" b="1" dirty="0">
                <a:latin typeface="Comic Sans MS" pitchFamily="66" charset="0"/>
              </a:rPr>
              <a:t>Computer Adaptive Testing (CAT)</a:t>
            </a:r>
          </a:p>
        </p:txBody>
      </p:sp>
      <p:sp>
        <p:nvSpPr>
          <p:cNvPr id="103427" name="Text Box 4"/>
          <p:cNvSpPr txBox="1">
            <a:spLocks noChangeArrowheads="1"/>
          </p:cNvSpPr>
          <p:nvPr/>
        </p:nvSpPr>
        <p:spPr bwMode="auto">
          <a:xfrm>
            <a:off x="8610600" y="6338888"/>
            <a:ext cx="533400" cy="519112"/>
          </a:xfrm>
          <a:prstGeom prst="rect">
            <a:avLst/>
          </a:prstGeom>
          <a:noFill/>
          <a:ln w="9525">
            <a:noFill/>
            <a:miter lim="800000"/>
            <a:headEnd/>
            <a:tailEnd/>
          </a:ln>
        </p:spPr>
        <p:txBody>
          <a:bodyPr>
            <a:spAutoFit/>
          </a:bodyPr>
          <a:lstStyle/>
          <a:p>
            <a:pPr algn="ctr">
              <a:spcBef>
                <a:spcPct val="50000"/>
              </a:spcBef>
            </a:pPr>
            <a:endParaRPr lang="en-US" altLang="en-US" sz="2800"/>
          </a:p>
        </p:txBody>
      </p:sp>
      <p:pic>
        <p:nvPicPr>
          <p:cNvPr id="5" name="Picture 4" descr="armyhd"/>
          <p:cNvPicPr>
            <a:picLocks noChangeAspect="1" noChangeArrowheads="1"/>
          </p:cNvPicPr>
          <p:nvPr/>
        </p:nvPicPr>
        <p:blipFill rotWithShape="1">
          <a:blip r:embed="rId3" cstate="print"/>
          <a:srcRect r="79384"/>
          <a:stretch/>
        </p:blipFill>
        <p:spPr bwMode="auto">
          <a:xfrm>
            <a:off x="838200" y="1905000"/>
            <a:ext cx="1657350" cy="873125"/>
          </a:xfrm>
          <a:prstGeom prst="rect">
            <a:avLst/>
          </a:prstGeom>
          <a:noFill/>
          <a:ln w="28575">
            <a:solidFill>
              <a:schemeClr val="tx1">
                <a:lumMod val="50000"/>
              </a:schemeClr>
            </a:solidFill>
            <a:miter lim="800000"/>
            <a:headEnd/>
            <a:tailEnd/>
          </a:ln>
        </p:spPr>
      </p:pic>
      <p:pic>
        <p:nvPicPr>
          <p:cNvPr id="103429" name="Picture 6" descr="nasd_logo"/>
          <p:cNvPicPr>
            <a:picLocks noChangeAspect="1" noChangeArrowheads="1"/>
          </p:cNvPicPr>
          <p:nvPr/>
        </p:nvPicPr>
        <p:blipFill>
          <a:blip r:embed="rId4" cstate="print"/>
          <a:srcRect/>
          <a:stretch>
            <a:fillRect/>
          </a:stretch>
        </p:blipFill>
        <p:spPr bwMode="auto">
          <a:xfrm>
            <a:off x="304800" y="3195638"/>
            <a:ext cx="2690813" cy="1147762"/>
          </a:xfrm>
          <a:prstGeom prst="rect">
            <a:avLst/>
          </a:prstGeom>
          <a:noFill/>
          <a:ln w="9525">
            <a:noFill/>
            <a:miter lim="800000"/>
            <a:headEnd/>
            <a:tailEnd/>
          </a:ln>
        </p:spPr>
      </p:pic>
      <p:pic>
        <p:nvPicPr>
          <p:cNvPr id="103430" name="Picture 10" descr="ncsbn3"/>
          <p:cNvPicPr>
            <a:picLocks noChangeAspect="1" noChangeArrowheads="1"/>
          </p:cNvPicPr>
          <p:nvPr/>
        </p:nvPicPr>
        <p:blipFill>
          <a:blip r:embed="rId5" cstate="print"/>
          <a:srcRect/>
          <a:stretch>
            <a:fillRect/>
          </a:stretch>
        </p:blipFill>
        <p:spPr bwMode="auto">
          <a:xfrm>
            <a:off x="3276600" y="3200400"/>
            <a:ext cx="5527675" cy="1185863"/>
          </a:xfrm>
          <a:prstGeom prst="rect">
            <a:avLst/>
          </a:prstGeom>
          <a:noFill/>
          <a:ln w="9525">
            <a:noFill/>
            <a:miter lim="800000"/>
            <a:headEnd/>
            <a:tailEnd/>
          </a:ln>
        </p:spPr>
      </p:pic>
      <p:pic>
        <p:nvPicPr>
          <p:cNvPr id="103431" name="Picture 5" descr="gre2"/>
          <p:cNvPicPr>
            <a:picLocks noChangeAspect="1" noChangeArrowheads="1"/>
          </p:cNvPicPr>
          <p:nvPr/>
        </p:nvPicPr>
        <p:blipFill>
          <a:blip r:embed="rId6" cstate="print"/>
          <a:srcRect/>
          <a:stretch>
            <a:fillRect/>
          </a:stretch>
        </p:blipFill>
        <p:spPr bwMode="auto">
          <a:xfrm>
            <a:off x="3124200" y="1905000"/>
            <a:ext cx="5705475" cy="914400"/>
          </a:xfrm>
          <a:prstGeom prst="rect">
            <a:avLst/>
          </a:prstGeom>
          <a:noFill/>
          <a:ln w="9525">
            <a:noFill/>
            <a:miter lim="800000"/>
            <a:headEnd/>
            <a:tailEnd/>
          </a:ln>
        </p:spPr>
      </p:pic>
      <p:pic>
        <p:nvPicPr>
          <p:cNvPr id="103432" name="Picture 14"/>
          <p:cNvPicPr>
            <a:picLocks noChangeAspect="1"/>
          </p:cNvPicPr>
          <p:nvPr/>
        </p:nvPicPr>
        <p:blipFill>
          <a:blip r:embed="rId7" cstate="print"/>
          <a:srcRect/>
          <a:stretch>
            <a:fillRect/>
          </a:stretch>
        </p:blipFill>
        <p:spPr bwMode="auto">
          <a:xfrm>
            <a:off x="1676400" y="4800600"/>
            <a:ext cx="5168900" cy="1139825"/>
          </a:xfrm>
          <a:prstGeom prst="rect">
            <a:avLst/>
          </a:prstGeom>
          <a:noFill/>
          <a:ln w="9525">
            <a:noFill/>
            <a:miter lim="800000"/>
            <a:headEnd/>
            <a:tailEnd/>
          </a:ln>
        </p:spPr>
      </p:pic>
      <p:sp>
        <p:nvSpPr>
          <p:cNvPr id="9" name="Slide Number Placeholder 8"/>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893763" y="139700"/>
            <a:ext cx="7358062" cy="1146175"/>
          </a:xfrm>
        </p:spPr>
        <p:txBody>
          <a:bodyPr/>
          <a:lstStyle/>
          <a:p>
            <a:pPr eaLnBrk="1" hangingPunct="1">
              <a:defRPr/>
            </a:pPr>
            <a:r>
              <a:rPr lang="en-US" dirty="0">
                <a:latin typeface="Comic Sans MS" panose="030F0702030302020204" pitchFamily="66" charset="0"/>
              </a:rPr>
              <a:t>The PROMIS Metric</a:t>
            </a:r>
          </a:p>
        </p:txBody>
      </p:sp>
      <p:sp>
        <p:nvSpPr>
          <p:cNvPr id="74754" name="Rectangle 2"/>
          <p:cNvSpPr>
            <a:spLocks noGrp="1" noChangeArrowheads="1"/>
          </p:cNvSpPr>
          <p:nvPr>
            <p:ph type="body" idx="1"/>
          </p:nvPr>
        </p:nvSpPr>
        <p:spPr>
          <a:xfrm>
            <a:off x="76200" y="1600200"/>
            <a:ext cx="8179636" cy="4064000"/>
          </a:xfrm>
        </p:spPr>
        <p:txBody>
          <a:bodyPr>
            <a:normAutofit fontScale="92500" lnSpcReduction="10000"/>
          </a:bodyPr>
          <a:lstStyle/>
          <a:p>
            <a:pPr marL="651459" indent="-481103" algn="l" eaLnBrk="1" hangingPunct="1">
              <a:buSzPct val="150000"/>
              <a:buFont typeface="Arial" pitchFamily="34" charset="0"/>
              <a:buChar char="•"/>
              <a:defRPr/>
            </a:pPr>
            <a:r>
              <a:rPr lang="en-US" sz="4000" dirty="0">
                <a:solidFill>
                  <a:schemeClr val="tx1"/>
                </a:solidFill>
                <a:latin typeface="Comic Sans MS" panose="030F0702030302020204" pitchFamily="66" charset="0"/>
              </a:rPr>
              <a:t>T Score</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Mean = 50</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SD = 10</a:t>
            </a:r>
          </a:p>
          <a:p>
            <a:pPr marL="1080250" lvl="1" indent="-481103" algn="l" eaLnBrk="1" hangingPunct="1">
              <a:buSzPct val="150000"/>
              <a:buFont typeface="Symbol" pitchFamily="18" charset="2"/>
              <a:buChar char=""/>
              <a:defRPr/>
            </a:pPr>
            <a:r>
              <a:rPr lang="en-US" sz="3600" dirty="0">
                <a:solidFill>
                  <a:schemeClr val="tx1"/>
                </a:solidFill>
                <a:latin typeface="Comic Sans MS" panose="030F0702030302020204" pitchFamily="66" charset="0"/>
              </a:rPr>
              <a:t>Referenced to US General Pop. </a:t>
            </a:r>
          </a:p>
          <a:p>
            <a:pPr marL="1080250" lvl="1" indent="-481103" eaLnBrk="1" hangingPunct="1">
              <a:buSzPct val="150000"/>
              <a:buFont typeface="Symbol" pitchFamily="18" charset="2"/>
              <a:buChar char=""/>
              <a:defRPr/>
            </a:pPr>
            <a:r>
              <a:rPr lang="en-US" altLang="en-US" sz="3600" dirty="0"/>
              <a:t>T = 50 + (z * 10)</a:t>
            </a:r>
          </a:p>
          <a:p>
            <a:pPr marL="1080250" lvl="1" indent="-481103" eaLnBrk="1" hangingPunct="1">
              <a:buSzPct val="150000"/>
              <a:buFont typeface="Symbol" pitchFamily="18" charset="2"/>
              <a:buChar char=""/>
              <a:defRPr/>
            </a:pPr>
            <a:endParaRPr lang="en-US" altLang="en-US" sz="3600" dirty="0"/>
          </a:p>
          <a:p>
            <a:pPr marL="199097" indent="0" eaLnBrk="1" hangingPunct="1">
              <a:buSzPct val="150000"/>
              <a:buNone/>
              <a:defRPr/>
            </a:pPr>
            <a:r>
              <a:rPr lang="en-US" altLang="en-US" sz="4000" dirty="0">
                <a:hlinkClick r:id="rId3"/>
              </a:rPr>
              <a:t>www.healthmeasures.net</a:t>
            </a:r>
            <a:endParaRPr lang="en-US" altLang="en-US" sz="4000" dirty="0"/>
          </a:p>
          <a:p>
            <a:pPr marL="199097" indent="0" eaLnBrk="1" hangingPunct="1">
              <a:buSzPct val="150000"/>
              <a:buNone/>
              <a:defRPr/>
            </a:pPr>
            <a:endParaRPr lang="en-US" altLang="en-US" sz="4000" dirty="0"/>
          </a:p>
          <a:p>
            <a:pPr marL="1080250" lvl="1" indent="-481103" algn="l" eaLnBrk="1" hangingPunct="1">
              <a:buSzPct val="150000"/>
              <a:buFont typeface="Symbol" pitchFamily="18" charset="2"/>
              <a:buChar char=""/>
              <a:defRPr/>
            </a:pPr>
            <a:endParaRPr lang="en-US" sz="3600" dirty="0">
              <a:solidFill>
                <a:schemeClr val="tx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18</a:t>
            </a:fld>
            <a:endParaRPr lang="en-US"/>
          </a:p>
        </p:txBody>
      </p:sp>
    </p:spTree>
    <p:extLst>
      <p:ext uri="{BB962C8B-B14F-4D97-AF65-F5344CB8AC3E}">
        <p14:creationId xmlns:p14="http://schemas.microsoft.com/office/powerpoint/2010/main" val="409896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663" name="Picture 528" descr="C:\Users\bas455\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0" y="209227"/>
            <a:ext cx="9121243" cy="64963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76245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2</a:t>
            </a:fld>
            <a:endParaRPr lang="en-US"/>
          </a:p>
        </p:txBody>
      </p:sp>
      <p:graphicFrame>
        <p:nvGraphicFramePr>
          <p:cNvPr id="93187" name="Object 3">
            <a:hlinkClick r:id="" action="ppaction://ole?verb=0"/>
          </p:cNvPr>
          <p:cNvGraphicFramePr>
            <a:graphicFrameLocks/>
          </p:cNvGraphicFramePr>
          <p:nvPr>
            <p:extLst/>
          </p:nvPr>
        </p:nvGraphicFramePr>
        <p:xfrm>
          <a:off x="165100" y="1701800"/>
          <a:ext cx="8350250" cy="2822575"/>
        </p:xfrm>
        <a:graphic>
          <a:graphicData uri="http://schemas.openxmlformats.org/presentationml/2006/ole">
            <mc:AlternateContent xmlns:mc="http://schemas.openxmlformats.org/markup-compatibility/2006">
              <mc:Choice xmlns:v="urn:schemas-microsoft-com:vml" Requires="v">
                <p:oleObj spid="_x0000_s110599" name="Worksheet" r:id="rId4" imgW="8358941" imgH="2827079" progId="Excel.Sheet.8">
                  <p:embed/>
                </p:oleObj>
              </mc:Choice>
              <mc:Fallback>
                <p:oleObj name="Worksheet" r:id="rId4" imgW="8358941" imgH="2827079" progId="Excel.Sheet.8">
                  <p:embed/>
                  <p:pic>
                    <p:nvPicPr>
                      <p:cNvPr id="93187" name="Object 3">
                        <a:hlinkClick r:id="" action="ppaction://ole?verb=0"/>
                      </p:cNvPr>
                      <p:cNvPicPr>
                        <a:picLocks noChangeArrowheads="1"/>
                      </p:cNvPicPr>
                      <p:nvPr/>
                    </p:nvPicPr>
                    <p:blipFill>
                      <a:blip r:embed="rId5"/>
                      <a:srcRect/>
                      <a:stretch>
                        <a:fillRect/>
                      </a:stretch>
                    </p:blipFill>
                    <p:spPr bwMode="auto">
                      <a:xfrm>
                        <a:off x="165100" y="1701800"/>
                        <a:ext cx="8350250" cy="282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a:latin typeface="Comic Sans MS" pitchFamily="66" charset="0"/>
              </a:rPr>
              <a:t>Physical Functioning and Emotional Well-Being at Baseline </a:t>
            </a:r>
            <a:br>
              <a:rPr lang="en-US" altLang="en-US" sz="2400" b="1" dirty="0">
                <a:latin typeface="Comic Sans MS" pitchFamily="66" charset="0"/>
              </a:rPr>
            </a:br>
            <a:r>
              <a:rPr lang="en-US" altLang="en-US" sz="2400" b="1" dirty="0">
                <a:latin typeface="Comic Sans MS" pitchFamily="66" charset="0"/>
              </a:rPr>
              <a:t>for 54 Patients at UCLA-Center for East West Medicine </a:t>
            </a:r>
          </a:p>
        </p:txBody>
      </p:sp>
      <p:grpSp>
        <p:nvGrpSpPr>
          <p:cNvPr id="93189" name="Group 14"/>
          <p:cNvGrpSpPr>
            <a:grpSpLocks/>
          </p:cNvGrpSpPr>
          <p:nvPr/>
        </p:nvGrpSpPr>
        <p:grpSpPr bwMode="auto">
          <a:xfrm>
            <a:off x="7528441" y="2971800"/>
            <a:ext cx="1460500"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Mental</a:t>
              </a:r>
            </a:p>
            <a:p>
              <a:pPr marL="233363" eaLnBrk="0" hangingPunct="0"/>
              <a:r>
                <a:rPr lang="en-US" altLang="en-US" sz="1600" dirty="0">
                  <a:latin typeface="Arial" pitchFamily="34" charset="0"/>
                  <a:ea typeface="MS PGothic" pitchFamily="34" charset="-128"/>
                </a:rPr>
                <a:t>Physical</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79512"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2</a:t>
            </a:fld>
            <a:endParaRPr lang="en-US" sz="1400" b="0">
              <a:cs typeface="+mn-cs"/>
            </a:endParaRPr>
          </a:p>
        </p:txBody>
      </p:sp>
    </p:spTree>
    <p:extLst>
      <p:ext uri="{BB962C8B-B14F-4D97-AF65-F5344CB8AC3E}">
        <p14:creationId xmlns:p14="http://schemas.microsoft.com/office/powerpoint/2010/main" val="152307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429496729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defRPr/>
            </a:pPr>
            <a:endParaRPr lang="en-US" dirty="0"/>
          </a:p>
          <a:p>
            <a:pPr>
              <a:defRPr/>
            </a:pPr>
            <a:endParaRPr lang="en-US" dirty="0"/>
          </a:p>
        </p:txBody>
      </p:sp>
      <p:sp>
        <p:nvSpPr>
          <p:cNvPr id="22531" name="Rectangle 2"/>
          <p:cNvSpPr>
            <a:spLocks noGrp="1" noChangeArrowheads="1"/>
          </p:cNvSpPr>
          <p:nvPr>
            <p:ph type="title"/>
          </p:nvPr>
        </p:nvSpPr>
        <p:spPr>
          <a:xfrm>
            <a:off x="0" y="27723"/>
            <a:ext cx="9144000" cy="1143000"/>
          </a:xfrm>
        </p:spPr>
        <p:txBody>
          <a:bodyPr/>
          <a:lstStyle/>
          <a:p>
            <a:pPr eaLnBrk="1" hangingPunct="1"/>
            <a:r>
              <a:rPr lang="en-US" altLang="en-US" dirty="0">
                <a:latin typeface="Comic Sans MS" panose="030F0702030302020204" pitchFamily="66" charset="0"/>
              </a:rPr>
              <a:t>Normal Distribution</a:t>
            </a:r>
          </a:p>
        </p:txBody>
      </p:sp>
      <p:sp>
        <p:nvSpPr>
          <p:cNvPr id="22532" name="Rectangle 3"/>
          <p:cNvSpPr>
            <a:spLocks noGrp="1" noChangeArrowheads="1"/>
          </p:cNvSpPr>
          <p:nvPr>
            <p:ph type="body" idx="1"/>
          </p:nvPr>
        </p:nvSpPr>
        <p:spPr>
          <a:xfrm>
            <a:off x="0" y="599223"/>
            <a:ext cx="9144000" cy="5397500"/>
          </a:xfrm>
        </p:spPr>
        <p:txBody>
          <a:bodyPr/>
          <a:lstStyle/>
          <a:p>
            <a:pPr marL="0" indent="0" eaLnBrk="1" hangingPunct="1">
              <a:buNone/>
            </a:pPr>
            <a:endParaRPr lang="en-US" altLang="en-US" dirty="0"/>
          </a:p>
          <a:p>
            <a:pPr marL="0" indent="0" eaLnBrk="1" hangingPunct="1">
              <a:buNone/>
            </a:pPr>
            <a:endParaRPr lang="en-US" altLang="en-US" sz="2400" dirty="0">
              <a:latin typeface="Comic Sans MS" panose="030F0702030302020204" pitchFamily="66" charset="0"/>
            </a:endParaRPr>
          </a:p>
          <a:p>
            <a:pPr marL="0" indent="0" eaLnBrk="1" hangingPunct="1">
              <a:buNone/>
            </a:pPr>
            <a:r>
              <a:rPr lang="en-US" altLang="en-US" sz="2400" dirty="0">
                <a:latin typeface="Comic Sans MS" panose="030F0702030302020204" pitchFamily="66" charset="0"/>
              </a:rPr>
              <a:t>	Within 1 SD = 68.2%, 2 SDs =95.4%; 3 SDs = 99.6%</a:t>
            </a:r>
          </a:p>
          <a:p>
            <a:pPr eaLnBrk="1" hangingPunct="1"/>
            <a:endParaRPr lang="en-US" altLang="en-US" dirty="0"/>
          </a:p>
        </p:txBody>
      </p:sp>
      <p:grpSp>
        <p:nvGrpSpPr>
          <p:cNvPr id="22533" name="Group 29"/>
          <p:cNvGrpSpPr>
            <a:grpSpLocks/>
          </p:cNvGrpSpPr>
          <p:nvPr/>
        </p:nvGrpSpPr>
        <p:grpSpPr bwMode="auto">
          <a:xfrm>
            <a:off x="1676400" y="3657600"/>
            <a:ext cx="5867400" cy="3352800"/>
            <a:chOff x="1056" y="2304"/>
            <a:chExt cx="3696" cy="2112"/>
          </a:xfrm>
        </p:grpSpPr>
        <p:sp>
          <p:nvSpPr>
            <p:cNvPr id="22535" name="Line 5"/>
            <p:cNvSpPr>
              <a:spLocks noChangeShapeType="1"/>
            </p:cNvSpPr>
            <p:nvPr/>
          </p:nvSpPr>
          <p:spPr bwMode="auto">
            <a:xfrm>
              <a:off x="1056" y="2544"/>
              <a:ext cx="0" cy="1344"/>
            </a:xfrm>
            <a:prstGeom prst="line">
              <a:avLst/>
            </a:prstGeom>
            <a:noFill/>
            <a:ln w="126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Line 6"/>
            <p:cNvSpPr>
              <a:spLocks noChangeShapeType="1"/>
            </p:cNvSpPr>
            <p:nvPr/>
          </p:nvSpPr>
          <p:spPr bwMode="auto">
            <a:xfrm>
              <a:off x="1056" y="3888"/>
              <a:ext cx="3696" cy="0"/>
            </a:xfrm>
            <a:prstGeom prst="line">
              <a:avLst/>
            </a:prstGeom>
            <a:noFill/>
            <a:ln w="126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7" name="Group 28"/>
            <p:cNvGrpSpPr>
              <a:grpSpLocks/>
            </p:cNvGrpSpPr>
            <p:nvPr/>
          </p:nvGrpSpPr>
          <p:grpSpPr bwMode="auto">
            <a:xfrm>
              <a:off x="1104" y="2304"/>
              <a:ext cx="3648" cy="2112"/>
              <a:chOff x="1104" y="2304"/>
              <a:chExt cx="3648" cy="2112"/>
            </a:xfrm>
          </p:grpSpPr>
          <p:sp>
            <p:nvSpPr>
              <p:cNvPr id="22538" name="AutoShape 25"/>
              <p:cNvSpPr>
                <a:spLocks noChangeArrowheads="1"/>
              </p:cNvSpPr>
              <p:nvPr/>
            </p:nvSpPr>
            <p:spPr bwMode="auto">
              <a:xfrm>
                <a:off x="2151" y="2304"/>
                <a:ext cx="1554" cy="21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018 h 21600"/>
                </a:gdLst>
                <a:ahLst/>
                <a:cxnLst>
                  <a:cxn ang="T8">
                    <a:pos x="T0" y="T1"/>
                  </a:cxn>
                  <a:cxn ang="T9">
                    <a:pos x="T2" y="T3"/>
                  </a:cxn>
                  <a:cxn ang="T10">
                    <a:pos x="T4" y="T5"/>
                  </a:cxn>
                  <a:cxn ang="T11">
                    <a:pos x="T6" y="T7"/>
                  </a:cxn>
                </a:cxnLst>
                <a:rect l="T12" t="T13" r="T14" b="T15"/>
                <a:pathLst>
                  <a:path w="21600" h="21600">
                    <a:moveTo>
                      <a:pt x="4" y="11094"/>
                    </a:moveTo>
                    <a:cubicBezTo>
                      <a:pt x="1" y="10996"/>
                      <a:pt x="0" y="10898"/>
                      <a:pt x="0" y="10800"/>
                    </a:cubicBezTo>
                    <a:cubicBezTo>
                      <a:pt x="0" y="4835"/>
                      <a:pt x="4835" y="0"/>
                      <a:pt x="10800" y="0"/>
                    </a:cubicBezTo>
                    <a:cubicBezTo>
                      <a:pt x="16764" y="0"/>
                      <a:pt x="21600" y="4835"/>
                      <a:pt x="21600" y="10800"/>
                    </a:cubicBezTo>
                    <a:cubicBezTo>
                      <a:pt x="21600" y="10898"/>
                      <a:pt x="21598" y="10996"/>
                      <a:pt x="21595" y="11094"/>
                    </a:cubicBezTo>
                    <a:cubicBezTo>
                      <a:pt x="21598" y="10996"/>
                      <a:pt x="21600" y="10898"/>
                      <a:pt x="21600" y="10800"/>
                    </a:cubicBezTo>
                    <a:cubicBezTo>
                      <a:pt x="21600" y="4835"/>
                      <a:pt x="16764" y="0"/>
                      <a:pt x="10800" y="0"/>
                    </a:cubicBezTo>
                    <a:cubicBezTo>
                      <a:pt x="4835" y="0"/>
                      <a:pt x="0" y="4835"/>
                      <a:pt x="0" y="10800"/>
                    </a:cubicBezTo>
                    <a:cubicBezTo>
                      <a:pt x="-1" y="10898"/>
                      <a:pt x="1" y="10996"/>
                      <a:pt x="4" y="11094"/>
                    </a:cubicBezTo>
                    <a:close/>
                  </a:path>
                </a:pathLst>
              </a:cu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Arc 26"/>
              <p:cNvSpPr>
                <a:spLocks/>
              </p:cNvSpPr>
              <p:nvPr/>
            </p:nvSpPr>
            <p:spPr bwMode="auto">
              <a:xfrm flipV="1">
                <a:off x="1104" y="3360"/>
                <a:ext cx="1047" cy="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Arc 27"/>
              <p:cNvSpPr>
                <a:spLocks/>
              </p:cNvSpPr>
              <p:nvPr/>
            </p:nvSpPr>
            <p:spPr bwMode="auto">
              <a:xfrm rot="10800000">
                <a:off x="3705" y="3360"/>
                <a:ext cx="1047" cy="4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25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74938"/>
            <a:ext cx="6781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9144000" cy="1143000"/>
          </a:xfrm>
        </p:spPr>
        <p:txBody>
          <a:bodyPr/>
          <a:lstStyle/>
          <a:p>
            <a:r>
              <a:rPr lang="en-US" altLang="en-US" sz="4000" b="1" dirty="0">
                <a:latin typeface="Comic Sans MS" pitchFamily="66" charset="0"/>
              </a:rPr>
              <a:t>Reliability Target for Use of Measures with Individuals </a:t>
            </a:r>
          </a:p>
        </p:txBody>
      </p:sp>
      <p:sp>
        <p:nvSpPr>
          <p:cNvPr id="51203" name="Content Placeholder 2"/>
          <p:cNvSpPr>
            <a:spLocks noGrp="1"/>
          </p:cNvSpPr>
          <p:nvPr>
            <p:ph idx="1"/>
          </p:nvPr>
        </p:nvSpPr>
        <p:spPr>
          <a:xfrm>
            <a:off x="533400" y="1828800"/>
            <a:ext cx="8077200" cy="3505200"/>
          </a:xfrm>
        </p:spPr>
        <p:txBody>
          <a:bodyPr/>
          <a:lstStyle/>
          <a:p>
            <a:pPr eaLnBrk="1" hangingPunct="1">
              <a:buFont typeface="Wingdings" panose="05000000000000000000" pitchFamily="2" charset="2"/>
              <a:buChar char="§"/>
              <a:defRPr/>
            </a:pPr>
            <a:r>
              <a:rPr lang="en-US" dirty="0">
                <a:latin typeface="Comic Sans MS" panose="030F0702030302020204" pitchFamily="66" charset="0"/>
              </a:rPr>
              <a:t>Reliability ranges from 0-1</a:t>
            </a:r>
          </a:p>
          <a:p>
            <a:pPr lvl="1" eaLnBrk="1" hangingPunct="1">
              <a:buFont typeface="Wingdings" panose="05000000000000000000" pitchFamily="2" charset="2"/>
              <a:buChar char="§"/>
              <a:defRPr/>
            </a:pPr>
            <a:r>
              <a:rPr lang="en-US" dirty="0">
                <a:latin typeface="Comic Sans MS" panose="030F0702030302020204" pitchFamily="66" charset="0"/>
              </a:rPr>
              <a:t>0.90 or above is goal</a:t>
            </a:r>
          </a:p>
          <a:p>
            <a:pPr lvl="1" eaLnBrk="1" hangingPunct="1">
              <a:buFont typeface="Wingdings" panose="05000000000000000000" pitchFamily="2" charset="2"/>
              <a:buChar char="§"/>
              <a:defRPr/>
            </a:pPr>
            <a:endParaRPr lang="en-US"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3200" dirty="0"/>
              <a:t>SE (SEM) = SD (1- reliability)</a:t>
            </a:r>
            <a:r>
              <a:rPr lang="en-US" sz="3200" baseline="30000" dirty="0"/>
              <a:t>1/2</a:t>
            </a:r>
            <a:r>
              <a:rPr lang="en-US" sz="3200" dirty="0"/>
              <a:t> </a:t>
            </a:r>
          </a:p>
          <a:p>
            <a:pPr marL="342900" lvl="1" indent="-342900" eaLnBrk="1" hangingPunct="1">
              <a:buFont typeface="Wingdings" panose="05000000000000000000" pitchFamily="2" charset="2"/>
              <a:buChar char="§"/>
              <a:defRPr/>
            </a:pPr>
            <a:endParaRPr lang="en-US" sz="32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3200" dirty="0">
                <a:latin typeface="Comic Sans MS" panose="030F0702030302020204" pitchFamily="66" charset="0"/>
              </a:rPr>
              <a:t>Reliability (T-score) = 1 – (SE/10)</a:t>
            </a:r>
            <a:r>
              <a:rPr lang="en-US" sz="3200" baseline="30000" dirty="0">
                <a:latin typeface="Comic Sans MS" panose="030F0702030302020204" pitchFamily="66" charset="0"/>
              </a:rPr>
              <a:t>2</a:t>
            </a:r>
          </a:p>
          <a:p>
            <a:pPr lvl="1" eaLnBrk="1" hangingPunct="1">
              <a:buFont typeface="Wingdings" panose="05000000000000000000" pitchFamily="2" charset="2"/>
              <a:buChar char="§"/>
              <a:defRPr/>
            </a:pPr>
            <a:r>
              <a:rPr lang="en-US" dirty="0">
                <a:latin typeface="Comic Sans MS" panose="030F0702030302020204" pitchFamily="66" charset="0"/>
              </a:rPr>
              <a:t>Reliability = 0.90 when </a:t>
            </a:r>
            <a:r>
              <a:rPr lang="en-US" u="sng" dirty="0">
                <a:latin typeface="Comic Sans MS" panose="030F0702030302020204" pitchFamily="66" charset="0"/>
              </a:rPr>
              <a:t>SE = 3.2</a:t>
            </a:r>
          </a:p>
          <a:p>
            <a:pPr lvl="1" eaLnBrk="1" hangingPunct="1">
              <a:buFont typeface="Wingdings" panose="05000000000000000000" pitchFamily="2" charset="2"/>
              <a:buChar char="§"/>
              <a:defRPr/>
            </a:pPr>
            <a:r>
              <a:rPr lang="en-US" dirty="0">
                <a:latin typeface="Comic Sans MS" panose="030F0702030302020204" pitchFamily="66" charset="0"/>
              </a:rPr>
              <a:t>95</a:t>
            </a:r>
            <a:r>
              <a:rPr lang="en-US" dirty="0"/>
              <a:t>% CI = true score +/- 1.96 x SE</a:t>
            </a:r>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marL="914400" lvl="2" indent="0">
              <a:buFontTx/>
              <a:buNone/>
              <a:defRPr/>
            </a:pPr>
            <a:endParaRPr lang="en-US" dirty="0">
              <a:latin typeface="Comic Sans MS" panose="030F0702030302020204" pitchFamily="66" charset="0"/>
            </a:endParaRPr>
          </a:p>
          <a:p>
            <a:pPr lvl="1">
              <a:defRPr/>
            </a:pPr>
            <a:endParaRPr lang="en-US" dirty="0"/>
          </a:p>
          <a:p>
            <a:pPr lvl="1">
              <a:buFontTx/>
              <a:buNone/>
              <a:defRPr/>
            </a:pPr>
            <a:endParaRPr lang="en-US" dirty="0"/>
          </a:p>
          <a:p>
            <a:pPr lvl="1">
              <a:buFontTx/>
              <a:buNone/>
              <a:defRPr/>
            </a:pPr>
            <a:r>
              <a:rPr lang="en-US" dirty="0"/>
              <a:t>	</a:t>
            </a:r>
            <a:endParaRPr lang="en-US" baseline="30000" dirty="0"/>
          </a:p>
          <a:p>
            <a:pPr>
              <a:defRPr/>
            </a:pPr>
            <a:endParaRPr lang="en-US" dirty="0"/>
          </a:p>
          <a:p>
            <a:pPr>
              <a:defRPr/>
            </a:pPr>
            <a:endParaRPr lang="en-US" baseline="30000" dirty="0"/>
          </a:p>
          <a:p>
            <a:pPr lvl="1">
              <a:buFontTx/>
              <a:buNone/>
              <a:defRPr/>
            </a:pPr>
            <a:endParaRPr lang="en-US" dirty="0"/>
          </a:p>
        </p:txBody>
      </p:sp>
      <p:sp>
        <p:nvSpPr>
          <p:cNvPr id="104452" name="TextBox 1"/>
          <p:cNvSpPr txBox="1">
            <a:spLocks noChangeArrowheads="1"/>
          </p:cNvSpPr>
          <p:nvPr/>
        </p:nvSpPr>
        <p:spPr bwMode="auto">
          <a:xfrm>
            <a:off x="6781800" y="5453063"/>
            <a:ext cx="184731" cy="400110"/>
          </a:xfrm>
          <a:prstGeom prst="rect">
            <a:avLst/>
          </a:prstGeom>
          <a:noFill/>
          <a:ln w="9525">
            <a:noFill/>
            <a:miter lim="800000"/>
            <a:headEnd/>
            <a:tailEnd/>
          </a:ln>
        </p:spPr>
        <p:txBody>
          <a:bodyPr wrap="none">
            <a:spAutoFit/>
          </a:bodyPr>
          <a:lstStyle/>
          <a:p>
            <a:endParaRPr lang="en-US" altLang="en-US" sz="2000" dirty="0"/>
          </a:p>
        </p:txBody>
      </p:sp>
      <p:sp>
        <p:nvSpPr>
          <p:cNvPr id="5" name="Slide Number Placeholder 4"/>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28600" y="76200"/>
            <a:ext cx="8763000" cy="1143000"/>
          </a:xfrm>
        </p:spPr>
        <p:txBody>
          <a:bodyPr/>
          <a:lstStyle/>
          <a:p>
            <a:r>
              <a:rPr lang="en-US" altLang="en-US" sz="4000" b="1" dirty="0">
                <a:latin typeface="Comic Sans MS" pitchFamily="66" charset="0"/>
              </a:rPr>
              <a:t>In the past 7 days … </a:t>
            </a:r>
          </a:p>
        </p:txBody>
      </p:sp>
      <p:sp>
        <p:nvSpPr>
          <p:cNvPr id="41987" name="Content Placeholder 2"/>
          <p:cNvSpPr>
            <a:spLocks noGrp="1"/>
          </p:cNvSpPr>
          <p:nvPr>
            <p:ph idx="1"/>
          </p:nvPr>
        </p:nvSpPr>
        <p:spPr>
          <a:xfrm>
            <a:off x="514350" y="1600200"/>
            <a:ext cx="7943850" cy="4525963"/>
          </a:xfrm>
        </p:spPr>
        <p:txBody>
          <a:bodyPr/>
          <a:lstStyle/>
          <a:p>
            <a:pPr marL="0" indent="0">
              <a:buFontTx/>
              <a:buNone/>
            </a:pPr>
            <a:r>
              <a:rPr lang="en-US" altLang="en-US" dirty="0">
                <a:latin typeface="Comic Sans MS" pitchFamily="66" charset="0"/>
              </a:rPr>
              <a:t>I was grouchy </a:t>
            </a:r>
            <a:r>
              <a:rPr lang="en-US" altLang="en-US" dirty="0">
                <a:solidFill>
                  <a:srgbClr val="FFC000"/>
                </a:solidFill>
                <a:latin typeface="Comic Sans MS" pitchFamily="66" charset="0"/>
              </a:rPr>
              <a:t>[1</a:t>
            </a:r>
            <a:r>
              <a:rPr lang="en-US" altLang="en-US" baseline="30000" dirty="0">
                <a:solidFill>
                  <a:srgbClr val="FFC000"/>
                </a:solidFill>
                <a:latin typeface="Comic Sans MS" pitchFamily="66" charset="0"/>
              </a:rPr>
              <a:t>st</a:t>
            </a:r>
            <a:r>
              <a:rPr lang="en-US" altLang="en-US" dirty="0">
                <a:solidFill>
                  <a:srgbClr val="FFC000"/>
                </a:solidFill>
                <a:latin typeface="Comic Sans MS" pitchFamily="66" charset="0"/>
              </a:rPr>
              <a:t> question]</a:t>
            </a:r>
          </a:p>
          <a:p>
            <a:pPr lvl="1"/>
            <a:r>
              <a:rPr lang="en-US" altLang="en-US" dirty="0">
                <a:latin typeface="Comic Sans MS" pitchFamily="66" charset="0"/>
              </a:rPr>
              <a:t>Never                            [39]</a:t>
            </a:r>
          </a:p>
          <a:p>
            <a:pPr lvl="1"/>
            <a:r>
              <a:rPr lang="en-US" altLang="en-US" dirty="0">
                <a:latin typeface="Comic Sans MS" pitchFamily="66" charset="0"/>
              </a:rPr>
              <a:t>Rarely                            [48]</a:t>
            </a:r>
          </a:p>
          <a:p>
            <a:pPr lvl="1"/>
            <a:r>
              <a:rPr lang="en-US" altLang="en-US" dirty="0">
                <a:latin typeface="Comic Sans MS" pitchFamily="66" charset="0"/>
              </a:rPr>
              <a:t>Sometimes                     [56]</a:t>
            </a:r>
          </a:p>
          <a:p>
            <a:pPr lvl="1"/>
            <a:r>
              <a:rPr lang="en-US" altLang="en-US" dirty="0">
                <a:latin typeface="Comic Sans MS" pitchFamily="66" charset="0"/>
              </a:rPr>
              <a:t>Often                             [64]</a:t>
            </a:r>
          </a:p>
          <a:p>
            <a:pPr lvl="1"/>
            <a:r>
              <a:rPr lang="en-US" altLang="en-US" dirty="0">
                <a:latin typeface="Comic Sans MS" pitchFamily="66" charset="0"/>
              </a:rPr>
              <a:t>Always                            [72]</a:t>
            </a:r>
          </a:p>
          <a:p>
            <a:pPr marL="0" indent="0">
              <a:buFontTx/>
              <a:buNone/>
            </a:pPr>
            <a:endParaRPr lang="en-US" altLang="en-US" dirty="0">
              <a:latin typeface="Comic Sans MS" pitchFamily="66" charset="0"/>
            </a:endParaRPr>
          </a:p>
          <a:p>
            <a:pPr marL="0" indent="0">
              <a:buFontTx/>
              <a:buNone/>
            </a:pPr>
            <a:r>
              <a:rPr lang="en-US" altLang="en-US" dirty="0">
                <a:latin typeface="Comic Sans MS" pitchFamily="66" charset="0"/>
              </a:rPr>
              <a:t>Estimated Anger = 56.1  </a:t>
            </a:r>
          </a:p>
          <a:p>
            <a:pPr marL="0" indent="0">
              <a:buFontTx/>
              <a:buNone/>
            </a:pPr>
            <a:r>
              <a:rPr lang="en-US" altLang="en-US" dirty="0">
                <a:latin typeface="Comic Sans MS" pitchFamily="66" charset="0"/>
              </a:rPr>
              <a:t>SE = 5.7 (rel. = 0.68)</a:t>
            </a:r>
          </a:p>
        </p:txBody>
      </p:sp>
      <p:sp>
        <p:nvSpPr>
          <p:cNvPr id="4" name="Slide Number Placeholder 3"/>
          <p:cNvSpPr>
            <a:spLocks noGrp="1"/>
          </p:cNvSpPr>
          <p:nvPr>
            <p:ph type="sldNum" sz="quarter" idx="12"/>
          </p:nvPr>
        </p:nvSpPr>
        <p:spPr>
          <a:xfrm>
            <a:off x="6591300" y="6245225"/>
            <a:ext cx="2400300" cy="476250"/>
          </a:xfrm>
        </p:spPr>
        <p:txBody>
          <a:bodyPr/>
          <a:lstStyle/>
          <a:p>
            <a:pPr>
              <a:defRPr/>
            </a:pPr>
            <a:fld id="{0C5144EA-161E-419D-B606-46724030BA3B}"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6200" y="0"/>
            <a:ext cx="9258300" cy="1143000"/>
          </a:xfrm>
        </p:spPr>
        <p:txBody>
          <a:bodyPr/>
          <a:lstStyle/>
          <a:p>
            <a:r>
              <a:rPr lang="en-US" altLang="en-US" b="1" dirty="0">
                <a:latin typeface="Comic Sans MS" pitchFamily="66" charset="0"/>
              </a:rPr>
              <a:t>In the past 7 days …</a:t>
            </a:r>
          </a:p>
        </p:txBody>
      </p:sp>
      <p:sp>
        <p:nvSpPr>
          <p:cNvPr id="41987" name="Content Placeholder 2"/>
          <p:cNvSpPr>
            <a:spLocks noGrp="1"/>
          </p:cNvSpPr>
          <p:nvPr>
            <p:ph idx="1"/>
          </p:nvPr>
        </p:nvSpPr>
        <p:spPr>
          <a:xfrm>
            <a:off x="609600" y="1219200"/>
            <a:ext cx="7467600" cy="3429000"/>
          </a:xfrm>
        </p:spPr>
        <p:txBody>
          <a:bodyPr/>
          <a:lstStyle/>
          <a:p>
            <a:pPr marL="0" indent="0">
              <a:buFontTx/>
              <a:buNone/>
            </a:pPr>
            <a:r>
              <a:rPr lang="en-US" altLang="en-US" dirty="0">
                <a:latin typeface="Comic Sans MS" pitchFamily="66" charset="0"/>
              </a:rPr>
              <a:t>I felt like I was ready to explode </a:t>
            </a:r>
          </a:p>
          <a:p>
            <a:pPr marL="0" indent="0">
              <a:buFontTx/>
              <a:buNone/>
            </a:pPr>
            <a:r>
              <a:rPr lang="en-US" altLang="en-US" dirty="0">
                <a:solidFill>
                  <a:srgbClr val="FFC000"/>
                </a:solidFill>
                <a:latin typeface="Comic Sans MS" pitchFamily="66" charset="0"/>
              </a:rPr>
              <a:t>[2</a:t>
            </a:r>
            <a:r>
              <a:rPr lang="en-US" altLang="en-US" baseline="30000" dirty="0">
                <a:solidFill>
                  <a:srgbClr val="FFC000"/>
                </a:solidFill>
                <a:latin typeface="Comic Sans MS" pitchFamily="66" charset="0"/>
              </a:rPr>
              <a:t>nd</a:t>
            </a:r>
            <a:r>
              <a:rPr lang="en-US" altLang="en-US" dirty="0">
                <a:solidFill>
                  <a:srgbClr val="FFC000"/>
                </a:solidFill>
                <a:latin typeface="Comic Sans MS" pitchFamily="66" charset="0"/>
              </a:rPr>
              <a:t>  question]</a:t>
            </a:r>
            <a:endParaRPr lang="en-US" altLang="en-US" dirty="0">
              <a:latin typeface="Comic Sans MS" pitchFamily="66" charset="0"/>
            </a:endParaRPr>
          </a:p>
          <a:p>
            <a:pPr lvl="1"/>
            <a:r>
              <a:rPr lang="en-US" altLang="en-US" dirty="0">
                <a:latin typeface="Comic Sans MS" pitchFamily="66" charset="0"/>
              </a:rPr>
              <a:t>Never</a:t>
            </a:r>
          </a:p>
          <a:p>
            <a:pPr lvl="1"/>
            <a:r>
              <a:rPr lang="en-US" altLang="en-US" dirty="0">
                <a:latin typeface="Comic Sans MS" pitchFamily="66" charset="0"/>
              </a:rPr>
              <a:t>Rarely</a:t>
            </a:r>
          </a:p>
          <a:p>
            <a:pPr lvl="1"/>
            <a:r>
              <a:rPr lang="en-US" altLang="en-US" dirty="0">
                <a:latin typeface="Comic Sans MS" pitchFamily="66" charset="0"/>
              </a:rPr>
              <a:t>Sometimes</a:t>
            </a:r>
          </a:p>
          <a:p>
            <a:pPr lvl="1"/>
            <a:r>
              <a:rPr lang="en-US" altLang="en-US" dirty="0">
                <a:latin typeface="Comic Sans MS" pitchFamily="66" charset="0"/>
              </a:rPr>
              <a:t>Often</a:t>
            </a:r>
          </a:p>
          <a:p>
            <a:pPr lvl="1"/>
            <a:r>
              <a:rPr lang="en-US" altLang="en-US" dirty="0">
                <a:latin typeface="Comic Sans MS" pitchFamily="66" charset="0"/>
              </a:rPr>
              <a:t>Always</a:t>
            </a:r>
          </a:p>
          <a:p>
            <a:pPr marL="0" indent="0">
              <a:buFontTx/>
              <a:buNone/>
            </a:pPr>
            <a:endParaRPr lang="en-US" altLang="en-US" dirty="0">
              <a:latin typeface="Comic Sans MS" pitchFamily="66" charset="0"/>
            </a:endParaRPr>
          </a:p>
          <a:p>
            <a:pPr marL="0" indent="0">
              <a:buFontTx/>
              <a:buNone/>
            </a:pPr>
            <a:r>
              <a:rPr lang="en-US" altLang="en-US" dirty="0">
                <a:latin typeface="Comic Sans MS" pitchFamily="66" charset="0"/>
              </a:rPr>
              <a:t>Estimated Anger = 51.9  </a:t>
            </a:r>
          </a:p>
          <a:p>
            <a:pPr marL="0" indent="0">
              <a:buFontTx/>
              <a:buNone/>
            </a:pPr>
            <a:r>
              <a:rPr lang="en-US" altLang="en-US" dirty="0">
                <a:latin typeface="Comic Sans MS" pitchFamily="66" charset="0"/>
              </a:rPr>
              <a:t>SE = 4.8 (rel. = 0.77)</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fade">
                                      <p:cBhvr>
                                        <p:cTn id="25" dur="2000"/>
                                        <p:tgtEl>
                                          <p:spTgt spid="41987">
                                            <p:txEl>
                                              <p:pRg st="2" end="2"/>
                                            </p:txEl>
                                          </p:spTgt>
                                        </p:tgtEl>
                                      </p:cBhvr>
                                    </p:animEffect>
                                    <p:anim calcmode="lin" valueType="num">
                                      <p:cBhvr>
                                        <p:cTn id="26"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274638"/>
            <a:ext cx="9258300" cy="1143000"/>
          </a:xfrm>
        </p:spPr>
        <p:txBody>
          <a:bodyPr/>
          <a:lstStyle/>
          <a:p>
            <a:r>
              <a:rPr lang="en-US" altLang="en-US" b="1" dirty="0">
                <a:latin typeface="Comic Sans MS" pitchFamily="66" charset="0"/>
              </a:rPr>
              <a:t>In the past 7 days …</a:t>
            </a:r>
          </a:p>
        </p:txBody>
      </p:sp>
      <p:sp>
        <p:nvSpPr>
          <p:cNvPr id="41987" name="Content Placeholder 2"/>
          <p:cNvSpPr>
            <a:spLocks noGrp="1"/>
          </p:cNvSpPr>
          <p:nvPr>
            <p:ph idx="1"/>
          </p:nvPr>
        </p:nvSpPr>
        <p:spPr/>
        <p:txBody>
          <a:bodyPr/>
          <a:lstStyle/>
          <a:p>
            <a:pPr marL="0" indent="0">
              <a:buFontTx/>
              <a:buNone/>
            </a:pPr>
            <a:r>
              <a:rPr lang="en-US" altLang="en-US" dirty="0">
                <a:latin typeface="Comic Sans MS" pitchFamily="66" charset="0"/>
              </a:rPr>
              <a:t>I felt angry </a:t>
            </a:r>
            <a:r>
              <a:rPr lang="en-US" altLang="en-US" dirty="0">
                <a:solidFill>
                  <a:srgbClr val="FFC000"/>
                </a:solidFill>
                <a:latin typeface="Comic Sans MS" pitchFamily="66" charset="0"/>
              </a:rPr>
              <a:t>[3</a:t>
            </a:r>
            <a:r>
              <a:rPr lang="en-US" altLang="en-US" baseline="30000" dirty="0">
                <a:solidFill>
                  <a:srgbClr val="FFC000"/>
                </a:solidFill>
                <a:latin typeface="Comic Sans MS" pitchFamily="66" charset="0"/>
              </a:rPr>
              <a:t>rd</a:t>
            </a:r>
            <a:r>
              <a:rPr lang="en-US" altLang="en-US" dirty="0">
                <a:solidFill>
                  <a:srgbClr val="FFC000"/>
                </a:solidFill>
                <a:latin typeface="Comic Sans MS" pitchFamily="66" charset="0"/>
              </a:rPr>
              <a:t> question]</a:t>
            </a:r>
            <a:endParaRPr lang="en-US" altLang="en-US" dirty="0">
              <a:latin typeface="Comic Sans MS" pitchFamily="66" charset="0"/>
            </a:endParaRPr>
          </a:p>
          <a:p>
            <a:pPr lvl="1"/>
            <a:r>
              <a:rPr lang="en-US" altLang="en-US" dirty="0">
                <a:latin typeface="Comic Sans MS" pitchFamily="66" charset="0"/>
              </a:rPr>
              <a:t>Never</a:t>
            </a:r>
          </a:p>
          <a:p>
            <a:pPr lvl="1"/>
            <a:r>
              <a:rPr lang="en-US" altLang="en-US" dirty="0">
                <a:latin typeface="Comic Sans MS" pitchFamily="66" charset="0"/>
              </a:rPr>
              <a:t>Rarely</a:t>
            </a:r>
          </a:p>
          <a:p>
            <a:pPr lvl="1"/>
            <a:r>
              <a:rPr lang="en-US" altLang="en-US" dirty="0">
                <a:latin typeface="Comic Sans MS" pitchFamily="66" charset="0"/>
              </a:rPr>
              <a:t>Sometimes</a:t>
            </a:r>
          </a:p>
          <a:p>
            <a:pPr lvl="1"/>
            <a:r>
              <a:rPr lang="en-US" altLang="en-US" dirty="0">
                <a:latin typeface="Comic Sans MS" pitchFamily="66" charset="0"/>
              </a:rPr>
              <a:t>Often</a:t>
            </a:r>
          </a:p>
          <a:p>
            <a:pPr lvl="1"/>
            <a:r>
              <a:rPr lang="en-US" altLang="en-US" dirty="0">
                <a:latin typeface="Comic Sans MS" pitchFamily="66" charset="0"/>
              </a:rPr>
              <a:t>Always</a:t>
            </a:r>
          </a:p>
          <a:p>
            <a:pPr lvl="1"/>
            <a:endParaRPr lang="en-US" altLang="en-US" dirty="0">
              <a:latin typeface="Comic Sans MS" pitchFamily="66" charset="0"/>
            </a:endParaRPr>
          </a:p>
          <a:p>
            <a:pPr marL="0" indent="0">
              <a:buFontTx/>
              <a:buNone/>
            </a:pPr>
            <a:r>
              <a:rPr lang="en-US" altLang="en-US" dirty="0">
                <a:latin typeface="Comic Sans MS" pitchFamily="66" charset="0"/>
              </a:rPr>
              <a:t>Estimated Anger = 50.5  </a:t>
            </a:r>
          </a:p>
          <a:p>
            <a:pPr marL="0" indent="0">
              <a:buFontTx/>
              <a:buNone/>
            </a:pPr>
            <a:r>
              <a:rPr lang="en-US" altLang="en-US" dirty="0">
                <a:latin typeface="Comic Sans MS" pitchFamily="66" charset="0"/>
              </a:rPr>
              <a:t>SE = 3.9 (rel. = 0.85)</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76200"/>
            <a:ext cx="9258300" cy="1143000"/>
          </a:xfrm>
        </p:spPr>
        <p:txBody>
          <a:bodyPr/>
          <a:lstStyle/>
          <a:p>
            <a:r>
              <a:rPr lang="en-US" altLang="en-US" b="1" dirty="0">
                <a:latin typeface="Comic Sans MS" pitchFamily="66" charset="0"/>
              </a:rPr>
              <a:t>In the past 7 days …</a:t>
            </a:r>
          </a:p>
        </p:txBody>
      </p:sp>
      <p:sp>
        <p:nvSpPr>
          <p:cNvPr id="41987" name="Content Placeholder 2"/>
          <p:cNvSpPr>
            <a:spLocks noGrp="1"/>
          </p:cNvSpPr>
          <p:nvPr>
            <p:ph idx="1"/>
          </p:nvPr>
        </p:nvSpPr>
        <p:spPr>
          <a:xfrm>
            <a:off x="685800" y="1295400"/>
            <a:ext cx="7391400" cy="5029200"/>
          </a:xfrm>
        </p:spPr>
        <p:txBody>
          <a:bodyPr/>
          <a:lstStyle/>
          <a:p>
            <a:pPr marL="0" indent="0">
              <a:buFontTx/>
              <a:buNone/>
            </a:pPr>
            <a:r>
              <a:rPr lang="en-US" altLang="en-US" dirty="0">
                <a:latin typeface="Comic Sans MS" pitchFamily="66" charset="0"/>
              </a:rPr>
              <a:t>I felt angrier than I thought I should </a:t>
            </a:r>
            <a:r>
              <a:rPr lang="en-US" altLang="en-US" dirty="0">
                <a:solidFill>
                  <a:srgbClr val="FFC000"/>
                </a:solidFill>
                <a:latin typeface="Comic Sans MS" pitchFamily="66" charset="0"/>
              </a:rPr>
              <a:t>[4</a:t>
            </a:r>
            <a:r>
              <a:rPr lang="en-US" altLang="en-US" baseline="30000" dirty="0">
                <a:solidFill>
                  <a:srgbClr val="FFC000"/>
                </a:solidFill>
                <a:latin typeface="Comic Sans MS" pitchFamily="66" charset="0"/>
              </a:rPr>
              <a:t>th</a:t>
            </a:r>
            <a:r>
              <a:rPr lang="en-US" altLang="en-US" dirty="0">
                <a:solidFill>
                  <a:srgbClr val="FFC000"/>
                </a:solidFill>
                <a:latin typeface="Comic Sans MS" pitchFamily="66" charset="0"/>
              </a:rPr>
              <a:t> question]</a:t>
            </a:r>
          </a:p>
          <a:p>
            <a:pPr marL="0" indent="0">
              <a:buFontTx/>
              <a:buNone/>
            </a:pPr>
            <a:r>
              <a:rPr lang="en-US" altLang="en-US" dirty="0">
                <a:latin typeface="Comic Sans MS" pitchFamily="66" charset="0"/>
              </a:rPr>
              <a:t>    - </a:t>
            </a:r>
            <a:r>
              <a:rPr lang="en-US" altLang="en-US" sz="2800" dirty="0">
                <a:latin typeface="Comic Sans MS" pitchFamily="66" charset="0"/>
              </a:rPr>
              <a:t>Never</a:t>
            </a:r>
          </a:p>
          <a:p>
            <a:pPr lvl="1"/>
            <a:r>
              <a:rPr lang="en-US" altLang="en-US" dirty="0">
                <a:latin typeface="Comic Sans MS" pitchFamily="66" charset="0"/>
              </a:rPr>
              <a:t>Rarely</a:t>
            </a:r>
          </a:p>
          <a:p>
            <a:pPr lvl="1"/>
            <a:r>
              <a:rPr lang="en-US" altLang="en-US" dirty="0">
                <a:latin typeface="Comic Sans MS" pitchFamily="66" charset="0"/>
              </a:rPr>
              <a:t>Sometimes</a:t>
            </a:r>
          </a:p>
          <a:p>
            <a:pPr lvl="1"/>
            <a:r>
              <a:rPr lang="en-US" altLang="en-US" dirty="0">
                <a:latin typeface="Comic Sans MS" pitchFamily="66" charset="0"/>
              </a:rPr>
              <a:t>Often</a:t>
            </a:r>
          </a:p>
          <a:p>
            <a:pPr lvl="1"/>
            <a:r>
              <a:rPr lang="en-US" altLang="en-US" dirty="0">
                <a:latin typeface="Comic Sans MS" pitchFamily="66" charset="0"/>
              </a:rPr>
              <a:t>Always</a:t>
            </a:r>
          </a:p>
          <a:p>
            <a:pPr lvl="1"/>
            <a:endParaRPr lang="en-US" altLang="en-US" dirty="0">
              <a:latin typeface="Comic Sans MS" pitchFamily="66" charset="0"/>
            </a:endParaRPr>
          </a:p>
          <a:p>
            <a:pPr marL="0" indent="0">
              <a:buFontTx/>
              <a:buNone/>
            </a:pPr>
            <a:r>
              <a:rPr lang="en-US" altLang="en-US" dirty="0">
                <a:latin typeface="Comic Sans MS" pitchFamily="66" charset="0"/>
              </a:rPr>
              <a:t>Estimated Anger = 48.8  </a:t>
            </a:r>
          </a:p>
          <a:p>
            <a:pPr marL="0" indent="0">
              <a:buFontTx/>
              <a:buNone/>
            </a:pPr>
            <a:r>
              <a:rPr lang="en-US" altLang="en-US" dirty="0">
                <a:latin typeface="Comic Sans MS" pitchFamily="66" charset="0"/>
              </a:rPr>
              <a:t>SE = 3.6 (rel. = 0.87)</a:t>
            </a:r>
          </a:p>
        </p:txBody>
      </p:sp>
      <p:sp>
        <p:nvSpPr>
          <p:cNvPr id="4" name="Slide Number Placeholder 3"/>
          <p:cNvSpPr>
            <a:spLocks noGrp="1"/>
          </p:cNvSpPr>
          <p:nvPr>
            <p:ph type="sldNum" sz="quarter" idx="12"/>
          </p:nvPr>
        </p:nvSpPr>
        <p:spPr>
          <a:xfrm>
            <a:off x="6648450" y="6245225"/>
            <a:ext cx="2400300" cy="476250"/>
          </a:xfrm>
        </p:spPr>
        <p:txBody>
          <a:bodyPr/>
          <a:lstStyle/>
          <a:p>
            <a:pPr>
              <a:defRPr/>
            </a:pPr>
            <a:fld id="{0C5144EA-161E-419D-B606-46724030BA3B}"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fade">
                                      <p:cBhvr>
                                        <p:cTn id="21" dur="2000"/>
                                        <p:tgtEl>
                                          <p:spTgt spid="41987">
                                            <p:txEl>
                                              <p:pRg st="1" end="1"/>
                                            </p:txEl>
                                          </p:spTgt>
                                        </p:tgtEl>
                                      </p:cBhvr>
                                    </p:animEffect>
                                    <p:anim calcmode="lin" valueType="num">
                                      <p:cBhvr>
                                        <p:cTn id="22" dur="2000" fill="hold"/>
                                        <p:tgtEl>
                                          <p:spTgt spid="41987">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0" y="152400"/>
            <a:ext cx="9144000" cy="1143000"/>
          </a:xfrm>
        </p:spPr>
        <p:txBody>
          <a:bodyPr/>
          <a:lstStyle/>
          <a:p>
            <a:r>
              <a:rPr lang="en-US" altLang="en-US" sz="4000" b="1" dirty="0">
                <a:latin typeface="Comic Sans MS" pitchFamily="66" charset="0"/>
              </a:rPr>
              <a:t>In the past 7 days …</a:t>
            </a:r>
          </a:p>
        </p:txBody>
      </p:sp>
      <p:sp>
        <p:nvSpPr>
          <p:cNvPr id="41987" name="Content Placeholder 2"/>
          <p:cNvSpPr>
            <a:spLocks noGrp="1"/>
          </p:cNvSpPr>
          <p:nvPr>
            <p:ph idx="1"/>
          </p:nvPr>
        </p:nvSpPr>
        <p:spPr>
          <a:xfrm>
            <a:off x="742950" y="1447800"/>
            <a:ext cx="7943850" cy="4525963"/>
          </a:xfrm>
        </p:spPr>
        <p:txBody>
          <a:bodyPr/>
          <a:lstStyle/>
          <a:p>
            <a:pPr marL="0" indent="0">
              <a:buFontTx/>
              <a:buNone/>
            </a:pPr>
            <a:r>
              <a:rPr lang="en-US" altLang="en-US" dirty="0">
                <a:latin typeface="Comic Sans MS" pitchFamily="66" charset="0"/>
              </a:rPr>
              <a:t>I felt annoyed </a:t>
            </a:r>
            <a:r>
              <a:rPr lang="en-US" altLang="en-US" dirty="0">
                <a:solidFill>
                  <a:srgbClr val="FFC000"/>
                </a:solidFill>
                <a:latin typeface="Comic Sans MS" pitchFamily="66" charset="0"/>
              </a:rPr>
              <a:t>[5</a:t>
            </a:r>
            <a:r>
              <a:rPr lang="en-US" altLang="en-US" baseline="30000" dirty="0">
                <a:solidFill>
                  <a:srgbClr val="FFC000"/>
                </a:solidFill>
                <a:latin typeface="Comic Sans MS" pitchFamily="66" charset="0"/>
              </a:rPr>
              <a:t>th</a:t>
            </a:r>
            <a:r>
              <a:rPr lang="en-US" altLang="en-US" dirty="0">
                <a:solidFill>
                  <a:srgbClr val="FFC000"/>
                </a:solidFill>
                <a:latin typeface="Comic Sans MS" pitchFamily="66" charset="0"/>
              </a:rPr>
              <a:t> question]</a:t>
            </a:r>
            <a:endParaRPr lang="en-US" altLang="en-US" dirty="0">
              <a:latin typeface="Comic Sans MS" pitchFamily="66" charset="0"/>
            </a:endParaRPr>
          </a:p>
          <a:p>
            <a:pPr lvl="1"/>
            <a:r>
              <a:rPr lang="en-US" altLang="en-US" dirty="0">
                <a:latin typeface="Comic Sans MS" pitchFamily="66" charset="0"/>
              </a:rPr>
              <a:t>Never</a:t>
            </a:r>
          </a:p>
          <a:p>
            <a:pPr lvl="1"/>
            <a:r>
              <a:rPr lang="en-US" altLang="en-US" dirty="0">
                <a:latin typeface="Comic Sans MS" pitchFamily="66" charset="0"/>
              </a:rPr>
              <a:t>Rarely</a:t>
            </a:r>
          </a:p>
          <a:p>
            <a:pPr lvl="1"/>
            <a:r>
              <a:rPr lang="en-US" altLang="en-US" dirty="0">
                <a:latin typeface="Comic Sans MS" pitchFamily="66" charset="0"/>
              </a:rPr>
              <a:t>Sometimes</a:t>
            </a:r>
          </a:p>
          <a:p>
            <a:pPr lvl="1"/>
            <a:r>
              <a:rPr lang="en-US" altLang="en-US" dirty="0">
                <a:latin typeface="Comic Sans MS" pitchFamily="66" charset="0"/>
              </a:rPr>
              <a:t>Often</a:t>
            </a:r>
          </a:p>
          <a:p>
            <a:pPr lvl="1"/>
            <a:r>
              <a:rPr lang="en-US" altLang="en-US" dirty="0">
                <a:latin typeface="Comic Sans MS" pitchFamily="66" charset="0"/>
              </a:rPr>
              <a:t>Always</a:t>
            </a:r>
          </a:p>
          <a:p>
            <a:pPr marL="0" indent="0"/>
            <a:endParaRPr lang="en-US" altLang="en-US" dirty="0">
              <a:latin typeface="Comic Sans MS" pitchFamily="66" charset="0"/>
            </a:endParaRPr>
          </a:p>
          <a:p>
            <a:pPr marL="0" indent="0">
              <a:buFontTx/>
              <a:buNone/>
            </a:pPr>
            <a:r>
              <a:rPr lang="en-US" altLang="en-US" dirty="0">
                <a:latin typeface="Comic Sans MS" pitchFamily="66" charset="0"/>
              </a:rPr>
              <a:t>Estimated Anger = 50.1  </a:t>
            </a:r>
          </a:p>
          <a:p>
            <a:pPr marL="0" indent="0">
              <a:buFontTx/>
              <a:buNone/>
            </a:pPr>
            <a:r>
              <a:rPr lang="en-US" altLang="en-US" dirty="0">
                <a:latin typeface="Comic Sans MS" pitchFamily="66" charset="0"/>
              </a:rPr>
              <a:t>SE = 3.2 (rel. = 0.90)</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14300" y="76200"/>
            <a:ext cx="9258300" cy="1143000"/>
          </a:xfrm>
        </p:spPr>
        <p:txBody>
          <a:bodyPr/>
          <a:lstStyle/>
          <a:p>
            <a:r>
              <a:rPr lang="en-US" altLang="en-US" b="1" dirty="0">
                <a:latin typeface="Comic Sans MS" pitchFamily="66" charset="0"/>
              </a:rPr>
              <a:t>In the past 7 days …</a:t>
            </a:r>
          </a:p>
        </p:txBody>
      </p:sp>
      <p:sp>
        <p:nvSpPr>
          <p:cNvPr id="41987" name="Content Placeholder 2"/>
          <p:cNvSpPr>
            <a:spLocks noGrp="1"/>
          </p:cNvSpPr>
          <p:nvPr>
            <p:ph idx="1"/>
          </p:nvPr>
        </p:nvSpPr>
        <p:spPr>
          <a:xfrm>
            <a:off x="685800" y="1371600"/>
            <a:ext cx="7620000" cy="5105400"/>
          </a:xfrm>
        </p:spPr>
        <p:txBody>
          <a:bodyPr/>
          <a:lstStyle/>
          <a:p>
            <a:pPr marL="0" indent="0">
              <a:buFontTx/>
              <a:buNone/>
            </a:pPr>
            <a:r>
              <a:rPr lang="en-US" altLang="en-US" dirty="0">
                <a:latin typeface="Comic Sans MS" pitchFamily="66" charset="0"/>
              </a:rPr>
              <a:t>I made myself angry about something just by thinking about it. </a:t>
            </a:r>
            <a:r>
              <a:rPr lang="en-US" altLang="en-US" dirty="0">
                <a:solidFill>
                  <a:srgbClr val="FFC000"/>
                </a:solidFill>
                <a:latin typeface="Comic Sans MS" pitchFamily="66" charset="0"/>
              </a:rPr>
              <a:t>[6</a:t>
            </a:r>
            <a:r>
              <a:rPr lang="en-US" altLang="en-US" baseline="30000" dirty="0">
                <a:solidFill>
                  <a:srgbClr val="FFC000"/>
                </a:solidFill>
                <a:latin typeface="Comic Sans MS" pitchFamily="66" charset="0"/>
              </a:rPr>
              <a:t>th</a:t>
            </a:r>
            <a:r>
              <a:rPr lang="en-US" altLang="en-US" dirty="0">
                <a:solidFill>
                  <a:srgbClr val="FFC000"/>
                </a:solidFill>
                <a:latin typeface="Comic Sans MS" pitchFamily="66" charset="0"/>
              </a:rPr>
              <a:t> question]</a:t>
            </a:r>
            <a:endParaRPr lang="en-US" altLang="en-US" sz="2800" dirty="0">
              <a:latin typeface="Comic Sans MS" pitchFamily="66" charset="0"/>
            </a:endParaRPr>
          </a:p>
          <a:p>
            <a:pPr lvl="1"/>
            <a:r>
              <a:rPr lang="en-US" altLang="en-US" dirty="0">
                <a:latin typeface="Comic Sans MS" pitchFamily="66" charset="0"/>
              </a:rPr>
              <a:t>Never</a:t>
            </a:r>
          </a:p>
          <a:p>
            <a:pPr lvl="1"/>
            <a:r>
              <a:rPr lang="en-US" altLang="en-US" dirty="0">
                <a:latin typeface="Comic Sans MS" pitchFamily="66" charset="0"/>
              </a:rPr>
              <a:t>Rarely</a:t>
            </a:r>
          </a:p>
          <a:p>
            <a:pPr lvl="1"/>
            <a:r>
              <a:rPr lang="en-US" altLang="en-US" dirty="0">
                <a:latin typeface="Comic Sans MS" pitchFamily="66" charset="0"/>
              </a:rPr>
              <a:t>Sometimes</a:t>
            </a:r>
          </a:p>
          <a:p>
            <a:pPr lvl="1"/>
            <a:r>
              <a:rPr lang="en-US" altLang="en-US" dirty="0">
                <a:latin typeface="Comic Sans MS" pitchFamily="66" charset="0"/>
              </a:rPr>
              <a:t>Often</a:t>
            </a:r>
          </a:p>
          <a:p>
            <a:pPr lvl="1"/>
            <a:r>
              <a:rPr lang="en-US" altLang="en-US" dirty="0">
                <a:latin typeface="Comic Sans MS" pitchFamily="66" charset="0"/>
              </a:rPr>
              <a:t>Always</a:t>
            </a:r>
          </a:p>
          <a:p>
            <a:pPr marL="0" indent="0">
              <a:buFontTx/>
              <a:buNone/>
            </a:pPr>
            <a:endParaRPr lang="en-US" altLang="en-US" sz="2800" dirty="0">
              <a:latin typeface="Comic Sans MS" pitchFamily="66" charset="0"/>
            </a:endParaRPr>
          </a:p>
          <a:p>
            <a:pPr marL="0" indent="0">
              <a:buFontTx/>
              <a:buNone/>
            </a:pPr>
            <a:r>
              <a:rPr lang="en-US" altLang="en-US" dirty="0">
                <a:latin typeface="Comic Sans MS" pitchFamily="66" charset="0"/>
              </a:rPr>
              <a:t>Estimated Anger = 50.2  </a:t>
            </a:r>
          </a:p>
          <a:p>
            <a:pPr marL="0" indent="0">
              <a:buFontTx/>
              <a:buNone/>
            </a:pPr>
            <a:r>
              <a:rPr lang="en-US" altLang="en-US" dirty="0">
                <a:latin typeface="Comic Sans MS" pitchFamily="66" charset="0"/>
              </a:rPr>
              <a:t>SE = 2.8 (</a:t>
            </a:r>
            <a:r>
              <a:rPr lang="en-US" altLang="en-US" dirty="0" err="1">
                <a:latin typeface="Comic Sans MS" pitchFamily="66" charset="0"/>
              </a:rPr>
              <a:t>rel</a:t>
            </a:r>
            <a:r>
              <a:rPr lang="en-US" altLang="en-US" dirty="0">
                <a:latin typeface="Comic Sans MS" pitchFamily="66" charset="0"/>
              </a:rPr>
              <a:t> = 0.92)</a:t>
            </a:r>
          </a:p>
        </p:txBody>
      </p:sp>
      <p:sp>
        <p:nvSpPr>
          <p:cNvPr id="4" name="Slide Number Placeholder 3"/>
          <p:cNvSpPr>
            <a:spLocks noGrp="1"/>
          </p:cNvSpPr>
          <p:nvPr>
            <p:ph type="sldNum" sz="quarter" idx="12"/>
          </p:nvPr>
        </p:nvSpPr>
        <p:spPr>
          <a:xfrm>
            <a:off x="6629400" y="6238875"/>
            <a:ext cx="2400300" cy="476250"/>
          </a:xfrm>
        </p:spPr>
        <p:txBody>
          <a:bodyPr/>
          <a:lstStyle/>
          <a:p>
            <a:pPr>
              <a:defRPr/>
            </a:pPr>
            <a:fld id="{0C5144EA-161E-419D-B606-46724030BA3B}" type="slidenum">
              <a:rPr lang="en-US" smtClean="0"/>
              <a:pPr>
                <a:defRPr/>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r>
              <a:rPr lang="en-US" altLang="en-US" sz="4000" b="1" dirty="0"/>
              <a:t> </a:t>
            </a:r>
            <a:r>
              <a:rPr lang="en-US" altLang="en-US" sz="6000" b="1" dirty="0">
                <a:latin typeface="Comic Sans MS" pitchFamily="66" charset="0"/>
              </a:rPr>
              <a:t>Thank you </a:t>
            </a:r>
            <a:endParaRPr lang="en-US" altLang="en-US" sz="4000" b="1" dirty="0">
              <a:latin typeface="Comic Sans MS" pitchFamily="66" charset="0"/>
            </a:endParaRPr>
          </a:p>
        </p:txBody>
      </p:sp>
      <p:sp>
        <p:nvSpPr>
          <p:cNvPr id="3" name="Content Placeholder 2">
            <a:extLst>
              <a:ext uri="{FF2B5EF4-FFF2-40B4-BE49-F238E27FC236}">
                <a16:creationId xmlns:a16="http://schemas.microsoft.com/office/drawing/2014/main" id="{29A0CC21-C278-4A44-B24C-20E9018ED123}"/>
              </a:ext>
            </a:extLst>
          </p:cNvPr>
          <p:cNvSpPr>
            <a:spLocks noGrp="1"/>
          </p:cNvSpPr>
          <p:nvPr>
            <p:ph idx="1"/>
          </p:nvPr>
        </p:nvSpPr>
        <p:spPr>
          <a:xfrm>
            <a:off x="152400" y="1600200"/>
            <a:ext cx="8991600" cy="4525963"/>
          </a:xfrm>
        </p:spPr>
        <p:txBody>
          <a:bodyPr/>
          <a:lstStyle/>
          <a:p>
            <a:r>
              <a:rPr lang="en-US" sz="2400" dirty="0" err="1"/>
              <a:t>Finkleman</a:t>
            </a:r>
            <a:r>
              <a:rPr lang="en-US" sz="2400" dirty="0"/>
              <a:t>, M. D. et al.  (2010).  Item selection and hypothesis testing for the adaptive measurement of change.  Applied Psychological Measurement, 34, 238-254.</a:t>
            </a:r>
          </a:p>
          <a:p>
            <a:r>
              <a:rPr lang="en-US" sz="2400" dirty="0" err="1"/>
              <a:t>Jabrayilov</a:t>
            </a:r>
            <a:r>
              <a:rPr lang="en-US" sz="2400" dirty="0"/>
              <a:t>, R. et al.  (2016).  Comparison of classical test theory and item response theory in individual change assessment.  Applied Psychological Measurement, 40, 559-572.</a:t>
            </a:r>
          </a:p>
          <a:p>
            <a:r>
              <a:rPr lang="en-US" sz="2400" dirty="0"/>
              <a:t>Wang, C., &amp; Weiss, D. J.  (2018).  Multivariate hypothesis testing methods for evaluating significant individual change.  Applied Psychological Measurement, 42, 221-239.</a:t>
            </a:r>
          </a:p>
        </p:txBody>
      </p:sp>
      <p:sp>
        <p:nvSpPr>
          <p:cNvPr id="5" name="Rectangle 6"/>
          <p:cNvSpPr>
            <a:spLocks noGrp="1" noChangeArrowheads="1"/>
          </p:cNvSpPr>
          <p:nvPr>
            <p:ph type="sldNum" sz="quarter" idx="12"/>
          </p:nvPr>
        </p:nvSpPr>
        <p:spPr/>
        <p:txBody>
          <a:bodyPr/>
          <a:lstStyle/>
          <a:p>
            <a:pPr>
              <a:defRPr/>
            </a:pPr>
            <a:fld id="{3B9A6E72-2B83-42F2-A9BD-CCC40E15C796}" type="slidenum">
              <a:rPr lang="en-US"/>
              <a:pPr>
                <a:defRPr/>
              </a:pPr>
              <a:t>28</a:t>
            </a:fld>
            <a:endParaRPr lang="en-US"/>
          </a:p>
        </p:txBody>
      </p:sp>
      <p:sp>
        <p:nvSpPr>
          <p:cNvPr id="113669" name="TextBox 1"/>
          <p:cNvSpPr txBox="1">
            <a:spLocks noChangeArrowheads="1"/>
          </p:cNvSpPr>
          <p:nvPr/>
        </p:nvSpPr>
        <p:spPr bwMode="auto">
          <a:xfrm>
            <a:off x="152400" y="5662873"/>
            <a:ext cx="8991600" cy="1815882"/>
          </a:xfrm>
          <a:prstGeom prst="rect">
            <a:avLst/>
          </a:prstGeom>
          <a:noFill/>
          <a:ln w="9525">
            <a:noFill/>
            <a:miter lim="800000"/>
            <a:headEnd/>
            <a:tailEnd/>
          </a:ln>
        </p:spPr>
        <p:txBody>
          <a:bodyPr>
            <a:spAutoFit/>
          </a:bodyPr>
          <a:lstStyle/>
          <a:p>
            <a:pPr algn="ctr"/>
            <a:r>
              <a:rPr lang="en-US" altLang="en-US" sz="2000" dirty="0">
                <a:hlinkClick r:id="rId3"/>
              </a:rPr>
              <a:t>drhays@ucla.edu</a:t>
            </a:r>
            <a:r>
              <a:rPr lang="en-US" altLang="en-US" sz="2000" dirty="0"/>
              <a:t>  (310-794-2294)  </a:t>
            </a:r>
          </a:p>
          <a:p>
            <a:pPr algn="ctr"/>
            <a:r>
              <a:rPr lang="en-US" altLang="en-US" sz="2000" dirty="0" err="1"/>
              <a:t>Powerpoint</a:t>
            </a:r>
            <a:r>
              <a:rPr lang="en-US" altLang="en-US" sz="2000" dirty="0"/>
              <a:t> file available for downloading at: </a:t>
            </a:r>
            <a:r>
              <a:rPr lang="en-US" altLang="en-US" sz="2000" dirty="0">
                <a:hlinkClick r:id="rId4"/>
              </a:rPr>
              <a:t>http://gim.med.ucla.edu/FacultyPages/Hays/</a:t>
            </a:r>
            <a:endParaRPr lang="en-US" altLang="en-US" sz="2000" dirty="0"/>
          </a:p>
          <a:p>
            <a:endParaRPr lang="en-US" altLang="en-US" dirty="0">
              <a:cs typeface="Times New Roman" pitchFamily="18" charset="0"/>
            </a:endParaRPr>
          </a:p>
          <a:p>
            <a:endParaRPr lang="en-US"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3</a:t>
            </a:fld>
            <a:endParaRPr lang="en-US"/>
          </a:p>
        </p:txBody>
      </p:sp>
      <p:graphicFrame>
        <p:nvGraphicFramePr>
          <p:cNvPr id="93187" name="Object 3">
            <a:hlinkClick r:id="" action="ppaction://ole?verb=0"/>
          </p:cNvPr>
          <p:cNvGraphicFramePr>
            <a:graphicFrameLocks/>
          </p:cNvGraphicFramePr>
          <p:nvPr/>
        </p:nvGraphicFramePr>
        <p:xfrm>
          <a:off x="165100" y="1701800"/>
          <a:ext cx="8364538" cy="3024188"/>
        </p:xfrm>
        <a:graphic>
          <a:graphicData uri="http://schemas.openxmlformats.org/presentationml/2006/ole">
            <mc:AlternateContent xmlns:mc="http://schemas.openxmlformats.org/markup-compatibility/2006">
              <mc:Choice xmlns:v="urn:schemas-microsoft-com:vml" Requires="v">
                <p:oleObj spid="_x0000_s111623" name="Worksheet" r:id="rId4" imgW="8372475" imgH="3028950" progId="Excel.Sheet.8">
                  <p:embed/>
                </p:oleObj>
              </mc:Choice>
              <mc:Fallback>
                <p:oleObj name="Worksheet" r:id="rId4" imgW="8372475" imgH="3028950" progId="Excel.Sheet.8">
                  <p:embed/>
                  <p:pic>
                    <p:nvPicPr>
                      <p:cNvPr id="9318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701800"/>
                        <a:ext cx="8364538"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a:latin typeface="Comic Sans MS" pitchFamily="66" charset="0"/>
              </a:rPr>
              <a:t>Physical Functioning and Emotional Well-Being at Baseline </a:t>
            </a:r>
            <a:br>
              <a:rPr lang="en-US" altLang="en-US" sz="2400" b="1" dirty="0">
                <a:latin typeface="Comic Sans MS" pitchFamily="66" charset="0"/>
              </a:rPr>
            </a:br>
            <a:r>
              <a:rPr lang="en-US" altLang="en-US" sz="2400" b="1" dirty="0">
                <a:latin typeface="Comic Sans MS" pitchFamily="66" charset="0"/>
              </a:rPr>
              <a:t>for 54 Patients at UCLA-Center for East West Medicine </a:t>
            </a:r>
          </a:p>
        </p:txBody>
      </p:sp>
      <p:grpSp>
        <p:nvGrpSpPr>
          <p:cNvPr id="93189" name="Group 14"/>
          <p:cNvGrpSpPr>
            <a:grpSpLocks/>
          </p:cNvGrpSpPr>
          <p:nvPr/>
        </p:nvGrpSpPr>
        <p:grpSpPr bwMode="auto">
          <a:xfrm>
            <a:off x="7528441" y="2971800"/>
            <a:ext cx="1460500"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Mental</a:t>
              </a:r>
            </a:p>
            <a:p>
              <a:pPr marL="233363" eaLnBrk="0" hangingPunct="0"/>
              <a:r>
                <a:rPr lang="en-US" altLang="en-US" sz="1600" dirty="0">
                  <a:latin typeface="Arial" pitchFamily="34" charset="0"/>
                  <a:ea typeface="MS PGothic" pitchFamily="34" charset="-128"/>
                </a:rPr>
                <a:t>Physical</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79512"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3</a:t>
            </a:fld>
            <a:endParaRPr lang="en-US" sz="1400" b="0">
              <a:cs typeface="+mn-cs"/>
            </a:endParaRP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577D1D1-A57D-433E-A4BB-C904BC53B381}"/>
                  </a:ext>
                </a:extLst>
              </p14:cNvPr>
              <p14:cNvContentPartPr/>
              <p14:nvPr/>
            </p14:nvContentPartPr>
            <p14:xfrm>
              <a:off x="6326193" y="1818055"/>
              <a:ext cx="96624" cy="2386080"/>
            </p14:xfrm>
          </p:contentPart>
        </mc:Choice>
        <mc:Fallback xmlns="">
          <p:pic>
            <p:nvPicPr>
              <p:cNvPr id="3" name="Ink 2">
                <a:extLst>
                  <a:ext uri="{FF2B5EF4-FFF2-40B4-BE49-F238E27FC236}">
                    <a16:creationId xmlns:a16="http://schemas.microsoft.com/office/drawing/2014/main" id="{2577D1D1-A57D-433E-A4BB-C904BC53B381}"/>
                  </a:ext>
                </a:extLst>
              </p:cNvPr>
              <p:cNvPicPr/>
              <p:nvPr/>
            </p:nvPicPr>
            <p:blipFill>
              <a:blip r:embed="rId7"/>
              <a:stretch>
                <a:fillRect/>
              </a:stretch>
            </p:blipFill>
            <p:spPr>
              <a:xfrm>
                <a:off x="6304641" y="1774862"/>
                <a:ext cx="139368" cy="24721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F16A102-6708-4449-B746-FA2A34AF196E}"/>
                  </a:ext>
                </a:extLst>
              </p14:cNvPr>
              <p14:cNvContentPartPr/>
              <p14:nvPr/>
            </p14:nvContentPartPr>
            <p14:xfrm>
              <a:off x="6395457" y="4104055"/>
              <a:ext cx="30960" cy="198864"/>
            </p14:xfrm>
          </p:contentPart>
        </mc:Choice>
        <mc:Fallback xmlns="">
          <p:pic>
            <p:nvPicPr>
              <p:cNvPr id="4" name="Ink 3">
                <a:extLst>
                  <a:ext uri="{FF2B5EF4-FFF2-40B4-BE49-F238E27FC236}">
                    <a16:creationId xmlns:a16="http://schemas.microsoft.com/office/drawing/2014/main" id="{1F16A102-6708-4449-B746-FA2A34AF196E}"/>
                  </a:ext>
                </a:extLst>
              </p:cNvPr>
              <p:cNvPicPr/>
              <p:nvPr/>
            </p:nvPicPr>
            <p:blipFill>
              <a:blip r:embed="rId9"/>
              <a:stretch>
                <a:fillRect/>
              </a:stretch>
            </p:blipFill>
            <p:spPr>
              <a:xfrm>
                <a:off x="6374105" y="4060902"/>
                <a:ext cx="73308" cy="2848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BFA2EEE-A26E-472B-B748-574BCAE7A7AD}"/>
                  </a:ext>
                </a:extLst>
              </p14:cNvPr>
              <p14:cNvContentPartPr/>
              <p14:nvPr/>
            </p14:nvContentPartPr>
            <p14:xfrm>
              <a:off x="6992049" y="4130695"/>
              <a:ext cx="441072" cy="457776"/>
            </p14:xfrm>
          </p:contentPart>
        </mc:Choice>
        <mc:Fallback xmlns="">
          <p:pic>
            <p:nvPicPr>
              <p:cNvPr id="5" name="Ink 4">
                <a:extLst>
                  <a:ext uri="{FF2B5EF4-FFF2-40B4-BE49-F238E27FC236}">
                    <a16:creationId xmlns:a16="http://schemas.microsoft.com/office/drawing/2014/main" id="{8BFA2EEE-A26E-472B-B748-574BCAE7A7AD}"/>
                  </a:ext>
                </a:extLst>
              </p:cNvPr>
              <p:cNvPicPr/>
              <p:nvPr/>
            </p:nvPicPr>
            <p:blipFill>
              <a:blip r:embed="rId11"/>
              <a:stretch>
                <a:fillRect/>
              </a:stretch>
            </p:blipFill>
            <p:spPr>
              <a:xfrm>
                <a:off x="6970463" y="4087543"/>
                <a:ext cx="483884" cy="543721"/>
              </a:xfrm>
              <a:prstGeom prst="rect">
                <a:avLst/>
              </a:prstGeom>
            </p:spPr>
          </p:pic>
        </mc:Fallback>
      </mc:AlternateContent>
    </p:spTree>
    <p:extLst>
      <p:ext uri="{BB962C8B-B14F-4D97-AF65-F5344CB8AC3E}">
        <p14:creationId xmlns:p14="http://schemas.microsoft.com/office/powerpoint/2010/main" val="334767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Grp="1" noChangeArrowheads="1"/>
          </p:cNvSpPr>
          <p:nvPr>
            <p:ph type="sldNum" sz="quarter" idx="12"/>
          </p:nvPr>
        </p:nvSpPr>
        <p:spPr/>
        <p:txBody>
          <a:bodyPr/>
          <a:lstStyle/>
          <a:p>
            <a:pPr>
              <a:defRPr/>
            </a:pPr>
            <a:fld id="{1A07F7F2-C3C4-4583-9C03-7BD6F9B520AD}" type="slidenum">
              <a:rPr lang="en-US"/>
              <a:pPr>
                <a:defRPr/>
              </a:pPr>
              <a:t>4</a:t>
            </a:fld>
            <a:endParaRPr lang="en-US"/>
          </a:p>
        </p:txBody>
      </p:sp>
      <p:sp>
        <p:nvSpPr>
          <p:cNvPr id="94211" name="Rectangle 2"/>
          <p:cNvSpPr>
            <a:spLocks noGrp="1" noChangeArrowheads="1"/>
          </p:cNvSpPr>
          <p:nvPr>
            <p:ph type="title" idx="4294967295"/>
          </p:nvPr>
        </p:nvSpPr>
        <p:spPr>
          <a:xfrm>
            <a:off x="228600" y="152400"/>
            <a:ext cx="8915400" cy="1371600"/>
          </a:xfrm>
        </p:spPr>
        <p:txBody>
          <a:bodyPr/>
          <a:lstStyle/>
          <a:p>
            <a:pPr algn="l" eaLnBrk="1" hangingPunct="1"/>
            <a:r>
              <a:rPr lang="en-US" altLang="en-US" sz="2800" b="1" dirty="0">
                <a:latin typeface="Comic Sans MS" pitchFamily="66" charset="0"/>
              </a:rPr>
              <a:t>Significant Improvement in all but 1 of SF-36 Scales (Change is in T-score metric)</a:t>
            </a:r>
          </a:p>
        </p:txBody>
      </p:sp>
      <p:grpSp>
        <p:nvGrpSpPr>
          <p:cNvPr id="94212" name="Group 69"/>
          <p:cNvGrpSpPr>
            <a:grpSpLocks noGrp="1"/>
          </p:cNvGrpSpPr>
          <p:nvPr/>
        </p:nvGrpSpPr>
        <p:grpSpPr bwMode="auto">
          <a:xfrm>
            <a:off x="290513" y="1581150"/>
            <a:ext cx="8472487" cy="4667250"/>
            <a:chOff x="183" y="833"/>
            <a:chExt cx="5337" cy="2940"/>
          </a:xfrm>
        </p:grpSpPr>
        <p:sp>
          <p:nvSpPr>
            <p:cNvPr id="94214" name="Rectangle 2053"/>
            <p:cNvSpPr>
              <a:spLocks noChangeArrowheads="1"/>
            </p:cNvSpPr>
            <p:nvPr/>
          </p:nvSpPr>
          <p:spPr bwMode="auto">
            <a:xfrm>
              <a:off x="183" y="833"/>
              <a:ext cx="1334" cy="38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chemeClr val="bg1"/>
                </a:solidFill>
              </a:endParaRPr>
            </a:p>
          </p:txBody>
        </p:sp>
        <p:sp>
          <p:nvSpPr>
            <p:cNvPr id="94215" name="Rectangle 2054"/>
            <p:cNvSpPr>
              <a:spLocks noChangeArrowheads="1"/>
            </p:cNvSpPr>
            <p:nvPr/>
          </p:nvSpPr>
          <p:spPr bwMode="auto">
            <a:xfrm>
              <a:off x="1517" y="833"/>
              <a:ext cx="1335"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Change</a:t>
              </a:r>
            </a:p>
          </p:txBody>
        </p:sp>
        <p:sp>
          <p:nvSpPr>
            <p:cNvPr id="94216" name="Rectangle 2055"/>
            <p:cNvSpPr>
              <a:spLocks noChangeArrowheads="1"/>
            </p:cNvSpPr>
            <p:nvPr/>
          </p:nvSpPr>
          <p:spPr bwMode="auto">
            <a:xfrm>
              <a:off x="2852"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t-test</a:t>
              </a:r>
            </a:p>
          </p:txBody>
        </p:sp>
        <p:sp>
          <p:nvSpPr>
            <p:cNvPr id="94217" name="Rectangle 2056"/>
            <p:cNvSpPr>
              <a:spLocks noChangeArrowheads="1"/>
            </p:cNvSpPr>
            <p:nvPr/>
          </p:nvSpPr>
          <p:spPr bwMode="auto">
            <a:xfrm>
              <a:off x="4186"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prob.</a:t>
              </a:r>
            </a:p>
          </p:txBody>
        </p:sp>
        <p:sp>
          <p:nvSpPr>
            <p:cNvPr id="94218" name="Rectangle 2057"/>
            <p:cNvSpPr>
              <a:spLocks noChangeArrowheads="1"/>
            </p:cNvSpPr>
            <p:nvPr/>
          </p:nvSpPr>
          <p:spPr bwMode="auto">
            <a:xfrm>
              <a:off x="183" y="1213"/>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94219" name="Rectangle 2058"/>
            <p:cNvSpPr>
              <a:spLocks noChangeArrowheads="1"/>
            </p:cNvSpPr>
            <p:nvPr/>
          </p:nvSpPr>
          <p:spPr bwMode="auto">
            <a:xfrm>
              <a:off x="1517" y="1213"/>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94220" name="Rectangle 2059"/>
            <p:cNvSpPr>
              <a:spLocks noChangeArrowheads="1"/>
            </p:cNvSpPr>
            <p:nvPr/>
          </p:nvSpPr>
          <p:spPr bwMode="auto">
            <a:xfrm>
              <a:off x="2852"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2.38</a:t>
              </a:r>
            </a:p>
          </p:txBody>
        </p:sp>
        <p:sp>
          <p:nvSpPr>
            <p:cNvPr id="94221" name="Rectangle 2060"/>
            <p:cNvSpPr>
              <a:spLocks noChangeArrowheads="1"/>
            </p:cNvSpPr>
            <p:nvPr/>
          </p:nvSpPr>
          <p:spPr bwMode="auto">
            <a:xfrm>
              <a:off x="4186"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.0208</a:t>
              </a:r>
            </a:p>
          </p:txBody>
        </p:sp>
        <p:sp>
          <p:nvSpPr>
            <p:cNvPr id="94222" name="Rectangle 2061"/>
            <p:cNvSpPr>
              <a:spLocks noChangeArrowheads="1"/>
            </p:cNvSpPr>
            <p:nvPr/>
          </p:nvSpPr>
          <p:spPr bwMode="auto">
            <a:xfrm>
              <a:off x="183" y="1469"/>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94223" name="Rectangle 2062"/>
            <p:cNvSpPr>
              <a:spLocks noChangeArrowheads="1"/>
            </p:cNvSpPr>
            <p:nvPr/>
          </p:nvSpPr>
          <p:spPr bwMode="auto">
            <a:xfrm>
              <a:off x="1517" y="1469"/>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4.1</a:t>
              </a:r>
            </a:p>
          </p:txBody>
        </p:sp>
        <p:sp>
          <p:nvSpPr>
            <p:cNvPr id="94224" name="Rectangle 2063"/>
            <p:cNvSpPr>
              <a:spLocks noChangeArrowheads="1"/>
            </p:cNvSpPr>
            <p:nvPr/>
          </p:nvSpPr>
          <p:spPr bwMode="auto">
            <a:xfrm>
              <a:off x="2852"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3.81</a:t>
              </a:r>
            </a:p>
          </p:txBody>
        </p:sp>
        <p:sp>
          <p:nvSpPr>
            <p:cNvPr id="94225" name="Rectangle 2064"/>
            <p:cNvSpPr>
              <a:spLocks noChangeArrowheads="1"/>
            </p:cNvSpPr>
            <p:nvPr/>
          </p:nvSpPr>
          <p:spPr bwMode="auto">
            <a:xfrm>
              <a:off x="4186"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.0004</a:t>
              </a:r>
            </a:p>
          </p:txBody>
        </p:sp>
        <p:sp>
          <p:nvSpPr>
            <p:cNvPr id="94226" name="Rectangle 2065"/>
            <p:cNvSpPr>
              <a:spLocks noChangeArrowheads="1"/>
            </p:cNvSpPr>
            <p:nvPr/>
          </p:nvSpPr>
          <p:spPr bwMode="auto">
            <a:xfrm>
              <a:off x="183" y="1725"/>
              <a:ext cx="1334" cy="257"/>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94227" name="Rectangle 2066"/>
            <p:cNvSpPr>
              <a:spLocks noChangeArrowheads="1"/>
            </p:cNvSpPr>
            <p:nvPr/>
          </p:nvSpPr>
          <p:spPr bwMode="auto">
            <a:xfrm>
              <a:off x="1517" y="1725"/>
              <a:ext cx="1335"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3.6</a:t>
              </a:r>
            </a:p>
          </p:txBody>
        </p:sp>
        <p:sp>
          <p:nvSpPr>
            <p:cNvPr id="94228" name="Rectangle 2067"/>
            <p:cNvSpPr>
              <a:spLocks noChangeArrowheads="1"/>
            </p:cNvSpPr>
            <p:nvPr/>
          </p:nvSpPr>
          <p:spPr bwMode="auto">
            <a:xfrm>
              <a:off x="2852"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2.59</a:t>
              </a:r>
            </a:p>
          </p:txBody>
        </p:sp>
        <p:sp>
          <p:nvSpPr>
            <p:cNvPr id="94229" name="Rectangle 2068"/>
            <p:cNvSpPr>
              <a:spLocks noChangeArrowheads="1"/>
            </p:cNvSpPr>
            <p:nvPr/>
          </p:nvSpPr>
          <p:spPr bwMode="auto">
            <a:xfrm>
              <a:off x="4186"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.0125</a:t>
              </a:r>
            </a:p>
          </p:txBody>
        </p:sp>
        <p:sp>
          <p:nvSpPr>
            <p:cNvPr id="94230" name="Rectangle 2069"/>
            <p:cNvSpPr>
              <a:spLocks noChangeArrowheads="1"/>
            </p:cNvSpPr>
            <p:nvPr/>
          </p:nvSpPr>
          <p:spPr bwMode="auto">
            <a:xfrm>
              <a:off x="183" y="1982"/>
              <a:ext cx="1334" cy="255"/>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94231" name="Rectangle 2070"/>
            <p:cNvSpPr>
              <a:spLocks noChangeArrowheads="1"/>
            </p:cNvSpPr>
            <p:nvPr/>
          </p:nvSpPr>
          <p:spPr bwMode="auto">
            <a:xfrm>
              <a:off x="1517" y="1982"/>
              <a:ext cx="1335"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94232" name="Rectangle 2071"/>
            <p:cNvSpPr>
              <a:spLocks noChangeArrowheads="1"/>
            </p:cNvSpPr>
            <p:nvPr/>
          </p:nvSpPr>
          <p:spPr bwMode="auto">
            <a:xfrm>
              <a:off x="2852"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2.86</a:t>
              </a:r>
            </a:p>
          </p:txBody>
        </p:sp>
        <p:sp>
          <p:nvSpPr>
            <p:cNvPr id="94233" name="Rectangle 2072"/>
            <p:cNvSpPr>
              <a:spLocks noChangeArrowheads="1"/>
            </p:cNvSpPr>
            <p:nvPr/>
          </p:nvSpPr>
          <p:spPr bwMode="auto">
            <a:xfrm>
              <a:off x="4186"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.0061</a:t>
              </a:r>
            </a:p>
          </p:txBody>
        </p:sp>
        <p:sp>
          <p:nvSpPr>
            <p:cNvPr id="94234" name="Rectangle 2073"/>
            <p:cNvSpPr>
              <a:spLocks noChangeArrowheads="1"/>
            </p:cNvSpPr>
            <p:nvPr/>
          </p:nvSpPr>
          <p:spPr bwMode="auto">
            <a:xfrm>
              <a:off x="183" y="2237"/>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94235" name="Rectangle 2074"/>
            <p:cNvSpPr>
              <a:spLocks noChangeArrowheads="1"/>
            </p:cNvSpPr>
            <p:nvPr/>
          </p:nvSpPr>
          <p:spPr bwMode="auto">
            <a:xfrm>
              <a:off x="1517" y="2237"/>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5.1</a:t>
              </a:r>
            </a:p>
          </p:txBody>
        </p:sp>
        <p:sp>
          <p:nvSpPr>
            <p:cNvPr id="94236" name="Rectangle 2075"/>
            <p:cNvSpPr>
              <a:spLocks noChangeArrowheads="1"/>
            </p:cNvSpPr>
            <p:nvPr/>
          </p:nvSpPr>
          <p:spPr bwMode="auto">
            <a:xfrm>
              <a:off x="2852"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4.33</a:t>
              </a:r>
            </a:p>
          </p:txBody>
        </p:sp>
        <p:sp>
          <p:nvSpPr>
            <p:cNvPr id="94237" name="Rectangle 2076"/>
            <p:cNvSpPr>
              <a:spLocks noChangeArrowheads="1"/>
            </p:cNvSpPr>
            <p:nvPr/>
          </p:nvSpPr>
          <p:spPr bwMode="auto">
            <a:xfrm>
              <a:off x="4186"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.0001</a:t>
              </a:r>
            </a:p>
          </p:txBody>
        </p:sp>
        <p:sp>
          <p:nvSpPr>
            <p:cNvPr id="94238" name="Rectangle 2077"/>
            <p:cNvSpPr>
              <a:spLocks noChangeArrowheads="1"/>
            </p:cNvSpPr>
            <p:nvPr/>
          </p:nvSpPr>
          <p:spPr bwMode="auto">
            <a:xfrm>
              <a:off x="183" y="2493"/>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94239" name="Rectangle 2078"/>
            <p:cNvSpPr>
              <a:spLocks noChangeArrowheads="1"/>
            </p:cNvSpPr>
            <p:nvPr/>
          </p:nvSpPr>
          <p:spPr bwMode="auto">
            <a:xfrm>
              <a:off x="1517" y="2493"/>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4.7</a:t>
              </a:r>
            </a:p>
          </p:txBody>
        </p:sp>
        <p:sp>
          <p:nvSpPr>
            <p:cNvPr id="94240" name="Rectangle 2079"/>
            <p:cNvSpPr>
              <a:spLocks noChangeArrowheads="1"/>
            </p:cNvSpPr>
            <p:nvPr/>
          </p:nvSpPr>
          <p:spPr bwMode="auto">
            <a:xfrm>
              <a:off x="2852"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3.51</a:t>
              </a:r>
            </a:p>
          </p:txBody>
        </p:sp>
        <p:sp>
          <p:nvSpPr>
            <p:cNvPr id="94241" name="Rectangle 2080"/>
            <p:cNvSpPr>
              <a:spLocks noChangeArrowheads="1"/>
            </p:cNvSpPr>
            <p:nvPr/>
          </p:nvSpPr>
          <p:spPr bwMode="auto">
            <a:xfrm>
              <a:off x="4186"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.0009</a:t>
              </a:r>
            </a:p>
          </p:txBody>
        </p:sp>
        <p:sp>
          <p:nvSpPr>
            <p:cNvPr id="94242" name="Rectangle 2081"/>
            <p:cNvSpPr>
              <a:spLocks noChangeArrowheads="1"/>
            </p:cNvSpPr>
            <p:nvPr/>
          </p:nvSpPr>
          <p:spPr bwMode="auto">
            <a:xfrm>
              <a:off x="183" y="2749"/>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94243" name="Rectangle 2082"/>
            <p:cNvSpPr>
              <a:spLocks noChangeArrowheads="1"/>
            </p:cNvSpPr>
            <p:nvPr/>
          </p:nvSpPr>
          <p:spPr bwMode="auto">
            <a:xfrm>
              <a:off x="1517" y="2749"/>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94244" name="Rectangle 2083"/>
            <p:cNvSpPr>
              <a:spLocks noChangeArrowheads="1"/>
            </p:cNvSpPr>
            <p:nvPr/>
          </p:nvSpPr>
          <p:spPr bwMode="auto">
            <a:xfrm>
              <a:off x="2852"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0.96</a:t>
              </a:r>
            </a:p>
          </p:txBody>
        </p:sp>
        <p:sp>
          <p:nvSpPr>
            <p:cNvPr id="94245" name="Rectangle 2084"/>
            <p:cNvSpPr>
              <a:spLocks noChangeArrowheads="1"/>
            </p:cNvSpPr>
            <p:nvPr/>
          </p:nvSpPr>
          <p:spPr bwMode="auto">
            <a:xfrm>
              <a:off x="4186"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.3400</a:t>
              </a:r>
            </a:p>
          </p:txBody>
        </p:sp>
        <p:sp>
          <p:nvSpPr>
            <p:cNvPr id="94246" name="Rectangle 2085"/>
            <p:cNvSpPr>
              <a:spLocks noChangeArrowheads="1"/>
            </p:cNvSpPr>
            <p:nvPr/>
          </p:nvSpPr>
          <p:spPr bwMode="auto">
            <a:xfrm>
              <a:off x="183" y="3005"/>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94247" name="Rectangle 2086"/>
            <p:cNvSpPr>
              <a:spLocks noChangeArrowheads="1"/>
            </p:cNvSpPr>
            <p:nvPr/>
          </p:nvSpPr>
          <p:spPr bwMode="auto">
            <a:xfrm>
              <a:off x="1517" y="3005"/>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a:t>
              </a:r>
            </a:p>
          </p:txBody>
        </p:sp>
        <p:sp>
          <p:nvSpPr>
            <p:cNvPr id="94248" name="Rectangle 2087"/>
            <p:cNvSpPr>
              <a:spLocks noChangeArrowheads="1"/>
            </p:cNvSpPr>
            <p:nvPr/>
          </p:nvSpPr>
          <p:spPr bwMode="auto">
            <a:xfrm>
              <a:off x="2852"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3.20</a:t>
              </a:r>
            </a:p>
          </p:txBody>
        </p:sp>
        <p:sp>
          <p:nvSpPr>
            <p:cNvPr id="94249" name="Rectangle 2088"/>
            <p:cNvSpPr>
              <a:spLocks noChangeArrowheads="1"/>
            </p:cNvSpPr>
            <p:nvPr/>
          </p:nvSpPr>
          <p:spPr bwMode="auto">
            <a:xfrm>
              <a:off x="4186"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.0023</a:t>
              </a:r>
            </a:p>
          </p:txBody>
        </p:sp>
        <p:sp>
          <p:nvSpPr>
            <p:cNvPr id="94250" name="Rectangle 2089"/>
            <p:cNvSpPr>
              <a:spLocks noChangeArrowheads="1"/>
            </p:cNvSpPr>
            <p:nvPr/>
          </p:nvSpPr>
          <p:spPr bwMode="auto">
            <a:xfrm>
              <a:off x="183" y="3261"/>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94251" name="Rectangle 2090"/>
            <p:cNvSpPr>
              <a:spLocks noChangeArrowheads="1"/>
            </p:cNvSpPr>
            <p:nvPr/>
          </p:nvSpPr>
          <p:spPr bwMode="auto">
            <a:xfrm>
              <a:off x="1517" y="3261"/>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a:t>
              </a:r>
            </a:p>
          </p:txBody>
        </p:sp>
        <p:sp>
          <p:nvSpPr>
            <p:cNvPr id="94252" name="Rectangle 2091"/>
            <p:cNvSpPr>
              <a:spLocks noChangeArrowheads="1"/>
            </p:cNvSpPr>
            <p:nvPr/>
          </p:nvSpPr>
          <p:spPr bwMode="auto">
            <a:xfrm>
              <a:off x="2852"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3.23</a:t>
              </a:r>
            </a:p>
          </p:txBody>
        </p:sp>
        <p:sp>
          <p:nvSpPr>
            <p:cNvPr id="94253" name="Rectangle 2092"/>
            <p:cNvSpPr>
              <a:spLocks noChangeArrowheads="1"/>
            </p:cNvSpPr>
            <p:nvPr/>
          </p:nvSpPr>
          <p:spPr bwMode="auto">
            <a:xfrm>
              <a:off x="4186"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.0021</a:t>
              </a:r>
            </a:p>
          </p:txBody>
        </p:sp>
        <p:sp>
          <p:nvSpPr>
            <p:cNvPr id="94254" name="Rectangle 2093"/>
            <p:cNvSpPr>
              <a:spLocks noChangeArrowheads="1"/>
            </p:cNvSpPr>
            <p:nvPr/>
          </p:nvSpPr>
          <p:spPr bwMode="auto">
            <a:xfrm>
              <a:off x="183" y="3517"/>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94255" name="Rectangle 2094"/>
            <p:cNvSpPr>
              <a:spLocks noChangeArrowheads="1"/>
            </p:cNvSpPr>
            <p:nvPr/>
          </p:nvSpPr>
          <p:spPr bwMode="auto">
            <a:xfrm>
              <a:off x="1517" y="3517"/>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3.9</a:t>
              </a:r>
            </a:p>
          </p:txBody>
        </p:sp>
        <p:sp>
          <p:nvSpPr>
            <p:cNvPr id="94256" name="Rectangle 2095"/>
            <p:cNvSpPr>
              <a:spLocks noChangeArrowheads="1"/>
            </p:cNvSpPr>
            <p:nvPr/>
          </p:nvSpPr>
          <p:spPr bwMode="auto">
            <a:xfrm>
              <a:off x="2852"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2.82</a:t>
              </a:r>
            </a:p>
          </p:txBody>
        </p:sp>
        <p:sp>
          <p:nvSpPr>
            <p:cNvPr id="94257" name="Rectangle 2096"/>
            <p:cNvSpPr>
              <a:spLocks noChangeArrowheads="1"/>
            </p:cNvSpPr>
            <p:nvPr/>
          </p:nvSpPr>
          <p:spPr bwMode="auto">
            <a:xfrm>
              <a:off x="4186"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.0067</a:t>
              </a:r>
            </a:p>
          </p:txBody>
        </p:sp>
        <p:sp>
          <p:nvSpPr>
            <p:cNvPr id="94258" name="Line 2097"/>
            <p:cNvSpPr>
              <a:spLocks noChangeShapeType="1"/>
            </p:cNvSpPr>
            <p:nvPr/>
          </p:nvSpPr>
          <p:spPr bwMode="auto">
            <a:xfrm>
              <a:off x="1517" y="833"/>
              <a:ext cx="0" cy="2940"/>
            </a:xfrm>
            <a:prstGeom prst="line">
              <a:avLst/>
            </a:prstGeom>
            <a:noFill/>
            <a:ln w="12700">
              <a:solidFill>
                <a:srgbClr val="BFBFBF"/>
              </a:solidFill>
              <a:round/>
              <a:headEnd/>
              <a:tailEnd/>
            </a:ln>
          </p:spPr>
          <p:txBody>
            <a:bodyPr/>
            <a:lstStyle/>
            <a:p>
              <a:endParaRPr lang="en-US"/>
            </a:p>
          </p:txBody>
        </p:sp>
        <p:sp>
          <p:nvSpPr>
            <p:cNvPr id="94259" name="Line 2098"/>
            <p:cNvSpPr>
              <a:spLocks noChangeShapeType="1"/>
            </p:cNvSpPr>
            <p:nvPr/>
          </p:nvSpPr>
          <p:spPr bwMode="auto">
            <a:xfrm>
              <a:off x="2852" y="833"/>
              <a:ext cx="0" cy="2940"/>
            </a:xfrm>
            <a:prstGeom prst="line">
              <a:avLst/>
            </a:prstGeom>
            <a:noFill/>
            <a:ln w="12700">
              <a:solidFill>
                <a:srgbClr val="BFBFBF"/>
              </a:solidFill>
              <a:round/>
              <a:headEnd/>
              <a:tailEnd/>
            </a:ln>
          </p:spPr>
          <p:txBody>
            <a:bodyPr/>
            <a:lstStyle/>
            <a:p>
              <a:endParaRPr lang="en-US"/>
            </a:p>
          </p:txBody>
        </p:sp>
        <p:sp>
          <p:nvSpPr>
            <p:cNvPr id="94260" name="Line 2099"/>
            <p:cNvSpPr>
              <a:spLocks noChangeShapeType="1"/>
            </p:cNvSpPr>
            <p:nvPr/>
          </p:nvSpPr>
          <p:spPr bwMode="auto">
            <a:xfrm>
              <a:off x="4186" y="833"/>
              <a:ext cx="0" cy="2940"/>
            </a:xfrm>
            <a:prstGeom prst="line">
              <a:avLst/>
            </a:prstGeom>
            <a:noFill/>
            <a:ln w="12700">
              <a:solidFill>
                <a:srgbClr val="BFBFBF"/>
              </a:solidFill>
              <a:round/>
              <a:headEnd/>
              <a:tailEnd/>
            </a:ln>
          </p:spPr>
          <p:txBody>
            <a:bodyPr/>
            <a:lstStyle/>
            <a:p>
              <a:endParaRPr lang="en-US"/>
            </a:p>
          </p:txBody>
        </p:sp>
        <p:sp>
          <p:nvSpPr>
            <p:cNvPr id="94261" name="Line 2100"/>
            <p:cNvSpPr>
              <a:spLocks noChangeShapeType="1"/>
            </p:cNvSpPr>
            <p:nvPr/>
          </p:nvSpPr>
          <p:spPr bwMode="auto">
            <a:xfrm>
              <a:off x="183" y="1213"/>
              <a:ext cx="5337" cy="0"/>
            </a:xfrm>
            <a:prstGeom prst="line">
              <a:avLst/>
            </a:prstGeom>
            <a:noFill/>
            <a:ln w="12700">
              <a:solidFill>
                <a:srgbClr val="BFBFBF"/>
              </a:solidFill>
              <a:round/>
              <a:headEnd/>
              <a:tailEnd/>
            </a:ln>
          </p:spPr>
          <p:txBody>
            <a:bodyPr/>
            <a:lstStyle/>
            <a:p>
              <a:endParaRPr lang="en-US"/>
            </a:p>
          </p:txBody>
        </p:sp>
        <p:sp>
          <p:nvSpPr>
            <p:cNvPr id="94262" name="Line 2101"/>
            <p:cNvSpPr>
              <a:spLocks noChangeShapeType="1"/>
            </p:cNvSpPr>
            <p:nvPr/>
          </p:nvSpPr>
          <p:spPr bwMode="auto">
            <a:xfrm>
              <a:off x="183" y="1469"/>
              <a:ext cx="5337" cy="0"/>
            </a:xfrm>
            <a:prstGeom prst="line">
              <a:avLst/>
            </a:prstGeom>
            <a:noFill/>
            <a:ln w="12700">
              <a:solidFill>
                <a:srgbClr val="BFBFBF"/>
              </a:solidFill>
              <a:round/>
              <a:headEnd/>
              <a:tailEnd/>
            </a:ln>
          </p:spPr>
          <p:txBody>
            <a:bodyPr/>
            <a:lstStyle/>
            <a:p>
              <a:endParaRPr lang="en-US"/>
            </a:p>
          </p:txBody>
        </p:sp>
        <p:sp>
          <p:nvSpPr>
            <p:cNvPr id="94263" name="Line 2102"/>
            <p:cNvSpPr>
              <a:spLocks noChangeShapeType="1"/>
            </p:cNvSpPr>
            <p:nvPr/>
          </p:nvSpPr>
          <p:spPr bwMode="auto">
            <a:xfrm>
              <a:off x="183" y="1725"/>
              <a:ext cx="5337" cy="0"/>
            </a:xfrm>
            <a:prstGeom prst="line">
              <a:avLst/>
            </a:prstGeom>
            <a:noFill/>
            <a:ln w="12700">
              <a:solidFill>
                <a:srgbClr val="BFBFBF"/>
              </a:solidFill>
              <a:round/>
              <a:headEnd/>
              <a:tailEnd/>
            </a:ln>
          </p:spPr>
          <p:txBody>
            <a:bodyPr/>
            <a:lstStyle/>
            <a:p>
              <a:endParaRPr lang="en-US"/>
            </a:p>
          </p:txBody>
        </p:sp>
        <p:sp>
          <p:nvSpPr>
            <p:cNvPr id="94264" name="Line 2103"/>
            <p:cNvSpPr>
              <a:spLocks noChangeShapeType="1"/>
            </p:cNvSpPr>
            <p:nvPr/>
          </p:nvSpPr>
          <p:spPr bwMode="auto">
            <a:xfrm>
              <a:off x="183" y="1982"/>
              <a:ext cx="5337" cy="0"/>
            </a:xfrm>
            <a:prstGeom prst="line">
              <a:avLst/>
            </a:prstGeom>
            <a:noFill/>
            <a:ln w="12700">
              <a:solidFill>
                <a:srgbClr val="BFBFBF"/>
              </a:solidFill>
              <a:round/>
              <a:headEnd/>
              <a:tailEnd/>
            </a:ln>
          </p:spPr>
          <p:txBody>
            <a:bodyPr/>
            <a:lstStyle/>
            <a:p>
              <a:endParaRPr lang="en-US"/>
            </a:p>
          </p:txBody>
        </p:sp>
        <p:sp>
          <p:nvSpPr>
            <p:cNvPr id="94265" name="Line 2104"/>
            <p:cNvSpPr>
              <a:spLocks noChangeShapeType="1"/>
            </p:cNvSpPr>
            <p:nvPr/>
          </p:nvSpPr>
          <p:spPr bwMode="auto">
            <a:xfrm>
              <a:off x="183" y="2237"/>
              <a:ext cx="5337" cy="0"/>
            </a:xfrm>
            <a:prstGeom prst="line">
              <a:avLst/>
            </a:prstGeom>
            <a:noFill/>
            <a:ln w="12700">
              <a:solidFill>
                <a:srgbClr val="BFBFBF"/>
              </a:solidFill>
              <a:round/>
              <a:headEnd/>
              <a:tailEnd/>
            </a:ln>
          </p:spPr>
          <p:txBody>
            <a:bodyPr/>
            <a:lstStyle/>
            <a:p>
              <a:endParaRPr lang="en-US"/>
            </a:p>
          </p:txBody>
        </p:sp>
        <p:sp>
          <p:nvSpPr>
            <p:cNvPr id="94266" name="Line 2105"/>
            <p:cNvSpPr>
              <a:spLocks noChangeShapeType="1"/>
            </p:cNvSpPr>
            <p:nvPr/>
          </p:nvSpPr>
          <p:spPr bwMode="auto">
            <a:xfrm>
              <a:off x="183" y="2493"/>
              <a:ext cx="5337" cy="0"/>
            </a:xfrm>
            <a:prstGeom prst="line">
              <a:avLst/>
            </a:prstGeom>
            <a:noFill/>
            <a:ln w="12700">
              <a:solidFill>
                <a:srgbClr val="BFBFBF"/>
              </a:solidFill>
              <a:round/>
              <a:headEnd/>
              <a:tailEnd/>
            </a:ln>
          </p:spPr>
          <p:txBody>
            <a:bodyPr/>
            <a:lstStyle/>
            <a:p>
              <a:endParaRPr lang="en-US"/>
            </a:p>
          </p:txBody>
        </p:sp>
        <p:sp>
          <p:nvSpPr>
            <p:cNvPr id="94267" name="Line 2106"/>
            <p:cNvSpPr>
              <a:spLocks noChangeShapeType="1"/>
            </p:cNvSpPr>
            <p:nvPr/>
          </p:nvSpPr>
          <p:spPr bwMode="auto">
            <a:xfrm>
              <a:off x="183" y="2749"/>
              <a:ext cx="5337" cy="0"/>
            </a:xfrm>
            <a:prstGeom prst="line">
              <a:avLst/>
            </a:prstGeom>
            <a:noFill/>
            <a:ln w="12700">
              <a:solidFill>
                <a:srgbClr val="BFBFBF"/>
              </a:solidFill>
              <a:round/>
              <a:headEnd/>
              <a:tailEnd/>
            </a:ln>
          </p:spPr>
          <p:txBody>
            <a:bodyPr/>
            <a:lstStyle/>
            <a:p>
              <a:endParaRPr lang="en-US"/>
            </a:p>
          </p:txBody>
        </p:sp>
        <p:sp>
          <p:nvSpPr>
            <p:cNvPr id="94268" name="Line 2107"/>
            <p:cNvSpPr>
              <a:spLocks noChangeShapeType="1"/>
            </p:cNvSpPr>
            <p:nvPr/>
          </p:nvSpPr>
          <p:spPr bwMode="auto">
            <a:xfrm>
              <a:off x="183" y="3005"/>
              <a:ext cx="5337" cy="0"/>
            </a:xfrm>
            <a:prstGeom prst="line">
              <a:avLst/>
            </a:prstGeom>
            <a:noFill/>
            <a:ln w="12700">
              <a:solidFill>
                <a:srgbClr val="BFBFBF"/>
              </a:solidFill>
              <a:round/>
              <a:headEnd/>
              <a:tailEnd/>
            </a:ln>
          </p:spPr>
          <p:txBody>
            <a:bodyPr/>
            <a:lstStyle/>
            <a:p>
              <a:endParaRPr lang="en-US"/>
            </a:p>
          </p:txBody>
        </p:sp>
        <p:sp>
          <p:nvSpPr>
            <p:cNvPr id="94269" name="Line 2108"/>
            <p:cNvSpPr>
              <a:spLocks noChangeShapeType="1"/>
            </p:cNvSpPr>
            <p:nvPr/>
          </p:nvSpPr>
          <p:spPr bwMode="auto">
            <a:xfrm>
              <a:off x="183" y="3261"/>
              <a:ext cx="5337" cy="0"/>
            </a:xfrm>
            <a:prstGeom prst="line">
              <a:avLst/>
            </a:prstGeom>
            <a:noFill/>
            <a:ln w="12700">
              <a:solidFill>
                <a:srgbClr val="BFBFBF"/>
              </a:solidFill>
              <a:round/>
              <a:headEnd/>
              <a:tailEnd/>
            </a:ln>
          </p:spPr>
          <p:txBody>
            <a:bodyPr/>
            <a:lstStyle/>
            <a:p>
              <a:endParaRPr lang="en-US"/>
            </a:p>
          </p:txBody>
        </p:sp>
        <p:sp>
          <p:nvSpPr>
            <p:cNvPr id="94270" name="Line 2109"/>
            <p:cNvSpPr>
              <a:spLocks noChangeShapeType="1"/>
            </p:cNvSpPr>
            <p:nvPr/>
          </p:nvSpPr>
          <p:spPr bwMode="auto">
            <a:xfrm>
              <a:off x="183" y="3517"/>
              <a:ext cx="5337" cy="0"/>
            </a:xfrm>
            <a:prstGeom prst="line">
              <a:avLst/>
            </a:prstGeom>
            <a:noFill/>
            <a:ln w="12700">
              <a:solidFill>
                <a:srgbClr val="BFBFBF"/>
              </a:solidFill>
              <a:round/>
              <a:headEnd/>
              <a:tailEnd/>
            </a:ln>
          </p:spPr>
          <p:txBody>
            <a:bodyPr/>
            <a:lstStyle/>
            <a:p>
              <a:endParaRPr lang="en-US"/>
            </a:p>
          </p:txBody>
        </p:sp>
        <p:sp>
          <p:nvSpPr>
            <p:cNvPr id="94271" name="Line 2110"/>
            <p:cNvSpPr>
              <a:spLocks noChangeShapeType="1"/>
            </p:cNvSpPr>
            <p:nvPr/>
          </p:nvSpPr>
          <p:spPr bwMode="auto">
            <a:xfrm>
              <a:off x="183" y="833"/>
              <a:ext cx="0" cy="2940"/>
            </a:xfrm>
            <a:prstGeom prst="line">
              <a:avLst/>
            </a:prstGeom>
            <a:noFill/>
            <a:ln w="12700">
              <a:solidFill>
                <a:srgbClr val="BFBFBF"/>
              </a:solidFill>
              <a:round/>
              <a:headEnd/>
              <a:tailEnd/>
            </a:ln>
          </p:spPr>
          <p:txBody>
            <a:bodyPr/>
            <a:lstStyle/>
            <a:p>
              <a:endParaRPr lang="en-US"/>
            </a:p>
          </p:txBody>
        </p:sp>
        <p:sp>
          <p:nvSpPr>
            <p:cNvPr id="94272" name="Line 2111"/>
            <p:cNvSpPr>
              <a:spLocks noChangeShapeType="1"/>
            </p:cNvSpPr>
            <p:nvPr/>
          </p:nvSpPr>
          <p:spPr bwMode="auto">
            <a:xfrm>
              <a:off x="5520" y="833"/>
              <a:ext cx="0" cy="2940"/>
            </a:xfrm>
            <a:prstGeom prst="line">
              <a:avLst/>
            </a:prstGeom>
            <a:noFill/>
            <a:ln w="12700">
              <a:solidFill>
                <a:srgbClr val="BFBFBF"/>
              </a:solidFill>
              <a:round/>
              <a:headEnd/>
              <a:tailEnd/>
            </a:ln>
          </p:spPr>
          <p:txBody>
            <a:bodyPr/>
            <a:lstStyle/>
            <a:p>
              <a:endParaRPr lang="en-US"/>
            </a:p>
          </p:txBody>
        </p:sp>
        <p:sp>
          <p:nvSpPr>
            <p:cNvPr id="94273" name="Line 2112"/>
            <p:cNvSpPr>
              <a:spLocks noChangeShapeType="1"/>
            </p:cNvSpPr>
            <p:nvPr/>
          </p:nvSpPr>
          <p:spPr bwMode="auto">
            <a:xfrm>
              <a:off x="183" y="833"/>
              <a:ext cx="5337" cy="0"/>
            </a:xfrm>
            <a:prstGeom prst="line">
              <a:avLst/>
            </a:prstGeom>
            <a:noFill/>
            <a:ln w="12700">
              <a:solidFill>
                <a:srgbClr val="BFBFBF"/>
              </a:solidFill>
              <a:round/>
              <a:headEnd/>
              <a:tailEnd/>
            </a:ln>
          </p:spPr>
          <p:txBody>
            <a:bodyPr/>
            <a:lstStyle/>
            <a:p>
              <a:endParaRPr lang="en-US"/>
            </a:p>
          </p:txBody>
        </p:sp>
        <p:sp>
          <p:nvSpPr>
            <p:cNvPr id="94274" name="Line 2113"/>
            <p:cNvSpPr>
              <a:spLocks noChangeShapeType="1"/>
            </p:cNvSpPr>
            <p:nvPr/>
          </p:nvSpPr>
          <p:spPr bwMode="auto">
            <a:xfrm>
              <a:off x="183" y="3773"/>
              <a:ext cx="5337" cy="0"/>
            </a:xfrm>
            <a:prstGeom prst="line">
              <a:avLst/>
            </a:prstGeom>
            <a:noFill/>
            <a:ln w="12700">
              <a:solidFill>
                <a:srgbClr val="BFBFBF"/>
              </a:solidFill>
              <a:round/>
              <a:headEnd/>
              <a:tailEnd/>
            </a:ln>
          </p:spPr>
          <p:txBody>
            <a:bodyPr/>
            <a:lstStyle/>
            <a:p>
              <a:endParaRPr lang="en-US"/>
            </a:p>
          </p:txBody>
        </p:sp>
      </p:grpSp>
      <p:sp>
        <p:nvSpPr>
          <p:cNvPr id="94213" name="Line 68"/>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a:xfrm>
            <a:off x="0" y="274638"/>
            <a:ext cx="9258300" cy="1143000"/>
          </a:xfrm>
        </p:spPr>
        <p:txBody>
          <a:bodyPr/>
          <a:lstStyle/>
          <a:p>
            <a:r>
              <a:rPr lang="en-US" altLang="en-US" b="1" dirty="0">
                <a:latin typeface="Comic Sans MS" pitchFamily="66" charset="0"/>
              </a:rPr>
              <a:t>Effect Size</a:t>
            </a:r>
          </a:p>
        </p:txBody>
      </p:sp>
      <p:sp>
        <p:nvSpPr>
          <p:cNvPr id="4" name="Content Placeholder 3"/>
          <p:cNvSpPr>
            <a:spLocks noGrp="1"/>
          </p:cNvSpPr>
          <p:nvPr>
            <p:ph idx="1"/>
          </p:nvPr>
        </p:nvSpPr>
        <p:spPr>
          <a:xfrm>
            <a:off x="1066800" y="1600200"/>
            <a:ext cx="6934200" cy="4525963"/>
          </a:xfrm>
        </p:spPr>
        <p:txBody>
          <a:bodyPr/>
          <a:lstStyle/>
          <a:p>
            <a:pPr marL="0" indent="0">
              <a:buFontTx/>
              <a:buNone/>
              <a:defRPr/>
            </a:pPr>
            <a:r>
              <a:rPr lang="en-US" dirty="0"/>
              <a:t>(Follow-up – Baseline)/ </a:t>
            </a:r>
            <a:r>
              <a:rPr lang="en-US" dirty="0" err="1"/>
              <a:t>SD</a:t>
            </a:r>
            <a:r>
              <a:rPr lang="en-US" baseline="-25000" dirty="0" err="1"/>
              <a:t>baseline</a:t>
            </a:r>
            <a:endParaRPr lang="en-US" baseline="-25000" dirty="0"/>
          </a:p>
          <a:p>
            <a:pPr marL="0" indent="0">
              <a:buFontTx/>
              <a:buNone/>
              <a:defRPr/>
            </a:pPr>
            <a:endParaRPr lang="en-US" baseline="-25000" dirty="0"/>
          </a:p>
          <a:p>
            <a:pPr marL="0" indent="0">
              <a:buFontTx/>
              <a:buNone/>
              <a:defRPr/>
            </a:pPr>
            <a:r>
              <a:rPr lang="en-US" i="1" baseline="-25000" dirty="0"/>
              <a:t>Cohen’s Rule of Thumb:</a:t>
            </a:r>
          </a:p>
          <a:p>
            <a:pPr marL="0" indent="0">
              <a:buFontTx/>
              <a:buNone/>
              <a:defRPr/>
            </a:pPr>
            <a:endParaRPr lang="en-US" i="1" baseline="-25000" dirty="0"/>
          </a:p>
          <a:p>
            <a:pPr>
              <a:buFont typeface="Wingdings" pitchFamily="2" charset="2"/>
              <a:buChar char="ü"/>
              <a:defRPr/>
            </a:pPr>
            <a:r>
              <a:rPr lang="en-US" baseline="-25000" dirty="0"/>
              <a:t>ES = 0.20   Small</a:t>
            </a:r>
          </a:p>
          <a:p>
            <a:pPr>
              <a:buFont typeface="Wingdings" pitchFamily="2" charset="2"/>
              <a:buChar char="ü"/>
              <a:defRPr/>
            </a:pPr>
            <a:endParaRPr lang="en-US" baseline="-25000" dirty="0"/>
          </a:p>
          <a:p>
            <a:pPr>
              <a:buFont typeface="Wingdings" pitchFamily="2" charset="2"/>
              <a:buChar char="ü"/>
              <a:defRPr/>
            </a:pPr>
            <a:r>
              <a:rPr lang="en-US" baseline="-25000" dirty="0"/>
              <a:t>ES = 0.50   Medium</a:t>
            </a:r>
          </a:p>
          <a:p>
            <a:pPr>
              <a:buFont typeface="Wingdings" pitchFamily="2" charset="2"/>
              <a:buChar char="ü"/>
              <a:defRPr/>
            </a:pPr>
            <a:endParaRPr lang="en-US" baseline="-25000" dirty="0"/>
          </a:p>
          <a:p>
            <a:pPr>
              <a:buFont typeface="Wingdings" pitchFamily="2" charset="2"/>
              <a:buChar char="ü"/>
              <a:defRPr/>
            </a:pPr>
            <a:r>
              <a:rPr lang="en-US" baseline="-25000" dirty="0"/>
              <a:t>ES = 0.80   Large</a:t>
            </a:r>
          </a:p>
        </p:txBody>
      </p:sp>
      <p:sp>
        <p:nvSpPr>
          <p:cNvPr id="2" name="Slide Number Placeholder 1"/>
          <p:cNvSpPr>
            <a:spLocks noGrp="1"/>
          </p:cNvSpPr>
          <p:nvPr>
            <p:ph type="sldNum" sz="quarter" idx="12"/>
          </p:nvPr>
        </p:nvSpPr>
        <p:spPr>
          <a:xfrm>
            <a:off x="7372350" y="6245225"/>
            <a:ext cx="1466850" cy="476250"/>
          </a:xfrm>
        </p:spPr>
        <p:txBody>
          <a:bodyPr/>
          <a:lstStyle/>
          <a:p>
            <a:pPr>
              <a:defRPr/>
            </a:pPr>
            <a:fld id="{DA2E848C-72AC-4329-BB4E-F562DE86D4BD}"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F37E495E-AE45-4112-9940-15B8B01E4F56}" type="slidenum">
              <a:rPr lang="en-US"/>
              <a:pPr>
                <a:defRPr/>
              </a:pPr>
              <a:t>6</a:t>
            </a:fld>
            <a:endParaRPr lang="en-US"/>
          </a:p>
        </p:txBody>
      </p:sp>
      <p:sp>
        <p:nvSpPr>
          <p:cNvPr id="95235" name="Title 16"/>
          <p:cNvSpPr>
            <a:spLocks noGrp="1"/>
          </p:cNvSpPr>
          <p:nvPr>
            <p:ph type="title" idx="4294967295"/>
          </p:nvPr>
        </p:nvSpPr>
        <p:spPr>
          <a:xfrm>
            <a:off x="685800" y="0"/>
            <a:ext cx="7772400" cy="1600200"/>
          </a:xfrm>
        </p:spPr>
        <p:txBody>
          <a:bodyPr/>
          <a:lstStyle/>
          <a:p>
            <a:pPr eaLnBrk="1" hangingPunct="1"/>
            <a:r>
              <a:rPr lang="en-US" altLang="en-US" sz="3600" b="1" dirty="0">
                <a:latin typeface="Comic Sans MS" pitchFamily="66" charset="0"/>
              </a:rPr>
              <a:t>Effect Sizes for Changes </a:t>
            </a:r>
            <a:br>
              <a:rPr lang="en-US" altLang="en-US" sz="3600" b="1" dirty="0">
                <a:latin typeface="Comic Sans MS" pitchFamily="66" charset="0"/>
              </a:rPr>
            </a:br>
            <a:r>
              <a:rPr lang="en-US" altLang="en-US" sz="3600" b="1" dirty="0">
                <a:latin typeface="Comic Sans MS" pitchFamily="66" charset="0"/>
              </a:rPr>
              <a:t>in SF-36 Scores </a:t>
            </a:r>
          </a:p>
        </p:txBody>
      </p:sp>
      <p:graphicFrame>
        <p:nvGraphicFramePr>
          <p:cNvPr id="95236"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95352" name="Chart" r:id="rId4" imgW="8563064" imgH="4048194" progId="Excel.Sheet.8">
                  <p:embed/>
                </p:oleObj>
              </mc:Choice>
              <mc:Fallback>
                <p:oleObj name="Chart" r:id="rId4" imgW="8563064" imgH="4048194" progId="Excel.Sheet.8">
                  <p:embed/>
                  <p:pic>
                    <p:nvPicPr>
                      <p:cNvPr id="0" name="Picture 8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0.13</a:t>
            </a:r>
          </a:p>
        </p:txBody>
      </p:sp>
      <p:sp>
        <p:nvSpPr>
          <p:cNvPr id="95238"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39"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40"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0.21</a:t>
            </a:r>
          </a:p>
        </p:txBody>
      </p:sp>
      <p:sp>
        <p:nvSpPr>
          <p:cNvPr id="95241"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0.53</a:t>
            </a:r>
          </a:p>
        </p:txBody>
      </p:sp>
      <p:sp>
        <p:nvSpPr>
          <p:cNvPr id="95242"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0.36</a:t>
            </a:r>
          </a:p>
        </p:txBody>
      </p:sp>
      <p:sp>
        <p:nvSpPr>
          <p:cNvPr id="95243" name="Text Box 10"/>
          <p:cNvSpPr txBox="1">
            <a:spLocks noChangeArrowheads="1"/>
          </p:cNvSpPr>
          <p:nvPr/>
        </p:nvSpPr>
        <p:spPr bwMode="auto">
          <a:xfrm>
            <a:off x="5105400" y="1919288"/>
            <a:ext cx="4953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u="sng">
                <a:latin typeface="Arial" pitchFamily="34" charset="0"/>
                <a:ea typeface="MS PGothic" pitchFamily="34" charset="-128"/>
              </a:rPr>
              <a:t>0.11</a:t>
            </a:r>
          </a:p>
        </p:txBody>
      </p:sp>
      <p:sp>
        <p:nvSpPr>
          <p:cNvPr id="95244"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0.41 </a:t>
            </a:r>
          </a:p>
        </p:txBody>
      </p:sp>
      <p:sp>
        <p:nvSpPr>
          <p:cNvPr id="95245"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0.24</a:t>
            </a:r>
          </a:p>
        </p:txBody>
      </p:sp>
      <p:sp>
        <p:nvSpPr>
          <p:cNvPr id="95246"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0.30</a:t>
            </a:r>
          </a:p>
        </p:txBody>
      </p:sp>
      <p:sp>
        <p:nvSpPr>
          <p:cNvPr id="95247"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5248" name="Rectangle 4"/>
          <p:cNvSpPr>
            <a:spLocks noChangeArrowheads="1"/>
          </p:cNvSpPr>
          <p:nvPr/>
        </p:nvSpPr>
        <p:spPr bwMode="auto">
          <a:xfrm>
            <a:off x="220663" y="5870575"/>
            <a:ext cx="8597900" cy="728405"/>
          </a:xfrm>
          <a:prstGeom prst="rect">
            <a:avLst/>
          </a:prstGeom>
          <a:noFill/>
          <a:ln w="9525">
            <a:noFill/>
            <a:miter lim="800000"/>
            <a:headEnd/>
            <a:tailEnd/>
          </a:ln>
        </p:spPr>
        <p:txBody>
          <a:bodyPr lIns="90488" tIns="44450" rIns="90488" bIns="44450">
            <a:spAutoFit/>
          </a:bodyPr>
          <a:lstStyle/>
          <a:p>
            <a:pPr eaLnBrk="0" hangingPunct="0"/>
            <a:r>
              <a:rPr lang="en-US" altLang="en-US" sz="1050" b="0" dirty="0">
                <a:latin typeface="+mn-lt"/>
              </a:rPr>
              <a:t>PFI = Physical Functioning; Role-P = Role-Physical; Pain = Bodily Pain; Gen H=General Health; Energy = Energy/Fatigue; Social = Social Functioning; Role-E = Role-Emotional; EWB = Emotional Well-being; PCS = Physical Component Summary; MCS =Mental Component Summary.</a:t>
            </a:r>
          </a:p>
          <a:p>
            <a:pPr eaLnBrk="0" hangingPunct="0"/>
            <a:r>
              <a:rPr lang="en-US" altLang="en-US" sz="1000" dirty="0"/>
              <a:t>0.11 0.13      </a:t>
            </a:r>
            <a:r>
              <a:rPr lang="en-US" altLang="en-US" sz="1000" u="sng" dirty="0"/>
              <a:t>0.21 0.24 0.30 0.35 0.35 0.36 0.41  </a:t>
            </a:r>
            <a:r>
              <a:rPr lang="en-US" altLang="en-US" sz="1000" dirty="0"/>
              <a:t>0.53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7</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b="1" dirty="0">
                <a:latin typeface="Comic Sans MS" pitchFamily="66" charset="0"/>
              </a:rPr>
              <a:t>Defining a Responder: Reliable Change Index (RCI)</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98540" name="Equation" r:id="rId4" imgW="837836" imgH="431613" progId="Equation.3">
                  <p:embed/>
                </p:oleObj>
              </mc:Choice>
              <mc:Fallback>
                <p:oleObj name="Equation" r:id="rId4" imgW="837836" imgH="431613" progId="Equation.3">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98541" name="Equation" r:id="rId6" imgW="1383699" imgH="266584" progId="Equation.3">
                  <p:embed/>
                </p:oleObj>
              </mc:Choice>
              <mc:Fallback>
                <p:oleObj name="Equation" r:id="rId6" imgW="1383699" imgH="266584" progId="Equation.3">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639763"/>
          </a:xfrm>
          <a:prstGeom prst="rect">
            <a:avLst/>
          </a:prstGeom>
          <a:noFill/>
          <a:ln w="9525">
            <a:noFill/>
            <a:miter lim="800000"/>
            <a:headEnd/>
            <a:tailEnd/>
          </a:ln>
        </p:spPr>
        <p:txBody>
          <a:bodyPr>
            <a:spAutoFit/>
          </a:bodyPr>
          <a:lstStyle/>
          <a:p>
            <a:pPr eaLnBrk="0" hangingPunct="0"/>
            <a:r>
              <a:rPr lang="en-US" altLang="en-US" sz="1200" i="1">
                <a:latin typeface="Arial" pitchFamily="34" charset="0"/>
                <a:ea typeface="MS PGothic" pitchFamily="34" charset="-128"/>
              </a:rPr>
              <a:t>Note: SD</a:t>
            </a:r>
            <a:r>
              <a:rPr lang="en-US" altLang="en-US" sz="1200" i="1" baseline="-25000">
                <a:latin typeface="Arial" pitchFamily="34" charset="0"/>
                <a:ea typeface="MS PGothic" pitchFamily="34" charset="-128"/>
              </a:rPr>
              <a:t>bl</a:t>
            </a:r>
            <a:r>
              <a:rPr lang="en-US" altLang="en-US" sz="1200" baseline="-25000">
                <a:latin typeface="Arial" pitchFamily="34" charset="0"/>
                <a:ea typeface="MS PGothic" pitchFamily="34" charset="-128"/>
              </a:rPr>
              <a:t> </a:t>
            </a:r>
            <a:r>
              <a:rPr lang="en-US" altLang="en-US" sz="1200">
                <a:latin typeface="Arial" pitchFamily="34" charset="0"/>
                <a:ea typeface="MS PGothic" pitchFamily="34" charset="-128"/>
              </a:rPr>
              <a:t> = standard deviation at baseline</a:t>
            </a:r>
          </a:p>
          <a:p>
            <a:pPr eaLnBrk="0" hangingPunct="0"/>
            <a:r>
              <a:rPr lang="en-US" altLang="en-US" sz="1200" i="1">
                <a:latin typeface="Arial" pitchFamily="34" charset="0"/>
                <a:ea typeface="MS PGothic" pitchFamily="34" charset="-128"/>
              </a:rPr>
              <a:t>          r</a:t>
            </a:r>
            <a:r>
              <a:rPr lang="en-US" altLang="en-US" sz="1200" i="1" baseline="-25000">
                <a:latin typeface="Arial" pitchFamily="34" charset="0"/>
                <a:ea typeface="MS PGothic" pitchFamily="34" charset="-128"/>
              </a:rPr>
              <a:t>xx</a:t>
            </a:r>
            <a:r>
              <a:rPr lang="en-US" altLang="en-US" sz="1200">
                <a:latin typeface="Arial" pitchFamily="34" charset="0"/>
                <a:ea typeface="MS PGothic" pitchFamily="34" charset="-128"/>
              </a:rPr>
              <a:t> = reliability</a:t>
            </a:r>
          </a:p>
          <a:p>
            <a:pPr eaLnBrk="0" hangingPunct="0"/>
            <a:r>
              <a:rPr lang="en-US" altLang="en-US" sz="1200" i="1">
                <a:latin typeface="Arial" pitchFamily="34" charset="0"/>
                <a:ea typeface="MS PGothic" pitchFamily="34"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8</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b="1" dirty="0">
                <a:latin typeface="Comic Sans MS" pitchFamily="66" charset="0"/>
              </a:rPr>
              <a:t>Significant Change</a:t>
            </a:r>
          </a:p>
        </p:txBody>
      </p:sp>
      <p:graphicFrame>
        <p:nvGraphicFramePr>
          <p:cNvPr id="98308" name="Object 6"/>
          <p:cNvGraphicFramePr>
            <a:graphicFrameLocks noChangeAspect="1"/>
          </p:cNvGraphicFramePr>
          <p:nvPr>
            <p:extLst>
              <p:ext uri="{D42A27DB-BD31-4B8C-83A1-F6EECF244321}">
                <p14:modId xmlns:p14="http://schemas.microsoft.com/office/powerpoint/2010/main" val="858481543"/>
              </p:ext>
            </p:extLst>
          </p:nvPr>
        </p:nvGraphicFramePr>
        <p:xfrm>
          <a:off x="381000" y="1881899"/>
          <a:ext cx="6837363" cy="2300287"/>
        </p:xfrm>
        <a:graphic>
          <a:graphicData uri="http://schemas.openxmlformats.org/presentationml/2006/ole">
            <mc:AlternateContent xmlns:mc="http://schemas.openxmlformats.org/markup-compatibility/2006">
              <mc:Choice xmlns:v="urn:schemas-microsoft-com:vml" Requires="v">
                <p:oleObj spid="_x0000_s103458" name="Equation" r:id="rId4" imgW="1244520" imgH="444240" progId="Equation.3">
                  <p:embed/>
                </p:oleObj>
              </mc:Choice>
              <mc:Fallback>
                <p:oleObj name="Equation" r:id="rId4" imgW="1244520" imgH="444240" progId="Equation.3">
                  <p:embed/>
                  <p:pic>
                    <p:nvPicPr>
                      <p:cNvPr id="0" name=""/>
                      <p:cNvPicPr>
                        <a:picLocks noChangeAspect="1" noChangeArrowheads="1"/>
                      </p:cNvPicPr>
                      <p:nvPr/>
                    </p:nvPicPr>
                    <p:blipFill>
                      <a:blip r:embed="rId5"/>
                      <a:srcRect/>
                      <a:stretch>
                        <a:fillRect/>
                      </a:stretch>
                    </p:blipFill>
                    <p:spPr bwMode="auto">
                      <a:xfrm>
                        <a:off x="381000" y="1881899"/>
                        <a:ext cx="6837363" cy="2300287"/>
                      </a:xfrm>
                      <a:prstGeom prst="rect">
                        <a:avLst/>
                      </a:prstGeom>
                      <a:noFill/>
                      <a:extLst/>
                    </p:spPr>
                  </p:pic>
                </p:oleObj>
              </mc:Fallback>
            </mc:AlternateContent>
          </a:graphicData>
        </a:graphic>
      </p:graphicFrame>
      <p:sp>
        <p:nvSpPr>
          <p:cNvPr id="2" name="TextBox 1"/>
          <p:cNvSpPr txBox="1"/>
          <p:nvPr/>
        </p:nvSpPr>
        <p:spPr>
          <a:xfrm>
            <a:off x="7347045" y="2590800"/>
            <a:ext cx="1644555" cy="584775"/>
          </a:xfrm>
          <a:prstGeom prst="rect">
            <a:avLst/>
          </a:prstGeom>
          <a:noFill/>
        </p:spPr>
        <p:txBody>
          <a:bodyPr wrap="square" rtlCol="0">
            <a:spAutoFit/>
          </a:bodyPr>
          <a:lstStyle/>
          <a:p>
            <a:r>
              <a:rPr lang="en-US" dirty="0"/>
              <a:t>&gt; = 1.96 </a:t>
            </a:r>
          </a:p>
        </p:txBody>
      </p:sp>
    </p:spTree>
    <p:extLst>
      <p:ext uri="{BB962C8B-B14F-4D97-AF65-F5344CB8AC3E}">
        <p14:creationId xmlns:p14="http://schemas.microsoft.com/office/powerpoint/2010/main" val="50190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B9EF12A-1CB7-45F4-B701-146E45B61531}" type="slidenum">
              <a:rPr lang="en-US"/>
              <a:pPr>
                <a:defRPr/>
              </a:pPr>
              <a:t>9</a:t>
            </a:fld>
            <a:endParaRPr lang="en-US"/>
          </a:p>
        </p:txBody>
      </p:sp>
      <p:sp>
        <p:nvSpPr>
          <p:cNvPr id="38915" name="Rectangle 2"/>
          <p:cNvSpPr>
            <a:spLocks noGrp="1" noChangeArrowheads="1"/>
          </p:cNvSpPr>
          <p:nvPr>
            <p:ph type="title" idx="4294967295"/>
          </p:nvPr>
        </p:nvSpPr>
        <p:spPr>
          <a:xfrm>
            <a:off x="722313" y="609600"/>
            <a:ext cx="7848600" cy="1143000"/>
          </a:xfrm>
        </p:spPr>
        <p:txBody>
          <a:bodyPr>
            <a:normAutofit fontScale="90000"/>
          </a:bodyPr>
          <a:lstStyle/>
          <a:p>
            <a:pPr algn="ctr" eaLnBrk="1" hangingPunct="1"/>
            <a:r>
              <a:rPr lang="en-US" altLang="en-US" dirty="0">
                <a:latin typeface="Comic Sans MS" pitchFamily="66" charset="0"/>
              </a:rPr>
              <a:t>Amount of Change in Observed Score Needed To be Statistically Significant </a:t>
            </a:r>
          </a:p>
        </p:txBody>
      </p:sp>
      <p:graphicFrame>
        <p:nvGraphicFramePr>
          <p:cNvPr id="38916" name="Object 6"/>
          <p:cNvGraphicFramePr>
            <a:graphicFrameLocks noChangeAspect="1"/>
          </p:cNvGraphicFramePr>
          <p:nvPr>
            <p:extLst/>
          </p:nvPr>
        </p:nvGraphicFramePr>
        <p:xfrm>
          <a:off x="130175" y="1871663"/>
          <a:ext cx="8347075" cy="2300287"/>
        </p:xfrm>
        <a:graphic>
          <a:graphicData uri="http://schemas.openxmlformats.org/presentationml/2006/ole">
            <mc:AlternateContent xmlns:mc="http://schemas.openxmlformats.org/markup-compatibility/2006">
              <mc:Choice xmlns:v="urn:schemas-microsoft-com:vml" Requires="v">
                <p:oleObj spid="_x0000_s107528" name="Equation" r:id="rId4" imgW="1612800" imgH="444240" progId="Equation.3">
                  <p:embed/>
                </p:oleObj>
              </mc:Choice>
              <mc:Fallback>
                <p:oleObj name="Equation" r:id="rId4" imgW="1612800" imgH="444240" progId="Equation.3">
                  <p:embed/>
                  <p:pic>
                    <p:nvPicPr>
                      <p:cNvPr id="38916" name="Object 6"/>
                      <p:cNvPicPr>
                        <a:picLocks noChangeAspect="1" noChangeArrowheads="1"/>
                      </p:cNvPicPr>
                      <p:nvPr/>
                    </p:nvPicPr>
                    <p:blipFill>
                      <a:blip r:embed="rId5"/>
                      <a:srcRect/>
                      <a:stretch>
                        <a:fillRect/>
                      </a:stretch>
                    </p:blipFill>
                    <p:spPr bwMode="auto">
                      <a:xfrm>
                        <a:off x="130175" y="1871663"/>
                        <a:ext cx="8347075" cy="230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TextBox 4"/>
          <p:cNvSpPr txBox="1">
            <a:spLocks noChangeArrowheads="1"/>
          </p:cNvSpPr>
          <p:nvPr/>
        </p:nvSpPr>
        <p:spPr bwMode="auto">
          <a:xfrm>
            <a:off x="531845" y="5971381"/>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dirty="0">
                <a:ea typeface="MS PGothic" pitchFamily="34" charset="-128"/>
              </a:rPr>
              <a:t>Note: </a:t>
            </a:r>
            <a:r>
              <a:rPr lang="en-US" altLang="en-US" sz="1800" i="1" dirty="0" err="1">
                <a:ea typeface="MS PGothic" pitchFamily="34" charset="-128"/>
              </a:rPr>
              <a:t>SD</a:t>
            </a:r>
            <a:r>
              <a:rPr lang="en-US" altLang="en-US" sz="1800" i="1" baseline="-25000" dirty="0" err="1">
                <a:ea typeface="MS PGothic" pitchFamily="34" charset="-128"/>
              </a:rPr>
              <a:t>bl</a:t>
            </a:r>
            <a:r>
              <a:rPr lang="en-US" altLang="en-US" sz="1800" baseline="-25000" dirty="0">
                <a:ea typeface="MS PGothic" pitchFamily="34" charset="-128"/>
              </a:rPr>
              <a:t> </a:t>
            </a:r>
            <a:r>
              <a:rPr lang="en-US" altLang="en-US" sz="1800" dirty="0">
                <a:ea typeface="MS PGothic" pitchFamily="34" charset="-128"/>
              </a:rPr>
              <a:t> = standard deviation at baseline and </a:t>
            </a:r>
            <a:r>
              <a:rPr lang="en-US" altLang="en-US" sz="1800" i="1" dirty="0">
                <a:ea typeface="MS PGothic" pitchFamily="34" charset="-128"/>
              </a:rPr>
              <a:t> </a:t>
            </a:r>
            <a:r>
              <a:rPr lang="en-US" altLang="en-US" sz="1800" i="1" dirty="0" err="1">
                <a:ea typeface="MS PGothic" pitchFamily="34" charset="-128"/>
              </a:rPr>
              <a:t>r</a:t>
            </a:r>
            <a:r>
              <a:rPr lang="en-US" altLang="en-US" sz="1800" i="1" baseline="-25000" dirty="0" err="1">
                <a:ea typeface="MS PGothic" pitchFamily="34" charset="-128"/>
              </a:rPr>
              <a:t>xx</a:t>
            </a:r>
            <a:r>
              <a:rPr lang="en-US" altLang="en-US" sz="1800" dirty="0">
                <a:ea typeface="MS PGothic" pitchFamily="34" charset="-128"/>
              </a:rPr>
              <a:t> = reliability</a:t>
            </a:r>
          </a:p>
          <a:p>
            <a:pPr>
              <a:spcBef>
                <a:spcPct val="0"/>
              </a:spcBef>
              <a:buFontTx/>
              <a:buNone/>
            </a:pPr>
            <a:r>
              <a:rPr lang="en-US" altLang="en-US" sz="1200" i="1" dirty="0">
                <a:ea typeface="MS PGothic" pitchFamily="34" charset="-128"/>
              </a:rPr>
              <a:t>          </a:t>
            </a:r>
          </a:p>
        </p:txBody>
      </p:sp>
      <p:cxnSp>
        <p:nvCxnSpPr>
          <p:cNvPr id="38918" name="Straight Connector 2"/>
          <p:cNvCxnSpPr>
            <a:cxnSpLocks noChangeShapeType="1"/>
          </p:cNvCxnSpPr>
          <p:nvPr/>
        </p:nvCxnSpPr>
        <p:spPr bwMode="auto">
          <a:xfrm>
            <a:off x="457200" y="4138613"/>
            <a:ext cx="7848600" cy="0"/>
          </a:xfrm>
          <a:prstGeom prst="line">
            <a:avLst/>
          </a:prstGeom>
          <a:noFill/>
          <a:ln w="38100" algn="ctr">
            <a:solidFill>
              <a:schemeClr val="bg2"/>
            </a:solidFill>
            <a:prstDash val="sysDot"/>
            <a:round/>
            <a:headEnd type="none" w="sm" len="sm"/>
            <a:tailEnd type="triangl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7AB8F5B-1860-4BF4-96E5-BD62CA5AD44C}"/>
              </a:ext>
            </a:extLst>
          </p:cNvPr>
          <p:cNvSpPr txBox="1"/>
          <p:nvPr/>
        </p:nvSpPr>
        <p:spPr>
          <a:xfrm>
            <a:off x="531845" y="4426563"/>
            <a:ext cx="5150498" cy="584775"/>
          </a:xfrm>
          <a:prstGeom prst="rect">
            <a:avLst/>
          </a:prstGeom>
          <a:noFill/>
        </p:spPr>
        <p:txBody>
          <a:bodyPr wrap="square" rtlCol="0">
            <a:spAutoFit/>
          </a:bodyPr>
          <a:lstStyle/>
          <a:p>
            <a:r>
              <a:rPr lang="en-US" dirty="0"/>
              <a:t>= 2.77 * </a:t>
            </a:r>
            <a:r>
              <a:rPr lang="en-US" dirty="0" err="1"/>
              <a:t>SD</a:t>
            </a:r>
            <a:r>
              <a:rPr lang="en-US" baseline="-25000" dirty="0" err="1"/>
              <a:t>bl</a:t>
            </a:r>
            <a:r>
              <a:rPr lang="en-US" dirty="0"/>
              <a:t> * SQR (1- </a:t>
            </a:r>
            <a:r>
              <a:rPr lang="en-US" dirty="0" err="1"/>
              <a:t>r</a:t>
            </a:r>
            <a:r>
              <a:rPr lang="en-US" baseline="-25000" dirty="0" err="1"/>
              <a:t>xx</a:t>
            </a:r>
            <a:r>
              <a:rPr lang="en-US" dirty="0"/>
              <a:t>)</a:t>
            </a:r>
          </a:p>
        </p:txBody>
      </p:sp>
      <p:sp>
        <p:nvSpPr>
          <p:cNvPr id="4" name="TextBox 3">
            <a:extLst>
              <a:ext uri="{FF2B5EF4-FFF2-40B4-BE49-F238E27FC236}">
                <a16:creationId xmlns:a16="http://schemas.microsoft.com/office/drawing/2014/main" id="{A1B4FBF3-319E-461F-9D6D-8AD3F3F7F2B5}"/>
              </a:ext>
            </a:extLst>
          </p:cNvPr>
          <p:cNvSpPr txBox="1"/>
          <p:nvPr/>
        </p:nvSpPr>
        <p:spPr>
          <a:xfrm>
            <a:off x="531844" y="5050508"/>
            <a:ext cx="5868955" cy="523220"/>
          </a:xfrm>
          <a:prstGeom prst="rect">
            <a:avLst/>
          </a:prstGeom>
          <a:noFill/>
        </p:spPr>
        <p:txBody>
          <a:bodyPr wrap="square" rtlCol="0">
            <a:spAutoFit/>
          </a:bodyPr>
          <a:lstStyle/>
          <a:p>
            <a:r>
              <a:rPr lang="en-US" sz="2800" dirty="0"/>
              <a:t>“Coefficient of reproducibility”</a:t>
            </a:r>
          </a:p>
        </p:txBody>
      </p:sp>
    </p:spTree>
    <p:extLst>
      <p:ext uri="{BB962C8B-B14F-4D97-AF65-F5344CB8AC3E}">
        <p14:creationId xmlns:p14="http://schemas.microsoft.com/office/powerpoint/2010/main" val="356138310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4588</TotalTime>
  <Words>1192</Words>
  <Application>Microsoft Office PowerPoint</Application>
  <PresentationFormat>On-screen Show (4:3)</PresentationFormat>
  <Paragraphs>336</Paragraphs>
  <Slides>28</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5</vt:i4>
      </vt:variant>
      <vt:variant>
        <vt:lpstr>Slide Titles</vt:lpstr>
      </vt:variant>
      <vt:variant>
        <vt:i4>28</vt:i4>
      </vt:variant>
    </vt:vector>
  </HeadingPairs>
  <TitlesOfParts>
    <vt:vector size="43" baseType="lpstr">
      <vt:lpstr>MS PGothic</vt:lpstr>
      <vt:lpstr>MS PGothic</vt:lpstr>
      <vt:lpstr>Arial</vt:lpstr>
      <vt:lpstr>Calibri</vt:lpstr>
      <vt:lpstr>Comic Sans MS</vt:lpstr>
      <vt:lpstr>Symbol</vt:lpstr>
      <vt:lpstr>Times</vt:lpstr>
      <vt:lpstr>Times New Roman</vt:lpstr>
      <vt:lpstr>Wingdings</vt:lpstr>
      <vt:lpstr>Custom Design</vt:lpstr>
      <vt:lpstr>Worksheet</vt:lpstr>
      <vt:lpstr>Chart</vt:lpstr>
      <vt:lpstr>Equation</vt:lpstr>
      <vt:lpstr>Microsoft Excel 97-2003 Worksheet</vt:lpstr>
      <vt:lpstr>Document</vt:lpstr>
      <vt:lpstr> Evaluating the Significance of  Individual Change</vt:lpstr>
      <vt:lpstr>Physical Functioning and Emotional Well-Being at Baseline  for 54 Patients at UCLA-Center for East West Medicine </vt:lpstr>
      <vt:lpstr>Physical Functioning and Emotional Well-Being at Baseline  for 54 Patients at UCLA-Center for East West Medicine </vt:lpstr>
      <vt:lpstr>Significant Improvement in all but 1 of SF-36 Scales (Change is in T-score metric)</vt:lpstr>
      <vt:lpstr>Effect Size</vt:lpstr>
      <vt:lpstr>Effect Sizes for Changes  in SF-36 Scores </vt:lpstr>
      <vt:lpstr>Defining a Responder: Reliable Change Index (RCI)</vt:lpstr>
      <vt:lpstr>Significant Change</vt:lpstr>
      <vt:lpstr>Amount of Change in Observed Score Needed To be Statistically Significant </vt:lpstr>
      <vt:lpstr>How Reliability Relates to Amount  of Individual Change Needed</vt:lpstr>
      <vt:lpstr>Amount of Change Needed for Significant Individual Change </vt:lpstr>
      <vt:lpstr>7-31% Improve Significantly </vt:lpstr>
      <vt:lpstr>Observational Study of ~1800 Chiropractic Patients in Treatment  for Chronic Low Back or Neck Pain</vt:lpstr>
      <vt:lpstr>PowerPoint Presentation</vt:lpstr>
      <vt:lpstr>PowerPoint Presentation</vt:lpstr>
      <vt:lpstr>Item Responses and  Trait Levels</vt:lpstr>
      <vt:lpstr>Computer Adaptive Testing (CAT)</vt:lpstr>
      <vt:lpstr>The PROMIS Metric</vt:lpstr>
      <vt:lpstr>PowerPoint Presentation</vt:lpstr>
      <vt:lpstr>Normal Distribution</vt:lpstr>
      <vt:lpstr>Reliability Target for Use of Measures with Individuals </vt:lpstr>
      <vt:lpstr>In the past 7 days … </vt:lpstr>
      <vt:lpstr>In the past 7 days …</vt:lpstr>
      <vt:lpstr>In the past 7 days …</vt:lpstr>
      <vt:lpstr>In the past 7 days …</vt:lpstr>
      <vt:lpstr>In the past 7 days …</vt:lpstr>
      <vt:lpstr>In the past 7 days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Spritzer, Karen</cp:lastModifiedBy>
  <cp:revision>335</cp:revision>
  <cp:lastPrinted>2018-05-14T13:20:06Z</cp:lastPrinted>
  <dcterms:created xsi:type="dcterms:W3CDTF">2001-01-03T19:26:53Z</dcterms:created>
  <dcterms:modified xsi:type="dcterms:W3CDTF">2018-05-15T16:51:45Z</dcterms:modified>
</cp:coreProperties>
</file>