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3.xml" ContentType="application/vnd.openxmlformats-officedocument.presentationml.notesSlide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503" r:id="rId2"/>
    <p:sldId id="537" r:id="rId3"/>
    <p:sldId id="528" r:id="rId4"/>
    <p:sldId id="525" r:id="rId5"/>
    <p:sldId id="510" r:id="rId6"/>
    <p:sldId id="519" r:id="rId7"/>
    <p:sldId id="520" r:id="rId8"/>
    <p:sldId id="328" r:id="rId9"/>
    <p:sldId id="412" r:id="rId10"/>
    <p:sldId id="539" r:id="rId11"/>
    <p:sldId id="536" r:id="rId12"/>
    <p:sldId id="322" r:id="rId13"/>
    <p:sldId id="384" r:id="rId14"/>
    <p:sldId id="413" r:id="rId15"/>
    <p:sldId id="323" r:id="rId16"/>
    <p:sldId id="524" r:id="rId17"/>
    <p:sldId id="398" r:id="rId18"/>
    <p:sldId id="469" r:id="rId19"/>
    <p:sldId id="538" r:id="rId20"/>
    <p:sldId id="511" r:id="rId21"/>
    <p:sldId id="532" r:id="rId22"/>
    <p:sldId id="414" r:id="rId23"/>
    <p:sldId id="507" r:id="rId24"/>
    <p:sldId id="502" r:id="rId25"/>
    <p:sldId id="504" r:id="rId26"/>
    <p:sldId id="533" r:id="rId27"/>
    <p:sldId id="534" r:id="rId28"/>
    <p:sldId id="506" r:id="rId29"/>
    <p:sldId id="498" r:id="rId30"/>
    <p:sldId id="522" r:id="rId31"/>
    <p:sldId id="526" r:id="rId32"/>
    <p:sldId id="527" r:id="rId33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7" autoAdjust="0"/>
    <p:restoredTop sz="94422" autoAdjust="0"/>
  </p:normalViewPr>
  <p:slideViewPr>
    <p:cSldViewPr>
      <p:cViewPr varScale="1">
        <p:scale>
          <a:sx n="108" d="100"/>
          <a:sy n="108" d="100"/>
        </p:scale>
        <p:origin x="141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9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69745"/>
          </a:xfrm>
          <a:prstGeom prst="rect">
            <a:avLst/>
          </a:prstGeom>
        </p:spPr>
        <p:txBody>
          <a:bodyPr vert="horz" lIns="93328" tIns="46665" rIns="93328" bIns="466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40" cy="469745"/>
          </a:xfrm>
          <a:prstGeom prst="rect">
            <a:avLst/>
          </a:prstGeom>
        </p:spPr>
        <p:txBody>
          <a:bodyPr vert="horz" lIns="93328" tIns="46665" rIns="93328" bIns="466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DFCD63-E314-435B-86D1-50E6A30AAB62}" type="datetimeFigureOut">
              <a:rPr lang="en-US"/>
              <a:pPr>
                <a:defRPr/>
              </a:pPr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128"/>
            <a:ext cx="3077740" cy="469745"/>
          </a:xfrm>
          <a:prstGeom prst="rect">
            <a:avLst/>
          </a:prstGeom>
        </p:spPr>
        <p:txBody>
          <a:bodyPr vert="horz" lIns="93328" tIns="46665" rIns="93328" bIns="466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128"/>
            <a:ext cx="3077740" cy="469745"/>
          </a:xfrm>
          <a:prstGeom prst="rect">
            <a:avLst/>
          </a:prstGeom>
        </p:spPr>
        <p:txBody>
          <a:bodyPr vert="horz" lIns="93328" tIns="46665" rIns="93328" bIns="466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83FBBD3-E99D-45AB-BC35-2B81E90FF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55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3T13:42:11.05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2:59:26.5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0,'494'0,"-473"0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2:59:31.49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324 26,'-23'-2,"-1"0,0-1,-6-3,11 2,-1 1,1 0,-1 2,0 0,-3 1,20 0,0 1,0-1,0 1,-1-1,1 1,0 0,0 0,0 0,1 1,-1-1,0 1,0 0,1-1,-1 1,1 0,-1 1,1-1,0 0,0 1,0-1,0 1,1-1,-1 1,0 0,1 0,0 0,0 0,0 0,0 2,-2 11,0 0,2 0,0 0,1 1,1 11,0-13,-1-1,0 1,-1-1,-1 4,-7 23,3 0,1 0,2 1,2-1,2 1,2 10,-2-46,0-1,1 1,-1-1,1 0,0 0,0 1,1-1,-1-1,1 1,0 0,0-1,1 1,0-1,-1 0,1 0,1-1,-1 1,0-1,1 0,0 0,0 0,0-1,0 1,0-1,0-1,1 1,9 3,1-1,-1-1,1 0,0-1,0-1,-1-1,1 0,11-1,-24 0,-1 0,1 0,0 1,0-2,-1 1,1 0,-1 0,1-1,-1 0,0 1,1-1,-1 0,0 0,0 0,0 0,-1-1,1 1,0 0,-1-1,0 1,1-1,-1 0,0 1,0-1,-1 0,1 0,0-1,3-15,-1 0,0 0,0-19,-1 8,6-106,-9-80,0 154,0 157,-1-14,6 43,-3-114,1-1,0 0,1 1,0-1,0 0,1 0,0-1,1 1,0-1,0 0,1 0,0 0,0-1,0 0,1 0,1-1,-1 0,2 1,3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2:59:35.1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0,'0'1259,"0"-1238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2:59:37.9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0 515,'2'-7,"0"0,1 0,0 1,0-1,1 1,0 0,0-1,0 2,1-1,0 0,0 1,3-5,12-13,2 2,0 0,1 2,16-11,-3 2,91-71,-96 74,1 1,1 1,1 2,1 2,11-5,-43 23,0 0,-1-1,0 1,1-1,-1 0,0 1,0-1,0 0,0 0,0-1,0 1,-1 0,1-1,-1 1,1-1,-1 1,0-2,4-12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2:59:42.3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1,'1'3,"1"0,-1 1,1-1,0 0,0 0,0 0,1-1,-1 1,1 0,0-1,-1 0,2 1,11 12,28 40,-16-19,2-1,1-1,1-2,6 3,0-6,-24-21,-1 2,0 0,0 0,-1 1,-1 0,0 1,0 0,2 7,8 18,-16-27,1-1,0 0,0 0,1-1,0 1,0-1,6 4,28 40,-9-11,-21-30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2:59:44.39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0,'0'4,"0"6,0 5,0 4,0 4,0 1,0 2,0-1,0-3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2:59:49.8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0 275,'105'-2,"-23"0,53 6,-62 8,-50-7,0-2,0 0,7-1,-2-1,-8 0,0-1,0 0,0-1,-1-1,16-4,-32 5,0 0,0 1,0-1,0 0,0 0,-1-1,1 1,0 0,-1-1,1 0,-1 0,1 1,-1-2,0 1,0 0,0 0,0-1,0 1,-1-1,1 1,-1-1,1 0,-1 1,0-1,0 0,0 0,0 0,-1 0,0 0,1 0,-1 0,0 0,0 0,0 0,-1 0,1 0,-1 0,0 0,0-1,-2-5,0 0,0 1,-1 0,0-1,-1 1,0 1,0-1,-1 1,0 0,0 0,-1 0,-3-4,-2 1,1 0,-1 1,-1 1,0 0,-4-2,2 3,0 0,-1 2,1 0,-1 0,0 2,0 0,-1 0,1 2,-1 0,1 1,-6 1,-48-1,-58 2,126-1,-1-1,0 1,1-1,-1 1,1 0,-1 0,1 0,0 1,-1-1,1 1,0-1,0 1,0-1,0 1,0 0,0 0,0 0,1 0,-1 1,1-1,0 0,-1 1,1-1,0 1,0-1,1 1,-1-1,0 1,1-1,0 1,-1 2,0 13,0 1,1-1,1 0,2 12,-1 4,0 394,-3-239,1-180,1 0,-1 0,2 0,-1 0,1 0,0 0,1-1,0 1,0-1,2 1,-3-5,0 0,0-1,0 0,1 1,0-1,0 0,0 0,0 0,0-1,0 1,1-1,-1 1,1-1,0 0,0-1,0 1,0-1,0 0,0 0,0 0,0 0,2 0,56 2,0-2,21-4,32-1,-91 4,-3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2:59:52.7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1,'0'1456,"0"-1435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2:59:58.84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1 161,'1'15,"1"0,1 1,0-1,1-1,1 1,0 0,1-1,1 0,6 10,22 55,72 214,-82-220,34 87,-17-80,-29-58,-1 1,0 1,0 6,-8-21,1 0,0 0,0-1,0 1,1-1,2 1,-2-1,0 0,0 0,-1 1,0 0,-1 0,2 2,2 14,-1 0,-1 0,1 19,1-17,-7-27,-1-1,1 1,-1 0,0 0,1-1,-1 1,1 0,-1-1,1 1,-1 0,0-1,1 1,-1-1,0 1,0-1,1 1,-1 0,0-1,0 1,0-1,1 1,-1-1,0 1,0-1,0 1,0-1,0 0,0 1,9-57,-7 9,3 0,6-19,-7 31,-1-1,-3-37,-1 44,1-1,2 1,1-1,6-24,-3 26,-2 0,-1-1,-1-11,8-67,-2 42,-3-1,-2 1,-7-55,1-4,2 96,0 22,0-1,0 1,1-1,0 1,1 0,-1-1,1 1,1 0,-1 0,1-1,1 1,1-3,1 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3:00:03.5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4 369,'519'0,"-515"-1,-1 1,0 0,1-1,-1 1,0-1,0 0,0 0,0 0,0-1,0 1,0-1,0 0,0 0,-1 0,1 0,0 0,-1 0,0-1,0 1,0-1,0 1,0-1,0 0,-1 0,1 0,-1 0,0 0,0 0,0 0,0-1,0 1,-1 0,1-3,1-12,-1 0,0 0,-1 0,-1 0,-3-14,2 26,1 0,-1 0,-1 1,1-1,-1 1,0-1,-1 1,1 0,-1 0,0 1,0-1,0 1,-1 0,0 0,-2-1,-8-7,0 1,-1 1,-1 0,-6-2,9 7,0 0,-1 1,1 1,-1 0,-7 0,-25-5,41 6,-1 1,1 0,0 0,-1 0,1 1,0 0,-1 0,1 0,-1 1,1 0,0 1,-4 0,6 0,0 0,0 1,1-1,-1 1,0 0,1 0,0 0,0 0,0 1,0-1,0 1,1 0,-1 0,1 0,0 0,0 0,-1 3,-37 82,17-43,3 1,-9 32,14-31,-1 4,-7 41,20-77,1 0,1 0,0 1,1-1,1 0,0 1,1-1,1 0,0 0,3 6,-4-16,1 0,-1 0,1 0,0 0,0 0,1-1,-1 0,1 1,1-1,-1-1,1 1,0 0,0-1,0 0,0 0,1-1,0 0,-1 0,1 0,0 0,1-1,-1 0,0 0,1-1,-1 0,6 0,32 2,1-3,17-3,-17 1,0 1,12 4,16 8,-51-6,1-1,0-2,8 0,-7-2,-3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2:58:55.5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36 1,'0'1482,"-2"-1434,-3-1,-5 22,2-15,3-31,0-6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3:00:09.8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1 121,'1'0,"0"1,0-1,0 1,0-1,0 1,0 0,0-1,0 1,0 0,0 0,0-1,-1 1,1 0,0 0,-1 0,1 0,0 0,-1 0,1 0,-1 0,0 0,1 1,-1-1,0 0,1 0,-1 0,0 0,0 1,4 39,-3-37,2 22,1 0,1 0,2-1,1 3,16 68,-11-40,2 0,3 0,2-2,2 0,4-1,-26-52,0 0,1 1,-1-1,1 0,-1 1,1-1,0 0,-1 0,1 0,0 1,0-1,0 0,0 0,0 0,0-1,0 1,0 0,1 0,-1 0,0-1,0 0,0 0,-1-1,1 1,0 0,-1-1,1 1,-1-1,1 1,-1-1,1 1,-1-1,1 0,-1 1,1-1,-1 0,0 1,1-1,-1 0,0 1,0-1,0 0,1 1,-1-1,0 0,0 0,6-59,-5 37,2-1,0 0,1 1,1 0,2 0,0 0,1 1,1 0,1 1,12-19,12-35,-29 59,1 1,1 0,0 1,1 0,1 0,0 0,1 1,1 0,-10 11,1 1,-1 0,1 0,0 1,-1-1,1 0,0 0,-1 1,1-1,0 1,0 0,0-1,-1 1,1 0,0 0,0 0,0 0,-1 0,1 1,0-1,0 0,0 1,-1 0,1-1,0 1,-1 0,1 0,-1 0,1 0,-1 0,1 0,-1 0,1 0,-1 1,1 0,10 10,-1-1,0 1,-1 1,0 0,2 2,9 10,-2 1,0 1,-2 1,0 0,-2 1,-2 1,0 0,-2 1,-2 0,0 1,-3 0,0 0,-2 0,-1 12,0-31,3-28,7-46,-10 44,7-38,-2 0,-3-4,-3 34,9-40,1-17,-10 58,1-1,2 0,0 1,5-12,-3 12,-1 0,-2 0,0-1,0-16,-4-7,0 27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3:00:14.46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758 56,'-5'-1,"-1"0,1 0,0-1,0 1,0-1,0 0,0-1,0 1,1-1,-3-2,-37-15,10 14,0 3,0 0,0 3,0 0,-6 3,-45 0,81-4,-1 1,0 0,1 1,-1-1,0 1,1 0,-1 0,1 0,-1 1,1-1,0 1,0 0,-1 1,1-1,1 1,-2 0,2 0,0 1,1-1,-1 1,1-1,0 1,0 0,1 0,-1 0,1 0,-1 0,1 0,0 1,1-1,-1 0,1 1,0-1,0 3,-1 87,7 62,-6-152,1 0,0 0,1 0,-1-1,0 1,1 0,0 0,0-1,0 1,1-1,-1 0,1 0,-1 0,1 0,0 0,0 0,1-1,-1 1,0-1,1 0,-1 0,2 0,15 7,0-1,0 0,0-2,2 0,44 16,-24 1,-2 2,31 24,-58-40,-6-4,0 1,-1 0,1 0,-1 0,0 1,-1 0,0 0,0 1,0-1,-1 1,0 0,-1 0,0 1,0-1,-1 1,0-1,0 1,-1 0,0 0,-1-1,1 1,-2 0,1 0,-2 0,1 2,0-9,1 1,-1-1,1 1,-1-1,0 1,0-1,0 0,0 1,0-1,0 0,-1 0,1 0,-1 0,0 0,1 0,-1 0,0-1,0 1,0-1,0 1,0-1,-1 0,1 0,0 0,-1 0,1 0,0 0,-1-1,-1 1,-11 1,1 0,0-1,-1-1,1-1,-4 0,-42 1,-35 11,0-4,-82-5,124-2,49 0,0 0,0 0,1 0,-1-1,0 1,1-1,-1 0,0 0,1 0,-1 0,1-1,0 0,-1 1,1-1,0 0,0 0,0-1,0 1,-1-2,-1-4,0 1,0-1,1 0,0 0,1-1,-1 1,1-5,-4-4,2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3:00:38.0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2693 5159,'1'-87,"1"19,-6-49,0 93,-2 1,-1 0,0 0,-2 0,0 1,-2 0,-4-5,-23-54,-104-251,115 264,10 29,2-2,-8-31,-170-782,171 745,-12-68,-9 3,-15-27,34 120,-13-79,24 102,1-3,2 0,3-1,2 0,4-18,-1 65,1 0,-2 0,0 0,-1 0,-1 0,0 1,-1-1,0 1,-3-8,0 0,-3-21,-2-39,3-1,5 0,3 0,3-7,0 78,-2-1,0 1,0 0,-1 0,-1 0,0 1,-3-8,1 6,2 1,-1-2,2 1,0 0,1-1,0 0,-4-28,4 35,1 0,0 0,0 0,0 0,1 0,0 0,1 0,1-5,-2 10,1 0,1-1,-1 1,0 0,0 0,1 0,0 0,-1 0,1 0,0 0,0 0,0 1,0-1,0 1,0-1,0 1,0 0,1 0,-1 0,1 0,-1 0,0 1,1-1,-1 1,1-1,0 1,0 0,39-4,1 2,-1 2,30 4,30-1,515-3,-599 1,0 1,0 1,16 4,-14-3,-1 0,1-1,5-1,47-1,-12 0,0 2,24 6,4 0,0-4,0-4,19-4,35 0,-55 5,-11-1,33-4,-103 2,0 0,1 0,-1-1,0 0,0 0,0 0,0-1,0 0,-1 0,1 0,-1-1,0 0,0 0,0 0,0-1,-1 1,0-1,0 0,4-6,-3 2,0 1,0-1,-1-1,0 1,-1-1,0 1,0-1,-1 0,-1 0,1 0,-2-1,1-1,-1 3,1 0,0 0,1 1,0-1,0 0,1 1,0-1,1 1,0 0,0 0,0 0,1 1,1 0,-1 0,1 0,0 0,0 1,2-1,-5 3,1-1,-1 0,0 0,-1 0,1 0,-1-1,0 1,0-1,-1 1,1-1,-1 1,-1-1,1 0,-1 0,-2-91,0 53,2 21,-1 0,-2 0,0 1,-3-12,4 26,-1 0,1 0,-2 1,1-1,-1 0,0 1,-1 0,0 0,0 0,0 1,-1 0,0 0,-5-4,-31-28,-27-32,14 14,51 53,-1-1,0 1,0 0,0 0,0 1,0-1,0 1,-1 0,1 0,-1 1,0 0,1 0,-1 0,0 1,-89-1,61 3,-2184 3,1285-7,921 4,0 0,0 0,0 1,1 0,-1 1,1 1,0 0,0 0,0 1,1 1,-8 5,-34 18,36-21,1 1,0 1,-7 6,-35 24,39-29,1 1,0 0,2 1,-1 0,2 2,0-1,-2 5,-12 31,24-42,-1 1,1-1,-2-1,1 1,-7 6,3-3,1-1,-1 1,2 1,0 0,0 0,2 0,-1 0,2 1,0 0,0 0,1 5,-2 7,2 1,2 0,0 0,2 1,2 14,-3-37,1 0,0 0,0-1,0 1,1 0,-1-1,1 1,0-1,1 0,-1 0,1 0,0 0,0 0,0 0,0-1,0 1,1-1,0 0,0 0,0 0,0-1,0 1,0-1,2 0,11 5,2-1,-1-1,1 0,0-1,12 0,25 5,148 25,-167-28,-9-2,0 1,0 1,17 7,-14-2,1-2,0-1,1-2,0-1,0-1,0-2,6-1,-14 0,0 1,0 2,3 1,67 7,-46-11,67 2,69-8,-162 1,-1 0,1-2,-2-1,1 0,-1-2,0 0,0-1,-1-1,6-6,16-7,-28 17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3:01:11.0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3:01:13.37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3:01:13.7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3:01:15.02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3:01:16.28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3T13:40:42.47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1449 133,'-33'-2,"0"-1,0-2,1-1,-6-4,4 2,0 1,-1 2,-25-1,-550 7,604 0,0-1,0 1,0 0,0 1,0-1,0 1,0 1,0-1,1 1,0 0,-3 1,-57 44,27-17,-62 26,95-54,1 1,0-1,0 1,0 0,0 1,0-1,1 1,0-1,0 1,0 0,1 0,-1 1,-24 71,0-3,17-50,1 1,0 0,2 0,-3 20,-9 30,12-43,1 0,2 1,0 0,2 16,-8 73,10-121,-15 89,5 1,0 84,10-156,0 56,3 1,3-1,4 0,7 20,22 28,-25-84,-1 1,5 30,15 86,-31-149,1 1,0-1,1 0,0 0,0 0,0-1,1 1,0-1,1 1,51 53,-29-37,0 0,2-2,19 10,-20-13,0 1,-1 2,0 0,0 4,-2 2,-11-10,1-2,1 0,6 4,-17-15,0 0,0 0,0-1,0 0,1 0,-1-1,1 1,-1-2,1 1,0-1,0 0,5 0,132-1,-91-2,0 2,0 2,-1 3,3 3,22 2,-55-8,0 1,0 0,0 2,18 7,13 6,1-2,1-2,0-3,53 5,145 1,-125-3,-13-2,17 8,-59-10,0-4,0-3,62-5,-22 0,-95 1,1-1,-1-1,17-4,-16 2,1 2,0 0,6 1,84-6,40-10,-51 5,85 0,-72 15,-37 0,38-5,-35-9,18-1,-73 10,-1 0,1-1,0-1,-1-2,0 0,4-3,-5 2,1 0,0 2,0 0,0 2,1 0,15 0,876 6,-882-4,0-3,0 0,-1-2,0-1,-1-2,1-1,29-8,-37 10,1 0,21-13,-26 12,0 1,0 1,1 0,13-2,2 3,-15 3,0 0,0-1,0-2,7-3,13-16,-34 21,0 0,1 1,0 0,0 0,0 0,7-2,87-29,98-48,-180 74,16-7,0-2,-2-1,0-1,14-14,-38 27,-1 0,0-1,0 0,0 0,-1-1,-1 0,1 0,-2-1,1 0,-1 0,-1 0,0-1,0 1,-1-1,0 0,-1 0,1-8,2-16,3 0,1 1,1 0,2 1,7-14,-6 17,-2 0,-1 0,-1-1,-1 0,-2-1,2-31,-7 38,1-47,-7-70,4 121,-2 0,-1 1,-1-1,0 1,-1 0,-2 0,0 1,0 0,-3-1,1 8,1 0,-2 1,1 0,-1 1,-1 0,0 1,0 0,-1 1,-6-2,-48-36,-1-8,31 26,0-2,-16-19,47 43,-41-42,2-2,2-1,-16-28,48 65,-2 1,1 0,-2 1,0 0,0 1,-1 0,-1 2,1 0,-2 0,-9-3,-61-37,38 20,-1 2,-2 3,0 2,-2 2,0 2,-28-4,25 6,13 2,-2 2,1 2,-2 2,1 1,-35 2,-6 5,1-4,-20-6,27 3,-34 3,41 2,-69-11,-283-38,159 22,171 21,-1 5,-52 6,4 0,-1180-3,1310 1,0 0,1 1,-1 1,0 0,1 1,0 0,-5 3,3-1,1-1,-1-1,-1 0,1-1,-12 1,-28-2,35-2,-1 1,0 1,0 0,1 1,-1 2,-12 4,11-1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2:59:00.9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26,'0'-1,"0"0,1 0,-1 0,1 0,0 0,-1 0,1 0,0 0,-1 0,1 0,0 0,0 1,0-1,0 0,0 1,0-1,0 0,0 1,0-1,0 1,0 0,0-1,0 1,1 0,-1 0,0-1,0 1,1 0,39-4,-37 4,298-3,-156 5,-140-2,-1 1,1-1,-1 1,0 0,1 0,-1 1,0 0,0 0,0 0,0 0,0 1,0 0,-1 0,1 0,2 3,0 1,1 0,-2 1,1 0,-1 1,0-1,0 1,-1 0,1 3,4 14,0 0,-1 0,-2 1,-1 0,-1 0,-1 1,0 0,-1 1,-1-1,-3 29,0-50,1 1,-1 0,-1-1,1 1,-2-1,1 0,-1 1,0-1,0 0,0-1,-1 1,0-1,-1 1,0-1,0-1,0 1,-1 0,-14 9,-1-1,0-1,-1-1,-19 8,18-9,0 0,1 2,1 1,-11 9,-77 60,94-72,0-1,-1 0,-1-1,-14 6,-25 14,24-1,28-24,0 0,0 1,-1-2,1 1,-1 0,-4 1,-23 12,18-11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2:59:02.5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1,'19'0,"0"1,0 0,-1 2,1 0,0 1,-1 1,0 1,0 0,-1 1,1 1,-2 1,7 4,9 7,-3-4,-1 2,0 0,-2 2,0 1,15 18,-3 8,17 29,-34-46,-13-18,-2 0,1 0,-2 0,0 0,0 1,2 12,-2-5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2:59:06.8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0 253,'470'0,"-465"0,-1 0,1 0,-1 0,1-1,-1 0,1 0,-1 0,0 0,0-1,1 1,-1-1,0 0,0-1,-1 1,1-1,0 1,-1-1,1 0,-1-1,0 1,0 0,1-4,1-1,-1 0,0-1,-1 1,0-1,0 0,-1 0,0 0,0-1,-1 1,0-8,-1 13,0 1,0-1,0 0,0 0,-1 1,0-1,0 0,0 1,0-1,0 1,-1-1,1 1,-1-1,0 1,0 0,0 0,-1 0,1 0,-1 0,1 1,-1-1,0 1,0 0,0 0,0 0,-1 0,1 0,-1 1,1-1,-1 1,1 0,-1 0,0 0,1 1,-2-1,-20-3,0 2,0 0,0 2,0 0,-5 3,-9-2,0-1,22-1,-1 1,1 1,-1 0,-10 3,23-3,0 1,1-1,-1 1,0 0,1 0,-1 0,1 0,0 1,0 0,0 0,0 0,0 0,1 1,-1-1,1 1,0 0,0 0,-1 2,-4 13,0 0,1 1,0 0,2 1,0-1,2 1,0 0,1 6,-1-1,0-3,0 0,2 0,1 1,0-1,2 0,1 0,1 0,3 12,-5-28,1 0,-1 0,1 0,0-1,1 1,0-1,0 0,0 0,1 0,0 0,0-1,0 0,1 0,-1 0,1-1,0 0,1 0,-1 0,1-1,0 0,-1 0,1-1,1 0,-1 0,0 0,0-1,1 0,2-1,48 3,46-5,-18 0,-65 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2:59:12.9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547 77,'-2'-1,"-1"0,0 0,0 0,1 0,-1-1,1 1,-1-1,1 0,0 0,0 0,-1 0,-18-14,6 11,-1 1,0 0,1 1,-1 0,0 1,-2 1,-51-8,41 4,1 2,-1 1,0 1,0 1,-20 3,44-3,0 1,0 0,0 0,0 0,0 1,0-1,0 1,1 0,-1 0,0 0,1 1,0-1,-1 1,1 0,0 0,0 0,1 0,-1 0,1 1,-1-1,1 1,0-1,1 1,-1 0,0 1,-4 13,0 1,2 0,0 0,1 0,1 2,-6 30,2-9,1-1,3 0,1 1,4 23,-1 17,-2-79,0 1,0-1,0 0,0 0,1 0,-1 0,1 0,0 1,0-1,0-1,1 1,-1 0,1 0,-1 0,1-1,0 1,0-1,0 1,0-1,0 0,1 0,-1 0,1 0,5 3,0-2,0 1,1-1,-1 0,1-1,0 0,7 1,150 28,-114-21,-37-6,-1-1,0-1,1 0,-1-1,12-1,-21 0,-1-1,0 1,1-1,-1 0,0-1,0 1,0-1,0 1,0-1,0-1,-1 1,1 0,-1-1,1 0,-1 0,0 0,0 0,0 0,-1-1,1 1,1-3,7-14,-1-1,-1 0,-1 0,0-1,-2 0,0 0,-2-1,0 1,-2-1,0 0,-1 0,-2 0,0 0,-4-12,-19-80,26 140,0 0,-2-1,-2 9,1-8,1 1,1-1,4 22,-4-38,1 0,1 0,-1-1,2 1,-1-1,1 1,0-1,1-1,0 1,0-1,0 1,1-1,2 1,-4-4,0 0,1 0,0-1,0 1,0-1,0 0,0 0,1-1,-1 1,1-1,0 0,5 0,4 1,1-2,-1 0,1-1,2 0,36 0,-33 4,-5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2:59:17.05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0,'-1'33,"2"0,1-1,2 0,5 21,-2-10,-2 0,-2 1,-2-1,-1 0,-3 5,0 50,3 913,0-990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2:59:20.2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0,'0'1088,"0"-1067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2:59:24.4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3 280,'-1'-72,"0"13,4-32,-3 88,1 0,-1 1,1-1,0 1,0-1,0 1,0-1,0 1,0 0,1-1,-1 1,1 0,0 0,-1 0,1 0,0 0,0 1,0-1,1 0,-1 1,0 0,1-1,-1 1,1 0,-1 0,1 1,-1-1,1 0,-1 1,1 0,2-1,13 0,0 0,0 1,0 0,13 3,3 0,476 0,-279-5,-187 7,-28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69745"/>
          </a:xfrm>
          <a:prstGeom prst="rect">
            <a:avLst/>
          </a:prstGeom>
        </p:spPr>
        <p:txBody>
          <a:bodyPr vert="horz" lIns="93328" tIns="46665" rIns="93328" bIns="466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40" cy="469745"/>
          </a:xfrm>
          <a:prstGeom prst="rect">
            <a:avLst/>
          </a:prstGeom>
        </p:spPr>
        <p:txBody>
          <a:bodyPr vert="horz" lIns="93328" tIns="46665" rIns="93328" bIns="466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1741767-E280-4C9B-996F-9762DE745CAF}" type="datetimeFigureOut">
              <a:rPr lang="en-US"/>
              <a:pPr>
                <a:defRPr/>
              </a:pPr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8" tIns="46665" rIns="93328" bIns="4666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60168"/>
            <a:ext cx="5681980" cy="4224493"/>
          </a:xfrm>
          <a:prstGeom prst="rect">
            <a:avLst/>
          </a:prstGeom>
        </p:spPr>
        <p:txBody>
          <a:bodyPr vert="horz" lIns="93328" tIns="46665" rIns="93328" bIns="4666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128"/>
            <a:ext cx="3077740" cy="469745"/>
          </a:xfrm>
          <a:prstGeom prst="rect">
            <a:avLst/>
          </a:prstGeom>
        </p:spPr>
        <p:txBody>
          <a:bodyPr vert="horz" lIns="93328" tIns="46665" rIns="93328" bIns="466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128"/>
            <a:ext cx="3077740" cy="469745"/>
          </a:xfrm>
          <a:prstGeom prst="rect">
            <a:avLst/>
          </a:prstGeom>
        </p:spPr>
        <p:txBody>
          <a:bodyPr vert="horz" lIns="93328" tIns="46665" rIns="93328" bIns="466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D92DDD5-9B88-4ED1-9AEC-645613768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21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92DDD5-9B88-4ED1-9AEC-64561376885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28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92DDD5-9B88-4ED1-9AEC-64561376885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59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C261FB8E-3A25-47C6-AD74-4B5B5F74D3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C65C180C-B7AF-4CDE-9B00-9C880FC93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1A022FB9-545F-4B5A-B146-97E70987455E}"/>
              </a:ext>
            </a:extLst>
          </p:cNvPr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27" tIns="47163" rIns="94327" bIns="47163" anchor="b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0D2EDEE-7175-47D8-BE3D-35AB6DACE74E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22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97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585F7-F5D0-4038-B305-52E8EBC05A1C}" type="datetime1">
              <a:rPr lang="en-US"/>
              <a:pPr>
                <a:defRPr/>
              </a:pPr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DFFE-C556-4D1A-ABEF-8DB33FE3F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BE098-4515-40EA-AF55-00B36E1570CF}" type="datetime1">
              <a:rPr lang="en-US"/>
              <a:pPr>
                <a:defRPr/>
              </a:pPr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B79D4-5D49-4E40-8494-1088112DB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5A8A1-61C4-4963-8F1A-F1CBCB859B6E}" type="datetime1">
              <a:rPr lang="en-US"/>
              <a:pPr>
                <a:defRPr/>
              </a:pPr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A38B4-52AA-47B7-B6D5-475AE2FC4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C2B8FB-BF53-471F-8DA8-4E0ADB936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36EF4D-6563-41E2-A848-C3A67798A1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HS 214, Winter 02·08·10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1C08FD-179E-4B47-988B-B34346C9D5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1EA93-D494-4C41-99C8-EB06732A8D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92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B8A69-03EF-40E9-80F8-2617E2DA083B}" type="datetime1">
              <a:rPr lang="en-US"/>
              <a:pPr>
                <a:defRPr/>
              </a:pPr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E1891-0CEC-44D8-B221-D5FCB52AB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32115-EE79-458C-A74E-3B708BFF5A56}" type="datetime1">
              <a:rPr lang="en-US"/>
              <a:pPr>
                <a:defRPr/>
              </a:pPr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FDFF8-2F48-4F72-80D3-91B5CB74F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81E1C-8438-4476-99B8-FA8E46C8FE1F}" type="datetime1">
              <a:rPr lang="en-US"/>
              <a:pPr>
                <a:defRPr/>
              </a:pPr>
              <a:t>5/18/2020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B5FFF-260D-4AA6-B4CB-F88F5496C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6D626-7578-404D-9BC1-BC7F6C945E6A}" type="datetime1">
              <a:rPr lang="en-US"/>
              <a:pPr>
                <a:defRPr/>
              </a:pPr>
              <a:t>5/18/2020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0770E-8F34-453F-ADBC-F5BA9F978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B2731-8ED0-4235-9AE0-634BEA8A1DFB}" type="datetime1">
              <a:rPr lang="en-US"/>
              <a:pPr>
                <a:defRPr/>
              </a:pPr>
              <a:t>5/18/2020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FFA79-1448-47EE-B664-DCE13D4E6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7BDB8-B1E9-404F-9729-E93A590C9588}" type="datetime1">
              <a:rPr lang="en-US"/>
              <a:pPr>
                <a:defRPr/>
              </a:pPr>
              <a:t>5/18/2020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12F54-4119-429D-8727-B5A1671FA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92939-105B-414E-A3D3-E129535D695D}" type="datetime1">
              <a:rPr lang="en-US"/>
              <a:pPr>
                <a:defRPr/>
              </a:pPr>
              <a:t>5/18/2020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BF447-6939-4FEA-A3DA-32A75B1BE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E267B-FA40-499C-8859-364F7E2142E1}" type="datetime1">
              <a:rPr lang="en-US"/>
              <a:pPr>
                <a:defRPr/>
              </a:pPr>
              <a:t>5/18/2020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58F4E-53C8-443C-97E1-98331CE12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D9D83A-522F-4E48-99D4-481FD92C9BC6}" type="datetime1">
              <a:rPr lang="en-US"/>
              <a:pPr>
                <a:defRPr/>
              </a:pPr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6AC756-D809-4B51-8D37-7C84B1F9B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labs.dgsom.ucla.edu/hays/pages/presentation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9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22.png"/><Relationship Id="rId3" Type="http://schemas.openxmlformats.org/officeDocument/2006/relationships/hyperlink" Target="https://www.nytimes.com/2018/06/11/well/lasik-complications-vision.html" TargetMode="External"/><Relationship Id="rId21" Type="http://schemas.openxmlformats.org/officeDocument/2006/relationships/image" Target="../media/image13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7" Type="http://schemas.openxmlformats.org/officeDocument/2006/relationships/image" Target="../media/image6.png"/><Relationship Id="rId12" Type="http://schemas.openxmlformats.org/officeDocument/2006/relationships/customXml" Target="../ink/ink6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openxmlformats.org/officeDocument/2006/relationships/customXml" Target="../ink/ink19.xml"/><Relationship Id="rId2" Type="http://schemas.openxmlformats.org/officeDocument/2006/relationships/hyperlink" Target="https://jamanetwork.com/journals/jamaophthalmology/fullarticle/2587831" TargetMode="Externa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7.png"/><Relationship Id="rId41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8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21.png"/><Relationship Id="rId40" Type="http://schemas.openxmlformats.org/officeDocument/2006/relationships/customXml" Target="../ink/ink20.xml"/><Relationship Id="rId45" Type="http://schemas.openxmlformats.org/officeDocument/2006/relationships/image" Target="../media/image25.png"/><Relationship Id="rId5" Type="http://schemas.openxmlformats.org/officeDocument/2006/relationships/image" Target="../media/image50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12.png"/><Relationship Id="rId31" Type="http://schemas.openxmlformats.org/officeDocument/2006/relationships/image" Target="../media/image18.png"/><Relationship Id="rId44" Type="http://schemas.openxmlformats.org/officeDocument/2006/relationships/customXml" Target="../ink/ink22.xml"/><Relationship Id="rId4" Type="http://schemas.openxmlformats.org/officeDocument/2006/relationships/customXml" Target="../ink/ink2.xml"/><Relationship Id="rId9" Type="http://schemas.openxmlformats.org/officeDocument/2006/relationships/image" Target="../media/image7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6.png"/><Relationship Id="rId30" Type="http://schemas.openxmlformats.org/officeDocument/2006/relationships/customXml" Target="../ink/ink15.xml"/><Relationship Id="rId35" Type="http://schemas.openxmlformats.org/officeDocument/2006/relationships/image" Target="../media/image20.png"/><Relationship Id="rId43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3" Type="http://schemas.openxmlformats.org/officeDocument/2006/relationships/customXml" Target="../ink/ink23.xml"/><Relationship Id="rId7" Type="http://schemas.openxmlformats.org/officeDocument/2006/relationships/customXml" Target="../ink/ink2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5" Type="http://schemas.openxmlformats.org/officeDocument/2006/relationships/customXml" Target="../ink/ink24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2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media/101445/download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fda.gov/medical-devices/lasik/lasik-quality-life-collaboration-project#publications" TargetMode="External"/><Relationship Id="rId4" Type="http://schemas.openxmlformats.org/officeDocument/2006/relationships/hyperlink" Target="https://www.fda.gov/medical-devices/lasik/lasik-quality-life-collaboration-project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AAF2FD-7C4B-4E1E-9B09-8FF6C6F5D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484187"/>
            <a:ext cx="8534400" cy="1470025"/>
          </a:xfrm>
        </p:spPr>
        <p:txBody>
          <a:bodyPr/>
          <a:lstStyle/>
          <a:p>
            <a:r>
              <a:rPr lang="en-US" sz="3000" dirty="0">
                <a:latin typeface="Comic Sans MS" panose="030F0702030302020204" pitchFamily="66" charset="0"/>
              </a:rPr>
              <a:t>Two Self-report Questions about Glare 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994E2AD-1882-4ECD-A900-F276EC442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2514600"/>
            <a:ext cx="6172200" cy="2362200"/>
          </a:xfrm>
        </p:spPr>
        <p:txBody>
          <a:bodyPr/>
          <a:lstStyle/>
          <a:p>
            <a:r>
              <a:rPr lang="en-US" dirty="0"/>
              <a:t>Ron D. Hays, Ph.D.</a:t>
            </a:r>
          </a:p>
          <a:p>
            <a:r>
              <a:rPr lang="en-US" dirty="0"/>
              <a:t>RCMAR Analysis Methods Seminar</a:t>
            </a:r>
          </a:p>
          <a:p>
            <a:r>
              <a:rPr lang="en-US" dirty="0"/>
              <a:t>May 18, 2020</a:t>
            </a:r>
          </a:p>
          <a:p>
            <a:r>
              <a:rPr lang="en-US" dirty="0"/>
              <a:t>3:00-4:00pm</a:t>
            </a:r>
          </a:p>
          <a:p>
            <a:r>
              <a:rPr lang="en-US" dirty="0"/>
              <a:t>UCLA Division of General Internal Medicine &amp; Health Services Research</a:t>
            </a:r>
          </a:p>
          <a:p>
            <a:r>
              <a:rPr lang="en-US" sz="2000" dirty="0">
                <a:hlinkClick r:id="rId2"/>
              </a:rPr>
              <a:t>https://labs.dgsom.ucla.edu/hays/pages/presentations</a:t>
            </a: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93D064-4B7F-40CE-A2F1-AC1D8F7E3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87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E81E7-6079-45A4-AE58-9479C4186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92" y="27373"/>
            <a:ext cx="8932415" cy="1143000"/>
          </a:xfrm>
        </p:spPr>
        <p:txBody>
          <a:bodyPr/>
          <a:lstStyle/>
          <a:p>
            <a:r>
              <a:rPr lang="en-US" dirty="0"/>
              <a:t>PROWL 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DD3BE-481A-4376-98BE-DFABBF94F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4525963"/>
          </a:xfrm>
        </p:spPr>
        <p:txBody>
          <a:bodyPr/>
          <a:lstStyle/>
          <a:p>
            <a:r>
              <a:rPr lang="en-US" sz="2800" dirty="0"/>
              <a:t>21 years or older and English-language</a:t>
            </a:r>
          </a:p>
          <a:p>
            <a:r>
              <a:rPr lang="en-US" sz="2800" dirty="0"/>
              <a:t>Good candidates for LASIK based on surgeon’s assessment and no prior refractive surgery.</a:t>
            </a:r>
          </a:p>
          <a:p>
            <a:r>
              <a:rPr lang="en-US" sz="2800" dirty="0"/>
              <a:t>PROWL-1: Targeted refraction of bilateral emmetropia or slight hyperopia (+0.25 diopters)</a:t>
            </a:r>
          </a:p>
          <a:p>
            <a:r>
              <a:rPr lang="en-US" sz="2800" dirty="0"/>
              <a:t>PROWL-2: Targeted refraction of bilateral emmetropia. Oversampled those with higher refractive errors:</a:t>
            </a:r>
          </a:p>
          <a:p>
            <a:pPr lvl="1"/>
            <a:r>
              <a:rPr lang="en-US" sz="2400" dirty="0"/>
              <a:t>Hyperopic: &gt; +1.50 D (2%) </a:t>
            </a:r>
          </a:p>
          <a:p>
            <a:pPr lvl="1"/>
            <a:r>
              <a:rPr lang="en-US" sz="2400" dirty="0"/>
              <a:t>Myopic: &lt; -7.00 D (10%)</a:t>
            </a:r>
          </a:p>
          <a:p>
            <a:pPr lvl="1"/>
            <a:r>
              <a:rPr lang="en-US" sz="2400" dirty="0"/>
              <a:t>&gt;= -7.00 D and &lt;=+1.25 D (88%) 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BA9F2-52E7-4E06-A57F-AF2A89D11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D33C1BA-D798-442B-8470-75560A83C017}"/>
                  </a:ext>
                </a:extLst>
              </p14:cNvPr>
              <p14:cNvContentPartPr/>
              <p14:nvPr/>
            </p14:nvContentPartPr>
            <p14:xfrm>
              <a:off x="2867386" y="825284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D33C1BA-D798-442B-8470-75560A83C0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58386" y="81664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1389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D4805-49A6-41B0-A927-5B3A28D5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" y="-152400"/>
            <a:ext cx="8991600" cy="1143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PROWL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37313-0016-471B-AE66-FF8398435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0" y="766778"/>
            <a:ext cx="8991600" cy="556367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Prospective observational study of 511 patients having LASIK surgery for myopia, hyperopia, or astigmatism.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recent clinical trial by the F.D.A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suggests that the complications experienced by Mr. Ramirez are not uncommon.”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https://www.nytimes.com/2018/06/11/well/lasik-complications-vision.html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1B00E-3845-4703-ADEF-B0E56AB4D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99CD522-E479-43D4-A2E7-304B29FA4003}"/>
                  </a:ext>
                </a:extLst>
              </p14:cNvPr>
              <p14:cNvContentPartPr/>
              <p14:nvPr/>
            </p14:nvContentPartPr>
            <p14:xfrm>
              <a:off x="2472550" y="3816884"/>
              <a:ext cx="13320" cy="626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99CD522-E479-43D4-A2E7-304B29FA40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63910" y="3808244"/>
                <a:ext cx="30960" cy="64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3E60E29-7C5A-47D4-9D0C-7CC04EEC3E8F}"/>
              </a:ext>
            </a:extLst>
          </p:cNvPr>
          <p:cNvGrpSpPr/>
          <p:nvPr/>
        </p:nvGrpSpPr>
        <p:grpSpPr>
          <a:xfrm>
            <a:off x="2494150" y="3825524"/>
            <a:ext cx="675360" cy="525960"/>
            <a:chOff x="2494150" y="3825524"/>
            <a:chExt cx="675360" cy="5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A3E66BF-EC06-4E63-8C09-568F5AAFA26C}"/>
                    </a:ext>
                  </a:extLst>
                </p14:cNvPr>
                <p14:cNvContentPartPr/>
                <p14:nvPr/>
              </p14:nvContentPartPr>
              <p14:xfrm>
                <a:off x="2494150" y="3825524"/>
                <a:ext cx="259560" cy="344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A3E66BF-EC06-4E63-8C09-568F5AAFA26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85510" y="3816524"/>
                  <a:ext cx="27720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71ABCCC-C728-4F0C-A011-5684AEE5CF1B}"/>
                    </a:ext>
                  </a:extLst>
                </p14:cNvPr>
                <p14:cNvContentPartPr/>
                <p14:nvPr/>
              </p14:nvContentPartPr>
              <p14:xfrm>
                <a:off x="2503150" y="4171844"/>
                <a:ext cx="221040" cy="176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71ABCCC-C728-4F0C-A011-5684AEE5CF1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94510" y="4163204"/>
                  <a:ext cx="2386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C048191-5C0D-49F3-88AF-8EC15D498DA4}"/>
                    </a:ext>
                  </a:extLst>
                </p14:cNvPr>
                <p14:cNvContentPartPr/>
                <p14:nvPr/>
              </p14:nvContentPartPr>
              <p14:xfrm>
                <a:off x="2956030" y="4125764"/>
                <a:ext cx="213480" cy="225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C048191-5C0D-49F3-88AF-8EC15D498DA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47030" y="4117124"/>
                  <a:ext cx="231120" cy="24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DB33C35-27DD-40F5-BF3C-868DAB66BAD3}"/>
                  </a:ext>
                </a:extLst>
              </p14:cNvPr>
              <p14:cNvContentPartPr/>
              <p14:nvPr/>
            </p14:nvContentPartPr>
            <p14:xfrm>
              <a:off x="3344830" y="4117844"/>
              <a:ext cx="308160" cy="249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DB33C35-27DD-40F5-BF3C-868DAB66BAD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35830" y="4109204"/>
                <a:ext cx="3258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BCEE37B-5393-41B5-A637-60EB535A1C8E}"/>
                  </a:ext>
                </a:extLst>
              </p14:cNvPr>
              <p14:cNvContentPartPr/>
              <p14:nvPr/>
            </p14:nvContentPartPr>
            <p14:xfrm>
              <a:off x="3870070" y="3754964"/>
              <a:ext cx="11880" cy="567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BCEE37B-5393-41B5-A637-60EB535A1C8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61070" y="3745964"/>
                <a:ext cx="29520" cy="5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9CF8547-E16F-4DD0-9C48-2ECBBFFCEFEF}"/>
                  </a:ext>
                </a:extLst>
              </p14:cNvPr>
              <p14:cNvContentPartPr/>
              <p14:nvPr/>
            </p14:nvContentPartPr>
            <p14:xfrm>
              <a:off x="4554070" y="3888164"/>
              <a:ext cx="360" cy="399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9CF8547-E16F-4DD0-9C48-2ECBBFFCEFE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45070" y="3879164"/>
                <a:ext cx="18000" cy="41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01A0E3EB-85FE-4481-A01E-EC1B0CA2C26B}"/>
              </a:ext>
            </a:extLst>
          </p:cNvPr>
          <p:cNvGrpSpPr/>
          <p:nvPr/>
        </p:nvGrpSpPr>
        <p:grpSpPr>
          <a:xfrm>
            <a:off x="4535350" y="3743084"/>
            <a:ext cx="360360" cy="261000"/>
            <a:chOff x="4535350" y="3743084"/>
            <a:chExt cx="36036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9A34B3B-E08A-414A-9531-9F55E0AEDA47}"/>
                    </a:ext>
                  </a:extLst>
                </p14:cNvPr>
                <p14:cNvContentPartPr/>
                <p14:nvPr/>
              </p14:nvContentPartPr>
              <p14:xfrm>
                <a:off x="4535350" y="3743084"/>
                <a:ext cx="360360" cy="100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9A34B3B-E08A-414A-9531-9F55E0AEDA4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26710" y="3734444"/>
                  <a:ext cx="378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7B60394-CA11-4DE5-9C4E-C92A1AAC6B45}"/>
                    </a:ext>
                  </a:extLst>
                </p14:cNvPr>
                <p14:cNvContentPartPr/>
                <p14:nvPr/>
              </p14:nvContentPartPr>
              <p14:xfrm>
                <a:off x="4580710" y="4003724"/>
                <a:ext cx="1857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7B60394-CA11-4DE5-9C4E-C92A1AAC6B4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71710" y="3994724"/>
                  <a:ext cx="2034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A01B090-2C39-4544-BD77-8F2158A2BE7A}"/>
                  </a:ext>
                </a:extLst>
              </p14:cNvPr>
              <p14:cNvContentPartPr/>
              <p14:nvPr/>
            </p14:nvContentPartPr>
            <p14:xfrm>
              <a:off x="4872310" y="4021004"/>
              <a:ext cx="154800" cy="241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A01B090-2C39-4544-BD77-8F2158A2BE7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63310" y="4012364"/>
                <a:ext cx="172440" cy="25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4059949D-239C-45E1-A7C6-7DCE4208E372}"/>
              </a:ext>
            </a:extLst>
          </p:cNvPr>
          <p:cNvGrpSpPr/>
          <p:nvPr/>
        </p:nvGrpSpPr>
        <p:grpSpPr>
          <a:xfrm>
            <a:off x="5263990" y="3745964"/>
            <a:ext cx="236160" cy="496080"/>
            <a:chOff x="5263990" y="3745964"/>
            <a:chExt cx="236160" cy="49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EC43C4D-A73E-423C-AFD6-AD6E6E18A852}"/>
                    </a:ext>
                  </a:extLst>
                </p14:cNvPr>
                <p14:cNvContentPartPr/>
                <p14:nvPr/>
              </p14:nvContentPartPr>
              <p14:xfrm>
                <a:off x="5263990" y="3745964"/>
                <a:ext cx="360" cy="461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EC43C4D-A73E-423C-AFD6-AD6E6E18A85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55350" y="3736964"/>
                  <a:ext cx="1800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11A93AA-8B32-4110-9C4B-837546A7BEC4}"/>
                    </a:ext>
                  </a:extLst>
                </p14:cNvPr>
                <p14:cNvContentPartPr/>
                <p14:nvPr/>
              </p14:nvContentPartPr>
              <p14:xfrm>
                <a:off x="5281990" y="3818324"/>
                <a:ext cx="213480" cy="185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11A93AA-8B32-4110-9C4B-837546A7BEC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72990" y="3809324"/>
                  <a:ext cx="2311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7A10F73-F71F-4C55-AF37-EDE661AF2DA3}"/>
                    </a:ext>
                  </a:extLst>
                </p14:cNvPr>
                <p14:cNvContentPartPr/>
                <p14:nvPr/>
              </p14:nvContentPartPr>
              <p14:xfrm>
                <a:off x="5308630" y="3985724"/>
                <a:ext cx="191520" cy="226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7A10F73-F71F-4C55-AF37-EDE661AF2DA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99990" y="3977084"/>
                  <a:ext cx="209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0D10B66-6CAD-4BFE-B742-956A9FDB0410}"/>
                    </a:ext>
                  </a:extLst>
                </p14:cNvPr>
                <p14:cNvContentPartPr/>
                <p14:nvPr/>
              </p14:nvContentPartPr>
              <p14:xfrm>
                <a:off x="5272990" y="4181204"/>
                <a:ext cx="360" cy="60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0D10B66-6CAD-4BFE-B742-956A9FDB041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64350" y="4172204"/>
                  <a:ext cx="18000" cy="7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BAFF2AA-3338-4571-9297-8A25AD6C71F1}"/>
                  </a:ext>
                </a:extLst>
              </p14:cNvPr>
              <p14:cNvContentPartPr/>
              <p14:nvPr/>
            </p14:nvContentPartPr>
            <p14:xfrm>
              <a:off x="5610310" y="3887084"/>
              <a:ext cx="258120" cy="349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BAFF2AA-3338-4571-9297-8A25AD6C71F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01310" y="3878444"/>
                <a:ext cx="27576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D7C0B80-FD0B-4CC9-9F2A-8B09CDC77D20}"/>
                  </a:ext>
                </a:extLst>
              </p14:cNvPr>
              <p14:cNvContentPartPr/>
              <p14:nvPr/>
            </p14:nvContentPartPr>
            <p14:xfrm>
              <a:off x="6506710" y="3683684"/>
              <a:ext cx="360" cy="532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D7C0B80-FD0B-4CC9-9F2A-8B09CDC77D2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98070" y="3675044"/>
                <a:ext cx="1800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A2B04C8-0E37-4CD9-A2B0-CD9882761C3D}"/>
                  </a:ext>
                </a:extLst>
              </p14:cNvPr>
              <p14:cNvContentPartPr/>
              <p14:nvPr/>
            </p14:nvContentPartPr>
            <p14:xfrm>
              <a:off x="6506710" y="3670724"/>
              <a:ext cx="209880" cy="493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A2B04C8-0E37-4CD9-A2B0-CD9882761C3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98070" y="3661724"/>
                <a:ext cx="22752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6FC856-D42C-4204-8713-91CBD7E8FC56}"/>
                  </a:ext>
                </a:extLst>
              </p14:cNvPr>
              <p14:cNvContentPartPr/>
              <p14:nvPr/>
            </p14:nvContentPartPr>
            <p14:xfrm>
              <a:off x="6851950" y="3844244"/>
              <a:ext cx="239760" cy="3020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6FC856-D42C-4204-8713-91CBD7E8FC5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43310" y="3835604"/>
                <a:ext cx="25740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8F94B54-5BD7-4230-A7C7-5E4292F92944}"/>
                  </a:ext>
                </a:extLst>
              </p14:cNvPr>
              <p14:cNvContentPartPr/>
              <p14:nvPr/>
            </p14:nvContentPartPr>
            <p14:xfrm>
              <a:off x="7208350" y="3817964"/>
              <a:ext cx="302400" cy="279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8F94B54-5BD7-4230-A7C7-5E4292F9294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199710" y="3809324"/>
                <a:ext cx="32004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911C92E-75E5-493C-A5DF-2BFA58D89700}"/>
                  </a:ext>
                </a:extLst>
              </p14:cNvPr>
              <p14:cNvContentPartPr/>
              <p14:nvPr/>
            </p14:nvContentPartPr>
            <p14:xfrm>
              <a:off x="7645750" y="3806084"/>
              <a:ext cx="272880" cy="313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911C92E-75E5-493C-A5DF-2BFA58D8970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637110" y="3797444"/>
                <a:ext cx="29052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B322206-DCB7-4037-B378-1FA81A880842}"/>
                  </a:ext>
                </a:extLst>
              </p14:cNvPr>
              <p14:cNvContentPartPr/>
              <p14:nvPr/>
            </p14:nvContentPartPr>
            <p14:xfrm>
              <a:off x="1400830" y="2030924"/>
              <a:ext cx="1512720" cy="18576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B322206-DCB7-4037-B378-1FA81A88084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92190" y="2021924"/>
                <a:ext cx="1530360" cy="187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2578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18FA55-8BCB-4F21-AD2A-05B35A05D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013"/>
            <a:ext cx="9067800" cy="1143000"/>
          </a:xfrm>
        </p:spPr>
        <p:txBody>
          <a:bodyPr/>
          <a:lstStyle/>
          <a:p>
            <a:r>
              <a:rPr lang="en-US" sz="4000" dirty="0">
                <a:latin typeface="Comic Sans MS" panose="030F0702030302020204" pitchFamily="66" charset="0"/>
              </a:rPr>
              <a:t>National Eye Institute (NEI)-RQL Glare 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57B01-F1DD-4587-BA93-D7A528133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Have you experienced glare in the last 7 days?</a:t>
            </a:r>
          </a:p>
          <a:p>
            <a:pPr marL="0" indent="0">
              <a:buNone/>
            </a:pPr>
            <a:r>
              <a:rPr lang="en-US" dirty="0"/>
              <a:t>      -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 No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000" i="1" dirty="0"/>
              <a:t>Item 33 on 161-question baseline (preoperative) questionnaire (20%).</a:t>
            </a:r>
          </a:p>
          <a:p>
            <a:pPr marL="0" indent="0">
              <a:buNone/>
            </a:pPr>
            <a:r>
              <a:rPr lang="en-US" sz="2000" i="1" dirty="0"/>
              <a:t>Item 27 on 129-question post-surgery questionnaires (21%).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/>
              <a:t>   </a:t>
            </a:r>
            <a:r>
              <a:rPr lang="en-US" sz="2000" b="1" dirty="0"/>
              <a:t>Hays, R. D</a:t>
            </a:r>
            <a:r>
              <a:rPr lang="en-US" sz="2000" dirty="0"/>
              <a:t>., </a:t>
            </a:r>
            <a:r>
              <a:rPr lang="en-US" sz="2000" b="1" dirty="0"/>
              <a:t>Mangione, C. M</a:t>
            </a:r>
            <a:r>
              <a:rPr lang="en-US" sz="2000" dirty="0"/>
              <a:t>., </a:t>
            </a:r>
            <a:r>
              <a:rPr lang="en-US" sz="2000" dirty="0" err="1"/>
              <a:t>Ellwein</a:t>
            </a:r>
            <a:r>
              <a:rPr lang="en-US" sz="2000" dirty="0"/>
              <a:t>, L., Lindblad, A. S., </a:t>
            </a:r>
            <a:r>
              <a:rPr lang="en-US" sz="2000" b="1" dirty="0"/>
              <a:t>Spritzer, K. L</a:t>
            </a:r>
            <a:r>
              <a:rPr lang="en-US" sz="2000" dirty="0"/>
              <a:t>.,    McDonnell, P. J., and NEI-RQL Research Group.  (2003).  Psychometric properties of the National Eye Institute – Refractive Error Quality of Life Instrument.  </a:t>
            </a:r>
            <a:r>
              <a:rPr lang="en-US" sz="2000" u="sng" dirty="0"/>
              <a:t>Ophthalmology</a:t>
            </a:r>
            <a:r>
              <a:rPr lang="en-US" sz="2000" dirty="0"/>
              <a:t>, 110 (12), 2292-2301.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0802B1-3938-4426-A3A2-600427F06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68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EF0B58-41AC-4B59-8AFF-B670A4A82F3C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5061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en-US" altLang="en-US" sz="1100"/>
            </a:b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063" name="TextBox 1"/>
          <p:cNvSpPr txBox="1">
            <a:spLocks noChangeArrowheads="1"/>
          </p:cNvSpPr>
          <p:nvPr/>
        </p:nvSpPr>
        <p:spPr bwMode="auto">
          <a:xfrm>
            <a:off x="9427" y="364987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/>
              <a:t>Definition and Picture of Glare 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56A3C97-2028-4BBE-B365-D1AB539B39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727148"/>
              </p:ext>
            </p:extLst>
          </p:nvPr>
        </p:nvGraphicFramePr>
        <p:xfrm>
          <a:off x="228600" y="1066800"/>
          <a:ext cx="8763000" cy="517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" name="Document" r:id="rId3" imgW="6514453" imgH="3410062" progId="Word.Document.8">
                  <p:embed/>
                </p:oleObj>
              </mc:Choice>
              <mc:Fallback>
                <p:oleObj name="Document" r:id="rId3" imgW="6514453" imgH="3410062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066800"/>
                        <a:ext cx="8763000" cy="517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0337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18FA55-8BCB-4F21-AD2A-05B35A05D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82" y="227013"/>
            <a:ext cx="9077417" cy="1143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Picture Glare 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57B01-F1DD-4587-BA93-D7A528133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00200"/>
            <a:ext cx="914399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In the last 7 days, have you noticed any glare?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but ONLY when NOT wearing glasses or contact lenses</a:t>
            </a:r>
          </a:p>
          <a:p>
            <a:pPr marL="400050" lvl="1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Yes, but ONLY when wearing glasses or contact lenses</a:t>
            </a:r>
          </a:p>
          <a:p>
            <a:pPr marL="400050" lvl="1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Yes, when wearing AND when not wearing glasses or contact lenses</a:t>
            </a:r>
          </a:p>
          <a:p>
            <a:pPr marL="400050" lvl="1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No, not at all</a:t>
            </a:r>
          </a:p>
          <a:p>
            <a:pPr marL="914400" lvl="1" indent="-514350">
              <a:buAutoNum type="arabicParenR"/>
            </a:pPr>
            <a:endParaRPr lang="en-US" dirty="0"/>
          </a:p>
          <a:p>
            <a:pPr marL="0" indent="0">
              <a:buNone/>
            </a:pPr>
            <a:r>
              <a:rPr lang="en-US" sz="2000" i="1" dirty="0"/>
              <a:t>  Item 50 on 161-item baseline questionnaire (31%).</a:t>
            </a:r>
          </a:p>
          <a:p>
            <a:pPr marL="0" indent="0">
              <a:buNone/>
            </a:pPr>
            <a:r>
              <a:rPr lang="en-US" sz="2000" i="1" dirty="0"/>
              <a:t>  Item 47 on 129-item post-surgery questionnaire (36%).</a:t>
            </a:r>
          </a:p>
          <a:p>
            <a:pPr marL="0" indent="0">
              <a:buNone/>
            </a:pPr>
            <a:endParaRPr lang="en-US" sz="2400" i="1" dirty="0"/>
          </a:p>
          <a:p>
            <a:pPr marL="514350" indent="-514350">
              <a:buAutoNum type="arabicParenR"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0802B1-3938-4426-A3A2-600427F06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79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1E8498-E309-45CF-A79B-D1B96845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0367"/>
            <a:ext cx="8939360" cy="1143000"/>
          </a:xfrm>
        </p:spPr>
        <p:txBody>
          <a:bodyPr/>
          <a:lstStyle/>
          <a:p>
            <a:r>
              <a:rPr lang="en-US" dirty="0"/>
              <a:t>   </a:t>
            </a:r>
            <a:r>
              <a:rPr lang="en-US" sz="3600" u="sng" dirty="0"/>
              <a:t>28%</a:t>
            </a:r>
            <a:r>
              <a:rPr lang="en-US" sz="3600" dirty="0"/>
              <a:t> (</a:t>
            </a:r>
            <a:r>
              <a:rPr lang="en-US" sz="3400" dirty="0"/>
              <a:t>150/544</a:t>
            </a:r>
            <a:r>
              <a:rPr lang="en-US" sz="3600" dirty="0"/>
              <a:t>) glare on NEI-RQL item</a:t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3C67083-323D-43C2-AD3F-6F82197AEB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920723"/>
              </p:ext>
            </p:extLst>
          </p:nvPr>
        </p:nvGraphicFramePr>
        <p:xfrm>
          <a:off x="2286000" y="2438400"/>
          <a:ext cx="5104320" cy="365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440">
                  <a:extLst>
                    <a:ext uri="{9D8B030D-6E8A-4147-A177-3AD203B41FA5}">
                      <a16:colId xmlns:a16="http://schemas.microsoft.com/office/drawing/2014/main" val="175903524"/>
                    </a:ext>
                  </a:extLst>
                </a:gridCol>
                <a:gridCol w="1701440">
                  <a:extLst>
                    <a:ext uri="{9D8B030D-6E8A-4147-A177-3AD203B41FA5}">
                      <a16:colId xmlns:a16="http://schemas.microsoft.com/office/drawing/2014/main" val="614001878"/>
                    </a:ext>
                  </a:extLst>
                </a:gridCol>
                <a:gridCol w="1701440">
                  <a:extLst>
                    <a:ext uri="{9D8B030D-6E8A-4147-A177-3AD203B41FA5}">
                      <a16:colId xmlns:a16="http://schemas.microsoft.com/office/drawing/2014/main" val="954497068"/>
                    </a:ext>
                  </a:extLst>
                </a:gridCol>
              </a:tblGrid>
              <a:tr h="8300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 marL="113512" marR="113512"/>
                </a:tc>
                <a:extLst>
                  <a:ext uri="{0D108BD9-81ED-4DB2-BD59-A6C34878D82A}">
                    <a16:rowId xmlns:a16="http://schemas.microsoft.com/office/drawing/2014/main" val="2998090266"/>
                  </a:ext>
                </a:extLst>
              </a:tr>
              <a:tr h="830097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297</a:t>
                      </a:r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  35</a:t>
                      </a:r>
                    </a:p>
                  </a:txBody>
                  <a:tcPr marL="113512" marR="113512"/>
                </a:tc>
                <a:extLst>
                  <a:ext uri="{0D108BD9-81ED-4DB2-BD59-A6C34878D82A}">
                    <a16:rowId xmlns:a16="http://schemas.microsoft.com/office/drawing/2014/main" val="4250848176"/>
                  </a:ext>
                </a:extLst>
              </a:tr>
              <a:tr h="1167308"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97</a:t>
                      </a:r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115</a:t>
                      </a:r>
                    </a:p>
                  </a:txBody>
                  <a:tcPr marL="113512" marR="113512"/>
                </a:tc>
                <a:extLst>
                  <a:ext uri="{0D108BD9-81ED-4DB2-BD59-A6C34878D82A}">
                    <a16:rowId xmlns:a16="http://schemas.microsoft.com/office/drawing/2014/main" val="2429397177"/>
                  </a:ext>
                </a:extLst>
              </a:tr>
              <a:tr h="830097">
                <a:tc>
                  <a:txBody>
                    <a:bodyPr/>
                    <a:lstStyle/>
                    <a:p>
                      <a:r>
                        <a:rPr lang="en-US" b="1" dirty="0"/>
                        <a:t>Column totals</a:t>
                      </a:r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394</a:t>
                      </a:r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 (</a:t>
                      </a:r>
                      <a:r>
                        <a:rPr lang="en-US" u="sng" dirty="0"/>
                        <a:t>28%</a:t>
                      </a:r>
                      <a:r>
                        <a:rPr lang="en-US" dirty="0"/>
                        <a:t>)</a:t>
                      </a:r>
                    </a:p>
                  </a:txBody>
                  <a:tcPr marL="113512" marR="113512"/>
                </a:tc>
                <a:extLst>
                  <a:ext uri="{0D108BD9-81ED-4DB2-BD59-A6C34878D82A}">
                    <a16:rowId xmlns:a16="http://schemas.microsoft.com/office/drawing/2014/main" val="268866335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C78B6-85D0-441E-A79A-5295E9FD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2C435-EE3B-4879-9ADC-BDF322EF7995}"/>
              </a:ext>
            </a:extLst>
          </p:cNvPr>
          <p:cNvSpPr txBox="1"/>
          <p:nvPr/>
        </p:nvSpPr>
        <p:spPr>
          <a:xfrm>
            <a:off x="2362200" y="1808717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Have you experienced glare in the last 7 days? (NEI-RQL)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7115FF-8A28-4186-B358-8D0D73E3F405}"/>
              </a:ext>
            </a:extLst>
          </p:cNvPr>
          <p:cNvSpPr txBox="1"/>
          <p:nvPr/>
        </p:nvSpPr>
        <p:spPr>
          <a:xfrm>
            <a:off x="152400" y="3429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last 7 days, have you noticed any glare? (Picture)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BF9C0-425A-44DA-B3F5-0F2A560B00E9}"/>
              </a:ext>
            </a:extLst>
          </p:cNvPr>
          <p:cNvSpPr txBox="1"/>
          <p:nvPr/>
        </p:nvSpPr>
        <p:spPr>
          <a:xfrm>
            <a:off x="304800" y="228848"/>
            <a:ext cx="114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Baseline</a:t>
            </a:r>
          </a:p>
          <a:p>
            <a:r>
              <a:rPr lang="en-US" dirty="0">
                <a:highlight>
                  <a:srgbClr val="FFFF00"/>
                </a:highlight>
              </a:rPr>
              <a:t>n = 544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sz="1200" dirty="0">
                <a:highlight>
                  <a:srgbClr val="FFFF00"/>
                </a:highlight>
              </a:rPr>
              <a:t>(Note: This includes all available data so is larger than analytic sample.)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38156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1E8498-E309-45CF-A79B-D1B96845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0367"/>
            <a:ext cx="8939360" cy="1143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3600" dirty="0"/>
              <a:t>28% glare on NEI-RQL item</a:t>
            </a:r>
            <a:br>
              <a:rPr lang="en-US" sz="3600" dirty="0"/>
            </a:br>
            <a:r>
              <a:rPr lang="en-US" sz="3600" u="sng" dirty="0"/>
              <a:t>39%</a:t>
            </a:r>
            <a:r>
              <a:rPr lang="en-US" sz="3600" dirty="0"/>
              <a:t> glare on Picture item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3C67083-323D-43C2-AD3F-6F82197AEB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86000" y="2438400"/>
          <a:ext cx="6805760" cy="365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440">
                  <a:extLst>
                    <a:ext uri="{9D8B030D-6E8A-4147-A177-3AD203B41FA5}">
                      <a16:colId xmlns:a16="http://schemas.microsoft.com/office/drawing/2014/main" val="175903524"/>
                    </a:ext>
                  </a:extLst>
                </a:gridCol>
                <a:gridCol w="1701440">
                  <a:extLst>
                    <a:ext uri="{9D8B030D-6E8A-4147-A177-3AD203B41FA5}">
                      <a16:colId xmlns:a16="http://schemas.microsoft.com/office/drawing/2014/main" val="614001878"/>
                    </a:ext>
                  </a:extLst>
                </a:gridCol>
                <a:gridCol w="1701440">
                  <a:extLst>
                    <a:ext uri="{9D8B030D-6E8A-4147-A177-3AD203B41FA5}">
                      <a16:colId xmlns:a16="http://schemas.microsoft.com/office/drawing/2014/main" val="954497068"/>
                    </a:ext>
                  </a:extLst>
                </a:gridCol>
                <a:gridCol w="1701440">
                  <a:extLst>
                    <a:ext uri="{9D8B030D-6E8A-4147-A177-3AD203B41FA5}">
                      <a16:colId xmlns:a16="http://schemas.microsoft.com/office/drawing/2014/main" val="4237295458"/>
                    </a:ext>
                  </a:extLst>
                </a:gridCol>
              </a:tblGrid>
              <a:tr h="8300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Row Totals</a:t>
                      </a:r>
                    </a:p>
                  </a:txBody>
                  <a:tcPr marL="113512" marR="113512"/>
                </a:tc>
                <a:extLst>
                  <a:ext uri="{0D108BD9-81ED-4DB2-BD59-A6C34878D82A}">
                    <a16:rowId xmlns:a16="http://schemas.microsoft.com/office/drawing/2014/main" val="2998090266"/>
                  </a:ext>
                </a:extLst>
              </a:tr>
              <a:tr h="830097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297</a:t>
                      </a:r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  35</a:t>
                      </a:r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332</a:t>
                      </a:r>
                    </a:p>
                  </a:txBody>
                  <a:tcPr marL="113512" marR="113512"/>
                </a:tc>
                <a:extLst>
                  <a:ext uri="{0D108BD9-81ED-4DB2-BD59-A6C34878D82A}">
                    <a16:rowId xmlns:a16="http://schemas.microsoft.com/office/drawing/2014/main" val="4250848176"/>
                  </a:ext>
                </a:extLst>
              </a:tr>
              <a:tr h="1167308"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97</a:t>
                      </a:r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115</a:t>
                      </a:r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212 (</a:t>
                      </a:r>
                      <a:r>
                        <a:rPr lang="en-US" u="sng" dirty="0"/>
                        <a:t>39%</a:t>
                      </a:r>
                      <a:r>
                        <a:rPr lang="en-US" dirty="0"/>
                        <a:t>)</a:t>
                      </a:r>
                    </a:p>
                  </a:txBody>
                  <a:tcPr marL="113512" marR="113512"/>
                </a:tc>
                <a:extLst>
                  <a:ext uri="{0D108BD9-81ED-4DB2-BD59-A6C34878D82A}">
                    <a16:rowId xmlns:a16="http://schemas.microsoft.com/office/drawing/2014/main" val="2429397177"/>
                  </a:ext>
                </a:extLst>
              </a:tr>
              <a:tr h="830097">
                <a:tc>
                  <a:txBody>
                    <a:bodyPr/>
                    <a:lstStyle/>
                    <a:p>
                      <a:r>
                        <a:rPr lang="en-US" b="1" dirty="0"/>
                        <a:t>Column totals</a:t>
                      </a:r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394</a:t>
                      </a:r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 (</a:t>
                      </a:r>
                      <a:r>
                        <a:rPr lang="en-US" u="sng" dirty="0"/>
                        <a:t>28%</a:t>
                      </a:r>
                      <a:r>
                        <a:rPr lang="en-US" dirty="0"/>
                        <a:t>)</a:t>
                      </a:r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544</a:t>
                      </a:r>
                    </a:p>
                  </a:txBody>
                  <a:tcPr marL="113512" marR="113512"/>
                </a:tc>
                <a:extLst>
                  <a:ext uri="{0D108BD9-81ED-4DB2-BD59-A6C34878D82A}">
                    <a16:rowId xmlns:a16="http://schemas.microsoft.com/office/drawing/2014/main" val="268866335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C78B6-85D0-441E-A79A-5295E9FD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2C435-EE3B-4879-9ADC-BDF322EF7995}"/>
              </a:ext>
            </a:extLst>
          </p:cNvPr>
          <p:cNvSpPr txBox="1"/>
          <p:nvPr/>
        </p:nvSpPr>
        <p:spPr>
          <a:xfrm>
            <a:off x="2362200" y="1808717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Have you experienced glare in the last 7 days? (NEI-RQL)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7115FF-8A28-4186-B358-8D0D73E3F405}"/>
              </a:ext>
            </a:extLst>
          </p:cNvPr>
          <p:cNvSpPr txBox="1"/>
          <p:nvPr/>
        </p:nvSpPr>
        <p:spPr>
          <a:xfrm>
            <a:off x="152400" y="3429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last 7 days, have you noticed any glare? (Picture)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BF9C0-425A-44DA-B3F5-0F2A560B00E9}"/>
              </a:ext>
            </a:extLst>
          </p:cNvPr>
          <p:cNvSpPr txBox="1"/>
          <p:nvPr/>
        </p:nvSpPr>
        <p:spPr>
          <a:xfrm>
            <a:off x="304800" y="228848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Baseline</a:t>
            </a:r>
          </a:p>
          <a:p>
            <a:r>
              <a:rPr lang="en-US" dirty="0">
                <a:highlight>
                  <a:srgbClr val="FFFF00"/>
                </a:highlight>
              </a:rPr>
              <a:t>N = 544</a:t>
            </a:r>
          </a:p>
          <a:p>
            <a:endParaRPr lang="en-US" sz="1200" dirty="0">
              <a:highlight>
                <a:srgbClr val="FFFF00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FC942D-0E5E-44B4-ADEF-E306DC6C636F}"/>
              </a:ext>
            </a:extLst>
          </p:cNvPr>
          <p:cNvSpPr txBox="1"/>
          <p:nvPr/>
        </p:nvSpPr>
        <p:spPr>
          <a:xfrm>
            <a:off x="2286000" y="617168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76% agreement; kappa =0.46 (r = 0.48)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C8ECFE-05C5-45D7-8DBA-4E62FF6FE23D}"/>
              </a:ext>
            </a:extLst>
          </p:cNvPr>
          <p:cNvGrpSpPr/>
          <p:nvPr/>
        </p:nvGrpSpPr>
        <p:grpSpPr>
          <a:xfrm>
            <a:off x="390310" y="869917"/>
            <a:ext cx="27000" cy="9000"/>
            <a:chOff x="390310" y="869917"/>
            <a:chExt cx="27000" cy="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AC63B41-43FB-4FAA-B510-3141E56DB8A9}"/>
                    </a:ext>
                  </a:extLst>
                </p14:cNvPr>
                <p14:cNvContentPartPr/>
                <p14:nvPr/>
              </p14:nvContentPartPr>
              <p14:xfrm>
                <a:off x="390310" y="878557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AC63B41-43FB-4FAA-B510-3141E56DB8A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1670" y="86955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C82FE15-ED9D-4FB1-AD82-1DC075528D87}"/>
                    </a:ext>
                  </a:extLst>
                </p14:cNvPr>
                <p14:cNvContentPartPr/>
                <p14:nvPr/>
              </p14:nvContentPartPr>
              <p14:xfrm>
                <a:off x="416950" y="869917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C82FE15-ED9D-4FB1-AD82-1DC075528D8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7950" y="86091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6D43911-AD5C-4E8C-904A-5600CACB94E9}"/>
                    </a:ext>
                  </a:extLst>
                </p14:cNvPr>
                <p14:cNvContentPartPr/>
                <p14:nvPr/>
              </p14:nvContentPartPr>
              <p14:xfrm>
                <a:off x="416950" y="869917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6D43911-AD5C-4E8C-904A-5600CACB94E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7950" y="86091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B971D76-7BDB-4FF1-B24D-62B5312C7A12}"/>
                  </a:ext>
                </a:extLst>
              </p14:cNvPr>
              <p14:cNvContentPartPr/>
              <p14:nvPr/>
            </p14:nvContentPartPr>
            <p14:xfrm>
              <a:off x="1499830" y="869917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B971D76-7BDB-4FF1-B24D-62B5312C7A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1190" y="86091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97595ED-2C6C-456F-978E-5374F8FFAE2E}"/>
                  </a:ext>
                </a:extLst>
              </p14:cNvPr>
              <p14:cNvContentPartPr/>
              <p14:nvPr/>
            </p14:nvContentPartPr>
            <p14:xfrm>
              <a:off x="505870" y="878557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97595ED-2C6C-456F-978E-5374F8FFAE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870" y="86955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173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99EB047E-CB8F-4F70-BB05-3FF22152A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92F42ACB-E7B5-4F67-A54F-5F1CBD0063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Comic Sans MS" panose="030F0702030302020204" pitchFamily="66" charset="0"/>
              </a:rPr>
              <a:t>Guidelines for Interpreting Kappa</a:t>
            </a:r>
          </a:p>
        </p:txBody>
      </p:sp>
      <p:graphicFrame>
        <p:nvGraphicFramePr>
          <p:cNvPr id="29894" name="Group 198">
            <a:extLst>
              <a:ext uri="{FF2B5EF4-FFF2-40B4-BE49-F238E27FC236}">
                <a16:creationId xmlns:a16="http://schemas.microsoft.com/office/drawing/2014/main" id="{375211DB-DA53-4699-BD21-FCC9119460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263860"/>
              </p:ext>
            </p:extLst>
          </p:nvPr>
        </p:nvGraphicFramePr>
        <p:xfrm>
          <a:off x="457200" y="1600200"/>
          <a:ext cx="8229600" cy="4635504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Conclusion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50000">
                          <a:srgbClr val="376FA7"/>
                        </a:gs>
                        <a:gs pos="100000">
                          <a:srgbClr val="2A568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Kappa </a:t>
                      </a:r>
                    </a:p>
                  </a:txBody>
                  <a:tcPr marT="45709" marB="45709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50000">
                          <a:srgbClr val="376FA7"/>
                        </a:gs>
                        <a:gs pos="100000">
                          <a:srgbClr val="2A568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Conclusion </a:t>
                      </a:r>
                    </a:p>
                  </a:txBody>
                  <a:tcPr marT="45709" marB="45709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50000">
                          <a:srgbClr val="376FA7"/>
                        </a:gs>
                        <a:gs pos="100000">
                          <a:srgbClr val="2A568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Kappa</a:t>
                      </a:r>
                    </a:p>
                  </a:txBody>
                  <a:tcPr marT="45709" marB="45709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50000">
                          <a:srgbClr val="376FA7"/>
                        </a:gs>
                        <a:gs pos="100000">
                          <a:srgbClr val="2A568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Poor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&lt; 0.0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Slight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.00 - .20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Poor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&lt; .40 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Fair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.21 - .40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ighlight>
                            <a:srgbClr val="FFFF00"/>
                          </a:highlight>
                          <a:latin typeface="Arial" charset="0"/>
                        </a:rPr>
                        <a:t>Fair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ighlight>
                            <a:srgbClr val="FFFF00"/>
                          </a:highlight>
                          <a:latin typeface="Arial" charset="0"/>
                        </a:rPr>
                        <a:t>.40 - .59 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ighlight>
                            <a:srgbClr val="FFFF00"/>
                          </a:highlight>
                          <a:latin typeface="Arial" charset="0"/>
                        </a:rPr>
                        <a:t>Moderate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ighlight>
                            <a:srgbClr val="FFFF00"/>
                          </a:highlight>
                          <a:latin typeface="Arial" charset="0"/>
                        </a:rPr>
                        <a:t>.41 - .60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Good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.60 - .74 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Substantial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.61 - .80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6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Excellent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&gt; .74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Almost perfect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.81 - 1.00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Fleiss (1981)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Landis and Koch (1977)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400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>
            <a:extLst>
              <a:ext uri="{FF2B5EF4-FFF2-40B4-BE49-F238E27FC236}">
                <a16:creationId xmlns:a16="http://schemas.microsoft.com/office/drawing/2014/main" id="{26FF85F8-7287-43BF-AAA2-F90F9888A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3" y="450850"/>
            <a:ext cx="8702674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434" tIns="39511" rIns="80434" bIns="3951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mic Sans MS" panose="030F0702030302020204" pitchFamily="66" charset="0"/>
              </a:rPr>
              <a:t>I am more sensitive than other people.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5123" name="Rectangle 1027">
            <a:extLst>
              <a:ext uri="{FF2B5EF4-FFF2-40B4-BE49-F238E27FC236}">
                <a16:creationId xmlns:a16="http://schemas.microsoft.com/office/drawing/2014/main" id="{15D9F193-2F21-4CE7-8694-08DBE4510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338" y="2401888"/>
            <a:ext cx="4978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</a:pPr>
            <a:endParaRPr lang="en-US" altLang="en-US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5124" name="Rectangle 1028">
            <a:extLst>
              <a:ext uri="{FF2B5EF4-FFF2-40B4-BE49-F238E27FC236}">
                <a16:creationId xmlns:a16="http://schemas.microsoft.com/office/drawing/2014/main" id="{7C3470E0-7F64-46FE-AD51-DDFE040F9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863" y="2401888"/>
            <a:ext cx="4492625" cy="22796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</a:pPr>
            <a:endParaRPr lang="en-US" altLang="en-US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3" name="Line 1029">
            <a:extLst>
              <a:ext uri="{FF2B5EF4-FFF2-40B4-BE49-F238E27FC236}">
                <a16:creationId xmlns:a16="http://schemas.microsoft.com/office/drawing/2014/main" id="{C638297E-B296-4608-82EE-3A3F0A39C9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0400" y="2425700"/>
            <a:ext cx="0" cy="254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44"/>
          </a:p>
        </p:txBody>
      </p:sp>
      <p:sp>
        <p:nvSpPr>
          <p:cNvPr id="17414" name="Line 1030">
            <a:extLst>
              <a:ext uri="{FF2B5EF4-FFF2-40B4-BE49-F238E27FC236}">
                <a16:creationId xmlns:a16="http://schemas.microsoft.com/office/drawing/2014/main" id="{1907CECB-B6C6-4E64-9E7A-2359647DD2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3450" y="3519488"/>
            <a:ext cx="5438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44"/>
          </a:p>
        </p:txBody>
      </p:sp>
      <p:sp>
        <p:nvSpPr>
          <p:cNvPr id="17415" name="Rectangle 1031">
            <a:extLst>
              <a:ext uri="{FF2B5EF4-FFF2-40B4-BE49-F238E27FC236}">
                <a16:creationId xmlns:a16="http://schemas.microsoft.com/office/drawing/2014/main" id="{FEC867DD-AC6E-4E63-90F2-420569AF2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1622425"/>
            <a:ext cx="1512888" cy="331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MMPI 317</a:t>
            </a:r>
          </a:p>
        </p:txBody>
      </p:sp>
      <p:sp>
        <p:nvSpPr>
          <p:cNvPr id="17416" name="Rectangle 1032">
            <a:extLst>
              <a:ext uri="{FF2B5EF4-FFF2-40B4-BE49-F238E27FC236}">
                <a16:creationId xmlns:a16="http://schemas.microsoft.com/office/drawing/2014/main" id="{A7A726DE-823F-4F7B-996B-610620D4C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2028825"/>
            <a:ext cx="731838" cy="331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17417" name="Rectangle 1033">
            <a:extLst>
              <a:ext uri="{FF2B5EF4-FFF2-40B4-BE49-F238E27FC236}">
                <a16:creationId xmlns:a16="http://schemas.microsoft.com/office/drawing/2014/main" id="{18C3B011-6631-447D-9C3D-C6EFB5A58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0" y="2074863"/>
            <a:ext cx="793750" cy="330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False</a:t>
            </a:r>
          </a:p>
        </p:txBody>
      </p:sp>
      <p:sp>
        <p:nvSpPr>
          <p:cNvPr id="17418" name="Rectangle 1034">
            <a:extLst>
              <a:ext uri="{FF2B5EF4-FFF2-40B4-BE49-F238E27FC236}">
                <a16:creationId xmlns:a16="http://schemas.microsoft.com/office/drawing/2014/main" id="{7037FA86-1FF0-483C-B211-6003E557D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2819400"/>
            <a:ext cx="614363" cy="331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 dirty="0">
                <a:solidFill>
                  <a:schemeClr val="tx1"/>
                </a:solidFill>
                <a:highlight>
                  <a:srgbClr val="00FFFF"/>
                </a:highlight>
              </a:rPr>
              <a:t>169</a:t>
            </a:r>
          </a:p>
        </p:txBody>
      </p:sp>
      <p:sp>
        <p:nvSpPr>
          <p:cNvPr id="17419" name="Rectangle 1035">
            <a:extLst>
              <a:ext uri="{FF2B5EF4-FFF2-40B4-BE49-F238E27FC236}">
                <a16:creationId xmlns:a16="http://schemas.microsoft.com/office/drawing/2014/main" id="{5C6184A0-5252-43A7-BC6C-50C5158D5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2819400"/>
            <a:ext cx="446088" cy="331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7420" name="Rectangle 1036">
            <a:extLst>
              <a:ext uri="{FF2B5EF4-FFF2-40B4-BE49-F238E27FC236}">
                <a16:creationId xmlns:a16="http://schemas.microsoft.com/office/drawing/2014/main" id="{1D0298CB-453B-4F0F-8167-2357B7A87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050" y="3813175"/>
            <a:ext cx="685800" cy="330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  21</a:t>
            </a:r>
          </a:p>
        </p:txBody>
      </p:sp>
      <p:sp>
        <p:nvSpPr>
          <p:cNvPr id="17421" name="Rectangle 1037">
            <a:extLst>
              <a:ext uri="{FF2B5EF4-FFF2-40B4-BE49-F238E27FC236}">
                <a16:creationId xmlns:a16="http://schemas.microsoft.com/office/drawing/2014/main" id="{AA3646F0-1505-4613-974A-1D16D1E79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3813175"/>
            <a:ext cx="446088" cy="330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 dirty="0">
                <a:solidFill>
                  <a:schemeClr val="tx1"/>
                </a:solidFill>
                <a:highlight>
                  <a:srgbClr val="00FFFF"/>
                </a:highlight>
              </a:rPr>
              <a:t>95</a:t>
            </a:r>
          </a:p>
        </p:txBody>
      </p:sp>
      <p:sp>
        <p:nvSpPr>
          <p:cNvPr id="17422" name="Rectangle 1038">
            <a:extLst>
              <a:ext uri="{FF2B5EF4-FFF2-40B4-BE49-F238E27FC236}">
                <a16:creationId xmlns:a16="http://schemas.microsoft.com/office/drawing/2014/main" id="{4FB042FC-173A-4956-9FAF-457BEA46B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738" y="2887663"/>
            <a:ext cx="731837" cy="330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17423" name="Rectangle 1039">
            <a:extLst>
              <a:ext uri="{FF2B5EF4-FFF2-40B4-BE49-F238E27FC236}">
                <a16:creationId xmlns:a16="http://schemas.microsoft.com/office/drawing/2014/main" id="{0B8C6687-71A0-4692-9B00-29FD28E65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063" y="3813175"/>
            <a:ext cx="793750" cy="330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False</a:t>
            </a:r>
          </a:p>
        </p:txBody>
      </p:sp>
      <p:sp>
        <p:nvSpPr>
          <p:cNvPr id="17424" name="Rectangle 1040">
            <a:extLst>
              <a:ext uri="{FF2B5EF4-FFF2-40B4-BE49-F238E27FC236}">
                <a16:creationId xmlns:a16="http://schemas.microsoft.com/office/drawing/2014/main" id="{8160DAE7-08E7-438B-A265-C7A39CD85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3270250"/>
            <a:ext cx="1512888" cy="331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MMPI 362</a:t>
            </a:r>
          </a:p>
        </p:txBody>
      </p:sp>
      <p:sp>
        <p:nvSpPr>
          <p:cNvPr id="17425" name="Rectangle 1041">
            <a:extLst>
              <a:ext uri="{FF2B5EF4-FFF2-40B4-BE49-F238E27FC236}">
                <a16:creationId xmlns:a16="http://schemas.microsoft.com/office/drawing/2014/main" id="{68FD91FC-23E9-46D6-B4A0-AD9E72102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5950" y="2819400"/>
            <a:ext cx="612775" cy="331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184</a:t>
            </a:r>
          </a:p>
        </p:txBody>
      </p:sp>
      <p:sp>
        <p:nvSpPr>
          <p:cNvPr id="17426" name="Rectangle 1042">
            <a:extLst>
              <a:ext uri="{FF2B5EF4-FFF2-40B4-BE49-F238E27FC236}">
                <a16:creationId xmlns:a16="http://schemas.microsoft.com/office/drawing/2014/main" id="{C63130E0-2D1B-4375-8F5B-47053DFA6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175" y="3813175"/>
            <a:ext cx="614363" cy="330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116</a:t>
            </a:r>
          </a:p>
        </p:txBody>
      </p:sp>
      <p:sp>
        <p:nvSpPr>
          <p:cNvPr id="17427" name="Rectangle 1043">
            <a:extLst>
              <a:ext uri="{FF2B5EF4-FFF2-40B4-BE49-F238E27FC236}">
                <a16:creationId xmlns:a16="http://schemas.microsoft.com/office/drawing/2014/main" id="{A627C5B4-72F5-473C-A63F-4462E9B87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7863" y="4760913"/>
            <a:ext cx="614362" cy="3317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190</a:t>
            </a:r>
          </a:p>
        </p:txBody>
      </p:sp>
      <p:sp>
        <p:nvSpPr>
          <p:cNvPr id="17428" name="Rectangle 1044">
            <a:extLst>
              <a:ext uri="{FF2B5EF4-FFF2-40B4-BE49-F238E27FC236}">
                <a16:creationId xmlns:a16="http://schemas.microsoft.com/office/drawing/2014/main" id="{8CA41BB4-C26B-4C70-8294-903946A8C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3063" y="4760913"/>
            <a:ext cx="614362" cy="3317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110</a:t>
            </a:r>
          </a:p>
        </p:txBody>
      </p:sp>
      <p:sp>
        <p:nvSpPr>
          <p:cNvPr id="17429" name="Rectangle 1045">
            <a:extLst>
              <a:ext uri="{FF2B5EF4-FFF2-40B4-BE49-F238E27FC236}">
                <a16:creationId xmlns:a16="http://schemas.microsoft.com/office/drawing/2014/main" id="{C6DA8766-ADA2-4054-8493-C99BE9BE0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2" y="5302250"/>
            <a:ext cx="8770933" cy="65249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sz="2400" b="0" dirty="0">
                <a:solidFill>
                  <a:schemeClr val="tx1"/>
                </a:solidFill>
              </a:rPr>
              <a:t>                      88% agreement; kappa = 0.74 (r = 0.75)</a:t>
            </a:r>
          </a:p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33" dirty="0">
              <a:solidFill>
                <a:schemeClr val="tx1"/>
              </a:solidFill>
            </a:endParaRPr>
          </a:p>
        </p:txBody>
      </p:sp>
      <p:sp>
        <p:nvSpPr>
          <p:cNvPr id="5142" name="TextBox 1">
            <a:extLst>
              <a:ext uri="{FF2B5EF4-FFF2-40B4-BE49-F238E27FC236}">
                <a16:creationId xmlns:a16="http://schemas.microsoft.com/office/drawing/2014/main" id="{C992519D-B7E9-4D94-97A1-84248FCFD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5938838"/>
            <a:ext cx="87026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>
                <a:latin typeface="Times New Roman" panose="02020603050405020304" pitchFamily="18" charset="0"/>
              </a:rPr>
              <a:t>Hays, R. D., &amp; Revetto, J. P. (1992). </a:t>
            </a:r>
            <a:r>
              <a:rPr lang="en-US" altLang="en-US" sz="1400">
                <a:latin typeface="Times New Roman" panose="02020603050405020304" pitchFamily="18" charset="0"/>
              </a:rPr>
              <a:t>Old and new MMPI-derived scales and the Short-MAST as screening tools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for alcohol disorder. </a:t>
            </a:r>
            <a:r>
              <a:rPr lang="en-US" altLang="en-US" sz="1400" u="sng">
                <a:latin typeface="Times New Roman" panose="02020603050405020304" pitchFamily="18" charset="0"/>
              </a:rPr>
              <a:t>Alcohol and Alcoholism</a:t>
            </a:r>
            <a:r>
              <a:rPr lang="en-US" altLang="en-US" sz="1400">
                <a:latin typeface="Times New Roman" panose="02020603050405020304" pitchFamily="18" charset="0"/>
              </a:rPr>
              <a:t>, 27, 685-695.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75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99EB047E-CB8F-4F70-BB05-3FF22152A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92F42ACB-E7B5-4F67-A54F-5F1CBD0063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Comic Sans MS" panose="030F0702030302020204" pitchFamily="66" charset="0"/>
              </a:rPr>
              <a:t>Guidelines for Interpreting Kappa</a:t>
            </a:r>
          </a:p>
        </p:txBody>
      </p:sp>
      <p:graphicFrame>
        <p:nvGraphicFramePr>
          <p:cNvPr id="29894" name="Group 198">
            <a:extLst>
              <a:ext uri="{FF2B5EF4-FFF2-40B4-BE49-F238E27FC236}">
                <a16:creationId xmlns:a16="http://schemas.microsoft.com/office/drawing/2014/main" id="{375211DB-DA53-4699-BD21-FCC9119460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865515"/>
              </p:ext>
            </p:extLst>
          </p:nvPr>
        </p:nvGraphicFramePr>
        <p:xfrm>
          <a:off x="457200" y="1600200"/>
          <a:ext cx="8229600" cy="4635504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Conclusion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50000">
                          <a:srgbClr val="376FA7"/>
                        </a:gs>
                        <a:gs pos="100000">
                          <a:srgbClr val="2A568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Kappa </a:t>
                      </a:r>
                    </a:p>
                  </a:txBody>
                  <a:tcPr marT="45709" marB="45709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50000">
                          <a:srgbClr val="376FA7"/>
                        </a:gs>
                        <a:gs pos="100000">
                          <a:srgbClr val="2A568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Conclusion </a:t>
                      </a:r>
                    </a:p>
                  </a:txBody>
                  <a:tcPr marT="45709" marB="45709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50000">
                          <a:srgbClr val="376FA7"/>
                        </a:gs>
                        <a:gs pos="100000">
                          <a:srgbClr val="2A568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Kappa</a:t>
                      </a:r>
                    </a:p>
                  </a:txBody>
                  <a:tcPr marT="45709" marB="45709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50000">
                          <a:srgbClr val="376FA7"/>
                        </a:gs>
                        <a:gs pos="100000">
                          <a:srgbClr val="2A568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Poor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&lt; 0.0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Slight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.00 - .20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Poor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&lt; .40 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Fair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.21 - .40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Fair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.40 - .59 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Moderate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.41 - .60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ighlight>
                            <a:srgbClr val="FFFF00"/>
                          </a:highlight>
                          <a:latin typeface="Arial" charset="0"/>
                        </a:rPr>
                        <a:t>Good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ighlight>
                            <a:srgbClr val="FFFF00"/>
                          </a:highlight>
                          <a:latin typeface="Arial" charset="0"/>
                        </a:rPr>
                        <a:t>.60 - .74 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ighlight>
                            <a:srgbClr val="FFFF00"/>
                          </a:highlight>
                          <a:latin typeface="Arial" charset="0"/>
                        </a:rPr>
                        <a:t>Substantial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ighlight>
                            <a:srgbClr val="FFFF00"/>
                          </a:highlight>
                          <a:latin typeface="Arial" charset="0"/>
                        </a:rPr>
                        <a:t>.61 - .80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6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Excellent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&gt; .74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Almost perfect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.81 - 1.00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Fleiss (1981)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Landis and Koch (1977)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85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B282E-1440-4412-AD00-A40B514C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90" y="136525"/>
            <a:ext cx="8729709" cy="1143000"/>
          </a:xfrm>
        </p:spPr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8C7AD-504B-4AC2-A455-E5D6603A0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11" y="1219200"/>
            <a:ext cx="8839200" cy="4908550"/>
          </a:xfrm>
        </p:spPr>
        <p:txBody>
          <a:bodyPr/>
          <a:lstStyle/>
          <a:p>
            <a:r>
              <a:rPr lang="en-US" sz="3000" dirty="0"/>
              <a:t>Preparation of this seminar was supported in part by the University of California, Los Angeles (UCLA), Resource Centers for Minority Aging Research Center for Health Improvement of Minority Elderly (RCMAR/CHIME) under NIH/NIA Grant P30-AG021684.</a:t>
            </a:r>
          </a:p>
          <a:p>
            <a:r>
              <a:rPr lang="en-US" sz="3000" dirty="0"/>
              <a:t>The opinions expressed do not necessarily represent those of the National Institute of Aging, National Eye Institute, or the United States Food and Drug Administration.</a:t>
            </a:r>
          </a:p>
          <a:p>
            <a:r>
              <a:rPr lang="en-US" sz="3000" dirty="0"/>
              <a:t>I am responsible for all errors or omissions.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69437-10AC-4C3F-BDF0-EFC89E6AA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87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4ED93F-1055-4D1D-87F9-60DA42F6B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36525"/>
            <a:ext cx="8610600" cy="1143000"/>
          </a:xfrm>
        </p:spPr>
        <p:txBody>
          <a:bodyPr/>
          <a:lstStyle/>
          <a:p>
            <a:r>
              <a:rPr lang="en-US" sz="4000" dirty="0"/>
              <a:t>Kappa of </a:t>
            </a:r>
            <a:r>
              <a:rPr lang="en-US" sz="4000" u="sng" dirty="0"/>
              <a:t>0.46</a:t>
            </a:r>
            <a:r>
              <a:rPr lang="en-US" sz="4000" dirty="0"/>
              <a:t> is comparable to reliability of single items in multi-item scales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CA2B9B6-E43E-4EFD-94D7-219DD3403F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234414"/>
              </p:ext>
            </p:extLst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427745308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82182887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6661026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Item Reliability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Scale Reliability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scale 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28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371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0.47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765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024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0.44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292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048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45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683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887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04923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FA0CF-3AAB-40C0-9335-54F9ACA6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77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88197-8954-41EE-85BC-C541E7F5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60337"/>
            <a:ext cx="8915400" cy="1143000"/>
          </a:xfrm>
        </p:spPr>
        <p:txBody>
          <a:bodyPr/>
          <a:lstStyle/>
          <a:p>
            <a:r>
              <a:rPr lang="en-US" dirty="0"/>
              <a:t> Two-Item Glare Scale (alpha = 0.64)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A5EC508-C3F4-465A-A9BA-E3E2499FC7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739991"/>
              </p:ext>
            </p:extLst>
          </p:nvPr>
        </p:nvGraphicFramePr>
        <p:xfrm>
          <a:off x="533400" y="1600200"/>
          <a:ext cx="81534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332623756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4106583631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96521400"/>
                    </a:ext>
                  </a:extLst>
                </a:gridCol>
              </a:tblGrid>
              <a:tr h="746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Picture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562377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78258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962796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937354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68354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D1E3D-9867-41E8-A0BC-52F2E3FB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78455D-90EE-4A14-860A-6A1412AC6B74}"/>
              </a:ext>
            </a:extLst>
          </p:cNvPr>
          <p:cNvSpPr txBox="1"/>
          <p:nvPr/>
        </p:nvSpPr>
        <p:spPr>
          <a:xfrm>
            <a:off x="533400" y="5410200"/>
            <a:ext cx="8305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Excellent (0.90 or above), Good (0.80-0.89), Acceptable (0.70-0.79), </a:t>
            </a:r>
            <a:r>
              <a:rPr lang="en-US" dirty="0">
                <a:highlight>
                  <a:srgbClr val="FFFF00"/>
                </a:highlight>
              </a:rPr>
              <a:t>Questionable (0.60-0.69)</a:t>
            </a:r>
            <a:r>
              <a:rPr lang="en-US" dirty="0"/>
              <a:t>, Poor (0.50-0.59), Unacceptable (&lt;0.50)</a:t>
            </a:r>
          </a:p>
          <a:p>
            <a:endParaRPr lang="en-US" sz="1400" dirty="0"/>
          </a:p>
          <a:p>
            <a:r>
              <a:rPr lang="en-US" sz="1400" dirty="0"/>
              <a:t>George, D., &amp; Mallery, P. (2003). </a:t>
            </a:r>
            <a:r>
              <a:rPr lang="en-US" sz="1400" i="1" dirty="0"/>
              <a:t>SPSS for Windows step by step: A simple guide and</a:t>
            </a:r>
          </a:p>
          <a:p>
            <a:r>
              <a:rPr lang="en-US" sz="1400" i="1" dirty="0"/>
              <a:t>reference. 11.0 update </a:t>
            </a:r>
            <a:r>
              <a:rPr lang="en-US" sz="1400" dirty="0"/>
              <a:t>(4th ed.). Boston: Allyn &amp; Bacon (p. 231). Nunnally JC: Psychometric Theory, New York, McGraw-Hill, 1978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40436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3">
            <a:extLst>
              <a:ext uri="{FF2B5EF4-FFF2-40B4-BE49-F238E27FC236}">
                <a16:creationId xmlns:a16="http://schemas.microsoft.com/office/drawing/2014/main" id="{F721A9A7-6236-4463-BD17-863A65BE7C1A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CC09F83-36C4-4235-BF16-9B6282BE0AF1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67F0293B-FE60-4875-9407-D62A4AF80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533400"/>
            <a:ext cx="906779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600" b="0" dirty="0">
                <a:latin typeface="Comic Sans MS" panose="030F0702030302020204" pitchFamily="66" charset="0"/>
                <a:ea typeface="MS PGothic" panose="020B0600070205080204" pitchFamily="34" charset="-128"/>
              </a:rPr>
              <a:t>Cronbach’s Coefficient Alpha</a:t>
            </a:r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09610050-33B6-4036-BDC6-934B6351D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7800" y="1295400"/>
            <a:ext cx="91440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endParaRPr lang="en-US" altLang="en-US" sz="1400">
              <a:latin typeface="Comic Sans MS" panose="030F0702030302020204" pitchFamily="66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br>
              <a:rPr lang="en-US" altLang="en-US" sz="1400">
                <a:latin typeface="Comic Sans MS" panose="030F0702030302020204" pitchFamily="66" charset="0"/>
                <a:ea typeface="MS PGothic" panose="020B0600070205080204" pitchFamily="34" charset="-128"/>
              </a:rPr>
            </a:br>
            <a:endParaRPr lang="en-US" altLang="en-US" sz="140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76805" name="Rectangle 4">
            <a:extLst>
              <a:ext uri="{FF2B5EF4-FFF2-40B4-BE49-F238E27FC236}">
                <a16:creationId xmlns:a16="http://schemas.microsoft.com/office/drawing/2014/main" id="{4EAC8F35-FE90-4D03-BDA6-5E12DA457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6806" name="Rectangle 5">
            <a:extLst>
              <a:ext uri="{FF2B5EF4-FFF2-40B4-BE49-F238E27FC236}">
                <a16:creationId xmlns:a16="http://schemas.microsoft.com/office/drawing/2014/main" id="{3234117B-EA92-4283-98AF-3976ED98F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6807" name="Rectangle 6">
            <a:extLst>
              <a:ext uri="{FF2B5EF4-FFF2-40B4-BE49-F238E27FC236}">
                <a16:creationId xmlns:a16="http://schemas.microsoft.com/office/drawing/2014/main" id="{69984E5E-C09F-4CE7-B503-AD733D363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15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76808" name="Object 7">
            <a:extLst>
              <a:ext uri="{FF2B5EF4-FFF2-40B4-BE49-F238E27FC236}">
                <a16:creationId xmlns:a16="http://schemas.microsoft.com/office/drawing/2014/main" id="{084C648D-DE14-47ED-8E7B-A074F63486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2270125"/>
          <a:ext cx="19812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Equation" r:id="rId4" imgW="1040948" imgH="431613" progId="Equation.3">
                  <p:embed/>
                </p:oleObj>
              </mc:Choice>
              <mc:Fallback>
                <p:oleObj name="Equation" r:id="rId4" imgW="1040948" imgH="431613" progId="Equation.3">
                  <p:embed/>
                  <p:pic>
                    <p:nvPicPr>
                      <p:cNvPr id="76808" name="Object 7">
                        <a:extLst>
                          <a:ext uri="{FF2B5EF4-FFF2-40B4-BE49-F238E27FC236}">
                            <a16:creationId xmlns:a16="http://schemas.microsoft.com/office/drawing/2014/main" id="{084C648D-DE14-47ED-8E7B-A074F63486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70125"/>
                        <a:ext cx="19812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9" name="Object 8">
            <a:extLst>
              <a:ext uri="{FF2B5EF4-FFF2-40B4-BE49-F238E27FC236}">
                <a16:creationId xmlns:a16="http://schemas.microsoft.com/office/drawing/2014/main" id="{6920F6FD-CE57-4FB1-8B6B-24413B4855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2270125"/>
          <a:ext cx="23622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Equation" r:id="rId6" imgW="1422400" imgH="431800" progId="Equation.3">
                  <p:embed/>
                </p:oleObj>
              </mc:Choice>
              <mc:Fallback>
                <p:oleObj name="Equation" r:id="rId6" imgW="1422400" imgH="431800" progId="Equation.3">
                  <p:embed/>
                  <p:pic>
                    <p:nvPicPr>
                      <p:cNvPr id="76809" name="Object 8">
                        <a:extLst>
                          <a:ext uri="{FF2B5EF4-FFF2-40B4-BE49-F238E27FC236}">
                            <a16:creationId xmlns:a16="http://schemas.microsoft.com/office/drawing/2014/main" id="{6920F6FD-CE57-4FB1-8B6B-24413B4855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270125"/>
                        <a:ext cx="236220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0" name="Object 9">
            <a:extLst>
              <a:ext uri="{FF2B5EF4-FFF2-40B4-BE49-F238E27FC236}">
                <a16:creationId xmlns:a16="http://schemas.microsoft.com/office/drawing/2014/main" id="{46B79C31-B34D-442E-BB57-784041C20D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3419475"/>
          <a:ext cx="22860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tion" r:id="rId8" imgW="1409088" imgH="431613" progId="Equation.3">
                  <p:embed/>
                </p:oleObj>
              </mc:Choice>
              <mc:Fallback>
                <p:oleObj name="Equation" r:id="rId8" imgW="1409088" imgH="431613" progId="Equation.3">
                  <p:embed/>
                  <p:pic>
                    <p:nvPicPr>
                      <p:cNvPr id="76810" name="Object 9">
                        <a:extLst>
                          <a:ext uri="{FF2B5EF4-FFF2-40B4-BE49-F238E27FC236}">
                            <a16:creationId xmlns:a16="http://schemas.microsoft.com/office/drawing/2014/main" id="{46B79C31-B34D-442E-BB57-784041C20D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419475"/>
                        <a:ext cx="22860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1" name="Object 10">
            <a:extLst>
              <a:ext uri="{FF2B5EF4-FFF2-40B4-BE49-F238E27FC236}">
                <a16:creationId xmlns:a16="http://schemas.microsoft.com/office/drawing/2014/main" id="{BE88450D-39F0-4930-BD62-79B430CDEE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8813" y="3373438"/>
          <a:ext cx="195738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Equation" r:id="rId10" imgW="1028254" imgH="431613" progId="Equation.3">
                  <p:embed/>
                </p:oleObj>
              </mc:Choice>
              <mc:Fallback>
                <p:oleObj name="Equation" r:id="rId10" imgW="1028254" imgH="431613" progId="Equation.3">
                  <p:embed/>
                  <p:pic>
                    <p:nvPicPr>
                      <p:cNvPr id="76811" name="Object 10">
                        <a:extLst>
                          <a:ext uri="{FF2B5EF4-FFF2-40B4-BE49-F238E27FC236}">
                            <a16:creationId xmlns:a16="http://schemas.microsoft.com/office/drawing/2014/main" id="{BE88450D-39F0-4930-BD62-79B430CDEE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3373438"/>
                        <a:ext cx="1957387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2" name="Object 11">
            <a:extLst>
              <a:ext uri="{FF2B5EF4-FFF2-40B4-BE49-F238E27FC236}">
                <a16:creationId xmlns:a16="http://schemas.microsoft.com/office/drawing/2014/main" id="{C1F6AB09-08E5-4C25-B24B-C8CC0AB7B0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4592638"/>
          <a:ext cx="28956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Equation" r:id="rId12" imgW="1676400" imgH="431800" progId="Equation.3">
                  <p:embed/>
                </p:oleObj>
              </mc:Choice>
              <mc:Fallback>
                <p:oleObj name="Equation" r:id="rId12" imgW="1676400" imgH="431800" progId="Equation.3">
                  <p:embed/>
                  <p:pic>
                    <p:nvPicPr>
                      <p:cNvPr id="76812" name="Object 11">
                        <a:extLst>
                          <a:ext uri="{FF2B5EF4-FFF2-40B4-BE49-F238E27FC236}">
                            <a16:creationId xmlns:a16="http://schemas.microsoft.com/office/drawing/2014/main" id="{C1F6AB09-08E5-4C25-B24B-C8CC0AB7B0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592638"/>
                        <a:ext cx="2895600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3" name="Object 12">
            <a:extLst>
              <a:ext uri="{FF2B5EF4-FFF2-40B4-BE49-F238E27FC236}">
                <a16:creationId xmlns:a16="http://schemas.microsoft.com/office/drawing/2014/main" id="{193B009A-14F3-4BCB-B829-116F96BD96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4646613"/>
          <a:ext cx="41148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Equation" r:id="rId14" imgW="2882900" imgH="431800" progId="Equation.3">
                  <p:embed/>
                </p:oleObj>
              </mc:Choice>
              <mc:Fallback>
                <p:oleObj name="Equation" r:id="rId14" imgW="2882900" imgH="431800" progId="Equation.3">
                  <p:embed/>
                  <p:pic>
                    <p:nvPicPr>
                      <p:cNvPr id="76813" name="Object 12">
                        <a:extLst>
                          <a:ext uri="{FF2B5EF4-FFF2-40B4-BE49-F238E27FC236}">
                            <a16:creationId xmlns:a16="http://schemas.microsoft.com/office/drawing/2014/main" id="{193B009A-14F3-4BCB-B829-116F96BD96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646613"/>
                        <a:ext cx="4114800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4" name="Text Box 13">
            <a:extLst>
              <a:ext uri="{FF2B5EF4-FFF2-40B4-BE49-F238E27FC236}">
                <a16:creationId xmlns:a16="http://schemas.microsoft.com/office/drawing/2014/main" id="{BD232327-CC51-4590-A1DD-A91F126D6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Model</a:t>
            </a:r>
          </a:p>
        </p:txBody>
      </p:sp>
      <p:sp>
        <p:nvSpPr>
          <p:cNvPr id="76815" name="Text Box 14">
            <a:extLst>
              <a:ext uri="{FF2B5EF4-FFF2-40B4-BE49-F238E27FC236}">
                <a16:creationId xmlns:a16="http://schemas.microsoft.com/office/drawing/2014/main" id="{DBA3EA5E-FC16-4F2E-B335-E1390FB35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6002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Intraclass Correlation</a:t>
            </a:r>
          </a:p>
        </p:txBody>
      </p:sp>
      <p:sp>
        <p:nvSpPr>
          <p:cNvPr id="76816" name="Text Box 15">
            <a:extLst>
              <a:ext uri="{FF2B5EF4-FFF2-40B4-BE49-F238E27FC236}">
                <a16:creationId xmlns:a16="http://schemas.microsoft.com/office/drawing/2014/main" id="{2BCABDD9-23AD-46CC-9D11-7FBD6B5C3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6002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Reliability</a:t>
            </a:r>
          </a:p>
        </p:txBody>
      </p:sp>
      <p:sp>
        <p:nvSpPr>
          <p:cNvPr id="76817" name="Text Box 16">
            <a:extLst>
              <a:ext uri="{FF2B5EF4-FFF2-40B4-BE49-F238E27FC236}">
                <a16:creationId xmlns:a16="http://schemas.microsoft.com/office/drawing/2014/main" id="{45858129-7110-4737-9F2E-1E1318F1F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346325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One-way</a:t>
            </a:r>
          </a:p>
        </p:txBody>
      </p:sp>
      <p:sp>
        <p:nvSpPr>
          <p:cNvPr id="76818" name="Text Box 17">
            <a:extLst>
              <a:ext uri="{FF2B5EF4-FFF2-40B4-BE49-F238E27FC236}">
                <a16:creationId xmlns:a16="http://schemas.microsoft.com/office/drawing/2014/main" id="{5DBBBA8D-8926-4B78-BD8D-B9E1702CF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60725"/>
            <a:ext cx="106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Two-way mixed</a:t>
            </a:r>
          </a:p>
        </p:txBody>
      </p:sp>
      <p:sp>
        <p:nvSpPr>
          <p:cNvPr id="76819" name="Text Box 18">
            <a:extLst>
              <a:ext uri="{FF2B5EF4-FFF2-40B4-BE49-F238E27FC236}">
                <a16:creationId xmlns:a16="http://schemas.microsoft.com/office/drawing/2014/main" id="{FBFFE893-DBFC-4A87-9AE3-798EF1FA3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79925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Two-way random</a:t>
            </a:r>
          </a:p>
        </p:txBody>
      </p:sp>
      <p:sp>
        <p:nvSpPr>
          <p:cNvPr id="76820" name="Line 19">
            <a:extLst>
              <a:ext uri="{FF2B5EF4-FFF2-40B4-BE49-F238E27FC236}">
                <a16:creationId xmlns:a16="http://schemas.microsoft.com/office/drawing/2014/main" id="{65654E16-F6E8-4C19-87F1-E3B3B631E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2133600"/>
            <a:ext cx="830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1" name="Line 20">
            <a:extLst>
              <a:ext uri="{FF2B5EF4-FFF2-40B4-BE49-F238E27FC236}">
                <a16:creationId xmlns:a16="http://schemas.microsoft.com/office/drawing/2014/main" id="{D1C44756-E3F2-47B8-81C0-A578B7E6C6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200400"/>
            <a:ext cx="830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2" name="Line 21">
            <a:extLst>
              <a:ext uri="{FF2B5EF4-FFF2-40B4-BE49-F238E27FC236}">
                <a16:creationId xmlns:a16="http://schemas.microsoft.com/office/drawing/2014/main" id="{3661BB42-E77E-49FC-99C8-503B6E3F0D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419600"/>
            <a:ext cx="830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3" name="Line 22">
            <a:extLst>
              <a:ext uri="{FF2B5EF4-FFF2-40B4-BE49-F238E27FC236}">
                <a16:creationId xmlns:a16="http://schemas.microsoft.com/office/drawing/2014/main" id="{B690319F-07CD-42CD-B4F4-04E28E043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6764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4" name="Line 23">
            <a:extLst>
              <a:ext uri="{FF2B5EF4-FFF2-40B4-BE49-F238E27FC236}">
                <a16:creationId xmlns:a16="http://schemas.microsoft.com/office/drawing/2014/main" id="{FE127C46-92F5-4751-AFC5-3371D604DE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6002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5" name="Text Box 24">
            <a:extLst>
              <a:ext uri="{FF2B5EF4-FFF2-40B4-BE49-F238E27FC236}">
                <a16:creationId xmlns:a16="http://schemas.microsoft.com/office/drawing/2014/main" id="{48A2D0F3-CCC0-4A5F-8342-1AD590BF3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486400"/>
            <a:ext cx="79390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BMS =  Between Ratee Mean Square     N = n of ratees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WMS = Within Mean Square                    k =  n of items or raters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JMS   = Item or Rater Mean Square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EMS  = Ratee x Item (Rater) Mean Square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8AB1CC1-E835-4F51-9B32-1383737077C0}"/>
                  </a:ext>
                </a:extLst>
              </p14:cNvPr>
              <p14:cNvContentPartPr/>
              <p14:nvPr/>
            </p14:nvContentPartPr>
            <p14:xfrm>
              <a:off x="1800792" y="3225384"/>
              <a:ext cx="2388960" cy="1018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8AB1CC1-E835-4F51-9B32-1383737077C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91792" y="3216744"/>
                <a:ext cx="2406600" cy="103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6046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84776-B592-4A2C-BEA9-F097769DE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-191663"/>
            <a:ext cx="8915400" cy="1281113"/>
          </a:xfrm>
        </p:spPr>
        <p:txBody>
          <a:bodyPr/>
          <a:lstStyle/>
          <a:p>
            <a:r>
              <a:rPr lang="en-US" sz="2600" dirty="0">
                <a:latin typeface="Comic Sans MS" panose="030F0702030302020204" pitchFamily="66" charset="0"/>
              </a:rPr>
              <a:t>Mean Scores By Combinations of Two Glare Items</a:t>
            </a:r>
            <a:br>
              <a:rPr lang="en-US" sz="28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(Baseline)  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8ECC8D4-0907-42F1-B8EA-EF09B35A0D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093362"/>
              </p:ext>
            </p:extLst>
          </p:nvPr>
        </p:nvGraphicFramePr>
        <p:xfrm>
          <a:off x="285750" y="1366420"/>
          <a:ext cx="8572500" cy="5251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73378856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17587316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619059005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245662046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118140410"/>
                    </a:ext>
                  </a:extLst>
                </a:gridCol>
              </a:tblGrid>
              <a:tr h="6466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on Both (n = 297)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 on NEI-RQL only (n = 35)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 on Picture only (n = 97)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 on Both (n = 115)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203841"/>
                  </a:ext>
                </a:extLst>
              </a:tr>
              <a:tr h="646691">
                <a:tc>
                  <a:txBody>
                    <a:bodyPr/>
                    <a:lstStyle/>
                    <a:p>
                      <a:r>
                        <a:rPr lang="en-US" dirty="0"/>
                        <a:t>Halos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  <a:r>
                        <a:rPr lang="en-US" baseline="30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69</a:t>
                      </a:r>
                      <a:r>
                        <a:rPr lang="en-US" baseline="30000" dirty="0">
                          <a:highlight>
                            <a:srgbClr val="FFFF00"/>
                          </a:highlight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63</a:t>
                      </a:r>
                      <a:r>
                        <a:rPr lang="en-US" baseline="30000" dirty="0">
                          <a:highlight>
                            <a:srgbClr val="FFFF00"/>
                          </a:highlight>
                        </a:rPr>
                        <a:t>a,b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</a:t>
                      </a:r>
                      <a:r>
                        <a:rPr lang="en-US" baseline="300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609830"/>
                  </a:ext>
                </a:extLst>
              </a:tr>
              <a:tr h="646691">
                <a:tc>
                  <a:txBody>
                    <a:bodyPr/>
                    <a:lstStyle/>
                    <a:p>
                      <a:r>
                        <a:rPr lang="en-US" dirty="0"/>
                        <a:t>Starbursts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</a:t>
                      </a:r>
                      <a:r>
                        <a:rPr lang="en-US" baseline="30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57</a:t>
                      </a:r>
                      <a:r>
                        <a:rPr lang="en-US" baseline="30000" dirty="0">
                          <a:highlight>
                            <a:srgbClr val="FFFF00"/>
                          </a:highlight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60</a:t>
                      </a:r>
                      <a:r>
                        <a:rPr lang="en-US" baseline="30000" dirty="0">
                          <a:highlight>
                            <a:srgbClr val="FFFF00"/>
                          </a:highlight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</a:t>
                      </a:r>
                      <a:r>
                        <a:rPr lang="en-US" baseline="300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778879"/>
                  </a:ext>
                </a:extLst>
              </a:tr>
              <a:tr h="646691">
                <a:tc>
                  <a:txBody>
                    <a:bodyPr/>
                    <a:lstStyle/>
                    <a:p>
                      <a:r>
                        <a:rPr lang="en-US" dirty="0"/>
                        <a:t>Double images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</a:t>
                      </a:r>
                      <a:r>
                        <a:rPr lang="en-US" baseline="30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84</a:t>
                      </a:r>
                      <a:r>
                        <a:rPr lang="en-US" baseline="30000" dirty="0">
                          <a:highlight>
                            <a:srgbClr val="FFFF00"/>
                          </a:highlight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81</a:t>
                      </a:r>
                      <a:r>
                        <a:rPr lang="en-US" baseline="30000" dirty="0">
                          <a:highlight>
                            <a:srgbClr val="FFFF00"/>
                          </a:highlight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</a:t>
                      </a:r>
                      <a:r>
                        <a:rPr lang="en-US" baseline="300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133716"/>
                  </a:ext>
                </a:extLst>
              </a:tr>
              <a:tr h="646691">
                <a:tc>
                  <a:txBody>
                    <a:bodyPr/>
                    <a:lstStyle/>
                    <a:p>
                      <a:r>
                        <a:rPr lang="en-US" dirty="0"/>
                        <a:t>Ocular Surface Disease Index (OSDI) - </a:t>
                      </a:r>
                      <a:r>
                        <a:rPr lang="en-US" sz="1600" dirty="0"/>
                        <a:t>Ocular irritation consistent with dry eye disease.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r>
                        <a:rPr lang="en-US" baseline="300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22</a:t>
                      </a:r>
                      <a:r>
                        <a:rPr lang="en-US" baseline="30000" dirty="0">
                          <a:highlight>
                            <a:srgbClr val="FFFF00"/>
                          </a:highlight>
                        </a:rPr>
                        <a:t>a,b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20</a:t>
                      </a:r>
                      <a:r>
                        <a:rPr lang="en-US" baseline="30000" dirty="0">
                          <a:highlight>
                            <a:srgbClr val="FFFF00"/>
                          </a:highlight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</a:t>
                      </a:r>
                      <a:r>
                        <a:rPr lang="en-US" baseline="300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889923"/>
                  </a:ext>
                </a:extLst>
              </a:tr>
              <a:tr h="1262343">
                <a:tc>
                  <a:txBody>
                    <a:bodyPr/>
                    <a:lstStyle/>
                    <a:p>
                      <a:r>
                        <a:rPr lang="en-US" dirty="0"/>
                        <a:t>Satisfaction with 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  <a:r>
                        <a:rPr lang="en-US" baseline="30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41</a:t>
                      </a:r>
                      <a:r>
                        <a:rPr lang="en-US" baseline="30000" dirty="0">
                          <a:highlight>
                            <a:srgbClr val="FFFF00"/>
                          </a:highlight>
                        </a:rPr>
                        <a:t>a,b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ighlight>
                            <a:srgbClr val="FFFF00"/>
                          </a:highlight>
                        </a:rPr>
                        <a:t>37</a:t>
                      </a:r>
                      <a:r>
                        <a:rPr lang="en-US" baseline="30000">
                          <a:highlight>
                            <a:srgbClr val="FFFF00"/>
                          </a:highlight>
                        </a:rPr>
                        <a:t>a</a:t>
                      </a:r>
                      <a:r>
                        <a:rPr lang="en-US" baseline="30000" dirty="0">
                          <a:highlight>
                            <a:srgbClr val="FFFF00"/>
                          </a:highlight>
                        </a:rPr>
                        <a:t>,b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</a:t>
                      </a:r>
                      <a:r>
                        <a:rPr lang="en-US" baseline="300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91579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68B73-9B43-4602-BCA8-772F5BB7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3327F2-8602-43E4-983A-E7B8E8539F92}"/>
              </a:ext>
            </a:extLst>
          </p:cNvPr>
          <p:cNvSpPr txBox="1"/>
          <p:nvPr/>
        </p:nvSpPr>
        <p:spPr>
          <a:xfrm>
            <a:off x="228600" y="6330689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scales on a 0-100 possible range. Higher score is better except for the OSDI.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8816FB-831D-4FF1-BC12-53C8640D6AAB}"/>
              </a:ext>
            </a:extLst>
          </p:cNvPr>
          <p:cNvSpPr txBox="1"/>
          <p:nvPr/>
        </p:nvSpPr>
        <p:spPr>
          <a:xfrm>
            <a:off x="2819400" y="965048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                      B                          C                        D             </a:t>
            </a:r>
            <a:r>
              <a:rPr lang="en-US" dirty="0"/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10702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533D6-641C-4276-8630-4427D8690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/>
          <a:lstStyle/>
          <a:p>
            <a:r>
              <a:rPr lang="en-US" sz="3200" dirty="0"/>
              <a:t>Significant Product-Moment (Spearman) Correlations and Standardized OLS Regression Coefficients with   Two-Item Glare Scale (Baseline)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F981FF0-1AA8-408E-8F1C-52E174318E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140265"/>
              </p:ext>
            </p:extLst>
          </p:nvPr>
        </p:nvGraphicFramePr>
        <p:xfrm>
          <a:off x="457200" y="2133600"/>
          <a:ext cx="82296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176521915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6141667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910886617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Correlations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Standardized Betas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584099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en-US" dirty="0"/>
                        <a:t>Halos (8 items)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-0.52 (-0.54)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783457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en-US" dirty="0"/>
                        <a:t>Starbursts (8 items)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-0.48 (-0.49)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74716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en-US" dirty="0"/>
                        <a:t>Ocular Surface Disease Index (OSDI, 5 items)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0.41 ( 0.42)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52029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en-US" dirty="0"/>
                        <a:t>Double images (8 items)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-0.28 (-0.28)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5597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en-US" dirty="0"/>
                        <a:t>Optimism (</a:t>
                      </a:r>
                      <a:r>
                        <a:rPr lang="en-US"/>
                        <a:t>6 items)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-0.19 (-0.17)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554409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en-US" dirty="0"/>
                        <a:t>Satisfaction with vision (1 item)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-0.18 (-0.17)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92279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en-US" dirty="0"/>
                        <a:t>Anxiety/depressive symptoms (PHQ-4)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0.17 ( 0.13)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12727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34209-4698-4C9F-8A56-5D96EF2AA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FAD81-B8DB-40AA-9AD9-D2DD6FD53FC0}"/>
              </a:ext>
            </a:extLst>
          </p:cNvPr>
          <p:cNvSpPr txBox="1"/>
          <p:nvPr/>
        </p:nvSpPr>
        <p:spPr>
          <a:xfrm>
            <a:off x="457200" y="6150726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scales except OSDI and PHQ-4 scored so that higher is better.    Adjusted R</a:t>
            </a:r>
            <a:r>
              <a:rPr lang="en-US" baseline="30000" dirty="0"/>
              <a:t>2</a:t>
            </a:r>
            <a:r>
              <a:rPr lang="en-US" dirty="0"/>
              <a:t> = 35%</a:t>
            </a:r>
          </a:p>
        </p:txBody>
      </p:sp>
    </p:spTree>
    <p:extLst>
      <p:ext uri="{BB962C8B-B14F-4D97-AF65-F5344CB8AC3E}">
        <p14:creationId xmlns:p14="http://schemas.microsoft.com/office/powerpoint/2010/main" val="1566505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6BA0B-0DED-4DF2-AE9E-6A03C1D98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37730"/>
            <a:ext cx="8763000" cy="1143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Summary of Results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6C2A2-0216-4FE9-947C-27B2BE18D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8686800" cy="4525963"/>
          </a:xfrm>
        </p:spPr>
        <p:txBody>
          <a:bodyPr/>
          <a:lstStyle/>
          <a:p>
            <a:r>
              <a:rPr lang="en-US" dirty="0"/>
              <a:t>NEI-RQL and Picture glare items correlate as highly with one another as typical items in multi-item scales assessing the same concept.</a:t>
            </a:r>
          </a:p>
          <a:p>
            <a:r>
              <a:rPr lang="en-US" dirty="0"/>
              <a:t>Reporting glare on neither item suggests no  glare, glare on only one of the items intermediate glare, and reporting glare on both items indicates the most glare.</a:t>
            </a:r>
          </a:p>
          <a:p>
            <a:pPr lvl="1"/>
            <a:r>
              <a:rPr lang="en-US" dirty="0"/>
              <a:t>Sum of 2 glare items is associated most strongly with halos and starbursts.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113F7-5C75-4182-ABBB-D7B8F1F56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78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7FDC4-8EF6-4F7D-8F1B-C629F0180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36525"/>
            <a:ext cx="8915400" cy="1143000"/>
          </a:xfrm>
        </p:spPr>
        <p:txBody>
          <a:bodyPr/>
          <a:lstStyle/>
          <a:p>
            <a:r>
              <a:rPr lang="en-US" sz="4000" dirty="0"/>
              <a:t>Change in </a:t>
            </a:r>
            <a:r>
              <a:rPr lang="en-US" sz="4000" u="sng" dirty="0"/>
              <a:t>% Yes </a:t>
            </a:r>
            <a:r>
              <a:rPr lang="en-US" sz="4000" dirty="0"/>
              <a:t>on NEI-RQL and Picture Glare Items From Baseline to Post-Surgery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289FB-0DA6-422C-8785-EDF53F5D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8F7233-3209-4F19-AC06-630A18CD732C}"/>
              </a:ext>
            </a:extLst>
          </p:cNvPr>
          <p:cNvSpPr txBox="1"/>
          <p:nvPr/>
        </p:nvSpPr>
        <p:spPr>
          <a:xfrm>
            <a:off x="461639" y="1676400"/>
            <a:ext cx="822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NEI-RQL                                                                  Picture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07D79CEC-41FA-4C64-8206-2E0E05883D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041719"/>
              </p:ext>
            </p:extLst>
          </p:nvPr>
        </p:nvGraphicFramePr>
        <p:xfrm>
          <a:off x="461639" y="2133600"/>
          <a:ext cx="822959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395911231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4228870978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405216479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737247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56503803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30394236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88776411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3-months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3-months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65335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3749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34FA902-58B2-46F8-B414-3DF7C57C457C}"/>
              </a:ext>
            </a:extLst>
          </p:cNvPr>
          <p:cNvSpPr txBox="1"/>
          <p:nvPr/>
        </p:nvSpPr>
        <p:spPr>
          <a:xfrm>
            <a:off x="5297404" y="4267200"/>
            <a:ext cx="346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Baseline -&gt; 3-months significant</a:t>
            </a:r>
          </a:p>
        </p:txBody>
      </p:sp>
    </p:spTree>
    <p:extLst>
      <p:ext uri="{BB962C8B-B14F-4D97-AF65-F5344CB8AC3E}">
        <p14:creationId xmlns:p14="http://schemas.microsoft.com/office/powerpoint/2010/main" val="3669892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7FDC4-8EF6-4F7D-8F1B-C629F0180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36525"/>
            <a:ext cx="8915400" cy="1143000"/>
          </a:xfrm>
        </p:spPr>
        <p:txBody>
          <a:bodyPr/>
          <a:lstStyle/>
          <a:p>
            <a:r>
              <a:rPr lang="en-US" sz="4000" dirty="0"/>
              <a:t>Change in </a:t>
            </a:r>
            <a:r>
              <a:rPr lang="en-US" sz="4000" u="sng" dirty="0"/>
              <a:t>% Yes </a:t>
            </a:r>
            <a:r>
              <a:rPr lang="en-US" sz="4000" dirty="0"/>
              <a:t>on NEI-RQL and Picture Glare Items From Baseline to Post-Surgery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289FB-0DA6-422C-8785-EDF53F5D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8F7233-3209-4F19-AC06-630A18CD732C}"/>
              </a:ext>
            </a:extLst>
          </p:cNvPr>
          <p:cNvSpPr txBox="1"/>
          <p:nvPr/>
        </p:nvSpPr>
        <p:spPr>
          <a:xfrm>
            <a:off x="461639" y="1676400"/>
            <a:ext cx="822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NEI-RQL                                                                  Picture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07D79CEC-41FA-4C64-8206-2E0E05883D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1639" y="2133600"/>
          <a:ext cx="822959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395911231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4228870978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405216479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737247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56503803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30394236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88776411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3-months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3-months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65335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/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3749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A065D77-B508-43DA-A1FC-D0263ABB6EF4}"/>
              </a:ext>
            </a:extLst>
          </p:cNvPr>
          <p:cNvSpPr txBox="1"/>
          <p:nvPr/>
        </p:nvSpPr>
        <p:spPr>
          <a:xfrm>
            <a:off x="385392" y="4267200"/>
            <a:ext cx="4186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Baseline -&gt; 1-month significant </a:t>
            </a:r>
            <a:r>
              <a:rPr lang="en-US" sz="1600" u="sng" dirty="0"/>
              <a:t>increase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FA902-58B2-46F8-B414-3DF7C57C457C}"/>
              </a:ext>
            </a:extLst>
          </p:cNvPr>
          <p:cNvSpPr txBox="1"/>
          <p:nvPr/>
        </p:nvSpPr>
        <p:spPr>
          <a:xfrm>
            <a:off x="5029200" y="4267200"/>
            <a:ext cx="4000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Baseline -&gt; 3-months significant </a:t>
            </a:r>
            <a:r>
              <a:rPr lang="en-US" sz="1600" u="sng" dirty="0"/>
              <a:t>decrease</a:t>
            </a:r>
          </a:p>
        </p:txBody>
      </p:sp>
    </p:spTree>
    <p:extLst>
      <p:ext uri="{BB962C8B-B14F-4D97-AF65-F5344CB8AC3E}">
        <p14:creationId xmlns:p14="http://schemas.microsoft.com/office/powerpoint/2010/main" val="3391833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A205F-5787-46CF-8705-358099770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265"/>
            <a:ext cx="9067800" cy="1143000"/>
          </a:xfrm>
        </p:spPr>
        <p:txBody>
          <a:bodyPr/>
          <a:lstStyle/>
          <a:p>
            <a:r>
              <a:rPr lang="en-US" sz="3600" dirty="0">
                <a:latin typeface="Comic Sans MS" panose="030F0702030302020204" pitchFamily="66" charset="0"/>
              </a:rPr>
              <a:t>Cross-tab of Two Glare Items (n = 492) 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69A35C2-ADED-43C2-86CA-6D629ED7D4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271934"/>
              </p:ext>
            </p:extLst>
          </p:nvPr>
        </p:nvGraphicFramePr>
        <p:xfrm>
          <a:off x="228600" y="1600200"/>
          <a:ext cx="84582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1874005286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916668437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20206489"/>
                    </a:ext>
                  </a:extLst>
                </a:gridCol>
              </a:tblGrid>
              <a:tr h="899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Baseline (Column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1-month post-baseline (Column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815340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r>
                        <a:rPr lang="en-US" dirty="0"/>
                        <a:t>No to Both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270 (55%)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243 (49%) </a:t>
                      </a:r>
                    </a:p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ʇ 6% points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554857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r>
                        <a:rPr lang="en-US" dirty="0"/>
                        <a:t>Yes to Both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 (20%)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124 (25%) </a:t>
                      </a:r>
                    </a:p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ʈ 5% points</a:t>
                      </a:r>
                    </a:p>
                    <a:p>
                      <a:pPr algn="ctr"/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029806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r>
                        <a:rPr lang="en-US" dirty="0"/>
                        <a:t>Only NEI Yes </a:t>
                      </a:r>
                    </a:p>
                    <a:p>
                      <a:r>
                        <a:rPr lang="en-US" dirty="0"/>
                        <a:t>(Picture No)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 (7%)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 (17%) </a:t>
                      </a:r>
                    </a:p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ʈ 10%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880797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r>
                        <a:rPr lang="en-US" dirty="0"/>
                        <a:t>Only Picture Yes</a:t>
                      </a:r>
                    </a:p>
                    <a:p>
                      <a:r>
                        <a:rPr lang="en-US" dirty="0"/>
                        <a:t>(NEI No)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 (18%)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 (9%) </a:t>
                      </a:r>
                    </a:p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ʇ 9%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00277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9BA8F-A1F5-4DEE-A786-240B4886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65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5C6EAF2A-3D01-469F-8226-4C172E8FC3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altLang="en-US" dirty="0">
                <a:latin typeface="Comic Sans MS" panose="030F0702030302020204" pitchFamily="66" charset="0"/>
              </a:rPr>
              <a:t>Discussion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B5086D-215A-48C3-B23F-CB084A699454}"/>
              </a:ext>
            </a:extLst>
          </p:cNvPr>
          <p:cNvSpPr/>
          <p:nvPr/>
        </p:nvSpPr>
        <p:spPr>
          <a:xfrm>
            <a:off x="45868" y="1219200"/>
            <a:ext cx="838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Results argue for 2-item (0, 1, 2) glare scale:</a:t>
            </a:r>
          </a:p>
          <a:p>
            <a:r>
              <a:rPr lang="en-US" sz="2800" dirty="0"/>
              <a:t>- </a:t>
            </a:r>
            <a:r>
              <a:rPr lang="en-US" sz="2400" dirty="0"/>
              <a:t> </a:t>
            </a:r>
            <a:r>
              <a:rPr lang="en-US" sz="2400"/>
              <a:t>Baseline (33</a:t>
            </a:r>
            <a:r>
              <a:rPr lang="en-US" sz="2400" dirty="0"/>
              <a:t>%), 1-month </a:t>
            </a:r>
            <a:r>
              <a:rPr lang="en-US" sz="2400"/>
              <a:t>(39%), </a:t>
            </a:r>
            <a:r>
              <a:rPr lang="en-US" sz="2400" dirty="0"/>
              <a:t>3-months </a:t>
            </a:r>
            <a:r>
              <a:rPr lang="en-US" sz="2400"/>
              <a:t>(25%)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- If dichotomized (0 vs. 1 or 2) then:</a:t>
            </a:r>
          </a:p>
          <a:p>
            <a:r>
              <a:rPr lang="en-US" sz="2200" dirty="0"/>
              <a:t>	- Baseline (~45%), 1-month (51%), 3-months (33%)</a:t>
            </a:r>
          </a:p>
          <a:p>
            <a:endParaRPr lang="en-US" sz="2400" dirty="0"/>
          </a:p>
          <a:p>
            <a:r>
              <a:rPr lang="en-US" sz="2400" dirty="0"/>
              <a:t>But we are still left wondering why at the 1-month follow-up when glare is only endorsed on one item… </a:t>
            </a:r>
          </a:p>
          <a:p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200" dirty="0"/>
              <a:t>NEI-RQL glare went up from </a:t>
            </a:r>
            <a:r>
              <a:rPr lang="en-US" sz="2200" dirty="0">
                <a:highlight>
                  <a:srgbClr val="FFFF00"/>
                </a:highlight>
              </a:rPr>
              <a:t>7%</a:t>
            </a:r>
            <a:r>
              <a:rPr lang="en-US" sz="2200" dirty="0"/>
              <a:t> at baseline to </a:t>
            </a:r>
            <a:r>
              <a:rPr lang="en-US" sz="2200" dirty="0">
                <a:highlight>
                  <a:srgbClr val="00FFFF"/>
                </a:highlight>
              </a:rPr>
              <a:t>17%</a:t>
            </a:r>
            <a:r>
              <a:rPr lang="en-US" sz="2200" dirty="0"/>
              <a:t> </a:t>
            </a:r>
          </a:p>
          <a:p>
            <a:pPr marL="800100" lvl="1" indent="-342900">
              <a:buFontTx/>
              <a:buChar char="-"/>
            </a:pPr>
            <a:r>
              <a:rPr lang="en-US" sz="2200" dirty="0"/>
              <a:t>27% to 42% overall (15 percentage points up)</a:t>
            </a:r>
          </a:p>
          <a:p>
            <a:pPr marL="342900" indent="-342900">
              <a:buFontTx/>
              <a:buChar char="-"/>
            </a:pPr>
            <a:r>
              <a:rPr lang="en-US" sz="2200" dirty="0"/>
              <a:t>Picture glare went down from </a:t>
            </a:r>
            <a:r>
              <a:rPr lang="en-US" sz="2200" dirty="0">
                <a:highlight>
                  <a:srgbClr val="FFFF00"/>
                </a:highlight>
              </a:rPr>
              <a:t>18%</a:t>
            </a:r>
            <a:r>
              <a:rPr lang="en-US" sz="2200" dirty="0"/>
              <a:t> to </a:t>
            </a:r>
            <a:r>
              <a:rPr lang="en-US" sz="2200" dirty="0">
                <a:highlight>
                  <a:srgbClr val="00FFFF"/>
                </a:highlight>
              </a:rPr>
              <a:t>9%</a:t>
            </a:r>
            <a:r>
              <a:rPr lang="en-US" sz="2200" dirty="0"/>
              <a:t> ?</a:t>
            </a:r>
          </a:p>
          <a:p>
            <a:pPr marL="800100" lvl="1" indent="-342900">
              <a:buFontTx/>
              <a:buChar char="-"/>
            </a:pPr>
            <a:r>
              <a:rPr lang="en-US" sz="2200" dirty="0"/>
              <a:t>39% to 34% overall (~5 percentage points down)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r>
              <a:rPr lang="en-US" sz="2400" dirty="0"/>
              <a:t>Targeted cognitive interviews may help.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420948-9A3B-4D7A-9E43-2ACB421A6F56}"/>
              </a:ext>
            </a:extLst>
          </p:cNvPr>
          <p:cNvSpPr txBox="1"/>
          <p:nvPr/>
        </p:nvSpPr>
        <p:spPr>
          <a:xfrm>
            <a:off x="838200" y="5181600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3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077DB-CEC9-40F2-B149-69665C4BB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2551"/>
            <a:ext cx="8839200" cy="1143000"/>
          </a:xfrm>
        </p:spPr>
        <p:txBody>
          <a:bodyPr/>
          <a:lstStyle/>
          <a:p>
            <a:r>
              <a:rPr lang="en-US" dirty="0"/>
              <a:t>Laser Eye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A0F67-ACBD-4895-979F-DEC1B26A3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525963"/>
          </a:xfrm>
        </p:spPr>
        <p:txBody>
          <a:bodyPr/>
          <a:lstStyle/>
          <a:p>
            <a:r>
              <a:rPr lang="en-US" sz="3000" dirty="0"/>
              <a:t>Refractive surgery used to correct near-sightedness,           far-sightedness and astigmatism (irregularly shaped cornea).</a:t>
            </a:r>
          </a:p>
          <a:p>
            <a:pPr lvl="1"/>
            <a:r>
              <a:rPr lang="en-US" dirty="0"/>
              <a:t>Reshapes corneas to improve visual acuity.</a:t>
            </a:r>
          </a:p>
          <a:p>
            <a:pPr lvl="1"/>
            <a:endParaRPr lang="en-US" dirty="0"/>
          </a:p>
          <a:p>
            <a:r>
              <a:rPr lang="en-US" sz="3000" dirty="0"/>
              <a:t>Possible complications/side effects include:</a:t>
            </a:r>
          </a:p>
          <a:p>
            <a:pPr lvl="1"/>
            <a:r>
              <a:rPr lang="en-US" dirty="0"/>
              <a:t>Glare (Halos), dry eyes, sensitivity to light, night vision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DF3C8-1B78-4AD2-924E-1C4A09FA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54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E9253-9BC6-470D-9644-DA7CFF73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E7A2E6-7B76-4F14-9D6A-5A12418C6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FFA79-1448-47EE-B664-DCE13D4E615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6F9A756-578D-4CA4-9EFA-D8B4962B4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8905" y="1524000"/>
            <a:ext cx="5562600" cy="279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78E465-11ED-4FC4-9E46-859BA5CE71C5}"/>
              </a:ext>
            </a:extLst>
          </p:cNvPr>
          <p:cNvSpPr/>
          <p:nvPr/>
        </p:nvSpPr>
        <p:spPr>
          <a:xfrm>
            <a:off x="533400" y="4800600"/>
            <a:ext cx="815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https://www.fda.gov/media/101445/download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https://www.fda.gov/medical-devices/lasik/lasik-quality-life-collaboration-project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https://www.fda.gov/medical-devices/lasik/lasik-quality-life-collaboration-project#publications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5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87158-3649-45E1-91B5-614A7D49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" y="0"/>
            <a:ext cx="9067799" cy="1143000"/>
          </a:xfrm>
        </p:spPr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EA65B0-06EC-4E05-B77C-DC6032176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FFA79-1448-47EE-B664-DCE13D4E615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B68E7E-E12B-415C-8D66-910261D9EA47}"/>
              </a:ext>
            </a:extLst>
          </p:cNvPr>
          <p:cNvSpPr/>
          <p:nvPr/>
        </p:nvSpPr>
        <p:spPr>
          <a:xfrm>
            <a:off x="152400" y="927753"/>
            <a:ext cx="9067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Glare (8 items)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In the last 7 days, have you noticed any glare? 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[Yes, without glasses or contact lenses; Yes, even wearing glasses or contact lenses; No, not at all] 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In the last 7 days, how often have you noticed glare when you are wearing your best vision correction (glasses or contact lenses)? 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[Never; Rarely; Sometimes; Often; Always; I do not use any vision correction] 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In the last 7 days, how often have you noticed glare when you are NOT wearing any vision correction? 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[Never; Rarely; Sometimes; Often; Always; I always use vision correction] 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In the last 7 days, how bothersome has the glare been when you are wearing your best vision correction (glasses or contact lenses)? 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[Extremely bothersome; Very bothersome; Somewhat bothersome; A little bothersome; Not at all bothersome; I do not use any vision correction] 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In the last 7 days, how bothersome has the glare been when you are NOT wearing any vision correction? 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[Extremely bothersome; Very bothersome; Somewhat bothersome; A little bothersome; Not at all bothersome; I always use vision correction] 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In the last 7 days, how much difficulty have you had doing your usual activities because you noticed glare when you are wearing your best vision correction (glasses or contact lenses)? 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[No difficulty at all; Very little difficulty; Moderate difficulty; A lot of difficulty; So much difficulty that I can no longer do some of my usual activities; I do not use any vision correction] 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In the last 7 days, how much difficulty have you had doing your usual activities because you notice glare when you are NOT wearing any vision correction? 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[No difficulty at all; Very little difficulty; Moderate difficulty; A lot of difficulty; So much difficulty that I can no longer do some of my usual activities; I always use vision correction] 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When you use your best vision correction (glasses or contact lenses) does the glare you notice: 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[Go away completely; Go away mostly; Go away a little; Not change; Get a little worse; Get a lot worse; I do not use any vision correction (glasses or contact lenses)]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44423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EC1E0-59DD-46AE-813C-7B96FCFC9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PROWL-2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533DD-5CC1-4168-9D6E-E7863D3C8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20/20 Institute (Indiana) </a:t>
            </a:r>
          </a:p>
          <a:p>
            <a:r>
              <a:rPr lang="en-US" dirty="0" err="1"/>
              <a:t>Durrie</a:t>
            </a:r>
            <a:r>
              <a:rPr lang="en-US" dirty="0"/>
              <a:t> Vision (Kansas) </a:t>
            </a:r>
          </a:p>
          <a:p>
            <a:r>
              <a:rPr lang="en-US" dirty="0"/>
              <a:t>Johns Hopkins University (Maryland) </a:t>
            </a:r>
          </a:p>
          <a:p>
            <a:r>
              <a:rPr lang="en-US" dirty="0"/>
              <a:t>Stanford University (California) </a:t>
            </a:r>
          </a:p>
          <a:p>
            <a:r>
              <a:rPr lang="en-US" dirty="0"/>
              <a:t>Vance Thompson (South Dakota)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60E10-8DAC-4641-BDC9-BB1CDD85C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7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8C59330-FCC1-4674-AD27-E9CE6FB6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" y="32551"/>
            <a:ext cx="9050045" cy="1143000"/>
          </a:xfrm>
        </p:spPr>
        <p:txBody>
          <a:bodyPr/>
          <a:lstStyle/>
          <a:p>
            <a:r>
              <a:rPr lang="en-US" sz="3400" dirty="0"/>
              <a:t>Glare reported by 38% before, 38% 1-month after, and 43% 3-months after LASIK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FAD3A-6AF9-4AC0-9101-A285D8588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6B4C62-B8D2-4CAE-872D-DF5B35C95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" y="1137444"/>
            <a:ext cx="91440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88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E7140C9-29B0-44CD-8D7B-E6D731B6B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533400"/>
            <a:ext cx="8436006" cy="1143000"/>
          </a:xfrm>
        </p:spPr>
        <p:txBody>
          <a:bodyPr/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Glare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occurs when the object in view is blocked partially or fully by a dazzling light.  Glare can occur from bright lights such as streetlamps or headlights.  Snowballs, halos, starbursts and streaks are all examples of glare and are shown below.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A254A-5166-4636-9DE2-EE473C3FB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A24BFC-FC63-4A82-947A-E2E8B83C6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347912"/>
            <a:ext cx="800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47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5627-EC9A-4649-A252-7FF768F7B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918"/>
            <a:ext cx="8924924" cy="1143000"/>
          </a:xfrm>
        </p:spPr>
        <p:txBody>
          <a:bodyPr/>
          <a:lstStyle/>
          <a:p>
            <a:r>
              <a:rPr lang="en-US" dirty="0"/>
              <a:t>Discomfort and Disability Glare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5318A-5702-46F8-BA08-3DB050313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058" y="1295400"/>
            <a:ext cx="4040188" cy="3951288"/>
          </a:xfrm>
        </p:spPr>
        <p:txBody>
          <a:bodyPr/>
          <a:lstStyle/>
          <a:p>
            <a:r>
              <a:rPr lang="en-US" dirty="0"/>
              <a:t>“Discomfort glare” occurs when the intensity of the light source is annoying to  one’s eyes. </a:t>
            </a:r>
          </a:p>
          <a:p>
            <a:r>
              <a:rPr lang="en-US" dirty="0"/>
              <a:t>“Disability glare” means there is visual impairment caused by the scattering of light entering one’s eyes.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7B3B9-24F5-4CAF-B9F0-A7897B211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9" name="Picture 8" descr="A sky view looking up at night&#10;&#10;Description automatically generated">
            <a:extLst>
              <a:ext uri="{FF2B5EF4-FFF2-40B4-BE49-F238E27FC236}">
                <a16:creationId xmlns:a16="http://schemas.microsoft.com/office/drawing/2014/main" id="{9DE16B7C-102B-4367-BC37-E36D382EC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13" y="1676400"/>
            <a:ext cx="4430711" cy="4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25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38F77-CD56-49D9-BB4D-C9A0EC2D4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8100"/>
            <a:ext cx="8915400" cy="1143000"/>
          </a:xfrm>
        </p:spPr>
        <p:txBody>
          <a:bodyPr/>
          <a:lstStyle/>
          <a:p>
            <a:r>
              <a:rPr lang="en-US" dirty="0"/>
              <a:t>BAT (Brightness Acuity Test)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F20AA-AE3F-4C57-828C-811969F6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 descr="A picture containing table, indoor, sitting, desk&#10;&#10;Description automatically generated">
            <a:extLst>
              <a:ext uri="{FF2B5EF4-FFF2-40B4-BE49-F238E27FC236}">
                <a16:creationId xmlns:a16="http://schemas.microsoft.com/office/drawing/2014/main" id="{9A98166A-320A-42B6-BBA0-4F67BB03E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800"/>
            <a:ext cx="6477000" cy="472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C3ED0B-506C-4C95-8EF4-57553DBAF5AA}"/>
              </a:ext>
            </a:extLst>
          </p:cNvPr>
          <p:cNvSpPr txBox="1"/>
          <p:nvPr/>
        </p:nvSpPr>
        <p:spPr>
          <a:xfrm>
            <a:off x="27432" y="6019799"/>
            <a:ext cx="9116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Glare disability assessed by seeing if vision worsens when mimicking partly cloudy day, bright overhead commercial lighting, and direct overhead sunlight.    </a:t>
            </a:r>
          </a:p>
        </p:txBody>
      </p:sp>
    </p:spTree>
    <p:extLst>
      <p:ext uri="{BB962C8B-B14F-4D97-AF65-F5344CB8AC3E}">
        <p14:creationId xmlns:p14="http://schemas.microsoft.com/office/powerpoint/2010/main" val="3627966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C41B85-973C-4493-9D71-AC0F6D44A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01" y="-75688"/>
            <a:ext cx="8901260" cy="1143000"/>
          </a:xfrm>
        </p:spPr>
        <p:txBody>
          <a:bodyPr/>
          <a:lstStyle/>
          <a:p>
            <a:r>
              <a:rPr lang="en-US" sz="2800" dirty="0">
                <a:latin typeface="Comic Sans MS" panose="030F0702030302020204" pitchFamily="66" charset="0"/>
              </a:rPr>
              <a:t>Patient-Reported Outcomes With LASIK (PROWL)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F226D-9963-46CD-9035-643449602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143000"/>
            <a:ext cx="8915400" cy="4966883"/>
          </a:xfrm>
        </p:spPr>
        <p:txBody>
          <a:bodyPr/>
          <a:lstStyle/>
          <a:p>
            <a:pPr marL="0" indent="0">
              <a:buNone/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Funded by the Department of Health and Human Services and the Department of Defense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 author: Malvina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Eydelman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MD, Center for Devices and Radiological Health, US Food and Drug Administration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Hays, R. 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Tarver, M. E.,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Spritzer, K. 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Reise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Hilmantel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G., Hofmeister, E. M.,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Hanmel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K., May, J., Ferris, F., &amp;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Eydelman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 (2017).  Psychometric properties of a questionnaire assessing patient-reported outcomes with LASIK (PROWL).  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JAMA Ophthalmology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135 (1), 3-12.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Eydelman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Hilmantel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G., Tarver, M. E., Hofmeister, E. M., May, J., Hammel, K.,      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Hays, R. 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&amp; Ferris, F.  (2017).  Symptoms and satisfaction in the LASIK Quality of Life Collaboration Project.  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JAMA Ophthalmology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135 (1), 13-22.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lvl="0" indent="0">
              <a:buNone/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ED983C-5D39-466C-B52F-2E9D208A3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16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D4805-49A6-41B0-A927-5B3A28D5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" y="-152400"/>
            <a:ext cx="8991600" cy="1143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PROWL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37313-0016-471B-AE66-FF8398435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0" y="766778"/>
            <a:ext cx="8991600" cy="556367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Observational study of 511 patients (analytic sample) who had LASIK surgery for myopia, hyperopia, or astigmatism and completed questionnaire online before and after (1-month and 3-months) surgery. 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* </a:t>
            </a:r>
            <a:r>
              <a:rPr lang="en-US" sz="2200" i="1" dirty="0">
                <a:highlight>
                  <a:srgbClr val="FFFF00"/>
                </a:highlight>
              </a:rPr>
              <a:t>PROWL-1: single-center study of 240 active-duty US Navy personnel.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 55% white, 9% black, 9% Asian, 20% Hispanic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/>
              <a:t> 20% women; median age = </a:t>
            </a:r>
            <a:r>
              <a:rPr lang="en-US" sz="3000" u="sng" dirty="0"/>
              <a:t>27</a:t>
            </a:r>
            <a:r>
              <a:rPr lang="en-US" sz="3000" dirty="0"/>
              <a:t>  (range: 21-52)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dirty="0"/>
              <a:t>* </a:t>
            </a:r>
            <a:r>
              <a:rPr lang="en-US" sz="2200" i="1" dirty="0">
                <a:highlight>
                  <a:srgbClr val="FFFF00"/>
                </a:highlight>
              </a:rPr>
              <a:t>PROWL-2: 5-center study of 271 civilians.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 76% white, 2% black, 12% Asian, 4% Hispanic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 54% women; median age = </a:t>
            </a:r>
            <a:r>
              <a:rPr lang="en-US" sz="3000" u="sng" dirty="0"/>
              <a:t>30</a:t>
            </a:r>
            <a:r>
              <a:rPr lang="en-US" sz="3000" dirty="0"/>
              <a:t>  (range: 21-57)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PROWL study participants completed a questionnaire assessing eye-related symptoms (glare, starbursts, halos, and double images) using a secure website accessed by computer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Analytic sample completed baseline and at least one follow-up questionnaire.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1B00E-3845-4703-ADEF-B0E56AB4D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4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5589</TotalTime>
  <Words>2708</Words>
  <Application>Microsoft Office PowerPoint</Application>
  <PresentationFormat>On-screen Show (4:3)</PresentationFormat>
  <Paragraphs>445</Paragraphs>
  <Slides>32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Comic Sans MS</vt:lpstr>
      <vt:lpstr>Symbol</vt:lpstr>
      <vt:lpstr>Times New Roman</vt:lpstr>
      <vt:lpstr>Wingdings</vt:lpstr>
      <vt:lpstr>Office Theme</vt:lpstr>
      <vt:lpstr>Document</vt:lpstr>
      <vt:lpstr>Equation</vt:lpstr>
      <vt:lpstr>Two Self-report Questions about Glare  </vt:lpstr>
      <vt:lpstr>Disclaimer</vt:lpstr>
      <vt:lpstr>Laser Eye Surgery</vt:lpstr>
      <vt:lpstr>Glare reported by 38% before, 38% 1-month after, and 43% 3-months after LASIK</vt:lpstr>
      <vt:lpstr>Glare Glare occurs when the object in view is blocked partially or fully by a dazzling light.  Glare can occur from bright lights such as streetlamps or headlights.  Snowballs, halos, starbursts and streaks are all examples of glare and are shown below.</vt:lpstr>
      <vt:lpstr>Discomfort and Disability Glare</vt:lpstr>
      <vt:lpstr>BAT (Brightness Acuity Test)</vt:lpstr>
      <vt:lpstr>Patient-Reported Outcomes With LASIK (PROWL)</vt:lpstr>
      <vt:lpstr>PROWL</vt:lpstr>
      <vt:lpstr>PROWL Eligibility</vt:lpstr>
      <vt:lpstr>PROWL</vt:lpstr>
      <vt:lpstr>National Eye Institute (NEI)-RQL Glare Question</vt:lpstr>
      <vt:lpstr>PowerPoint Presentation</vt:lpstr>
      <vt:lpstr>Picture Glare Question</vt:lpstr>
      <vt:lpstr>   28% (150/544) glare on NEI-RQL item </vt:lpstr>
      <vt:lpstr> 28% glare on NEI-RQL item 39% glare on Picture item</vt:lpstr>
      <vt:lpstr>Guidelines for Interpreting Kappa</vt:lpstr>
      <vt:lpstr>PowerPoint Presentation</vt:lpstr>
      <vt:lpstr>Guidelines for Interpreting Kappa</vt:lpstr>
      <vt:lpstr>Kappa of 0.46 is comparable to reliability of single items in multi-item scales</vt:lpstr>
      <vt:lpstr> Two-Item Glare Scale (alpha = 0.64)</vt:lpstr>
      <vt:lpstr>PowerPoint Presentation</vt:lpstr>
      <vt:lpstr>Mean Scores By Combinations of Two Glare Items (Baseline)   </vt:lpstr>
      <vt:lpstr>Significant Product-Moment (Spearman) Correlations and Standardized OLS Regression Coefficients with   Two-Item Glare Scale (Baseline)</vt:lpstr>
      <vt:lpstr>Summary of Results So Far</vt:lpstr>
      <vt:lpstr>Change in % Yes on NEI-RQL and Picture Glare Items From Baseline to Post-Surgery</vt:lpstr>
      <vt:lpstr>Change in % Yes on NEI-RQL and Picture Glare Items From Baseline to Post-Surgery</vt:lpstr>
      <vt:lpstr>Cross-tab of Two Glare Items (n = 492)  </vt:lpstr>
      <vt:lpstr>Discussion</vt:lpstr>
      <vt:lpstr>Questions?</vt:lpstr>
      <vt:lpstr>Appendix</vt:lpstr>
      <vt:lpstr>PROWL-2 Sites</vt:lpstr>
    </vt:vector>
  </TitlesOfParts>
  <Company>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Survival Tips</dc:title>
  <dc:creator>Dr. Ron D. Hays</dc:creator>
  <cp:lastModifiedBy>Ron Hays</cp:lastModifiedBy>
  <cp:revision>549</cp:revision>
  <cp:lastPrinted>2020-04-10T11:44:30Z</cp:lastPrinted>
  <dcterms:created xsi:type="dcterms:W3CDTF">2011-06-22T19:25:25Z</dcterms:created>
  <dcterms:modified xsi:type="dcterms:W3CDTF">2020-05-18T16:53:12Z</dcterms:modified>
</cp:coreProperties>
</file>