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3"/>
  </p:notesMasterIdLst>
  <p:handoutMasterIdLst>
    <p:handoutMasterId r:id="rId24"/>
  </p:handoutMasterIdLst>
  <p:sldIdLst>
    <p:sldId id="256" r:id="rId2"/>
    <p:sldId id="478" r:id="rId3"/>
    <p:sldId id="457" r:id="rId4"/>
    <p:sldId id="472" r:id="rId5"/>
    <p:sldId id="477" r:id="rId6"/>
    <p:sldId id="471" r:id="rId7"/>
    <p:sldId id="458" r:id="rId8"/>
    <p:sldId id="459" r:id="rId9"/>
    <p:sldId id="473" r:id="rId10"/>
    <p:sldId id="462" r:id="rId11"/>
    <p:sldId id="479" r:id="rId12"/>
    <p:sldId id="464" r:id="rId13"/>
    <p:sldId id="463" r:id="rId14"/>
    <p:sldId id="465" r:id="rId15"/>
    <p:sldId id="466" r:id="rId16"/>
    <p:sldId id="467" r:id="rId17"/>
    <p:sldId id="468" r:id="rId18"/>
    <p:sldId id="476" r:id="rId19"/>
    <p:sldId id="469" r:id="rId20"/>
    <p:sldId id="432" r:id="rId21"/>
    <p:sldId id="475" r:id="rId22"/>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9" autoAdjust="0"/>
    <p:restoredTop sz="90323" autoAdjust="0"/>
  </p:normalViewPr>
  <p:slideViewPr>
    <p:cSldViewPr snapToGrid="0" snapToObjects="1">
      <p:cViewPr varScale="1">
        <p:scale>
          <a:sx n="56" d="100"/>
          <a:sy n="56" d="100"/>
        </p:scale>
        <p:origin x="-1386" y="-90"/>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10344"/>
    </p:cViewPr>
  </p:sorterViewPr>
  <p:notesViewPr>
    <p:cSldViewPr snapToGrid="0" snapToObjects="1">
      <p:cViewPr varScale="1">
        <p:scale>
          <a:sx n="42" d="100"/>
          <a:sy n="42" d="100"/>
        </p:scale>
        <p:origin x="-2124" y="-10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297" tIns="46148" rIns="92297" bIns="46148"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2297" tIns="46148" rIns="92297" bIns="46148" rtlCol="0"/>
          <a:lstStyle>
            <a:lvl1pPr algn="r">
              <a:defRPr sz="1200"/>
            </a:lvl1pPr>
          </a:lstStyle>
          <a:p>
            <a:fld id="{4AA5FAC6-3599-B54F-9EE9-6F6533F50801}" type="datetimeFigureOut">
              <a:rPr lang="en-US" smtClean="0"/>
              <a:pPr/>
              <a:t>1/6/2012</a:t>
            </a:fld>
            <a:endParaRPr lang="en-US"/>
          </a:p>
        </p:txBody>
      </p:sp>
      <p:sp>
        <p:nvSpPr>
          <p:cNvPr id="4" name="Footer Placeholder 3"/>
          <p:cNvSpPr>
            <a:spLocks noGrp="1"/>
          </p:cNvSpPr>
          <p:nvPr>
            <p:ph type="ftr" sz="quarter" idx="2"/>
          </p:nvPr>
        </p:nvSpPr>
        <p:spPr>
          <a:xfrm>
            <a:off x="0" y="8829966"/>
            <a:ext cx="2971800" cy="464820"/>
          </a:xfrm>
          <a:prstGeom prst="rect">
            <a:avLst/>
          </a:prstGeom>
        </p:spPr>
        <p:txBody>
          <a:bodyPr vert="horz" lIns="92297" tIns="46148" rIns="92297" bIns="46148"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6"/>
            <a:ext cx="2971800" cy="464820"/>
          </a:xfrm>
          <a:prstGeom prst="rect">
            <a:avLst/>
          </a:prstGeom>
        </p:spPr>
        <p:txBody>
          <a:bodyPr vert="horz" lIns="92297" tIns="46148" rIns="92297" bIns="46148" rtlCol="0" anchor="b"/>
          <a:lstStyle>
            <a:lvl1pPr algn="r">
              <a:defRPr sz="1200"/>
            </a:lvl1pPr>
          </a:lstStyle>
          <a:p>
            <a:fld id="{9495AFE4-D420-C840-A6D0-3E83EAFB7B4C}" type="slidenum">
              <a:rPr lang="en-US" smtClean="0"/>
              <a:pPr/>
              <a:t>‹#›</a:t>
            </a:fld>
            <a:endParaRPr lang="en-US"/>
          </a:p>
        </p:txBody>
      </p:sp>
    </p:spTree>
    <p:extLst>
      <p:ext uri="{BB962C8B-B14F-4D97-AF65-F5344CB8AC3E}">
        <p14:creationId xmlns:p14="http://schemas.microsoft.com/office/powerpoint/2010/main" val="5966491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297" tIns="46148" rIns="92297" bIns="46148"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2297" tIns="46148" rIns="92297" bIns="46148" rtlCol="0"/>
          <a:lstStyle>
            <a:lvl1pPr algn="r">
              <a:defRPr sz="1200"/>
            </a:lvl1pPr>
          </a:lstStyle>
          <a:p>
            <a:fld id="{9089CE39-C150-E94B-AEE7-CB982B8571F7}" type="datetimeFigureOut">
              <a:rPr lang="en-US" smtClean="0"/>
              <a:pPr/>
              <a:t>1/6/2012</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297" tIns="46148" rIns="92297" bIns="46148" rtlCol="0" anchor="ctr"/>
          <a:lstStyle/>
          <a:p>
            <a:endParaRPr lang="en-US"/>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297" tIns="46148" rIns="92297" bIns="4614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2971800" cy="464820"/>
          </a:xfrm>
          <a:prstGeom prst="rect">
            <a:avLst/>
          </a:prstGeom>
        </p:spPr>
        <p:txBody>
          <a:bodyPr vert="horz" lIns="92297" tIns="46148" rIns="92297" bIns="46148"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6"/>
            <a:ext cx="2971800" cy="464820"/>
          </a:xfrm>
          <a:prstGeom prst="rect">
            <a:avLst/>
          </a:prstGeom>
        </p:spPr>
        <p:txBody>
          <a:bodyPr vert="horz" lIns="92297" tIns="46148" rIns="92297" bIns="46148" rtlCol="0" anchor="b"/>
          <a:lstStyle>
            <a:lvl1pPr algn="r">
              <a:defRPr sz="1200"/>
            </a:lvl1pPr>
          </a:lstStyle>
          <a:p>
            <a:fld id="{37F8E23D-6129-D442-9629-B159544CD862}" type="slidenum">
              <a:rPr lang="en-US" smtClean="0"/>
              <a:pPr/>
              <a:t>‹#›</a:t>
            </a:fld>
            <a:endParaRPr lang="en-US"/>
          </a:p>
        </p:txBody>
      </p:sp>
    </p:spTree>
    <p:extLst>
      <p:ext uri="{BB962C8B-B14F-4D97-AF65-F5344CB8AC3E}">
        <p14:creationId xmlns:p14="http://schemas.microsoft.com/office/powerpoint/2010/main" val="2853015160"/>
      </p:ext>
    </p:extLst>
  </p:cSld>
  <p:clrMap bg1="lt1" tx1="dk1" bg2="lt2" tx2="dk2" accent1="accent1" accent2="accent2" accent3="accent3" accent4="accent4" accent5="accent5" accent6="accent6" hlink="hlink" folHlink="folHlink"/>
  <p:hf sldNum="0"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8" charset="-128"/>
              </a:defRPr>
            </a:lvl1pPr>
            <a:lvl2pPr marL="742950" indent="-285750" eaLnBrk="0" hangingPunct="0">
              <a:defRPr>
                <a:solidFill>
                  <a:schemeClr val="tx1"/>
                </a:solidFill>
                <a:latin typeface="Arial" charset="0"/>
                <a:ea typeface="ＭＳ Ｐゴシック" pitchFamily="-108" charset="-128"/>
              </a:defRPr>
            </a:lvl2pPr>
            <a:lvl3pPr marL="1143000" indent="-228600" eaLnBrk="0" hangingPunct="0">
              <a:defRPr>
                <a:solidFill>
                  <a:schemeClr val="tx1"/>
                </a:solidFill>
                <a:latin typeface="Arial" charset="0"/>
                <a:ea typeface="ＭＳ Ｐゴシック" pitchFamily="-108" charset="-128"/>
              </a:defRPr>
            </a:lvl3pPr>
            <a:lvl4pPr marL="1600200" indent="-228600" eaLnBrk="0" hangingPunct="0">
              <a:defRPr>
                <a:solidFill>
                  <a:schemeClr val="tx1"/>
                </a:solidFill>
                <a:latin typeface="Arial" charset="0"/>
                <a:ea typeface="ＭＳ Ｐゴシック" pitchFamily="-108" charset="-128"/>
              </a:defRPr>
            </a:lvl4pPr>
            <a:lvl5pPr marL="2057400" indent="-228600" eaLnBrk="0" hangingPunct="0">
              <a:defRPr>
                <a:solidFill>
                  <a:schemeClr val="tx1"/>
                </a:solidFill>
                <a:latin typeface="Arial" charset="0"/>
                <a:ea typeface="ＭＳ Ｐゴシック" pitchFamily="-108"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8"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8"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8"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8" charset="-128"/>
              </a:defRPr>
            </a:lvl9pPr>
          </a:lstStyle>
          <a:p>
            <a:pPr eaLnBrk="1" hangingPunct="1"/>
            <a:fld id="{DD0E5ADF-FEB3-479B-9150-B6477FF171D1}" type="slidenum">
              <a:rPr lang="en-US"/>
              <a:pPr eaLnBrk="1" hangingPunct="1"/>
              <a:t>20</a:t>
            </a:fld>
            <a:endParaRPr lang="en-US"/>
          </a:p>
        </p:txBody>
      </p:sp>
      <p:sp>
        <p:nvSpPr>
          <p:cNvPr id="59395" name="Slide Image Placeholder 1"/>
          <p:cNvSpPr>
            <a:spLocks noGrp="1" noRot="1" noChangeAspect="1" noTextEdit="1"/>
          </p:cNvSpPr>
          <p:nvPr>
            <p:ph type="sldImg"/>
          </p:nvPr>
        </p:nvSpPr>
        <p:spPr>
          <a:ln/>
        </p:spPr>
      </p:sp>
      <p:sp>
        <p:nvSpPr>
          <p:cNvPr id="59396" name="Notes Placeholder 2"/>
          <p:cNvSpPr>
            <a:spLocks noGrp="1"/>
          </p:cNvSpPr>
          <p:nvPr>
            <p:ph type="body" idx="1"/>
          </p:nvPr>
        </p:nvSpPr>
        <p:spPr>
          <a:xfrm>
            <a:off x="914400" y="4415791"/>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
        <p:nvSpPr>
          <p:cNvPr id="59397" name="Slide Number Placeholder 3"/>
          <p:cNvSpPr txBox="1">
            <a:spLocks noGrp="1"/>
          </p:cNvSpPr>
          <p:nvPr/>
        </p:nvSpPr>
        <p:spPr bwMode="auto">
          <a:xfrm>
            <a:off x="3886200" y="8831580"/>
            <a:ext cx="297180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nchor="b"/>
          <a:lstStyle>
            <a:lvl1pPr eaLnBrk="0" hangingPunct="0">
              <a:defRPr>
                <a:solidFill>
                  <a:schemeClr val="tx1"/>
                </a:solidFill>
                <a:latin typeface="Arial" charset="0"/>
                <a:ea typeface="ＭＳ Ｐゴシック" pitchFamily="-108" charset="-128"/>
              </a:defRPr>
            </a:lvl1pPr>
            <a:lvl2pPr marL="742950" indent="-285750" eaLnBrk="0" hangingPunct="0">
              <a:defRPr>
                <a:solidFill>
                  <a:schemeClr val="tx1"/>
                </a:solidFill>
                <a:latin typeface="Arial" charset="0"/>
                <a:ea typeface="ＭＳ Ｐゴシック" pitchFamily="-108" charset="-128"/>
              </a:defRPr>
            </a:lvl2pPr>
            <a:lvl3pPr marL="1143000" indent="-228600" eaLnBrk="0" hangingPunct="0">
              <a:defRPr>
                <a:solidFill>
                  <a:schemeClr val="tx1"/>
                </a:solidFill>
                <a:latin typeface="Arial" charset="0"/>
                <a:ea typeface="ＭＳ Ｐゴシック" pitchFamily="-108" charset="-128"/>
              </a:defRPr>
            </a:lvl3pPr>
            <a:lvl4pPr marL="1600200" indent="-228600" eaLnBrk="0" hangingPunct="0">
              <a:defRPr>
                <a:solidFill>
                  <a:schemeClr val="tx1"/>
                </a:solidFill>
                <a:latin typeface="Arial" charset="0"/>
                <a:ea typeface="ＭＳ Ｐゴシック" pitchFamily="-108" charset="-128"/>
              </a:defRPr>
            </a:lvl4pPr>
            <a:lvl5pPr marL="2057400" indent="-228600" eaLnBrk="0" hangingPunct="0">
              <a:defRPr>
                <a:solidFill>
                  <a:schemeClr val="tx1"/>
                </a:solidFill>
                <a:latin typeface="Arial" charset="0"/>
                <a:ea typeface="ＭＳ Ｐゴシック" pitchFamily="-108"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8"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8"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8"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8" charset="-128"/>
              </a:defRPr>
            </a:lvl9pPr>
          </a:lstStyle>
          <a:p>
            <a:pPr algn="r"/>
            <a:fld id="{FCE218DA-135A-4F6B-A88E-E513B618FE18}" type="slidenum">
              <a:rPr lang="en-US" sz="1200" b="1">
                <a:latin typeface="Times New Roman" pitchFamily="18" charset="0"/>
              </a:rPr>
              <a:pPr algn="r"/>
              <a:t>20</a:t>
            </a:fld>
            <a:endParaRPr lang="en-US" sz="1200" b="1">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1400736" y="930227"/>
            <a:ext cx="4055129" cy="3186834"/>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835" tIns="41418" rIns="82835" bIns="41418" anchor="ctr"/>
          <a:lstStyle>
            <a:lvl1pPr eaLnBrk="0">
              <a:defRPr sz="2400">
                <a:solidFill>
                  <a:schemeClr val="tx1"/>
                </a:solidFill>
                <a:latin typeface="Times New Roman" pitchFamily="16" charset="0"/>
                <a:ea typeface="msgothic" charset="0"/>
                <a:cs typeface="msgothic" charset="0"/>
              </a:defRPr>
            </a:lvl1pPr>
            <a:lvl2pPr marL="742950" indent="-285750" eaLnBrk="0">
              <a:defRPr sz="2400">
                <a:solidFill>
                  <a:schemeClr val="tx1"/>
                </a:solidFill>
                <a:latin typeface="Times New Roman" pitchFamily="16" charset="0"/>
                <a:ea typeface="msgothic" charset="0"/>
                <a:cs typeface="msgothic" charset="0"/>
              </a:defRPr>
            </a:lvl2pPr>
            <a:lvl3pPr marL="1143000" indent="-228600" eaLnBrk="0">
              <a:defRPr sz="2400">
                <a:solidFill>
                  <a:schemeClr val="tx1"/>
                </a:solidFill>
                <a:latin typeface="Times New Roman" pitchFamily="16" charset="0"/>
                <a:ea typeface="msgothic" charset="0"/>
                <a:cs typeface="msgothic" charset="0"/>
              </a:defRPr>
            </a:lvl3pPr>
            <a:lvl4pPr marL="1600200" indent="-228600" eaLnBrk="0">
              <a:defRPr sz="2400">
                <a:solidFill>
                  <a:schemeClr val="tx1"/>
                </a:solidFill>
                <a:latin typeface="Times New Roman" pitchFamily="16" charset="0"/>
                <a:ea typeface="msgothic" charset="0"/>
                <a:cs typeface="msgothic" charset="0"/>
              </a:defRPr>
            </a:lvl4pPr>
            <a:lvl5pPr marL="2057400" indent="-228600" eaLnBrk="0">
              <a:defRPr sz="2400">
                <a:solidFill>
                  <a:schemeClr val="tx1"/>
                </a:solidFill>
                <a:latin typeface="Times New Roman" pitchFamily="16" charset="0"/>
                <a:ea typeface="msgothic" charset="0"/>
                <a:cs typeface="msgothic" charset="0"/>
              </a:defRPr>
            </a:lvl5pPr>
            <a:lvl6pPr marL="2514600" indent="-228600" defTabSz="457200" eaLnBrk="0" fontAlgn="base" hangingPunct="0">
              <a:lnSpc>
                <a:spcPct val="93000"/>
              </a:lnSpc>
              <a:spcBef>
                <a:spcPct val="0"/>
              </a:spcBef>
              <a:spcAft>
                <a:spcPct val="0"/>
              </a:spcAft>
              <a:buClr>
                <a:srgbClr val="000000"/>
              </a:buClr>
              <a:buSzPct val="45000"/>
              <a:buFont typeface="Wingdings" charset="2"/>
              <a:defRPr sz="2400">
                <a:solidFill>
                  <a:schemeClr val="tx1"/>
                </a:solidFill>
                <a:latin typeface="Times New Roman" pitchFamily="16" charset="0"/>
                <a:ea typeface="msgothic" charset="0"/>
                <a:cs typeface="msgothic" charset="0"/>
              </a:defRPr>
            </a:lvl6pPr>
            <a:lvl7pPr marL="2971800" indent="-228600" defTabSz="457200" eaLnBrk="0" fontAlgn="base" hangingPunct="0">
              <a:lnSpc>
                <a:spcPct val="93000"/>
              </a:lnSpc>
              <a:spcBef>
                <a:spcPct val="0"/>
              </a:spcBef>
              <a:spcAft>
                <a:spcPct val="0"/>
              </a:spcAft>
              <a:buClr>
                <a:srgbClr val="000000"/>
              </a:buClr>
              <a:buSzPct val="45000"/>
              <a:buFont typeface="Wingdings" charset="2"/>
              <a:defRPr sz="2400">
                <a:solidFill>
                  <a:schemeClr val="tx1"/>
                </a:solidFill>
                <a:latin typeface="Times New Roman" pitchFamily="16" charset="0"/>
                <a:ea typeface="msgothic" charset="0"/>
                <a:cs typeface="msgothic" charset="0"/>
              </a:defRPr>
            </a:lvl7pPr>
            <a:lvl8pPr marL="3429000" indent="-228600" defTabSz="457200" eaLnBrk="0" fontAlgn="base" hangingPunct="0">
              <a:lnSpc>
                <a:spcPct val="93000"/>
              </a:lnSpc>
              <a:spcBef>
                <a:spcPct val="0"/>
              </a:spcBef>
              <a:spcAft>
                <a:spcPct val="0"/>
              </a:spcAft>
              <a:buClr>
                <a:srgbClr val="000000"/>
              </a:buClr>
              <a:buSzPct val="45000"/>
              <a:buFont typeface="Wingdings" charset="2"/>
              <a:defRPr sz="2400">
                <a:solidFill>
                  <a:schemeClr val="tx1"/>
                </a:solidFill>
                <a:latin typeface="Times New Roman" pitchFamily="16" charset="0"/>
                <a:ea typeface="msgothic" charset="0"/>
                <a:cs typeface="msgothic" charset="0"/>
              </a:defRPr>
            </a:lvl8pPr>
            <a:lvl9pPr marL="3886200" indent="-228600" defTabSz="457200" eaLnBrk="0" fontAlgn="base" hangingPunct="0">
              <a:lnSpc>
                <a:spcPct val="93000"/>
              </a:lnSpc>
              <a:spcBef>
                <a:spcPct val="0"/>
              </a:spcBef>
              <a:spcAft>
                <a:spcPct val="0"/>
              </a:spcAft>
              <a:buClr>
                <a:srgbClr val="000000"/>
              </a:buClr>
              <a:buSzPct val="45000"/>
              <a:buFont typeface="Wingdings" charset="2"/>
              <a:defRPr sz="2400">
                <a:solidFill>
                  <a:schemeClr val="tx1"/>
                </a:solidFill>
                <a:latin typeface="Times New Roman" pitchFamily="16" charset="0"/>
                <a:ea typeface="msgothic" charset="0"/>
                <a:cs typeface="msgothic" charset="0"/>
              </a:defRPr>
            </a:lvl9pPr>
          </a:lstStyle>
          <a:p>
            <a:pPr eaLnBrk="1"/>
            <a:endParaRPr lang="en-US"/>
          </a:p>
        </p:txBody>
      </p:sp>
      <p:sp>
        <p:nvSpPr>
          <p:cNvPr id="4099" name="Text Box 2"/>
          <p:cNvSpPr txBox="1">
            <a:spLocks noGrp="1" noChangeArrowheads="1"/>
          </p:cNvSpPr>
          <p:nvPr>
            <p:ph type="body"/>
          </p:nvPr>
        </p:nvSpPr>
        <p:spPr>
          <a:xfrm>
            <a:off x="1046350" y="4425181"/>
            <a:ext cx="4770904" cy="3536036"/>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85725" indent="-85725">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Lst>
              <a:defRPr sz="1200">
                <a:solidFill>
                  <a:srgbClr val="000000"/>
                </a:solidFill>
                <a:latin typeface="Times New Roman" pitchFamily="16" charset="0"/>
              </a:defRPr>
            </a:lvl9pPr>
          </a:lstStyle>
          <a:p>
            <a:pPr eaLnBrk="1">
              <a:lnSpc>
                <a:spcPct val="93000"/>
              </a:lnSpc>
              <a:spcBef>
                <a:spcPct val="0"/>
              </a:spcBef>
              <a:buSzPct val="45000"/>
              <a:buFont typeface="Wingdings" charset="2"/>
              <a:buNone/>
            </a:pPr>
            <a:r>
              <a:rPr lang="en-GB" smtClean="0">
                <a:latin typeface="Arial" charset="0"/>
                <a:ea typeface="msgothic" charset="0"/>
                <a:cs typeface="msgothic" charset="0"/>
              </a:rPr>
              <a:t>The adjusted mean decline in the Short Form-36 (version 1) physical component summary scores from baseline to follow-up assessment across the nine cancer types and the control subjects (No Cancer). The samples included 436 prostate, 320 breast, 240 colorectal, 112 non–small cell lung, 89 bladder, 56 endometrial, 53 non-Hodgkin lymphoma (NHL), and 46 kidney cancer patients; 80 melanoma patients; and 7160 control subjects. The horizontal line provides a reference to the mean change in score of the control subjects.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5"/>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defTabSz="901700" fontAlgn="base">
              <a:spcBef>
                <a:spcPct val="0"/>
              </a:spcBef>
              <a:spcAft>
                <a:spcPct val="0"/>
              </a:spcAft>
            </a:pPr>
            <a:fld id="{A5205FCD-9A7A-42CB-B816-7E89252D53B4}" type="slidenum">
              <a:rPr lang="en-US" sz="1000">
                <a:latin typeface="Times New Roman" pitchFamily="18" charset="0"/>
              </a:rPr>
              <a:pPr defTabSz="901700" fontAlgn="base">
                <a:spcBef>
                  <a:spcPct val="0"/>
                </a:spcBef>
                <a:spcAft>
                  <a:spcPct val="0"/>
                </a:spcAft>
              </a:pPr>
              <a:t>2</a:t>
            </a:fld>
            <a:endParaRPr lang="en-US" sz="1000">
              <a:latin typeface="Times New Roman" pitchFamily="18" charset="0"/>
            </a:endParaRPr>
          </a:p>
        </p:txBody>
      </p:sp>
      <p:sp>
        <p:nvSpPr>
          <p:cNvPr id="184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Didn’t compare those with cancer versus those without</a:t>
            </a:r>
          </a:p>
          <a:p>
            <a:pPr>
              <a:spcBef>
                <a:spcPct val="0"/>
              </a:spcBef>
            </a:pPr>
            <a:r>
              <a:rPr lang="en-US" smtClean="0"/>
              <a:t>Didn’t control for comorbidities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1700">
              <a:defRPr sz="3600" b="1">
                <a:solidFill>
                  <a:srgbClr val="FFFF00"/>
                </a:solidFill>
                <a:latin typeface="Comic Sans MS" pitchFamily="66" charset="0"/>
              </a:defRPr>
            </a:lvl1pPr>
            <a:lvl2pPr marL="742950" indent="-285750" defTabSz="901700">
              <a:defRPr sz="3600" b="1">
                <a:solidFill>
                  <a:srgbClr val="FFFF00"/>
                </a:solidFill>
                <a:latin typeface="Comic Sans MS" pitchFamily="66" charset="0"/>
              </a:defRPr>
            </a:lvl2pPr>
            <a:lvl3pPr marL="1143000" indent="-228600" defTabSz="901700">
              <a:defRPr sz="3600" b="1">
                <a:solidFill>
                  <a:srgbClr val="FFFF00"/>
                </a:solidFill>
                <a:latin typeface="Comic Sans MS" pitchFamily="66" charset="0"/>
              </a:defRPr>
            </a:lvl3pPr>
            <a:lvl4pPr marL="1600200" indent="-228600" defTabSz="901700">
              <a:defRPr sz="3600" b="1">
                <a:solidFill>
                  <a:srgbClr val="FFFF00"/>
                </a:solidFill>
                <a:latin typeface="Comic Sans MS" pitchFamily="66" charset="0"/>
              </a:defRPr>
            </a:lvl4pPr>
            <a:lvl5pPr marL="2057400" indent="-228600" defTabSz="901700">
              <a:defRPr sz="3600" b="1">
                <a:solidFill>
                  <a:srgbClr val="FFFF00"/>
                </a:solidFill>
                <a:latin typeface="Comic Sans MS" pitchFamily="66" charset="0"/>
              </a:defRPr>
            </a:lvl5pPr>
            <a:lvl6pPr marL="25146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6pPr>
            <a:lvl7pPr marL="29718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7pPr>
            <a:lvl8pPr marL="34290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8pPr>
            <a:lvl9pPr marL="38862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9pPr>
          </a:lstStyle>
          <a:p>
            <a:fld id="{C6B78B97-5FFD-4E8D-B79C-0E1B549B7C44}" type="slidenum">
              <a:rPr lang="en-US" sz="1000" b="0">
                <a:solidFill>
                  <a:schemeClr val="tx1"/>
                </a:solidFill>
                <a:latin typeface="Times New Roman" pitchFamily="18" charset="0"/>
              </a:rPr>
              <a:pPr/>
              <a:t>3</a:t>
            </a:fld>
            <a:endParaRPr lang="en-US" sz="1000" b="0">
              <a:solidFill>
                <a:schemeClr val="tx1"/>
              </a:solidFill>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1700">
              <a:defRPr sz="3600" b="1">
                <a:solidFill>
                  <a:srgbClr val="FFFF00"/>
                </a:solidFill>
                <a:latin typeface="Comic Sans MS" pitchFamily="66" charset="0"/>
              </a:defRPr>
            </a:lvl1pPr>
            <a:lvl2pPr marL="742950" indent="-285750" defTabSz="901700">
              <a:defRPr sz="3600" b="1">
                <a:solidFill>
                  <a:srgbClr val="FFFF00"/>
                </a:solidFill>
                <a:latin typeface="Comic Sans MS" pitchFamily="66" charset="0"/>
              </a:defRPr>
            </a:lvl2pPr>
            <a:lvl3pPr marL="1143000" indent="-228600" defTabSz="901700">
              <a:defRPr sz="3600" b="1">
                <a:solidFill>
                  <a:srgbClr val="FFFF00"/>
                </a:solidFill>
                <a:latin typeface="Comic Sans MS" pitchFamily="66" charset="0"/>
              </a:defRPr>
            </a:lvl3pPr>
            <a:lvl4pPr marL="1600200" indent="-228600" defTabSz="901700">
              <a:defRPr sz="3600" b="1">
                <a:solidFill>
                  <a:srgbClr val="FFFF00"/>
                </a:solidFill>
                <a:latin typeface="Comic Sans MS" pitchFamily="66" charset="0"/>
              </a:defRPr>
            </a:lvl4pPr>
            <a:lvl5pPr marL="2057400" indent="-228600" defTabSz="901700">
              <a:defRPr sz="3600" b="1">
                <a:solidFill>
                  <a:srgbClr val="FFFF00"/>
                </a:solidFill>
                <a:latin typeface="Comic Sans MS" pitchFamily="66" charset="0"/>
              </a:defRPr>
            </a:lvl5pPr>
            <a:lvl6pPr marL="25146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6pPr>
            <a:lvl7pPr marL="29718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7pPr>
            <a:lvl8pPr marL="34290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8pPr>
            <a:lvl9pPr marL="38862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9pPr>
          </a:lstStyle>
          <a:p>
            <a:fld id="{CB087829-283B-44DF-AD55-C20512E1DC6A}" type="slidenum">
              <a:rPr lang="en-US" sz="1000" b="0">
                <a:solidFill>
                  <a:schemeClr val="tx1"/>
                </a:solidFill>
                <a:latin typeface="Times New Roman" pitchFamily="18" charset="0"/>
              </a:rPr>
              <a:pPr/>
              <a:t>7</a:t>
            </a:fld>
            <a:endParaRPr lang="en-US" sz="1000" b="0">
              <a:solidFill>
                <a:schemeClr val="tx1"/>
              </a:solidFill>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1700">
              <a:defRPr sz="3600" b="1">
                <a:solidFill>
                  <a:srgbClr val="FFFF00"/>
                </a:solidFill>
                <a:latin typeface="Comic Sans MS" pitchFamily="66" charset="0"/>
              </a:defRPr>
            </a:lvl1pPr>
            <a:lvl2pPr marL="742950" indent="-285750" defTabSz="901700">
              <a:defRPr sz="3600" b="1">
                <a:solidFill>
                  <a:srgbClr val="FFFF00"/>
                </a:solidFill>
                <a:latin typeface="Comic Sans MS" pitchFamily="66" charset="0"/>
              </a:defRPr>
            </a:lvl2pPr>
            <a:lvl3pPr marL="1143000" indent="-228600" defTabSz="901700">
              <a:defRPr sz="3600" b="1">
                <a:solidFill>
                  <a:srgbClr val="FFFF00"/>
                </a:solidFill>
                <a:latin typeface="Comic Sans MS" pitchFamily="66" charset="0"/>
              </a:defRPr>
            </a:lvl3pPr>
            <a:lvl4pPr marL="1600200" indent="-228600" defTabSz="901700">
              <a:defRPr sz="3600" b="1">
                <a:solidFill>
                  <a:srgbClr val="FFFF00"/>
                </a:solidFill>
                <a:latin typeface="Comic Sans MS" pitchFamily="66" charset="0"/>
              </a:defRPr>
            </a:lvl4pPr>
            <a:lvl5pPr marL="2057400" indent="-228600" defTabSz="901700">
              <a:defRPr sz="3600" b="1">
                <a:solidFill>
                  <a:srgbClr val="FFFF00"/>
                </a:solidFill>
                <a:latin typeface="Comic Sans MS" pitchFamily="66" charset="0"/>
              </a:defRPr>
            </a:lvl5pPr>
            <a:lvl6pPr marL="25146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6pPr>
            <a:lvl7pPr marL="29718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7pPr>
            <a:lvl8pPr marL="34290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8pPr>
            <a:lvl9pPr marL="38862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9pPr>
          </a:lstStyle>
          <a:p>
            <a:fld id="{E4CA283F-7DA1-4E80-A519-D31B8AEA331E}" type="slidenum">
              <a:rPr lang="en-US" sz="1000" b="0">
                <a:solidFill>
                  <a:schemeClr val="tx1"/>
                </a:solidFill>
                <a:latin typeface="Times New Roman" pitchFamily="18" charset="0"/>
              </a:rPr>
              <a:pPr/>
              <a:t>8</a:t>
            </a:fld>
            <a:endParaRPr lang="en-US" sz="1000" b="0">
              <a:solidFill>
                <a:schemeClr val="tx1"/>
              </a:solidFill>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65F24B88-1CF5-4ADE-9A39-0C5084C411F0}" type="slidenum">
              <a:rPr lang="en-US" smtClean="0"/>
              <a:pPr>
                <a:defRPr/>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1700">
              <a:defRPr sz="3600" b="1">
                <a:solidFill>
                  <a:srgbClr val="FFFF00"/>
                </a:solidFill>
                <a:latin typeface="Comic Sans MS" pitchFamily="66" charset="0"/>
              </a:defRPr>
            </a:lvl1pPr>
            <a:lvl2pPr marL="742950" indent="-285750" defTabSz="901700">
              <a:defRPr sz="3600" b="1">
                <a:solidFill>
                  <a:srgbClr val="FFFF00"/>
                </a:solidFill>
                <a:latin typeface="Comic Sans MS" pitchFamily="66" charset="0"/>
              </a:defRPr>
            </a:lvl2pPr>
            <a:lvl3pPr marL="1143000" indent="-228600" defTabSz="901700">
              <a:defRPr sz="3600" b="1">
                <a:solidFill>
                  <a:srgbClr val="FFFF00"/>
                </a:solidFill>
                <a:latin typeface="Comic Sans MS" pitchFamily="66" charset="0"/>
              </a:defRPr>
            </a:lvl3pPr>
            <a:lvl4pPr marL="1600200" indent="-228600" defTabSz="901700">
              <a:defRPr sz="3600" b="1">
                <a:solidFill>
                  <a:srgbClr val="FFFF00"/>
                </a:solidFill>
                <a:latin typeface="Comic Sans MS" pitchFamily="66" charset="0"/>
              </a:defRPr>
            </a:lvl4pPr>
            <a:lvl5pPr marL="2057400" indent="-228600" defTabSz="901700">
              <a:defRPr sz="3600" b="1">
                <a:solidFill>
                  <a:srgbClr val="FFFF00"/>
                </a:solidFill>
                <a:latin typeface="Comic Sans MS" pitchFamily="66" charset="0"/>
              </a:defRPr>
            </a:lvl5pPr>
            <a:lvl6pPr marL="25146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6pPr>
            <a:lvl7pPr marL="29718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7pPr>
            <a:lvl8pPr marL="34290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8pPr>
            <a:lvl9pPr marL="38862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9pPr>
          </a:lstStyle>
          <a:p>
            <a:fld id="{E4CA283F-7DA1-4E80-A519-D31B8AEA331E}" type="slidenum">
              <a:rPr lang="en-US" sz="1000" b="0">
                <a:solidFill>
                  <a:schemeClr val="tx1"/>
                </a:solidFill>
                <a:latin typeface="Times New Roman" pitchFamily="18" charset="0"/>
              </a:rPr>
              <a:pPr/>
              <a:t>10</a:t>
            </a:fld>
            <a:endParaRPr lang="en-US" sz="1000" b="0">
              <a:solidFill>
                <a:schemeClr val="tx1"/>
              </a:solidFill>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1700">
              <a:defRPr sz="3600" b="1">
                <a:solidFill>
                  <a:srgbClr val="FFFF00"/>
                </a:solidFill>
                <a:latin typeface="Comic Sans MS" pitchFamily="66" charset="0"/>
              </a:defRPr>
            </a:lvl1pPr>
            <a:lvl2pPr marL="742950" indent="-285750" defTabSz="901700">
              <a:defRPr sz="3600" b="1">
                <a:solidFill>
                  <a:srgbClr val="FFFF00"/>
                </a:solidFill>
                <a:latin typeface="Comic Sans MS" pitchFamily="66" charset="0"/>
              </a:defRPr>
            </a:lvl2pPr>
            <a:lvl3pPr marL="1143000" indent="-228600" defTabSz="901700">
              <a:defRPr sz="3600" b="1">
                <a:solidFill>
                  <a:srgbClr val="FFFF00"/>
                </a:solidFill>
                <a:latin typeface="Comic Sans MS" pitchFamily="66" charset="0"/>
              </a:defRPr>
            </a:lvl3pPr>
            <a:lvl4pPr marL="1600200" indent="-228600" defTabSz="901700">
              <a:defRPr sz="3600" b="1">
                <a:solidFill>
                  <a:srgbClr val="FFFF00"/>
                </a:solidFill>
                <a:latin typeface="Comic Sans MS" pitchFamily="66" charset="0"/>
              </a:defRPr>
            </a:lvl4pPr>
            <a:lvl5pPr marL="2057400" indent="-228600" defTabSz="901700">
              <a:defRPr sz="3600" b="1">
                <a:solidFill>
                  <a:srgbClr val="FFFF00"/>
                </a:solidFill>
                <a:latin typeface="Comic Sans MS" pitchFamily="66" charset="0"/>
              </a:defRPr>
            </a:lvl5pPr>
            <a:lvl6pPr marL="25146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6pPr>
            <a:lvl7pPr marL="29718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7pPr>
            <a:lvl8pPr marL="34290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8pPr>
            <a:lvl9pPr marL="38862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9pPr>
          </a:lstStyle>
          <a:p>
            <a:fld id="{E4CA283F-7DA1-4E80-A519-D31B8AEA331E}" type="slidenum">
              <a:rPr lang="en-US" sz="1000" b="0">
                <a:solidFill>
                  <a:schemeClr val="tx1"/>
                </a:solidFill>
                <a:latin typeface="Times New Roman" pitchFamily="18" charset="0"/>
              </a:rPr>
              <a:pPr/>
              <a:t>12</a:t>
            </a:fld>
            <a:endParaRPr lang="en-US" sz="1000" b="0">
              <a:solidFill>
                <a:schemeClr val="tx1"/>
              </a:solidFill>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1700">
              <a:defRPr sz="3600" b="1">
                <a:solidFill>
                  <a:srgbClr val="FFFF00"/>
                </a:solidFill>
                <a:latin typeface="Comic Sans MS" pitchFamily="66" charset="0"/>
              </a:defRPr>
            </a:lvl1pPr>
            <a:lvl2pPr marL="742950" indent="-285750" defTabSz="901700">
              <a:defRPr sz="3600" b="1">
                <a:solidFill>
                  <a:srgbClr val="FFFF00"/>
                </a:solidFill>
                <a:latin typeface="Comic Sans MS" pitchFamily="66" charset="0"/>
              </a:defRPr>
            </a:lvl2pPr>
            <a:lvl3pPr marL="1143000" indent="-228600" defTabSz="901700">
              <a:defRPr sz="3600" b="1">
                <a:solidFill>
                  <a:srgbClr val="FFFF00"/>
                </a:solidFill>
                <a:latin typeface="Comic Sans MS" pitchFamily="66" charset="0"/>
              </a:defRPr>
            </a:lvl3pPr>
            <a:lvl4pPr marL="1600200" indent="-228600" defTabSz="901700">
              <a:defRPr sz="3600" b="1">
                <a:solidFill>
                  <a:srgbClr val="FFFF00"/>
                </a:solidFill>
                <a:latin typeface="Comic Sans MS" pitchFamily="66" charset="0"/>
              </a:defRPr>
            </a:lvl4pPr>
            <a:lvl5pPr marL="2057400" indent="-228600" defTabSz="901700">
              <a:defRPr sz="3600" b="1">
                <a:solidFill>
                  <a:srgbClr val="FFFF00"/>
                </a:solidFill>
                <a:latin typeface="Comic Sans MS" pitchFamily="66" charset="0"/>
              </a:defRPr>
            </a:lvl5pPr>
            <a:lvl6pPr marL="25146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6pPr>
            <a:lvl7pPr marL="29718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7pPr>
            <a:lvl8pPr marL="34290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8pPr>
            <a:lvl9pPr marL="3886200" indent="-228600" defTabSz="9017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9pPr>
          </a:lstStyle>
          <a:p>
            <a:fld id="{E4CA283F-7DA1-4E80-A519-D31B8AEA331E}" type="slidenum">
              <a:rPr lang="en-US" sz="1000" b="0">
                <a:solidFill>
                  <a:schemeClr val="tx1"/>
                </a:solidFill>
                <a:latin typeface="Times New Roman" pitchFamily="18" charset="0"/>
              </a:rPr>
              <a:pPr/>
              <a:t>13</a:t>
            </a:fld>
            <a:endParaRPr lang="en-US" sz="1000" b="0">
              <a:solidFill>
                <a:schemeClr val="tx1"/>
              </a:solidFill>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alphaModFix amt="55000"/>
          </a:blip>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26353"/>
            <a:ext cx="7772400" cy="2465293"/>
          </a:xfrm>
          <a:solidFill>
            <a:schemeClr val="accent3">
              <a:lumMod val="50000"/>
            </a:schemeClr>
          </a:solidFill>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566271" y="3811495"/>
            <a:ext cx="7965141" cy="2935520"/>
          </a:xfr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Christopher B. Forrest, MD, PhD</a:t>
            </a:r>
          </a:p>
          <a:p>
            <a:r>
              <a:rPr lang="en-US" dirty="0" smtClean="0"/>
              <a:t>Professor of Pediatrics</a:t>
            </a:r>
          </a:p>
          <a:p>
            <a:r>
              <a:rPr lang="en-US" dirty="0" smtClean="0"/>
              <a:t>Children’s Hospital of Philadelphia</a:t>
            </a:r>
          </a:p>
          <a:p>
            <a:r>
              <a:rPr lang="en-US" dirty="0" smtClean="0"/>
              <a:t>University of Pennsylvania School of Medicine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297329" y="6236822"/>
            <a:ext cx="409388" cy="365125"/>
          </a:xfrm>
          <a:prstGeom prst="rect">
            <a:avLst/>
          </a:prstGeom>
        </p:spPr>
        <p:txBody>
          <a:body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1514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Oval 6"/>
          <p:cNvSpPr/>
          <p:nvPr/>
        </p:nvSpPr>
        <p:spPr>
          <a:xfrm>
            <a:off x="157090" y="6437240"/>
            <a:ext cx="304800" cy="272591"/>
          </a:xfrm>
          <a:prstGeom prst="ellipse">
            <a:avLst/>
          </a:prstGeom>
          <a:solidFill>
            <a:srgbClr val="0000FF"/>
          </a:solidFill>
          <a:effectLst/>
        </p:spPr>
        <p:style>
          <a:lnRef idx="1">
            <a:schemeClr val="accent1"/>
          </a:lnRef>
          <a:fillRef idx="3">
            <a:schemeClr val="accent1"/>
          </a:fillRef>
          <a:effectRef idx="2">
            <a:schemeClr val="accent1"/>
          </a:effectRef>
          <a:fontRef idx="minor">
            <a:schemeClr val="lt1"/>
          </a:fontRef>
        </p:style>
        <p:txBody>
          <a:bodyPr lIns="0" tIns="0" rIns="0" bIns="0" rtlCol="0" anchor="ctr">
            <a:normAutofit fontScale="55000" lnSpcReduction="20000"/>
          </a:bodyPr>
          <a:lstStyle/>
          <a:p>
            <a:pPr algn="ctr"/>
            <a:fld id="{EBBD8012-95FF-0F40-95ED-CD1992B38A4C}" type="slidenum">
              <a:rPr lang="en-US" sz="2200" b="0" baseline="0" smtClean="0">
                <a:solidFill>
                  <a:srgbClr val="FFFFFF"/>
                </a:solidFill>
                <a:latin typeface="Geneva"/>
              </a:rPr>
              <a:pPr algn="ctr"/>
              <a:t>‹#›</a:t>
            </a:fld>
            <a:endParaRPr lang="en-US" sz="2200" b="0" baseline="0" dirty="0">
              <a:solidFill>
                <a:srgbClr val="FFFFFF"/>
              </a:solidFill>
              <a:latin typeface="Geneva"/>
            </a:endParaRPr>
          </a:p>
        </p:txBody>
      </p:sp>
      <p:sp>
        <p:nvSpPr>
          <p:cNvPr id="13" name="Rounded Rectangle 12"/>
          <p:cNvSpPr/>
          <p:nvPr/>
        </p:nvSpPr>
        <p:spPr>
          <a:xfrm>
            <a:off x="65313" y="105365"/>
            <a:ext cx="9013372" cy="6692201"/>
          </a:xfrm>
          <a:prstGeom prst="roundRect">
            <a:avLst>
              <a:gd name="adj" fmla="val 4929"/>
            </a:avLst>
          </a:prstGeom>
          <a:noFill/>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4000" b="1" kern="1200">
          <a:solidFill>
            <a:schemeClr val="accent1">
              <a:lumMod val="75000"/>
            </a:schemeClr>
          </a:solidFill>
          <a:latin typeface="Geneva"/>
          <a:ea typeface="+mj-ea"/>
          <a:cs typeface="Geneva"/>
        </a:defRPr>
      </a:lvl1pPr>
    </p:titleStyle>
    <p:bodyStyle>
      <a:lvl1pPr marL="342900" indent="-342900" algn="l" defTabSz="457200" rtl="0" eaLnBrk="1" latinLnBrk="0" hangingPunct="1">
        <a:spcBef>
          <a:spcPct val="20000"/>
        </a:spcBef>
        <a:buClr>
          <a:schemeClr val="accent5">
            <a:lumMod val="75000"/>
          </a:schemeClr>
        </a:buClr>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chemeClr val="accent5">
            <a:lumMod val="75000"/>
          </a:schemeClr>
        </a:buClr>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Clr>
          <a:schemeClr val="accent5">
            <a:lumMod val="75000"/>
          </a:schemeClr>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accent5">
            <a:lumMod val="75000"/>
          </a:schemeClr>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chemeClr val="accent5">
            <a:lumMod val="75000"/>
          </a:schemeClr>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gim.med.ucla.edu/FacultyPages/Hays/" TargetMode="External"/><Relationship Id="rId4" Type="http://schemas.openxmlformats.org/officeDocument/2006/relationships/hyperlink" Target="mailto:drhays@ucla.ed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er.cancer.gov/registries/list.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55000"/>
          </a:blip>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1967" y="743788"/>
            <a:ext cx="9000065" cy="1470025"/>
          </a:xfrm>
          <a:solidFill>
            <a:schemeClr val="accent1">
              <a:lumMod val="75000"/>
            </a:schemeClr>
          </a:solidFill>
        </p:spPr>
        <p:txBody>
          <a:bodyPr>
            <a:noAutofit/>
          </a:bodyPr>
          <a:lstStyle/>
          <a:p>
            <a:r>
              <a:rPr lang="en-US" sz="2400" dirty="0" smtClean="0">
                <a:latin typeface="Comic Sans MS" pitchFamily="66" charset="0"/>
              </a:rPr>
              <a:t>Associations of Cancer and Other Chronic Health Conditions with SF-6D Preference-based Scores </a:t>
            </a:r>
            <a:br>
              <a:rPr lang="en-US" sz="2400" dirty="0" smtClean="0">
                <a:latin typeface="Comic Sans MS" pitchFamily="66" charset="0"/>
              </a:rPr>
            </a:br>
            <a:r>
              <a:rPr lang="en-US" sz="2400" dirty="0" smtClean="0">
                <a:latin typeface="Comic Sans MS" pitchFamily="66" charset="0"/>
              </a:rPr>
              <a:t>among Medicare Beneficiaries  </a:t>
            </a:r>
            <a:endParaRPr lang="en-US" sz="2400" dirty="0">
              <a:latin typeface="Comic Sans MS" pitchFamily="66" charset="0"/>
            </a:endParaRPr>
          </a:p>
        </p:txBody>
      </p:sp>
      <p:sp>
        <p:nvSpPr>
          <p:cNvPr id="3" name="Subtitle 2"/>
          <p:cNvSpPr>
            <a:spLocks noGrp="1"/>
          </p:cNvSpPr>
          <p:nvPr>
            <p:ph type="subTitle" idx="1"/>
          </p:nvPr>
        </p:nvSpPr>
        <p:spPr>
          <a:xfrm>
            <a:off x="445704" y="3253274"/>
            <a:ext cx="8483143" cy="3350726"/>
          </a:xfrm>
        </p:spPr>
        <p:txBody>
          <a:bodyPr>
            <a:normAutofit lnSpcReduction="10000"/>
          </a:bodyPr>
          <a:lstStyle/>
          <a:p>
            <a:pPr>
              <a:defRPr/>
            </a:pPr>
            <a:endParaRPr lang="en-US" dirty="0" smtClean="0"/>
          </a:p>
          <a:p>
            <a:pPr>
              <a:defRPr/>
            </a:pPr>
            <a:r>
              <a:rPr lang="en-US" dirty="0" smtClean="0">
                <a:latin typeface="Comic Sans MS" pitchFamily="66" charset="0"/>
              </a:rPr>
              <a:t>Ron D. Hays, Ph.D. </a:t>
            </a:r>
            <a:r>
              <a:rPr lang="en-US" sz="2800" dirty="0" smtClean="0"/>
              <a:t>(</a:t>
            </a:r>
            <a:r>
              <a:rPr lang="en-US" sz="2800" dirty="0" smtClean="0">
                <a:hlinkClick r:id="rId4"/>
              </a:rPr>
              <a:t>drhays@ucla.edu</a:t>
            </a:r>
            <a:r>
              <a:rPr lang="en-US" sz="2800" dirty="0" smtClean="0"/>
              <a:t>)</a:t>
            </a:r>
          </a:p>
          <a:p>
            <a:pPr>
              <a:defRPr/>
            </a:pPr>
            <a:endParaRPr lang="en-US" sz="2800" dirty="0" smtClean="0"/>
          </a:p>
          <a:p>
            <a:r>
              <a:rPr lang="en-US" sz="2200" dirty="0" smtClean="0">
                <a:latin typeface="Comic Sans MS" pitchFamily="66" charset="0"/>
              </a:rPr>
              <a:t>(Bryce </a:t>
            </a:r>
            <a:r>
              <a:rPr lang="en-US" sz="2200" dirty="0">
                <a:latin typeface="Comic Sans MS" pitchFamily="66" charset="0"/>
              </a:rPr>
              <a:t>B. Reeve, </a:t>
            </a:r>
            <a:r>
              <a:rPr lang="en-US" sz="2200" dirty="0" smtClean="0">
                <a:latin typeface="Comic Sans MS" pitchFamily="66" charset="0"/>
              </a:rPr>
              <a:t>UNC;  </a:t>
            </a:r>
            <a:r>
              <a:rPr lang="en-US" sz="2200" dirty="0">
                <a:latin typeface="Comic Sans MS" pitchFamily="66" charset="0"/>
              </a:rPr>
              <a:t>Ashley Wilder Smith, </a:t>
            </a:r>
            <a:r>
              <a:rPr lang="en-US" sz="2200" dirty="0" smtClean="0">
                <a:latin typeface="Comic Sans MS" pitchFamily="66" charset="0"/>
              </a:rPr>
              <a:t>NCI;                          Bill </a:t>
            </a:r>
            <a:r>
              <a:rPr lang="en-US" sz="2200" dirty="0">
                <a:latin typeface="Comic Sans MS" pitchFamily="66" charset="0"/>
              </a:rPr>
              <a:t>Lawrence, </a:t>
            </a:r>
            <a:r>
              <a:rPr lang="en-US" sz="2200" dirty="0" smtClean="0">
                <a:latin typeface="Comic Sans MS" pitchFamily="66" charset="0"/>
              </a:rPr>
              <a:t>AHRQ; </a:t>
            </a:r>
            <a:r>
              <a:rPr lang="en-US" sz="2200" dirty="0">
                <a:latin typeface="Comic Sans MS" pitchFamily="66" charset="0"/>
              </a:rPr>
              <a:t>Steven B. </a:t>
            </a:r>
            <a:r>
              <a:rPr lang="en-US" sz="2200" dirty="0" err="1">
                <a:latin typeface="Comic Sans MS" pitchFamily="66" charset="0"/>
              </a:rPr>
              <a:t>Clauser</a:t>
            </a:r>
            <a:r>
              <a:rPr lang="en-US" sz="2200" dirty="0">
                <a:latin typeface="Comic Sans MS" pitchFamily="66" charset="0"/>
              </a:rPr>
              <a:t>, </a:t>
            </a:r>
            <a:r>
              <a:rPr lang="en-US" sz="2200" dirty="0" smtClean="0">
                <a:latin typeface="Comic Sans MS" pitchFamily="66" charset="0"/>
              </a:rPr>
              <a:t>NCI)</a:t>
            </a:r>
          </a:p>
          <a:p>
            <a:pPr algn="l">
              <a:defRPr/>
            </a:pPr>
            <a:r>
              <a:rPr lang="en-US" sz="2800" dirty="0" smtClean="0"/>
              <a:t>	</a:t>
            </a:r>
          </a:p>
          <a:p>
            <a:pPr algn="l">
              <a:defRPr/>
            </a:pPr>
            <a:r>
              <a:rPr lang="en-US" sz="2600" dirty="0" smtClean="0">
                <a:latin typeface="Comic Sans MS" pitchFamily="66" charset="0"/>
                <a:hlinkClick r:id="rId5"/>
              </a:rPr>
              <a:t>http</a:t>
            </a:r>
            <a:r>
              <a:rPr lang="en-US" sz="2600" dirty="0">
                <a:latin typeface="Comic Sans MS" pitchFamily="66" charset="0"/>
                <a:hlinkClick r:id="rId5"/>
              </a:rPr>
              <a:t>://gim.med.ucla.edu/FacultyPages/Hays/</a:t>
            </a:r>
            <a:endParaRPr lang="en-US" sz="2600" dirty="0">
              <a:latin typeface="Comic Sans MS" pitchFamily="66" charset="0"/>
            </a:endParaRPr>
          </a:p>
          <a:p>
            <a:pPr algn="l">
              <a:defRPr/>
            </a:pPr>
            <a:endParaRPr lang="en-US" sz="2800" dirty="0" smtClean="0"/>
          </a:p>
          <a:p>
            <a:pPr algn="l">
              <a:spcBef>
                <a:spcPts val="0"/>
              </a:spcBef>
            </a:pPr>
            <a:endParaRPr lang="en-US" sz="2800" dirty="0" smtClean="0"/>
          </a:p>
        </p:txBody>
      </p:sp>
      <p:sp>
        <p:nvSpPr>
          <p:cNvPr id="4" name="Rectangle 3"/>
          <p:cNvSpPr/>
          <p:nvPr/>
        </p:nvSpPr>
        <p:spPr>
          <a:xfrm>
            <a:off x="71967" y="2213813"/>
            <a:ext cx="9000065" cy="194254"/>
          </a:xfrm>
          <a:prstGeom prst="rect">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p:cNvSpPr/>
          <p:nvPr/>
        </p:nvSpPr>
        <p:spPr>
          <a:xfrm>
            <a:off x="71967" y="549534"/>
            <a:ext cx="9000065" cy="194254"/>
          </a:xfrm>
          <a:prstGeom prst="rect">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TextBox 5"/>
          <p:cNvSpPr txBox="1"/>
          <p:nvPr/>
        </p:nvSpPr>
        <p:spPr>
          <a:xfrm>
            <a:off x="2460599" y="2618957"/>
            <a:ext cx="4176976" cy="646331"/>
          </a:xfrm>
          <a:prstGeom prst="rect">
            <a:avLst/>
          </a:prstGeom>
          <a:noFill/>
        </p:spPr>
        <p:txBody>
          <a:bodyPr wrap="none" rtlCol="0">
            <a:spAutoFit/>
          </a:bodyPr>
          <a:lstStyle/>
          <a:p>
            <a:pPr algn="ctr"/>
            <a:r>
              <a:rPr lang="en-US" dirty="0" smtClean="0"/>
              <a:t>January 6, 2012 , 12-1pm,  Los Angeles, CA</a:t>
            </a:r>
          </a:p>
          <a:p>
            <a:pPr algn="ctr"/>
            <a:r>
              <a:rPr lang="en-US" dirty="0" smtClean="0"/>
              <a:t>UCLA GIM/HSR Research Seminar Series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3200" dirty="0" smtClean="0">
                <a:latin typeface="Comic Sans MS" pitchFamily="66" charset="0"/>
              </a:rPr>
              <a:t>10 Cancer Conditions (n = 22,740; 18%)</a:t>
            </a:r>
          </a:p>
        </p:txBody>
      </p:sp>
      <p:sp>
        <p:nvSpPr>
          <p:cNvPr id="12291" name="Rectangle 3"/>
          <p:cNvSpPr>
            <a:spLocks noGrp="1" noChangeArrowheads="1"/>
          </p:cNvSpPr>
          <p:nvPr>
            <p:ph type="body" idx="1"/>
          </p:nvPr>
        </p:nvSpPr>
        <p:spPr/>
        <p:txBody>
          <a:bodyPr>
            <a:normAutofit lnSpcReduction="10000"/>
          </a:bodyPr>
          <a:lstStyle/>
          <a:p>
            <a:pPr marL="0" indent="0">
              <a:lnSpc>
                <a:spcPct val="90000"/>
              </a:lnSpc>
            </a:pPr>
            <a:r>
              <a:rPr lang="en-US" sz="2100" dirty="0" smtClean="0">
                <a:latin typeface="Comic Sans MS" pitchFamily="66" charset="0"/>
              </a:rPr>
              <a:t> Prostate </a:t>
            </a:r>
            <a:r>
              <a:rPr lang="en-US" sz="2100" dirty="0">
                <a:latin typeface="Comic Sans MS" pitchFamily="66" charset="0"/>
              </a:rPr>
              <a:t>cancer </a:t>
            </a:r>
            <a:r>
              <a:rPr lang="en-US" sz="2100" dirty="0" smtClean="0">
                <a:latin typeface="Comic Sans MS" pitchFamily="66" charset="0"/>
              </a:rPr>
              <a:t>                   (</a:t>
            </a:r>
            <a:r>
              <a:rPr lang="en-US" sz="2100" dirty="0">
                <a:latin typeface="Comic Sans MS" pitchFamily="66" charset="0"/>
              </a:rPr>
              <a:t>n = </a:t>
            </a:r>
            <a:r>
              <a:rPr lang="en-US" sz="2100" dirty="0" smtClean="0">
                <a:latin typeface="Comic Sans MS" pitchFamily="66" charset="0"/>
              </a:rPr>
              <a:t>5,593;  4%)</a:t>
            </a:r>
          </a:p>
          <a:p>
            <a:pPr marL="0" indent="0">
              <a:lnSpc>
                <a:spcPct val="90000"/>
              </a:lnSpc>
            </a:pPr>
            <a:r>
              <a:rPr lang="en-US" sz="2100" dirty="0" smtClean="0">
                <a:latin typeface="Comic Sans MS" pitchFamily="66" charset="0"/>
              </a:rPr>
              <a:t> Female </a:t>
            </a:r>
            <a:r>
              <a:rPr lang="en-US" sz="2100" dirty="0">
                <a:latin typeface="Comic Sans MS" pitchFamily="66" charset="0"/>
              </a:rPr>
              <a:t>breast Cancer </a:t>
            </a:r>
            <a:r>
              <a:rPr lang="en-US" sz="2100" dirty="0" smtClean="0">
                <a:latin typeface="Comic Sans MS" pitchFamily="66" charset="0"/>
              </a:rPr>
              <a:t>          (</a:t>
            </a:r>
            <a:r>
              <a:rPr lang="en-US" sz="2100" dirty="0">
                <a:latin typeface="Comic Sans MS" pitchFamily="66" charset="0"/>
              </a:rPr>
              <a:t>n = </a:t>
            </a:r>
            <a:r>
              <a:rPr lang="en-US" sz="2100" dirty="0" smtClean="0">
                <a:latin typeface="Comic Sans MS" pitchFamily="66" charset="0"/>
              </a:rPr>
              <a:t>4,311;   3%)</a:t>
            </a:r>
          </a:p>
          <a:p>
            <a:pPr marL="0" indent="0">
              <a:lnSpc>
                <a:spcPct val="90000"/>
              </a:lnSpc>
            </a:pPr>
            <a:r>
              <a:rPr lang="en-US" sz="2100" dirty="0" smtClean="0">
                <a:latin typeface="Comic Sans MS" pitchFamily="66" charset="0"/>
              </a:rPr>
              <a:t> Colorectal </a:t>
            </a:r>
            <a:r>
              <a:rPr lang="en-US" sz="2100" dirty="0">
                <a:latin typeface="Comic Sans MS" pitchFamily="66" charset="0"/>
              </a:rPr>
              <a:t>cancer </a:t>
            </a:r>
            <a:r>
              <a:rPr lang="en-US" sz="2100" dirty="0" smtClean="0">
                <a:latin typeface="Comic Sans MS" pitchFamily="66" charset="0"/>
              </a:rPr>
              <a:t>                 (</a:t>
            </a:r>
            <a:r>
              <a:rPr lang="en-US" sz="2100" dirty="0">
                <a:latin typeface="Comic Sans MS" pitchFamily="66" charset="0"/>
              </a:rPr>
              <a:t>n = </a:t>
            </a:r>
            <a:r>
              <a:rPr lang="en-US" sz="2100" dirty="0" smtClean="0">
                <a:latin typeface="Comic Sans MS" pitchFamily="66" charset="0"/>
              </a:rPr>
              <a:t>3,012;  2%)</a:t>
            </a:r>
            <a:endParaRPr lang="en-US" sz="2100" dirty="0">
              <a:latin typeface="Comic Sans MS" pitchFamily="66" charset="0"/>
            </a:endParaRPr>
          </a:p>
          <a:p>
            <a:pPr marL="0" indent="0">
              <a:lnSpc>
                <a:spcPct val="90000"/>
              </a:lnSpc>
            </a:pPr>
            <a:r>
              <a:rPr lang="en-US" sz="2100" dirty="0" smtClean="0">
                <a:latin typeface="Comic Sans MS" pitchFamily="66" charset="0"/>
              </a:rPr>
              <a:t> </a:t>
            </a:r>
            <a:r>
              <a:rPr lang="en-US" sz="2100" dirty="0">
                <a:latin typeface="Comic Sans MS" pitchFamily="66" charset="0"/>
              </a:rPr>
              <a:t>Non-small cell lung cancer </a:t>
            </a:r>
            <a:r>
              <a:rPr lang="en-US" sz="2100" dirty="0" smtClean="0">
                <a:latin typeface="Comic Sans MS" pitchFamily="66" charset="0"/>
              </a:rPr>
              <a:t>    (</a:t>
            </a:r>
            <a:r>
              <a:rPr lang="en-US" sz="2100" dirty="0">
                <a:latin typeface="Comic Sans MS" pitchFamily="66" charset="0"/>
              </a:rPr>
              <a:t>n = </a:t>
            </a:r>
            <a:r>
              <a:rPr lang="en-US" sz="2100" dirty="0" smtClean="0">
                <a:latin typeface="Comic Sans MS" pitchFamily="66" charset="0"/>
              </a:rPr>
              <a:t>1,792;  1%)</a:t>
            </a:r>
            <a:endParaRPr lang="en-US" sz="2100" dirty="0">
              <a:latin typeface="Comic Sans MS" pitchFamily="66" charset="0"/>
            </a:endParaRPr>
          </a:p>
          <a:p>
            <a:pPr marL="0" indent="0">
              <a:lnSpc>
                <a:spcPct val="90000"/>
              </a:lnSpc>
              <a:buNone/>
            </a:pPr>
            <a:r>
              <a:rPr lang="en-US" sz="2100" dirty="0" smtClean="0">
                <a:latin typeface="Comic Sans MS" pitchFamily="66" charset="0"/>
              </a:rPr>
              <a:t> </a:t>
            </a:r>
          </a:p>
          <a:p>
            <a:pPr marL="0" indent="0">
              <a:lnSpc>
                <a:spcPct val="90000"/>
              </a:lnSpc>
            </a:pPr>
            <a:r>
              <a:rPr lang="en-US" sz="2100" dirty="0" smtClean="0">
                <a:latin typeface="Comic Sans MS" pitchFamily="66" charset="0"/>
              </a:rPr>
              <a:t> Bladder </a:t>
            </a:r>
            <a:r>
              <a:rPr lang="en-US" sz="2100" dirty="0">
                <a:latin typeface="Comic Sans MS" pitchFamily="66" charset="0"/>
              </a:rPr>
              <a:t>cancer                      (n = </a:t>
            </a:r>
            <a:r>
              <a:rPr lang="en-US" sz="2100" dirty="0" smtClean="0">
                <a:latin typeface="Comic Sans MS" pitchFamily="66" charset="0"/>
              </a:rPr>
              <a:t>1,299;  1%)</a:t>
            </a:r>
            <a:endParaRPr lang="en-US" sz="2100" dirty="0">
              <a:latin typeface="Comic Sans MS" pitchFamily="66" charset="0"/>
            </a:endParaRPr>
          </a:p>
          <a:p>
            <a:pPr marL="0" indent="0">
              <a:lnSpc>
                <a:spcPct val="90000"/>
              </a:lnSpc>
            </a:pPr>
            <a:r>
              <a:rPr lang="en-US" sz="2100" dirty="0" smtClean="0">
                <a:latin typeface="Comic Sans MS" pitchFamily="66" charset="0"/>
              </a:rPr>
              <a:t> Melanoma                              (n = 1,135;   1%)</a:t>
            </a:r>
          </a:p>
          <a:p>
            <a:pPr marL="0" indent="0">
              <a:lnSpc>
                <a:spcPct val="90000"/>
              </a:lnSpc>
            </a:pPr>
            <a:r>
              <a:rPr lang="en-US" sz="2100" dirty="0" smtClean="0">
                <a:latin typeface="Comic Sans MS" pitchFamily="66" charset="0"/>
              </a:rPr>
              <a:t> Endometrial cancer               (n =  902;    1%)</a:t>
            </a:r>
          </a:p>
          <a:p>
            <a:pPr marL="0" indent="0">
              <a:lnSpc>
                <a:spcPct val="90000"/>
              </a:lnSpc>
            </a:pPr>
            <a:r>
              <a:rPr lang="en-US" sz="2100" dirty="0" smtClean="0">
                <a:latin typeface="Comic Sans MS" pitchFamily="66" charset="0"/>
              </a:rPr>
              <a:t> Non-Hodgkin’s lymphoma       </a:t>
            </a:r>
            <a:r>
              <a:rPr lang="en-US" sz="2100" dirty="0">
                <a:latin typeface="Comic Sans MS" pitchFamily="66" charset="0"/>
              </a:rPr>
              <a:t>(n = </a:t>
            </a:r>
            <a:r>
              <a:rPr lang="en-US" sz="2100" dirty="0" smtClean="0">
                <a:latin typeface="Comic Sans MS" pitchFamily="66" charset="0"/>
              </a:rPr>
              <a:t> 668;    1%)</a:t>
            </a:r>
            <a:endParaRPr lang="en-US" sz="2100" dirty="0">
              <a:latin typeface="Comic Sans MS" pitchFamily="66" charset="0"/>
            </a:endParaRPr>
          </a:p>
          <a:p>
            <a:pPr marL="0" indent="0">
              <a:lnSpc>
                <a:spcPct val="90000"/>
              </a:lnSpc>
            </a:pPr>
            <a:r>
              <a:rPr lang="en-US" sz="2100" dirty="0" smtClean="0">
                <a:latin typeface="Comic Sans MS" pitchFamily="66" charset="0"/>
              </a:rPr>
              <a:t> Kidney cancer                        (n = 488; 0.4%)</a:t>
            </a:r>
          </a:p>
          <a:p>
            <a:pPr marL="0" indent="0">
              <a:lnSpc>
                <a:spcPct val="90000"/>
              </a:lnSpc>
            </a:pPr>
            <a:endParaRPr lang="en-US" sz="2100" dirty="0" smtClean="0">
              <a:latin typeface="Comic Sans MS" pitchFamily="66" charset="0"/>
            </a:endParaRPr>
          </a:p>
          <a:p>
            <a:pPr marL="0" indent="0">
              <a:lnSpc>
                <a:spcPct val="90000"/>
              </a:lnSpc>
            </a:pPr>
            <a:r>
              <a:rPr lang="en-US" sz="2100" dirty="0" smtClean="0">
                <a:latin typeface="Comic Sans MS" pitchFamily="66" charset="0"/>
              </a:rPr>
              <a:t> Other cancer                         (n = 3,540; 3%)</a:t>
            </a:r>
          </a:p>
          <a:p>
            <a:pPr marL="0" indent="0">
              <a:lnSpc>
                <a:spcPct val="90000"/>
              </a:lnSpc>
            </a:pPr>
            <a:endParaRPr lang="en-US" sz="2100" dirty="0">
              <a:latin typeface="Comic Sans MS" pitchFamily="66" charset="0"/>
            </a:endParaRPr>
          </a:p>
          <a:p>
            <a:pPr marL="0" indent="0">
              <a:lnSpc>
                <a:spcPct val="90000"/>
              </a:lnSpc>
              <a:buNone/>
            </a:pPr>
            <a:r>
              <a:rPr lang="en-US" sz="2100" dirty="0" smtClean="0">
                <a:latin typeface="Comic Sans MS" pitchFamily="66" charset="0"/>
              </a:rPr>
              <a:t>Note: Those with more than one cancer diagnosis are excluded.</a:t>
            </a:r>
          </a:p>
        </p:txBody>
      </p:sp>
    </p:spTree>
    <p:extLst>
      <p:ext uri="{BB962C8B-B14F-4D97-AF65-F5344CB8AC3E}">
        <p14:creationId xmlns:p14="http://schemas.microsoft.com/office/powerpoint/2010/main" val="4016957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9296399" cy="1143000"/>
          </a:xfrm>
        </p:spPr>
        <p:txBody>
          <a:bodyPr>
            <a:normAutofit fontScale="90000"/>
          </a:bodyPr>
          <a:lstStyle/>
          <a:p>
            <a:r>
              <a:rPr lang="en-US" dirty="0" smtClean="0"/>
              <a:t>Historic Stage </a:t>
            </a:r>
            <a:r>
              <a:rPr lang="en-US" dirty="0" smtClean="0"/>
              <a:t>of </a:t>
            </a:r>
            <a:r>
              <a:rPr lang="en-US" dirty="0" smtClean="0"/>
              <a:t>Disease </a:t>
            </a:r>
            <a:br>
              <a:rPr lang="en-US" dirty="0" smtClean="0"/>
            </a:br>
            <a:r>
              <a:rPr lang="en-US" dirty="0" smtClean="0"/>
              <a:t>(time of diagnosis)</a:t>
            </a:r>
            <a:endParaRPr lang="en-US" dirty="0"/>
          </a:p>
        </p:txBody>
      </p:sp>
      <p:sp>
        <p:nvSpPr>
          <p:cNvPr id="3" name="Content Placeholder 2"/>
          <p:cNvSpPr>
            <a:spLocks noGrp="1"/>
          </p:cNvSpPr>
          <p:nvPr>
            <p:ph idx="1"/>
          </p:nvPr>
        </p:nvSpPr>
        <p:spPr/>
        <p:txBody>
          <a:bodyPr/>
          <a:lstStyle/>
          <a:p>
            <a:r>
              <a:rPr lang="en-US" dirty="0" smtClean="0"/>
              <a:t>Localized</a:t>
            </a:r>
          </a:p>
          <a:p>
            <a:pPr lvl="1"/>
            <a:r>
              <a:rPr lang="en-US" dirty="0" smtClean="0"/>
              <a:t>2045 breast, 2652 prostate, 1481 colorectal, 466 lung</a:t>
            </a:r>
            <a:endParaRPr lang="en-US" dirty="0" smtClean="0"/>
          </a:p>
          <a:p>
            <a:r>
              <a:rPr lang="en-US" dirty="0" smtClean="0"/>
              <a:t>Distant (metastatic</a:t>
            </a:r>
            <a:r>
              <a:rPr lang="en-US" dirty="0" smtClean="0"/>
              <a:t>)</a:t>
            </a:r>
          </a:p>
          <a:p>
            <a:pPr lvl="1"/>
            <a:r>
              <a:rPr lang="en-US" dirty="0" smtClean="0"/>
              <a:t>26 breast, 61 prostate, 48 colorectal, 47 lung</a:t>
            </a:r>
            <a:endParaRPr lang="en-US" dirty="0" smtClean="0"/>
          </a:p>
          <a:p>
            <a:r>
              <a:rPr lang="en-US" dirty="0" err="1" smtClean="0"/>
              <a:t>Unstaged</a:t>
            </a:r>
            <a:endParaRPr lang="en-US" dirty="0" smtClean="0"/>
          </a:p>
          <a:p>
            <a:pPr lvl="1"/>
            <a:r>
              <a:rPr lang="en-US" dirty="0" smtClean="0"/>
              <a:t>347 breast, 633 prostate, 203 colorectal, 65 lung</a:t>
            </a:r>
            <a:endParaRPr lang="en-US" dirty="0"/>
          </a:p>
        </p:txBody>
      </p:sp>
    </p:spTree>
    <p:extLst>
      <p:ext uri="{BB962C8B-B14F-4D97-AF65-F5344CB8AC3E}">
        <p14:creationId xmlns:p14="http://schemas.microsoft.com/office/powerpoint/2010/main" val="30974515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3200" dirty="0" smtClean="0">
                <a:latin typeface="Comic Sans MS" pitchFamily="66" charset="0"/>
              </a:rPr>
              <a:t>13 Non-cancer Conditions</a:t>
            </a:r>
            <a:br>
              <a:rPr lang="en-US" sz="3200" dirty="0" smtClean="0">
                <a:latin typeface="Comic Sans MS" pitchFamily="66" charset="0"/>
              </a:rPr>
            </a:br>
            <a:r>
              <a:rPr lang="en-US" sz="3200" dirty="0" smtClean="0">
                <a:latin typeface="Comic Sans MS" pitchFamily="66" charset="0"/>
              </a:rPr>
              <a:t>(mean number = 2.44)</a:t>
            </a:r>
          </a:p>
        </p:txBody>
      </p:sp>
      <p:sp>
        <p:nvSpPr>
          <p:cNvPr id="12291" name="Rectangle 3"/>
          <p:cNvSpPr>
            <a:spLocks noGrp="1" noChangeArrowheads="1"/>
          </p:cNvSpPr>
          <p:nvPr>
            <p:ph type="body" idx="1"/>
          </p:nvPr>
        </p:nvSpPr>
        <p:spPr/>
        <p:txBody>
          <a:bodyPr>
            <a:normAutofit lnSpcReduction="10000"/>
          </a:bodyPr>
          <a:lstStyle/>
          <a:p>
            <a:pPr marL="0" indent="0">
              <a:lnSpc>
                <a:spcPct val="90000"/>
              </a:lnSpc>
            </a:pPr>
            <a:r>
              <a:rPr lang="en-US" sz="2100" dirty="0" smtClean="0">
                <a:latin typeface="Comic Sans MS" pitchFamily="66" charset="0"/>
              </a:rPr>
              <a:t> Hypertension                                            n = 66,968   (53</a:t>
            </a:r>
            <a:r>
              <a:rPr lang="en-US" sz="2100" dirty="0" smtClean="0">
                <a:latin typeface="Comic Sans MS" pitchFamily="66" charset="0"/>
              </a:rPr>
              <a:t>%)</a:t>
            </a:r>
            <a:endParaRPr lang="en-US" sz="2100" dirty="0" smtClean="0">
              <a:latin typeface="Comic Sans MS" pitchFamily="66" charset="0"/>
            </a:endParaRPr>
          </a:p>
          <a:p>
            <a:pPr marL="0" indent="0">
              <a:lnSpc>
                <a:spcPct val="90000"/>
              </a:lnSpc>
            </a:pPr>
            <a:r>
              <a:rPr lang="en-US" sz="2100" dirty="0" smtClean="0">
                <a:latin typeface="Comic Sans MS" pitchFamily="66" charset="0"/>
              </a:rPr>
              <a:t> Arthritis </a:t>
            </a:r>
            <a:r>
              <a:rPr lang="en-US" sz="2100" dirty="0">
                <a:latin typeface="Comic Sans MS" pitchFamily="66" charset="0"/>
              </a:rPr>
              <a:t>of the hip </a:t>
            </a:r>
            <a:r>
              <a:rPr lang="en-US" sz="2100" dirty="0" smtClean="0">
                <a:latin typeface="Comic Sans MS" pitchFamily="66" charset="0"/>
              </a:rPr>
              <a:t>                                 n </a:t>
            </a:r>
            <a:r>
              <a:rPr lang="en-US" sz="2100" dirty="0">
                <a:latin typeface="Comic Sans MS" pitchFamily="66" charset="0"/>
              </a:rPr>
              <a:t>= </a:t>
            </a:r>
            <a:r>
              <a:rPr lang="en-US" sz="2100" dirty="0" smtClean="0">
                <a:latin typeface="Comic Sans MS" pitchFamily="66" charset="0"/>
              </a:rPr>
              <a:t>44,524   (35%)</a:t>
            </a:r>
          </a:p>
          <a:p>
            <a:pPr marL="0" indent="0">
              <a:lnSpc>
                <a:spcPct val="90000"/>
              </a:lnSpc>
            </a:pPr>
            <a:r>
              <a:rPr lang="en-US" sz="2100" dirty="0" smtClean="0">
                <a:latin typeface="Comic Sans MS" pitchFamily="66" charset="0"/>
              </a:rPr>
              <a:t> Arthritis </a:t>
            </a:r>
            <a:r>
              <a:rPr lang="en-US" sz="2100" dirty="0">
                <a:latin typeface="Comic Sans MS" pitchFamily="66" charset="0"/>
              </a:rPr>
              <a:t>of the hand </a:t>
            </a:r>
            <a:r>
              <a:rPr lang="en-US" sz="2100" dirty="0" smtClean="0">
                <a:latin typeface="Comic Sans MS" pitchFamily="66" charset="0"/>
              </a:rPr>
              <a:t>                              n </a:t>
            </a:r>
            <a:r>
              <a:rPr lang="en-US" sz="2100" dirty="0">
                <a:latin typeface="Comic Sans MS" pitchFamily="66" charset="0"/>
              </a:rPr>
              <a:t>= </a:t>
            </a:r>
            <a:r>
              <a:rPr lang="en-US" sz="2100" dirty="0" smtClean="0">
                <a:latin typeface="Comic Sans MS" pitchFamily="66" charset="0"/>
              </a:rPr>
              <a:t>40,402   (32%)</a:t>
            </a:r>
          </a:p>
          <a:p>
            <a:pPr marL="0" indent="0">
              <a:lnSpc>
                <a:spcPct val="90000"/>
              </a:lnSpc>
            </a:pPr>
            <a:r>
              <a:rPr lang="en-US" sz="2100" dirty="0" smtClean="0">
                <a:latin typeface="Comic Sans MS" pitchFamily="66" charset="0"/>
              </a:rPr>
              <a:t> Sciatica                                                    n </a:t>
            </a:r>
            <a:r>
              <a:rPr lang="en-US" sz="2100" dirty="0">
                <a:latin typeface="Comic Sans MS" pitchFamily="66" charset="0"/>
              </a:rPr>
              <a:t>= </a:t>
            </a:r>
            <a:r>
              <a:rPr lang="en-US" sz="2100" dirty="0" smtClean="0">
                <a:latin typeface="Comic Sans MS" pitchFamily="66" charset="0"/>
              </a:rPr>
              <a:t>26,878   (21%)</a:t>
            </a:r>
          </a:p>
          <a:p>
            <a:pPr marL="0" indent="0">
              <a:lnSpc>
                <a:spcPct val="90000"/>
              </a:lnSpc>
            </a:pPr>
            <a:r>
              <a:rPr lang="en-US" sz="2100" dirty="0">
                <a:latin typeface="Comic Sans MS" pitchFamily="66" charset="0"/>
              </a:rPr>
              <a:t> Other heart disease </a:t>
            </a:r>
            <a:r>
              <a:rPr lang="en-US" sz="2100" dirty="0" smtClean="0">
                <a:latin typeface="Comic Sans MS" pitchFamily="66" charset="0"/>
              </a:rPr>
              <a:t>                                n </a:t>
            </a:r>
            <a:r>
              <a:rPr lang="en-US" sz="2100" dirty="0">
                <a:latin typeface="Comic Sans MS" pitchFamily="66" charset="0"/>
              </a:rPr>
              <a:t>= </a:t>
            </a:r>
            <a:r>
              <a:rPr lang="en-US" sz="2100" dirty="0" smtClean="0">
                <a:latin typeface="Comic Sans MS" pitchFamily="66" charset="0"/>
              </a:rPr>
              <a:t>25,455   (20%)</a:t>
            </a:r>
          </a:p>
          <a:p>
            <a:pPr marL="0" indent="0">
              <a:lnSpc>
                <a:spcPct val="90000"/>
              </a:lnSpc>
            </a:pPr>
            <a:r>
              <a:rPr lang="en-US" sz="2100" dirty="0" smtClean="0">
                <a:latin typeface="Comic Sans MS" pitchFamily="66" charset="0"/>
              </a:rPr>
              <a:t> Diabetes                                                   n </a:t>
            </a:r>
            <a:r>
              <a:rPr lang="en-US" sz="2100" dirty="0">
                <a:latin typeface="Comic Sans MS" pitchFamily="66" charset="0"/>
              </a:rPr>
              <a:t>= </a:t>
            </a:r>
            <a:r>
              <a:rPr lang="en-US" sz="2100" dirty="0" smtClean="0">
                <a:latin typeface="Comic Sans MS" pitchFamily="66" charset="0"/>
              </a:rPr>
              <a:t>20,089   (16%)</a:t>
            </a:r>
            <a:endParaRPr lang="en-US" sz="2100" dirty="0">
              <a:latin typeface="Comic Sans MS" pitchFamily="66" charset="0"/>
            </a:endParaRPr>
          </a:p>
          <a:p>
            <a:pPr marL="0" indent="0">
              <a:lnSpc>
                <a:spcPct val="90000"/>
              </a:lnSpc>
            </a:pPr>
            <a:r>
              <a:rPr lang="en-US" sz="2100" dirty="0" smtClean="0">
                <a:latin typeface="Comic Sans MS" pitchFamily="66" charset="0"/>
              </a:rPr>
              <a:t> Angina/coronary </a:t>
            </a:r>
            <a:r>
              <a:rPr lang="en-US" sz="2100" dirty="0">
                <a:latin typeface="Comic Sans MS" pitchFamily="66" charset="0"/>
              </a:rPr>
              <a:t>artery disease </a:t>
            </a:r>
            <a:r>
              <a:rPr lang="en-US" sz="2100" dirty="0" smtClean="0">
                <a:latin typeface="Comic Sans MS" pitchFamily="66" charset="0"/>
              </a:rPr>
              <a:t>              n </a:t>
            </a:r>
            <a:r>
              <a:rPr lang="en-US" sz="2100" dirty="0">
                <a:latin typeface="Comic Sans MS" pitchFamily="66" charset="0"/>
              </a:rPr>
              <a:t>= </a:t>
            </a:r>
            <a:r>
              <a:rPr lang="en-US" sz="2100" dirty="0" smtClean="0">
                <a:latin typeface="Comic Sans MS" pitchFamily="66" charset="0"/>
              </a:rPr>
              <a:t> 18,017    </a:t>
            </a:r>
            <a:r>
              <a:rPr lang="en-US" sz="2100" dirty="0" smtClean="0">
                <a:latin typeface="Comic Sans MS" pitchFamily="66" charset="0"/>
              </a:rPr>
              <a:t>(14%)</a:t>
            </a:r>
          </a:p>
          <a:p>
            <a:pPr marL="0" indent="0">
              <a:lnSpc>
                <a:spcPct val="90000"/>
              </a:lnSpc>
            </a:pPr>
            <a:r>
              <a:rPr lang="en-US" sz="2100" dirty="0" smtClean="0">
                <a:latin typeface="Comic Sans MS" pitchFamily="66" charset="0"/>
              </a:rPr>
              <a:t> Chronic </a:t>
            </a:r>
            <a:r>
              <a:rPr lang="en-US" sz="2100" dirty="0">
                <a:latin typeface="Comic Sans MS" pitchFamily="66" charset="0"/>
              </a:rPr>
              <a:t>obstructive pulmonary disease   </a:t>
            </a:r>
            <a:r>
              <a:rPr lang="en-US" sz="2100" dirty="0" smtClean="0">
                <a:latin typeface="Comic Sans MS" pitchFamily="66" charset="0"/>
              </a:rPr>
              <a:t> </a:t>
            </a:r>
            <a:r>
              <a:rPr lang="en-US" sz="2100" dirty="0">
                <a:latin typeface="Comic Sans MS" pitchFamily="66" charset="0"/>
              </a:rPr>
              <a:t>n = </a:t>
            </a:r>
            <a:r>
              <a:rPr lang="en-US" sz="2100" dirty="0" smtClean="0">
                <a:latin typeface="Comic Sans MS" pitchFamily="66" charset="0"/>
              </a:rPr>
              <a:t> 15,445    </a:t>
            </a:r>
            <a:r>
              <a:rPr lang="en-US" sz="2100" dirty="0">
                <a:latin typeface="Comic Sans MS" pitchFamily="66" charset="0"/>
              </a:rPr>
              <a:t>(12%)</a:t>
            </a:r>
            <a:endParaRPr lang="en-US" sz="2100" dirty="0" smtClean="0">
              <a:latin typeface="Comic Sans MS" pitchFamily="66" charset="0"/>
            </a:endParaRPr>
          </a:p>
          <a:p>
            <a:pPr marL="0" indent="0">
              <a:lnSpc>
                <a:spcPct val="90000"/>
              </a:lnSpc>
            </a:pPr>
            <a:r>
              <a:rPr lang="en-US" sz="2100" dirty="0" smtClean="0">
                <a:latin typeface="Comic Sans MS" pitchFamily="66" charset="0"/>
              </a:rPr>
              <a:t> Depressed </a:t>
            </a:r>
            <a:r>
              <a:rPr lang="en-US" sz="2100" dirty="0">
                <a:latin typeface="Comic Sans MS" pitchFamily="66" charset="0"/>
              </a:rPr>
              <a:t>in the last </a:t>
            </a:r>
            <a:r>
              <a:rPr lang="en-US" sz="2100" dirty="0" smtClean="0">
                <a:latin typeface="Comic Sans MS" pitchFamily="66" charset="0"/>
              </a:rPr>
              <a:t>year                       n </a:t>
            </a:r>
            <a:r>
              <a:rPr lang="en-US" sz="2100" dirty="0">
                <a:latin typeface="Comic Sans MS" pitchFamily="66" charset="0"/>
              </a:rPr>
              <a:t>= </a:t>
            </a:r>
            <a:r>
              <a:rPr lang="en-US" sz="2100" dirty="0" smtClean="0">
                <a:latin typeface="Comic Sans MS" pitchFamily="66" charset="0"/>
              </a:rPr>
              <a:t> 14,815    </a:t>
            </a:r>
            <a:r>
              <a:rPr lang="en-US" sz="2100" dirty="0" smtClean="0">
                <a:latin typeface="Comic Sans MS" pitchFamily="66" charset="0"/>
              </a:rPr>
              <a:t>(12%)</a:t>
            </a:r>
          </a:p>
          <a:p>
            <a:pPr marL="0" indent="0">
              <a:lnSpc>
                <a:spcPct val="90000"/>
              </a:lnSpc>
            </a:pPr>
            <a:r>
              <a:rPr lang="en-US" sz="2100" dirty="0" smtClean="0">
                <a:latin typeface="Comic Sans MS" pitchFamily="66" charset="0"/>
              </a:rPr>
              <a:t> Myocardial </a:t>
            </a:r>
            <a:r>
              <a:rPr lang="en-US" sz="2100" dirty="0">
                <a:latin typeface="Comic Sans MS" pitchFamily="66" charset="0"/>
              </a:rPr>
              <a:t>infarction/heart attack </a:t>
            </a:r>
            <a:r>
              <a:rPr lang="en-US" sz="2100" dirty="0" smtClean="0">
                <a:latin typeface="Comic Sans MS" pitchFamily="66" charset="0"/>
              </a:rPr>
              <a:t>        n </a:t>
            </a:r>
            <a:r>
              <a:rPr lang="en-US" sz="2100" dirty="0">
                <a:latin typeface="Comic Sans MS" pitchFamily="66" charset="0"/>
              </a:rPr>
              <a:t>= </a:t>
            </a:r>
            <a:r>
              <a:rPr lang="en-US" sz="2100" dirty="0" smtClean="0">
                <a:latin typeface="Comic Sans MS" pitchFamily="66" charset="0"/>
              </a:rPr>
              <a:t> 11,982     </a:t>
            </a:r>
            <a:r>
              <a:rPr lang="en-US" sz="2100" dirty="0" smtClean="0">
                <a:latin typeface="Comic Sans MS" pitchFamily="66" charset="0"/>
              </a:rPr>
              <a:t>( 9%)</a:t>
            </a:r>
          </a:p>
          <a:p>
            <a:pPr marL="0" indent="0">
              <a:lnSpc>
                <a:spcPct val="90000"/>
              </a:lnSpc>
            </a:pPr>
            <a:r>
              <a:rPr lang="en-US" sz="2100" dirty="0" smtClean="0">
                <a:latin typeface="Comic Sans MS" pitchFamily="66" charset="0"/>
              </a:rPr>
              <a:t> Stroke                                                     n </a:t>
            </a:r>
            <a:r>
              <a:rPr lang="en-US" sz="2100" dirty="0">
                <a:latin typeface="Comic Sans MS" pitchFamily="66" charset="0"/>
              </a:rPr>
              <a:t>= </a:t>
            </a:r>
            <a:r>
              <a:rPr lang="en-US" sz="2100" dirty="0" smtClean="0">
                <a:latin typeface="Comic Sans MS" pitchFamily="66" charset="0"/>
              </a:rPr>
              <a:t> </a:t>
            </a:r>
            <a:r>
              <a:rPr lang="en-US" sz="2100" dirty="0" smtClean="0">
                <a:latin typeface="Comic Sans MS" pitchFamily="66" charset="0"/>
              </a:rPr>
              <a:t> 9,479     </a:t>
            </a:r>
            <a:r>
              <a:rPr lang="en-US" sz="2100" dirty="0" smtClean="0">
                <a:latin typeface="Comic Sans MS" pitchFamily="66" charset="0"/>
              </a:rPr>
              <a:t>( 8%)</a:t>
            </a:r>
            <a:endParaRPr lang="en-US" sz="2100" dirty="0">
              <a:latin typeface="Comic Sans MS" pitchFamily="66" charset="0"/>
            </a:endParaRPr>
          </a:p>
          <a:p>
            <a:pPr marL="0" indent="0">
              <a:lnSpc>
                <a:spcPct val="90000"/>
              </a:lnSpc>
            </a:pPr>
            <a:r>
              <a:rPr lang="en-US" sz="2100" dirty="0" smtClean="0">
                <a:latin typeface="Comic Sans MS" pitchFamily="66" charset="0"/>
              </a:rPr>
              <a:t> Congestive heart failure                          n =  </a:t>
            </a:r>
            <a:r>
              <a:rPr lang="en-US" sz="2100" dirty="0" smtClean="0">
                <a:latin typeface="Comic Sans MS" pitchFamily="66" charset="0"/>
              </a:rPr>
              <a:t> 7,893     </a:t>
            </a:r>
            <a:r>
              <a:rPr lang="en-US" sz="2100" dirty="0" smtClean="0">
                <a:latin typeface="Comic Sans MS" pitchFamily="66" charset="0"/>
              </a:rPr>
              <a:t>( 6%)</a:t>
            </a:r>
          </a:p>
          <a:p>
            <a:pPr marL="0" indent="0">
              <a:lnSpc>
                <a:spcPct val="90000"/>
              </a:lnSpc>
            </a:pPr>
            <a:r>
              <a:rPr lang="en-US" sz="2100" dirty="0" smtClean="0">
                <a:latin typeface="Comic Sans MS" pitchFamily="66" charset="0"/>
              </a:rPr>
              <a:t> Inflammatory bowel disease                    n =  </a:t>
            </a:r>
            <a:r>
              <a:rPr lang="en-US" sz="2100" dirty="0" smtClean="0">
                <a:latin typeface="Comic Sans MS" pitchFamily="66" charset="0"/>
              </a:rPr>
              <a:t> 5,882     </a:t>
            </a:r>
            <a:r>
              <a:rPr lang="en-US" sz="2100" dirty="0" smtClean="0">
                <a:latin typeface="Comic Sans MS" pitchFamily="66" charset="0"/>
              </a:rPr>
              <a:t>( 5%)</a:t>
            </a:r>
          </a:p>
        </p:txBody>
      </p:sp>
      <p:sp>
        <p:nvSpPr>
          <p:cNvPr id="2" name="TextBox 1"/>
          <p:cNvSpPr txBox="1"/>
          <p:nvPr/>
        </p:nvSpPr>
        <p:spPr>
          <a:xfrm>
            <a:off x="948267" y="5956436"/>
            <a:ext cx="6891866" cy="923330"/>
          </a:xfrm>
          <a:prstGeom prst="rect">
            <a:avLst/>
          </a:prstGeom>
          <a:noFill/>
        </p:spPr>
        <p:txBody>
          <a:bodyPr wrap="square" rtlCol="0">
            <a:spAutoFit/>
          </a:bodyPr>
          <a:lstStyle/>
          <a:p>
            <a:r>
              <a:rPr lang="en-US" dirty="0" smtClean="0"/>
              <a:t>Has a doctor ever told you that you had: …</a:t>
            </a:r>
          </a:p>
          <a:p>
            <a:r>
              <a:rPr lang="en-US" dirty="0"/>
              <a:t>In the past year, have you felt depressed or sad much of the time?</a:t>
            </a:r>
          </a:p>
          <a:p>
            <a:endParaRPr lang="en-US" dirty="0"/>
          </a:p>
        </p:txBody>
      </p:sp>
    </p:spTree>
    <p:extLst>
      <p:ext uri="{BB962C8B-B14F-4D97-AF65-F5344CB8AC3E}">
        <p14:creationId xmlns:p14="http://schemas.microsoft.com/office/powerpoint/2010/main" val="28923796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3200" dirty="0" smtClean="0">
                <a:latin typeface="Comic Sans MS" pitchFamily="66" charset="0"/>
              </a:rPr>
              <a:t>Demographic &amp; Administration Variables</a:t>
            </a:r>
          </a:p>
        </p:txBody>
      </p:sp>
      <p:sp>
        <p:nvSpPr>
          <p:cNvPr id="12291" name="Rectangle 3"/>
          <p:cNvSpPr>
            <a:spLocks noGrp="1" noChangeArrowheads="1"/>
          </p:cNvSpPr>
          <p:nvPr>
            <p:ph type="body" idx="1"/>
          </p:nvPr>
        </p:nvSpPr>
        <p:spPr/>
        <p:txBody>
          <a:bodyPr/>
          <a:lstStyle/>
          <a:p>
            <a:pPr marL="0" indent="0">
              <a:lnSpc>
                <a:spcPct val="90000"/>
              </a:lnSpc>
            </a:pPr>
            <a:r>
              <a:rPr lang="en-US" sz="2100" dirty="0" smtClean="0">
                <a:latin typeface="Comic Sans MS" pitchFamily="66" charset="0"/>
              </a:rPr>
              <a:t> Age (continuous)</a:t>
            </a:r>
          </a:p>
          <a:p>
            <a:pPr marL="0" indent="0">
              <a:lnSpc>
                <a:spcPct val="90000"/>
              </a:lnSpc>
            </a:pPr>
            <a:r>
              <a:rPr lang="en-US" sz="2100" dirty="0" smtClean="0">
                <a:latin typeface="Comic Sans MS" pitchFamily="66" charset="0"/>
              </a:rPr>
              <a:t> Education </a:t>
            </a:r>
            <a:r>
              <a:rPr lang="en-US" sz="2100" dirty="0">
                <a:latin typeface="Comic Sans MS" pitchFamily="66" charset="0"/>
              </a:rPr>
              <a:t>(8</a:t>
            </a:r>
            <a:r>
              <a:rPr lang="en-US" sz="2100" baseline="30000" dirty="0">
                <a:latin typeface="Comic Sans MS" pitchFamily="66" charset="0"/>
              </a:rPr>
              <a:t>th</a:t>
            </a:r>
            <a:r>
              <a:rPr lang="en-US" sz="2100" dirty="0">
                <a:latin typeface="Comic Sans MS" pitchFamily="66" charset="0"/>
              </a:rPr>
              <a:t> grade or less; some high school; high school graduate; some college; 4 year college grad; &gt; 4 year college)</a:t>
            </a:r>
          </a:p>
          <a:p>
            <a:pPr marL="0" indent="0">
              <a:lnSpc>
                <a:spcPct val="90000"/>
              </a:lnSpc>
            </a:pPr>
            <a:r>
              <a:rPr lang="en-US" sz="2100" dirty="0" smtClean="0">
                <a:latin typeface="Comic Sans MS" pitchFamily="66" charset="0"/>
              </a:rPr>
              <a:t> Gender (male; female)</a:t>
            </a:r>
          </a:p>
          <a:p>
            <a:pPr marL="0" indent="0">
              <a:lnSpc>
                <a:spcPct val="90000"/>
              </a:lnSpc>
            </a:pPr>
            <a:r>
              <a:rPr lang="en-US" sz="2100" dirty="0" smtClean="0">
                <a:latin typeface="Comic Sans MS" pitchFamily="66" charset="0"/>
              </a:rPr>
              <a:t> Income (&lt;10k, 10-19999, 20-29999, 30-39999, 40-49999, 50-79999, 80k and above, don’t know or missing)</a:t>
            </a:r>
          </a:p>
          <a:p>
            <a:pPr marL="0" indent="0">
              <a:lnSpc>
                <a:spcPct val="90000"/>
              </a:lnSpc>
            </a:pPr>
            <a:r>
              <a:rPr lang="en-US" sz="2100" dirty="0" smtClean="0">
                <a:latin typeface="Comic Sans MS" pitchFamily="66" charset="0"/>
              </a:rPr>
              <a:t> Race/ethnicity (Hispanic, </a:t>
            </a:r>
            <a:r>
              <a:rPr lang="en-US" sz="2100" dirty="0" smtClean="0">
                <a:latin typeface="Comic Sans MS" pitchFamily="66" charset="0"/>
              </a:rPr>
              <a:t>non-</a:t>
            </a:r>
            <a:r>
              <a:rPr lang="en-US" sz="2100" dirty="0" smtClean="0">
                <a:latin typeface="Comic Sans MS" pitchFamily="66" charset="0"/>
              </a:rPr>
              <a:t>Hispanic w</a:t>
            </a:r>
            <a:r>
              <a:rPr lang="en-US" sz="2100" dirty="0" smtClean="0">
                <a:latin typeface="Comic Sans MS" pitchFamily="66" charset="0"/>
              </a:rPr>
              <a:t>hite</a:t>
            </a:r>
            <a:r>
              <a:rPr lang="en-US" sz="2100" dirty="0" smtClean="0">
                <a:latin typeface="Comic Sans MS" pitchFamily="66" charset="0"/>
              </a:rPr>
              <a:t>, </a:t>
            </a:r>
            <a:r>
              <a:rPr lang="en-US" sz="2100" dirty="0" smtClean="0">
                <a:latin typeface="Comic Sans MS" pitchFamily="66" charset="0"/>
              </a:rPr>
              <a:t>black</a:t>
            </a:r>
            <a:r>
              <a:rPr lang="en-US" sz="2100" dirty="0" smtClean="0">
                <a:latin typeface="Comic Sans MS" pitchFamily="66" charset="0"/>
              </a:rPr>
              <a:t>, Asian, </a:t>
            </a:r>
            <a:r>
              <a:rPr lang="en-US" sz="2100" dirty="0" smtClean="0">
                <a:latin typeface="Comic Sans MS" pitchFamily="66" charset="0"/>
              </a:rPr>
              <a:t>American Indian, other race, </a:t>
            </a:r>
            <a:r>
              <a:rPr lang="en-US" sz="2100" dirty="0" smtClean="0">
                <a:latin typeface="Comic Sans MS" pitchFamily="66" charset="0"/>
              </a:rPr>
              <a:t>missing)</a:t>
            </a:r>
          </a:p>
          <a:p>
            <a:pPr marL="0" indent="0">
              <a:lnSpc>
                <a:spcPct val="90000"/>
              </a:lnSpc>
            </a:pPr>
            <a:r>
              <a:rPr lang="en-US" sz="2100" dirty="0" smtClean="0">
                <a:latin typeface="Comic Sans MS" pitchFamily="66" charset="0"/>
              </a:rPr>
              <a:t> Marital status (married, widowed, divorced/separated/never married)</a:t>
            </a:r>
          </a:p>
          <a:p>
            <a:pPr marL="0" indent="0">
              <a:lnSpc>
                <a:spcPct val="90000"/>
              </a:lnSpc>
            </a:pPr>
            <a:endParaRPr lang="en-US" sz="2100" dirty="0" smtClean="0">
              <a:latin typeface="Comic Sans MS" pitchFamily="66" charset="0"/>
            </a:endParaRPr>
          </a:p>
          <a:p>
            <a:pPr marL="0" indent="0">
              <a:lnSpc>
                <a:spcPct val="90000"/>
              </a:lnSpc>
            </a:pPr>
            <a:r>
              <a:rPr lang="en-US" sz="2100" dirty="0">
                <a:latin typeface="Comic Sans MS" pitchFamily="66" charset="0"/>
              </a:rPr>
              <a:t> </a:t>
            </a:r>
            <a:r>
              <a:rPr lang="en-US" sz="2100" dirty="0" smtClean="0">
                <a:latin typeface="Comic Sans MS" pitchFamily="66" charset="0"/>
              </a:rPr>
              <a:t>Proxy completed </a:t>
            </a:r>
            <a:r>
              <a:rPr lang="en-US" sz="2100" dirty="0" smtClean="0">
                <a:latin typeface="Comic Sans MS" pitchFamily="66" charset="0"/>
              </a:rPr>
              <a:t>survey (11%)</a:t>
            </a:r>
            <a:endParaRPr lang="en-US" sz="2100" dirty="0" smtClean="0">
              <a:latin typeface="Comic Sans MS" pitchFamily="66" charset="0"/>
            </a:endParaRPr>
          </a:p>
          <a:p>
            <a:pPr marL="0" indent="0">
              <a:lnSpc>
                <a:spcPct val="90000"/>
              </a:lnSpc>
            </a:pPr>
            <a:r>
              <a:rPr lang="en-US" sz="2100" dirty="0">
                <a:latin typeface="Comic Sans MS" pitchFamily="66" charset="0"/>
              </a:rPr>
              <a:t> </a:t>
            </a:r>
            <a:r>
              <a:rPr lang="en-US" sz="2100" dirty="0" smtClean="0">
                <a:latin typeface="Comic Sans MS" pitchFamily="66" charset="0"/>
              </a:rPr>
              <a:t>Mode of administration </a:t>
            </a:r>
            <a:r>
              <a:rPr lang="en-US" sz="2100" dirty="0" smtClean="0">
                <a:latin typeface="Comic Sans MS" pitchFamily="66" charset="0"/>
              </a:rPr>
              <a:t>(88% mail </a:t>
            </a:r>
            <a:r>
              <a:rPr lang="en-US" sz="2100" dirty="0" smtClean="0">
                <a:latin typeface="Comic Sans MS" pitchFamily="66" charset="0"/>
              </a:rPr>
              <a:t>vs. </a:t>
            </a:r>
            <a:r>
              <a:rPr lang="en-US" sz="2100" dirty="0" smtClean="0">
                <a:latin typeface="Comic Sans MS" pitchFamily="66" charset="0"/>
              </a:rPr>
              <a:t>12% phone</a:t>
            </a:r>
            <a:r>
              <a:rPr lang="en-US" sz="2100" dirty="0" smtClean="0">
                <a:latin typeface="Comic Sans MS" pitchFamily="66" charset="0"/>
              </a:rPr>
              <a:t>)</a:t>
            </a:r>
          </a:p>
        </p:txBody>
      </p:sp>
    </p:spTree>
    <p:extLst>
      <p:ext uri="{BB962C8B-B14F-4D97-AF65-F5344CB8AC3E}">
        <p14:creationId xmlns:p14="http://schemas.microsoft.com/office/powerpoint/2010/main" val="32914237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omic Sans MS" pitchFamily="66" charset="0"/>
              </a:rPr>
              <a:t>Sample (n = 126,366) </a:t>
            </a:r>
            <a:endParaRPr lang="en-US" dirty="0">
              <a:latin typeface="Comic Sans MS" pitchFamily="66" charset="0"/>
            </a:endParaRPr>
          </a:p>
        </p:txBody>
      </p:sp>
      <p:sp>
        <p:nvSpPr>
          <p:cNvPr id="3" name="Content Placeholder 2"/>
          <p:cNvSpPr>
            <a:spLocks noGrp="1"/>
          </p:cNvSpPr>
          <p:nvPr>
            <p:ph idx="1"/>
          </p:nvPr>
        </p:nvSpPr>
        <p:spPr/>
        <p:txBody>
          <a:bodyPr/>
          <a:lstStyle/>
          <a:p>
            <a:r>
              <a:rPr lang="en-US" dirty="0" smtClean="0">
                <a:latin typeface="Comic Sans MS" pitchFamily="66" charset="0"/>
              </a:rPr>
              <a:t>55% female</a:t>
            </a:r>
          </a:p>
          <a:p>
            <a:r>
              <a:rPr lang="en-US" dirty="0" smtClean="0">
                <a:latin typeface="Comic Sans MS" pitchFamily="66" charset="0"/>
              </a:rPr>
              <a:t>79% non-Hispanic white, 7% Hispanic, 5% Black, 5% Asian</a:t>
            </a:r>
          </a:p>
          <a:p>
            <a:r>
              <a:rPr lang="en-US" dirty="0" smtClean="0">
                <a:latin typeface="Comic Sans MS" pitchFamily="66" charset="0"/>
              </a:rPr>
              <a:t>60% married</a:t>
            </a:r>
          </a:p>
          <a:p>
            <a:r>
              <a:rPr lang="en-US" dirty="0" smtClean="0">
                <a:latin typeface="Comic Sans MS" pitchFamily="66" charset="0"/>
              </a:rPr>
              <a:t>58% high school graduate or less</a:t>
            </a:r>
          </a:p>
          <a:p>
            <a:r>
              <a:rPr lang="en-US" dirty="0" smtClean="0">
                <a:latin typeface="Comic Sans MS" pitchFamily="66" charset="0"/>
              </a:rPr>
              <a:t>51% &lt; $30,000 income</a:t>
            </a:r>
            <a:endParaRPr lang="en-US" dirty="0">
              <a:latin typeface="Comic Sans MS" pitchFamily="66" charset="0"/>
            </a:endParaRPr>
          </a:p>
        </p:txBody>
      </p:sp>
    </p:spTree>
    <p:extLst>
      <p:ext uri="{BB962C8B-B14F-4D97-AF65-F5344CB8AC3E}">
        <p14:creationId xmlns:p14="http://schemas.microsoft.com/office/powerpoint/2010/main" val="3452349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(1)</a:t>
            </a:r>
            <a:endParaRPr lang="en-US" dirty="0"/>
          </a:p>
        </p:txBody>
      </p:sp>
      <p:sp>
        <p:nvSpPr>
          <p:cNvPr id="3" name="Content Placeholder 2"/>
          <p:cNvSpPr>
            <a:spLocks noGrp="1"/>
          </p:cNvSpPr>
          <p:nvPr>
            <p:ph idx="1"/>
          </p:nvPr>
        </p:nvSpPr>
        <p:spPr/>
        <p:txBody>
          <a:bodyPr/>
          <a:lstStyle/>
          <a:p>
            <a:r>
              <a:rPr lang="en-US" dirty="0" smtClean="0"/>
              <a:t>Adjusted R-squared of 39% for 43 </a:t>
            </a:r>
            <a:r>
              <a:rPr lang="en-US" dirty="0" err="1" smtClean="0"/>
              <a:t>dfs</a:t>
            </a:r>
            <a:endParaRPr lang="en-US" dirty="0" smtClean="0"/>
          </a:p>
          <a:p>
            <a:r>
              <a:rPr lang="en-US" dirty="0" smtClean="0"/>
              <a:t>Intercept = 0.80</a:t>
            </a:r>
          </a:p>
          <a:p>
            <a:pPr lvl="1"/>
            <a:r>
              <a:rPr lang="en-US" dirty="0" smtClean="0"/>
              <a:t>No chronic condition, average education and age, divorced/separated/never married, white, don’t know/missing income, phone mode</a:t>
            </a:r>
            <a:r>
              <a:rPr lang="en-US" dirty="0" smtClean="0"/>
              <a:t>)</a:t>
            </a:r>
          </a:p>
          <a:p>
            <a:pPr lvl="1"/>
            <a:r>
              <a:rPr lang="en-US" dirty="0" smtClean="0"/>
              <a:t>SD = 0.14</a:t>
            </a:r>
            <a:endParaRPr lang="en-US" dirty="0" smtClean="0"/>
          </a:p>
          <a:p>
            <a:r>
              <a:rPr lang="en-US" dirty="0" smtClean="0"/>
              <a:t>Only 2 of 23 conditions had non-significant associations (melanoma, endometrial cancer)</a:t>
            </a:r>
            <a:endParaRPr lang="en-US" dirty="0"/>
          </a:p>
        </p:txBody>
      </p:sp>
    </p:spTree>
    <p:extLst>
      <p:ext uri="{BB962C8B-B14F-4D97-AF65-F5344CB8AC3E}">
        <p14:creationId xmlns:p14="http://schemas.microsoft.com/office/powerpoint/2010/main" val="6855368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Adjusted means</a:t>
            </a:r>
          </a:p>
          <a:p>
            <a:pPr lvl="1"/>
            <a:r>
              <a:rPr lang="en-US" dirty="0" smtClean="0"/>
              <a:t>0.80 (colorectal cancer, myocardial infarction)</a:t>
            </a:r>
          </a:p>
          <a:p>
            <a:pPr lvl="1"/>
            <a:r>
              <a:rPr lang="en-US" dirty="0" smtClean="0"/>
              <a:t>0.79 (bladder cancer, kidney cancer, non-Hodgkin’s lymphoma, female breast cancer, prostate cancer, hypertension)</a:t>
            </a:r>
          </a:p>
          <a:p>
            <a:pPr lvl="1"/>
            <a:r>
              <a:rPr lang="en-US" dirty="0" smtClean="0"/>
              <a:t>0.78 (non-small cell lung cancer, other cancer, angina/CAD, other heart disease, diabetes, arthritis of the hand)</a:t>
            </a:r>
          </a:p>
          <a:p>
            <a:pPr lvl="1"/>
            <a:r>
              <a:rPr lang="en-US" dirty="0" smtClean="0"/>
              <a:t>0.77 (CHF, inflammatory bowel disease)</a:t>
            </a:r>
          </a:p>
          <a:p>
            <a:pPr lvl="1"/>
            <a:r>
              <a:rPr lang="en-US" dirty="0" smtClean="0"/>
              <a:t>0.76 (stroke, COPD/asthma, sciatica, arthritis of the hip)</a:t>
            </a:r>
          </a:p>
          <a:p>
            <a:pPr lvl="1"/>
            <a:r>
              <a:rPr lang="en-US" dirty="0" smtClean="0"/>
              <a:t>0.67 (depressive symptoms)</a:t>
            </a:r>
            <a:endParaRPr lang="en-US" dirty="0"/>
          </a:p>
        </p:txBody>
      </p:sp>
    </p:spTree>
    <p:extLst>
      <p:ext uri="{BB962C8B-B14F-4D97-AF65-F5344CB8AC3E}">
        <p14:creationId xmlns:p14="http://schemas.microsoft.com/office/powerpoint/2010/main" val="3027575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(3)</a:t>
            </a:r>
            <a:endParaRPr lang="en-US" dirty="0"/>
          </a:p>
        </p:txBody>
      </p:sp>
      <p:sp>
        <p:nvSpPr>
          <p:cNvPr id="3" name="Content Placeholder 2"/>
          <p:cNvSpPr>
            <a:spLocks noGrp="1"/>
          </p:cNvSpPr>
          <p:nvPr>
            <p:ph idx="1"/>
          </p:nvPr>
        </p:nvSpPr>
        <p:spPr/>
        <p:txBody>
          <a:bodyPr/>
          <a:lstStyle/>
          <a:p>
            <a:r>
              <a:rPr lang="en-US" dirty="0" smtClean="0"/>
              <a:t>52 possible two-way interactions between four most prevalent cancers (female breast, prostate, colorectal, lung) and the 13 non-cancer conditions</a:t>
            </a:r>
          </a:p>
          <a:p>
            <a:pPr lvl="1"/>
            <a:r>
              <a:rPr lang="en-US" dirty="0" smtClean="0"/>
              <a:t>Only 6 were statistically significant. </a:t>
            </a:r>
            <a:endParaRPr lang="en-US" dirty="0" smtClean="0"/>
          </a:p>
          <a:p>
            <a:pPr lvl="1"/>
            <a:r>
              <a:rPr lang="en-US" dirty="0" smtClean="0"/>
              <a:t>Two negative interaction coefficients (-0.01)</a:t>
            </a:r>
          </a:p>
          <a:p>
            <a:pPr lvl="2"/>
            <a:r>
              <a:rPr lang="en-US" dirty="0" smtClean="0"/>
              <a:t>Colorectal cancer and diabetes</a:t>
            </a:r>
          </a:p>
          <a:p>
            <a:pPr lvl="2"/>
            <a:r>
              <a:rPr lang="en-US" dirty="0" smtClean="0"/>
              <a:t>Lung cancer and COPD/asthma</a:t>
            </a:r>
            <a:r>
              <a:rPr lang="en-US" dirty="0" smtClean="0"/>
              <a:t> </a:t>
            </a:r>
            <a:endParaRPr lang="en-US" dirty="0"/>
          </a:p>
        </p:txBody>
      </p:sp>
    </p:spTree>
    <p:extLst>
      <p:ext uri="{BB962C8B-B14F-4D97-AF65-F5344CB8AC3E}">
        <p14:creationId xmlns:p14="http://schemas.microsoft.com/office/powerpoint/2010/main" val="305392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Distant stage of cancer associated with 0.05-0.10 lower SF-6D Score</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3606369679"/>
              </p:ext>
            </p:extLst>
          </p:nvPr>
        </p:nvGraphicFramePr>
        <p:xfrm>
          <a:off x="1224620" y="1614488"/>
          <a:ext cx="6694760" cy="4525962"/>
        </p:xfrm>
        <a:graphic>
          <a:graphicData uri="http://schemas.openxmlformats.org/presentationml/2006/ole">
            <mc:AlternateContent xmlns:mc="http://schemas.openxmlformats.org/markup-compatibility/2006">
              <mc:Choice xmlns:v="urn:schemas-microsoft-com:vml" Requires="v">
                <p:oleObj spid="_x0000_s2076" name="Document" r:id="rId3" imgW="8236942" imgH="5569675" progId="Word.Document.8">
                  <p:embed/>
                </p:oleObj>
              </mc:Choice>
              <mc:Fallback>
                <p:oleObj name="Document" r:id="rId3" imgW="8236942" imgH="5569675"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4620" y="1614488"/>
                        <a:ext cx="669476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853273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270001"/>
            <a:ext cx="8229600" cy="4871104"/>
          </a:xfrm>
        </p:spPr>
        <p:txBody>
          <a:bodyPr>
            <a:normAutofit fontScale="92500" lnSpcReduction="20000"/>
          </a:bodyPr>
          <a:lstStyle/>
          <a:p>
            <a:r>
              <a:rPr lang="en-US" dirty="0" smtClean="0"/>
              <a:t>Unique associations of multiple chronic conditions on health-related quality of life are generally similar and additive, not interactive</a:t>
            </a:r>
          </a:p>
          <a:p>
            <a:r>
              <a:rPr lang="en-US" dirty="0" smtClean="0"/>
              <a:t>The largest unique associations of chronic conditions with health-related quality of life among Medicare managed care beneficiaries was observed for four conditions</a:t>
            </a:r>
          </a:p>
          <a:p>
            <a:pPr lvl="1"/>
            <a:r>
              <a:rPr lang="en-US" dirty="0" smtClean="0"/>
              <a:t>Stroke, COPD/asthma, sciatica, arthritis of the hip</a:t>
            </a:r>
          </a:p>
          <a:p>
            <a:r>
              <a:rPr lang="en-US" dirty="0" smtClean="0"/>
              <a:t>Advanced stage of cancer is associated with </a:t>
            </a:r>
            <a:r>
              <a:rPr lang="en-US" dirty="0" smtClean="0"/>
              <a:t>noteworthy </a:t>
            </a:r>
            <a:r>
              <a:rPr lang="en-US" dirty="0" smtClean="0"/>
              <a:t>decrement in health-related quality of life for four “big” cancers (breast, prostate, colorectal, lung)</a:t>
            </a:r>
          </a:p>
          <a:p>
            <a:endParaRPr lang="en-US" dirty="0"/>
          </a:p>
        </p:txBody>
      </p:sp>
    </p:spTree>
    <p:extLst>
      <p:ext uri="{BB962C8B-B14F-4D97-AF65-F5344CB8AC3E}">
        <p14:creationId xmlns:p14="http://schemas.microsoft.com/office/powerpoint/2010/main" val="2857154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sz="3200" smtClean="0">
                <a:latin typeface="Comic Sans MS" pitchFamily="66" charset="0"/>
              </a:rPr>
              <a:t>Existing Literature</a:t>
            </a:r>
          </a:p>
        </p:txBody>
      </p:sp>
      <p:sp>
        <p:nvSpPr>
          <p:cNvPr id="9219" name="Rectangle 3"/>
          <p:cNvSpPr>
            <a:spLocks noGrp="1" noChangeArrowheads="1"/>
          </p:cNvSpPr>
          <p:nvPr>
            <p:ph type="body" idx="1"/>
          </p:nvPr>
        </p:nvSpPr>
        <p:spPr>
          <a:xfrm>
            <a:off x="508000" y="1576388"/>
            <a:ext cx="8331200" cy="4911725"/>
          </a:xfrm>
        </p:spPr>
        <p:txBody>
          <a:bodyPr>
            <a:normAutofit/>
          </a:bodyPr>
          <a:lstStyle/>
          <a:p>
            <a:pPr marL="495300" indent="-495300">
              <a:lnSpc>
                <a:spcPct val="70000"/>
              </a:lnSpc>
              <a:buFont typeface="Wingdings" pitchFamily="2" charset="2"/>
              <a:buChar char="v"/>
            </a:pPr>
            <a:endParaRPr lang="en-US" sz="2400" smtClean="0">
              <a:latin typeface="Comic Sans MS" pitchFamily="66" charset="0"/>
            </a:endParaRPr>
          </a:p>
          <a:p>
            <a:pPr marL="495300" indent="-495300">
              <a:lnSpc>
                <a:spcPct val="70000"/>
              </a:lnSpc>
              <a:buFont typeface="Wingdings" pitchFamily="2" charset="2"/>
              <a:buChar char="v"/>
            </a:pPr>
            <a:r>
              <a:rPr lang="en-US" sz="2400" smtClean="0">
                <a:latin typeface="Comic Sans MS" pitchFamily="66" charset="0"/>
              </a:rPr>
              <a:t>Most chronic medical conditions have a negative impact on daily functioning and well-being.</a:t>
            </a:r>
          </a:p>
          <a:p>
            <a:pPr marL="895350" lvl="1" indent="-495300">
              <a:lnSpc>
                <a:spcPct val="70000"/>
              </a:lnSpc>
              <a:spcBef>
                <a:spcPct val="30000"/>
              </a:spcBef>
              <a:buFont typeface="Wingdings" pitchFamily="2" charset="2"/>
              <a:buNone/>
            </a:pPr>
            <a:r>
              <a:rPr lang="en-US" sz="2000" smtClean="0">
                <a:latin typeface="Comic Sans MS" pitchFamily="66" charset="0"/>
              </a:rPr>
              <a:t>- Rothrock et al., J Clin Epidemiology, 2010</a:t>
            </a:r>
          </a:p>
          <a:p>
            <a:pPr marL="895350" lvl="1" indent="-495300">
              <a:lnSpc>
                <a:spcPct val="70000"/>
              </a:lnSpc>
              <a:buFont typeface="Wingdings" pitchFamily="2" charset="2"/>
              <a:buChar char="v"/>
            </a:pPr>
            <a:endParaRPr lang="en-US" sz="2000" baseline="30000" smtClean="0">
              <a:latin typeface="Comic Sans MS" pitchFamily="66" charset="0"/>
            </a:endParaRPr>
          </a:p>
          <a:p>
            <a:pPr marL="495300" indent="-495300">
              <a:lnSpc>
                <a:spcPct val="70000"/>
              </a:lnSpc>
              <a:spcBef>
                <a:spcPct val="30000"/>
              </a:spcBef>
              <a:buFont typeface="Wingdings" pitchFamily="2" charset="2"/>
              <a:buChar char="v"/>
            </a:pPr>
            <a:r>
              <a:rPr lang="en-US" sz="2400" smtClean="0">
                <a:latin typeface="Comic Sans MS" pitchFamily="66" charset="0"/>
              </a:rPr>
              <a:t>Medicare managed care beneficiaries with cancer report significantly worse physical health (SF-36 physical component summary score) than those without cancer.</a:t>
            </a:r>
            <a:br>
              <a:rPr lang="en-US" sz="2400" smtClean="0">
                <a:latin typeface="Comic Sans MS" pitchFamily="66" charset="0"/>
              </a:rPr>
            </a:br>
            <a:r>
              <a:rPr lang="en-US" sz="2000" smtClean="0">
                <a:latin typeface="Comic Sans MS" pitchFamily="66" charset="0"/>
              </a:rPr>
              <a:t>- Smith et al., Health Care Financing Review, 2008</a:t>
            </a:r>
            <a:r>
              <a:rPr lang="en-US" sz="2400" smtClean="0">
                <a:latin typeface="Comic Sans MS" pitchFamily="66" charset="0"/>
              </a:rPr>
              <a:t> </a:t>
            </a:r>
          </a:p>
          <a:p>
            <a:pPr marL="895350" lvl="1" indent="-495300">
              <a:lnSpc>
                <a:spcPct val="70000"/>
              </a:lnSpc>
              <a:buFont typeface="Wingdings" pitchFamily="2" charset="2"/>
              <a:buChar char="v"/>
            </a:pPr>
            <a:endParaRPr lang="en-US" sz="2000" smtClean="0">
              <a:latin typeface="Comic Sans MS" pitchFamily="66" charset="0"/>
            </a:endParaRPr>
          </a:p>
          <a:p>
            <a:pPr marL="495300" indent="-495300">
              <a:lnSpc>
                <a:spcPct val="70000"/>
              </a:lnSpc>
              <a:buFont typeface="Wingdings" pitchFamily="2" charset="2"/>
              <a:buChar char="v"/>
            </a:pPr>
            <a:r>
              <a:rPr lang="en-US" sz="2400" smtClean="0">
                <a:latin typeface="Comic Sans MS" pitchFamily="66" charset="0"/>
              </a:rPr>
              <a:t>Significantly worse mental health is reported for some cancers (non-small cell lung, non-Hodgkin’s lymphoma, female breast, colorectal, and bladder)</a:t>
            </a:r>
          </a:p>
          <a:p>
            <a:pPr marL="895350" lvl="2" indent="-495300">
              <a:lnSpc>
                <a:spcPct val="70000"/>
              </a:lnSpc>
              <a:spcBef>
                <a:spcPct val="30000"/>
              </a:spcBef>
              <a:buFont typeface="Wingdings" pitchFamily="2" charset="2"/>
              <a:buNone/>
            </a:pPr>
            <a:r>
              <a:rPr lang="en-US" sz="2000" smtClean="0">
                <a:latin typeface="Comic Sans MS" pitchFamily="66" charset="0"/>
              </a:rPr>
              <a:t>- Smith et al., Health Care Financing Review, 2008 </a:t>
            </a:r>
          </a:p>
          <a:p>
            <a:pPr marL="495300" indent="-495300">
              <a:lnSpc>
                <a:spcPct val="70000"/>
              </a:lnSpc>
              <a:buFont typeface="Wingdings" pitchFamily="2" charset="2"/>
              <a:buChar char="v"/>
            </a:pPr>
            <a:endParaRPr lang="en-US" sz="2400" smtClean="0"/>
          </a:p>
          <a:p>
            <a:pPr marL="495300" indent="-495300">
              <a:lnSpc>
                <a:spcPct val="70000"/>
              </a:lnSpc>
            </a:pPr>
            <a:endParaRPr lang="en-US" sz="500" smtClean="0"/>
          </a:p>
          <a:p>
            <a:pPr marL="495300" indent="-495300">
              <a:lnSpc>
                <a:spcPct val="70000"/>
              </a:lnSpc>
            </a:pPr>
            <a:endParaRPr lang="en-US" sz="5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p:txBody>
          <a:bodyPr>
            <a:normAutofit/>
          </a:bodyPr>
          <a:lstStyle/>
          <a:p>
            <a:r>
              <a:rPr lang="en-US" sz="4000" dirty="0" smtClean="0"/>
              <a:t> </a:t>
            </a:r>
            <a:r>
              <a:rPr lang="en-US" sz="6000" dirty="0" smtClean="0">
                <a:latin typeface="Comic Sans MS" pitchFamily="66" charset="0"/>
              </a:rPr>
              <a:t>Thank </a:t>
            </a:r>
            <a:r>
              <a:rPr lang="en-US" sz="6000" smtClean="0">
                <a:latin typeface="Comic Sans MS" pitchFamily="66" charset="0"/>
              </a:rPr>
              <a:t>you </a:t>
            </a:r>
            <a:endParaRPr lang="en-US" sz="4000" dirty="0" smtClean="0">
              <a:latin typeface="Comic Sans MS" pitchFamily="66" charset="0"/>
            </a:endParaRPr>
          </a:p>
        </p:txBody>
      </p:sp>
      <p:pic>
        <p:nvPicPr>
          <p:cNvPr id="4" name="Picture 3" descr="hays-burning-text.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77035" y="1900519"/>
            <a:ext cx="4966447" cy="254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
          <p:cNvSpPr txBox="1">
            <a:spLocks noChangeArrowheads="1"/>
          </p:cNvSpPr>
          <p:nvPr/>
        </p:nvSpPr>
        <p:spPr bwMode="auto">
          <a:xfrm>
            <a:off x="325440" y="381641"/>
            <a:ext cx="8493120" cy="6149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chemeClr val="tx1"/>
                </a:solidFill>
                <a:latin typeface="Times New Roman" pitchFamily="16" charset="0"/>
                <a:ea typeface="msgothic" charset="0"/>
                <a:cs typeface="msgothic" charset="0"/>
              </a:defRPr>
            </a:lvl1pPr>
            <a:lvl2pPr marL="742950" indent="-285750"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chemeClr val="tx1"/>
                </a:solidFill>
                <a:latin typeface="Times New Roman" pitchFamily="16" charset="0"/>
                <a:ea typeface="msgothic" charset="0"/>
                <a:cs typeface="msgothic" charset="0"/>
              </a:defRPr>
            </a:lvl2pPr>
            <a:lvl3pPr marL="1143000" indent="-228600"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chemeClr val="tx1"/>
                </a:solidFill>
                <a:latin typeface="Times New Roman" pitchFamily="16" charset="0"/>
                <a:ea typeface="msgothic" charset="0"/>
                <a:cs typeface="msgothic" charset="0"/>
              </a:defRPr>
            </a:lvl3pPr>
            <a:lvl4pPr marL="1600200" indent="-228600"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chemeClr val="tx1"/>
                </a:solidFill>
                <a:latin typeface="Times New Roman" pitchFamily="16" charset="0"/>
                <a:ea typeface="msgothic" charset="0"/>
                <a:cs typeface="msgothic" charset="0"/>
              </a:defRPr>
            </a:lvl4pPr>
            <a:lvl5pPr marL="2057400" indent="-228600"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chemeClr val="tx1"/>
                </a:solidFill>
                <a:latin typeface="Times New Roman" pitchFamily="16" charset="0"/>
                <a:ea typeface="msgothic" charset="0"/>
                <a:cs typeface="msgothic" charset="0"/>
              </a:defRPr>
            </a:lvl5pPr>
            <a:lvl6pPr marL="25146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chemeClr val="tx1"/>
                </a:solidFill>
                <a:latin typeface="Times New Roman" pitchFamily="16" charset="0"/>
                <a:ea typeface="msgothic" charset="0"/>
                <a:cs typeface="msgothic" charset="0"/>
              </a:defRPr>
            </a:lvl6pPr>
            <a:lvl7pPr marL="29718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chemeClr val="tx1"/>
                </a:solidFill>
                <a:latin typeface="Times New Roman" pitchFamily="16" charset="0"/>
                <a:ea typeface="msgothic" charset="0"/>
                <a:cs typeface="msgothic" charset="0"/>
              </a:defRPr>
            </a:lvl7pPr>
            <a:lvl8pPr marL="34290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chemeClr val="tx1"/>
                </a:solidFill>
                <a:latin typeface="Times New Roman" pitchFamily="16" charset="0"/>
                <a:ea typeface="msgothic" charset="0"/>
                <a:cs typeface="msgothic" charset="0"/>
              </a:defRPr>
            </a:lvl8pPr>
            <a:lvl9pPr marL="38862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chemeClr val="tx1"/>
                </a:solidFill>
                <a:latin typeface="Times New Roman" pitchFamily="16" charset="0"/>
                <a:ea typeface="msgothic" charset="0"/>
                <a:cs typeface="msgothic" charset="0"/>
              </a:defRPr>
            </a:lvl9pPr>
          </a:lstStyle>
          <a:p>
            <a:pPr algn="ctr" eaLnBrk="1"/>
            <a:r>
              <a:rPr lang="en-GB" sz="1800" b="1" dirty="0">
                <a:solidFill>
                  <a:srgbClr val="000000"/>
                </a:solidFill>
                <a:latin typeface="Comic Sans MS" pitchFamily="66" charset="0"/>
              </a:rPr>
              <a:t>The adjusted mean decline in the Short Form-36 (version 1) physical component summary scores from baseline to follow-up assessment across the nine cancer types and the control subjects (No Cancer).</a:t>
            </a:r>
          </a:p>
        </p:txBody>
      </p:sp>
      <p:pic>
        <p:nvPicPr>
          <p:cNvPr id="205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7520" y="6283380"/>
            <a:ext cx="2534400" cy="50549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5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5440" y="1388533"/>
            <a:ext cx="6698880" cy="540034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3" name="Text Box 4"/>
          <p:cNvSpPr txBox="1">
            <a:spLocks noChangeArrowheads="1"/>
          </p:cNvSpPr>
          <p:nvPr/>
        </p:nvSpPr>
        <p:spPr bwMode="auto">
          <a:xfrm>
            <a:off x="1225441" y="5972308"/>
            <a:ext cx="3918240" cy="2318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eaLnBrk="0">
              <a:tabLst>
                <a:tab pos="723900" algn="l"/>
                <a:tab pos="1447800" algn="l"/>
                <a:tab pos="2171700" algn="l"/>
                <a:tab pos="2895600" algn="l"/>
                <a:tab pos="3619500" algn="l"/>
              </a:tabLst>
              <a:defRPr sz="2400">
                <a:solidFill>
                  <a:schemeClr val="tx1"/>
                </a:solidFill>
                <a:latin typeface="Times New Roman" pitchFamily="16" charset="0"/>
                <a:ea typeface="msgothic" charset="0"/>
                <a:cs typeface="msgothic" charset="0"/>
              </a:defRPr>
            </a:lvl1pPr>
            <a:lvl2pPr marL="742950" indent="-285750" eaLnBrk="0">
              <a:tabLst>
                <a:tab pos="723900" algn="l"/>
                <a:tab pos="1447800" algn="l"/>
                <a:tab pos="2171700" algn="l"/>
                <a:tab pos="2895600" algn="l"/>
                <a:tab pos="3619500" algn="l"/>
              </a:tabLst>
              <a:defRPr sz="2400">
                <a:solidFill>
                  <a:schemeClr val="tx1"/>
                </a:solidFill>
                <a:latin typeface="Times New Roman" pitchFamily="16" charset="0"/>
                <a:ea typeface="msgothic" charset="0"/>
                <a:cs typeface="msgothic" charset="0"/>
              </a:defRPr>
            </a:lvl2pPr>
            <a:lvl3pPr marL="1143000" indent="-228600" eaLnBrk="0">
              <a:tabLst>
                <a:tab pos="723900" algn="l"/>
                <a:tab pos="1447800" algn="l"/>
                <a:tab pos="2171700" algn="l"/>
                <a:tab pos="2895600" algn="l"/>
                <a:tab pos="3619500" algn="l"/>
              </a:tabLst>
              <a:defRPr sz="2400">
                <a:solidFill>
                  <a:schemeClr val="tx1"/>
                </a:solidFill>
                <a:latin typeface="Times New Roman" pitchFamily="16" charset="0"/>
                <a:ea typeface="msgothic" charset="0"/>
                <a:cs typeface="msgothic" charset="0"/>
              </a:defRPr>
            </a:lvl3pPr>
            <a:lvl4pPr marL="1600200" indent="-228600" eaLnBrk="0">
              <a:tabLst>
                <a:tab pos="723900" algn="l"/>
                <a:tab pos="1447800" algn="l"/>
                <a:tab pos="2171700" algn="l"/>
                <a:tab pos="2895600" algn="l"/>
                <a:tab pos="3619500" algn="l"/>
              </a:tabLst>
              <a:defRPr sz="2400">
                <a:solidFill>
                  <a:schemeClr val="tx1"/>
                </a:solidFill>
                <a:latin typeface="Times New Roman" pitchFamily="16" charset="0"/>
                <a:ea typeface="msgothic" charset="0"/>
                <a:cs typeface="msgothic" charset="0"/>
              </a:defRPr>
            </a:lvl4pPr>
            <a:lvl5pPr marL="2057400" indent="-228600" eaLnBrk="0">
              <a:tabLst>
                <a:tab pos="723900" algn="l"/>
                <a:tab pos="1447800" algn="l"/>
                <a:tab pos="2171700" algn="l"/>
                <a:tab pos="2895600" algn="l"/>
                <a:tab pos="3619500" algn="l"/>
              </a:tabLst>
              <a:defRPr sz="2400">
                <a:solidFill>
                  <a:schemeClr val="tx1"/>
                </a:solidFill>
                <a:latin typeface="Times New Roman" pitchFamily="16" charset="0"/>
                <a:ea typeface="msgothic" charset="0"/>
                <a:cs typeface="msgothic" charset="0"/>
              </a:defRPr>
            </a:lvl5pPr>
            <a:lvl6pPr marL="25146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Lst>
              <a:defRPr sz="2400">
                <a:solidFill>
                  <a:schemeClr val="tx1"/>
                </a:solidFill>
                <a:latin typeface="Times New Roman" pitchFamily="16" charset="0"/>
                <a:ea typeface="msgothic" charset="0"/>
                <a:cs typeface="msgothic" charset="0"/>
              </a:defRPr>
            </a:lvl6pPr>
            <a:lvl7pPr marL="29718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Lst>
              <a:defRPr sz="2400">
                <a:solidFill>
                  <a:schemeClr val="tx1"/>
                </a:solidFill>
                <a:latin typeface="Times New Roman" pitchFamily="16" charset="0"/>
                <a:ea typeface="msgothic" charset="0"/>
                <a:cs typeface="msgothic" charset="0"/>
              </a:defRPr>
            </a:lvl7pPr>
            <a:lvl8pPr marL="34290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Lst>
              <a:defRPr sz="2400">
                <a:solidFill>
                  <a:schemeClr val="tx1"/>
                </a:solidFill>
                <a:latin typeface="Times New Roman" pitchFamily="16" charset="0"/>
                <a:ea typeface="msgothic" charset="0"/>
                <a:cs typeface="msgothic" charset="0"/>
              </a:defRPr>
            </a:lvl8pPr>
            <a:lvl9pPr marL="38862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Lst>
              <a:defRPr sz="2400">
                <a:solidFill>
                  <a:schemeClr val="tx1"/>
                </a:solidFill>
                <a:latin typeface="Times New Roman" pitchFamily="16" charset="0"/>
                <a:ea typeface="msgothic" charset="0"/>
                <a:cs typeface="msgothic" charset="0"/>
              </a:defRPr>
            </a:lvl9pPr>
          </a:lstStyle>
          <a:p>
            <a:pPr eaLnBrk="1"/>
            <a:r>
              <a:rPr lang="en-GB" sz="1100" b="1">
                <a:solidFill>
                  <a:srgbClr val="000000"/>
                </a:solidFill>
                <a:latin typeface="Arial" charset="0"/>
              </a:rPr>
              <a:t>Reeve B B et al. JNCI J Natl Cancer Inst 2009;101:860-868</a:t>
            </a:r>
          </a:p>
        </p:txBody>
      </p:sp>
      <p:sp>
        <p:nvSpPr>
          <p:cNvPr id="2054" name="Text Box 5"/>
          <p:cNvSpPr txBox="1">
            <a:spLocks noChangeArrowheads="1"/>
          </p:cNvSpPr>
          <p:nvPr/>
        </p:nvSpPr>
        <p:spPr bwMode="auto">
          <a:xfrm>
            <a:off x="97920" y="6450438"/>
            <a:ext cx="4930560" cy="34707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85725" indent="-85725" eaLnBrk="0">
              <a:tabLst>
                <a:tab pos="723900" algn="l"/>
                <a:tab pos="1447800" algn="l"/>
                <a:tab pos="2171700" algn="l"/>
                <a:tab pos="2895600" algn="l"/>
                <a:tab pos="3619500" algn="l"/>
                <a:tab pos="4343400" algn="l"/>
                <a:tab pos="5067300" algn="l"/>
              </a:tabLst>
              <a:defRPr sz="2400">
                <a:solidFill>
                  <a:schemeClr val="tx1"/>
                </a:solidFill>
                <a:latin typeface="Times New Roman" pitchFamily="16" charset="0"/>
                <a:ea typeface="msgothic" charset="0"/>
                <a:cs typeface="msgothic" charset="0"/>
              </a:defRPr>
            </a:lvl1pPr>
            <a:lvl2pPr marL="742950" indent="-285750" eaLnBrk="0">
              <a:tabLst>
                <a:tab pos="723900" algn="l"/>
                <a:tab pos="1447800" algn="l"/>
                <a:tab pos="2171700" algn="l"/>
                <a:tab pos="2895600" algn="l"/>
                <a:tab pos="3619500" algn="l"/>
                <a:tab pos="4343400" algn="l"/>
                <a:tab pos="5067300" algn="l"/>
              </a:tabLst>
              <a:defRPr sz="2400">
                <a:solidFill>
                  <a:schemeClr val="tx1"/>
                </a:solidFill>
                <a:latin typeface="Times New Roman" pitchFamily="16" charset="0"/>
                <a:ea typeface="msgothic" charset="0"/>
                <a:cs typeface="msgothic" charset="0"/>
              </a:defRPr>
            </a:lvl2pPr>
            <a:lvl3pPr marL="1143000" indent="-228600" eaLnBrk="0">
              <a:tabLst>
                <a:tab pos="723900" algn="l"/>
                <a:tab pos="1447800" algn="l"/>
                <a:tab pos="2171700" algn="l"/>
                <a:tab pos="2895600" algn="l"/>
                <a:tab pos="3619500" algn="l"/>
                <a:tab pos="4343400" algn="l"/>
                <a:tab pos="5067300" algn="l"/>
              </a:tabLst>
              <a:defRPr sz="2400">
                <a:solidFill>
                  <a:schemeClr val="tx1"/>
                </a:solidFill>
                <a:latin typeface="Times New Roman" pitchFamily="16" charset="0"/>
                <a:ea typeface="msgothic" charset="0"/>
                <a:cs typeface="msgothic" charset="0"/>
              </a:defRPr>
            </a:lvl3pPr>
            <a:lvl4pPr marL="1600200" indent="-228600" eaLnBrk="0">
              <a:tabLst>
                <a:tab pos="723900" algn="l"/>
                <a:tab pos="1447800" algn="l"/>
                <a:tab pos="2171700" algn="l"/>
                <a:tab pos="2895600" algn="l"/>
                <a:tab pos="3619500" algn="l"/>
                <a:tab pos="4343400" algn="l"/>
                <a:tab pos="5067300" algn="l"/>
              </a:tabLst>
              <a:defRPr sz="2400">
                <a:solidFill>
                  <a:schemeClr val="tx1"/>
                </a:solidFill>
                <a:latin typeface="Times New Roman" pitchFamily="16" charset="0"/>
                <a:ea typeface="msgothic" charset="0"/>
                <a:cs typeface="msgothic" charset="0"/>
              </a:defRPr>
            </a:lvl4pPr>
            <a:lvl5pPr marL="2057400" indent="-228600" eaLnBrk="0">
              <a:tabLst>
                <a:tab pos="723900" algn="l"/>
                <a:tab pos="1447800" algn="l"/>
                <a:tab pos="2171700" algn="l"/>
                <a:tab pos="2895600" algn="l"/>
                <a:tab pos="3619500" algn="l"/>
                <a:tab pos="4343400" algn="l"/>
                <a:tab pos="5067300" algn="l"/>
              </a:tabLst>
              <a:defRPr sz="2400">
                <a:solidFill>
                  <a:schemeClr val="tx1"/>
                </a:solidFill>
                <a:latin typeface="Times New Roman" pitchFamily="16" charset="0"/>
                <a:ea typeface="msgothic" charset="0"/>
                <a:cs typeface="msgothic" charset="0"/>
              </a:defRPr>
            </a:lvl5pPr>
            <a:lvl6pPr marL="25146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Lst>
              <a:defRPr sz="2400">
                <a:solidFill>
                  <a:schemeClr val="tx1"/>
                </a:solidFill>
                <a:latin typeface="Times New Roman" pitchFamily="16" charset="0"/>
                <a:ea typeface="msgothic" charset="0"/>
                <a:cs typeface="msgothic" charset="0"/>
              </a:defRPr>
            </a:lvl6pPr>
            <a:lvl7pPr marL="29718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Lst>
              <a:defRPr sz="2400">
                <a:solidFill>
                  <a:schemeClr val="tx1"/>
                </a:solidFill>
                <a:latin typeface="Times New Roman" pitchFamily="16" charset="0"/>
                <a:ea typeface="msgothic" charset="0"/>
                <a:cs typeface="msgothic" charset="0"/>
              </a:defRPr>
            </a:lvl7pPr>
            <a:lvl8pPr marL="34290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Lst>
              <a:defRPr sz="2400">
                <a:solidFill>
                  <a:schemeClr val="tx1"/>
                </a:solidFill>
                <a:latin typeface="Times New Roman" pitchFamily="16" charset="0"/>
                <a:ea typeface="msgothic" charset="0"/>
                <a:cs typeface="msgothic" charset="0"/>
              </a:defRPr>
            </a:lvl8pPr>
            <a:lvl9pPr marL="38862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Lst>
              <a:defRPr sz="2400">
                <a:solidFill>
                  <a:schemeClr val="tx1"/>
                </a:solidFill>
                <a:latin typeface="Times New Roman" pitchFamily="16" charset="0"/>
                <a:ea typeface="msgothic" charset="0"/>
                <a:cs typeface="msgothic" charset="0"/>
              </a:defRPr>
            </a:lvl9pPr>
          </a:lstStyle>
          <a:p>
            <a:pPr eaLnBrk="1"/>
            <a:r>
              <a:rPr lang="en-GB" sz="900">
                <a:solidFill>
                  <a:srgbClr val="000000"/>
                </a:solidFill>
                <a:latin typeface="Arial" charset="0"/>
              </a:rPr>
              <a:t>Published by Oxford University Press 2009.</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3200" dirty="0" smtClean="0">
                <a:latin typeface="Comic Sans MS" pitchFamily="66" charset="0"/>
              </a:rPr>
              <a:t>Specific Aims</a:t>
            </a:r>
          </a:p>
        </p:txBody>
      </p:sp>
      <p:sp>
        <p:nvSpPr>
          <p:cNvPr id="10243" name="Rectangle 3"/>
          <p:cNvSpPr>
            <a:spLocks noGrp="1" noChangeArrowheads="1"/>
          </p:cNvSpPr>
          <p:nvPr>
            <p:ph type="body" idx="1"/>
          </p:nvPr>
        </p:nvSpPr>
        <p:spPr>
          <a:xfrm>
            <a:off x="457200" y="1270001"/>
            <a:ext cx="8229600" cy="4871104"/>
          </a:xfrm>
        </p:spPr>
        <p:txBody>
          <a:bodyPr>
            <a:normAutofit fontScale="92500" lnSpcReduction="20000"/>
          </a:bodyPr>
          <a:lstStyle/>
          <a:p>
            <a:pPr marL="0" indent="0">
              <a:lnSpc>
                <a:spcPct val="90000"/>
              </a:lnSpc>
              <a:buNone/>
            </a:pPr>
            <a:r>
              <a:rPr lang="en-US" sz="2600" dirty="0" smtClean="0">
                <a:latin typeface="Comic Sans MS" pitchFamily="66" charset="0"/>
              </a:rPr>
              <a:t>Among Medicare managed care beneficiaries …</a:t>
            </a:r>
          </a:p>
          <a:p>
            <a:pPr marL="0" indent="0">
              <a:lnSpc>
                <a:spcPct val="90000"/>
              </a:lnSpc>
            </a:pPr>
            <a:endParaRPr lang="en-US" sz="2600" dirty="0" smtClean="0">
              <a:latin typeface="Comic Sans MS" pitchFamily="66" charset="0"/>
            </a:endParaRPr>
          </a:p>
          <a:p>
            <a:pPr>
              <a:lnSpc>
                <a:spcPct val="90000"/>
              </a:lnSpc>
              <a:buFont typeface="Wingdings" pitchFamily="2" charset="2"/>
              <a:buChar char="Ø"/>
            </a:pPr>
            <a:r>
              <a:rPr lang="en-US" sz="2600" dirty="0" smtClean="0">
                <a:latin typeface="Comic Sans MS" pitchFamily="66" charset="0"/>
              </a:rPr>
              <a:t>1) Do the associations of different types of cancer and (non-cancer) chronic conditions </a:t>
            </a:r>
            <a:r>
              <a:rPr lang="en-US" sz="2600" dirty="0" smtClean="0">
                <a:latin typeface="Comic Sans MS" pitchFamily="66" charset="0"/>
              </a:rPr>
              <a:t>with </a:t>
            </a:r>
            <a:r>
              <a:rPr lang="en-US" sz="2600" dirty="0" smtClean="0">
                <a:latin typeface="Comic Sans MS" pitchFamily="66" charset="0"/>
              </a:rPr>
              <a:t>health-related quality of life vary among Medicare managed care beneficiaries? </a:t>
            </a:r>
          </a:p>
          <a:p>
            <a:pPr lvl="1">
              <a:lnSpc>
                <a:spcPct val="90000"/>
              </a:lnSpc>
              <a:buFont typeface="Wingdings" pitchFamily="2" charset="2"/>
              <a:buChar char="Ø"/>
            </a:pPr>
            <a:r>
              <a:rPr lang="en-US" sz="2200" dirty="0" smtClean="0">
                <a:latin typeface="Comic Sans MS" pitchFamily="66" charset="0"/>
              </a:rPr>
              <a:t>main effects</a:t>
            </a:r>
          </a:p>
          <a:p>
            <a:pPr marL="0" indent="0">
              <a:lnSpc>
                <a:spcPct val="90000"/>
              </a:lnSpc>
            </a:pPr>
            <a:endParaRPr lang="en-US" sz="2600" dirty="0" smtClean="0">
              <a:latin typeface="Comic Sans MS" pitchFamily="66" charset="0"/>
            </a:endParaRPr>
          </a:p>
          <a:p>
            <a:pPr marL="0" indent="0">
              <a:lnSpc>
                <a:spcPct val="90000"/>
              </a:lnSpc>
              <a:buFont typeface="Wingdings" pitchFamily="2" charset="2"/>
              <a:buChar char="Ø"/>
            </a:pPr>
            <a:r>
              <a:rPr lang="en-US" sz="2600" dirty="0" smtClean="0">
                <a:latin typeface="Comic Sans MS" pitchFamily="66" charset="0"/>
              </a:rPr>
              <a:t> 2) Do the associations of non-cancer conditions with</a:t>
            </a:r>
          </a:p>
          <a:p>
            <a:pPr marL="0" indent="0">
              <a:lnSpc>
                <a:spcPct val="90000"/>
              </a:lnSpc>
              <a:buNone/>
            </a:pPr>
            <a:r>
              <a:rPr lang="en-US" sz="2600" dirty="0">
                <a:latin typeface="Comic Sans MS" pitchFamily="66" charset="0"/>
              </a:rPr>
              <a:t>	</a:t>
            </a:r>
            <a:r>
              <a:rPr lang="en-US" sz="2600" dirty="0" smtClean="0">
                <a:latin typeface="Comic Sans MS" pitchFamily="66" charset="0"/>
              </a:rPr>
              <a:t> health-related quality of life differ for those who 	have cancer versus do not? </a:t>
            </a:r>
          </a:p>
          <a:p>
            <a:pPr marL="400050" lvl="1" indent="0">
              <a:lnSpc>
                <a:spcPct val="90000"/>
              </a:lnSpc>
              <a:buFont typeface="Wingdings" pitchFamily="2" charset="2"/>
              <a:buChar char="Ø"/>
            </a:pPr>
            <a:r>
              <a:rPr lang="en-US" sz="2200" dirty="0" smtClean="0">
                <a:latin typeface="Comic Sans MS" pitchFamily="66" charset="0"/>
              </a:rPr>
              <a:t> interaction effects</a:t>
            </a:r>
          </a:p>
          <a:p>
            <a:pPr marL="400050" lvl="1" indent="0">
              <a:lnSpc>
                <a:spcPct val="90000"/>
              </a:lnSpc>
              <a:buNone/>
            </a:pPr>
            <a:r>
              <a:rPr lang="en-US" sz="2200" dirty="0" smtClean="0">
                <a:latin typeface="Comic Sans MS" pitchFamily="66" charset="0"/>
              </a:rPr>
              <a:t> </a:t>
            </a:r>
          </a:p>
          <a:p>
            <a:pPr marL="0" indent="0">
              <a:lnSpc>
                <a:spcPct val="90000"/>
              </a:lnSpc>
              <a:buFont typeface="Wingdings" pitchFamily="2" charset="2"/>
              <a:buChar char="Ø"/>
            </a:pPr>
            <a:r>
              <a:rPr lang="en-US" sz="2600" dirty="0" smtClean="0">
                <a:latin typeface="Comic Sans MS" pitchFamily="66" charset="0"/>
              </a:rPr>
              <a:t>3) Do the associations between cancer and health-	related quality of life vary by stage of disease?</a:t>
            </a:r>
          </a:p>
          <a:p>
            <a:pPr marL="0" indent="0">
              <a:lnSpc>
                <a:spcPct val="90000"/>
              </a:lnSpc>
            </a:pPr>
            <a:endParaRPr lang="en-US" sz="2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SEER-MHOS Dataset (1)</a:t>
            </a:r>
            <a:endParaRPr lang="en-US" dirty="0">
              <a:latin typeface="Comic Sans MS" pitchFamily="66" charset="0"/>
            </a:endParaRPr>
          </a:p>
        </p:txBody>
      </p:sp>
      <p:sp>
        <p:nvSpPr>
          <p:cNvPr id="3" name="Content Placeholder 2"/>
          <p:cNvSpPr>
            <a:spLocks noGrp="1"/>
          </p:cNvSpPr>
          <p:nvPr>
            <p:ph idx="1"/>
          </p:nvPr>
        </p:nvSpPr>
        <p:spPr>
          <a:xfrm>
            <a:off x="203199" y="1253067"/>
            <a:ext cx="8669867" cy="4888038"/>
          </a:xfrm>
        </p:spPr>
        <p:txBody>
          <a:bodyPr>
            <a:noAutofit/>
          </a:bodyPr>
          <a:lstStyle/>
          <a:p>
            <a:r>
              <a:rPr lang="en-US" sz="2800" dirty="0" smtClean="0">
                <a:latin typeface="Comic Sans MS" pitchFamily="66" charset="0"/>
              </a:rPr>
              <a:t>Surveillance, Epidemiology and End Results (SEER) program </a:t>
            </a:r>
            <a:r>
              <a:rPr lang="en-US" sz="2800" dirty="0">
                <a:latin typeface="Comic Sans MS" pitchFamily="66" charset="0"/>
              </a:rPr>
              <a:t>of cancer registries that collect </a:t>
            </a:r>
            <a:r>
              <a:rPr lang="en-US" sz="2800" dirty="0" smtClean="0">
                <a:latin typeface="Comic Sans MS" pitchFamily="66" charset="0"/>
              </a:rPr>
              <a:t>standardized clinical and </a:t>
            </a:r>
            <a:r>
              <a:rPr lang="en-US" sz="2800" dirty="0">
                <a:latin typeface="Comic Sans MS" pitchFamily="66" charset="0"/>
              </a:rPr>
              <a:t>demographic </a:t>
            </a:r>
            <a:r>
              <a:rPr lang="en-US" sz="2800" dirty="0" smtClean="0">
                <a:latin typeface="Comic Sans MS" pitchFamily="66" charset="0"/>
              </a:rPr>
              <a:t>information </a:t>
            </a:r>
            <a:r>
              <a:rPr lang="en-US" sz="2800" dirty="0">
                <a:latin typeface="Comic Sans MS" pitchFamily="66" charset="0"/>
              </a:rPr>
              <a:t>for persons with </a:t>
            </a:r>
            <a:r>
              <a:rPr lang="en-US" sz="2800" dirty="0" smtClean="0">
                <a:latin typeface="Comic Sans MS" pitchFamily="66" charset="0"/>
              </a:rPr>
              <a:t>newly diagnosed (incident) cancer in specific geographical areas </a:t>
            </a:r>
          </a:p>
          <a:p>
            <a:r>
              <a:rPr lang="en-US" sz="2800" dirty="0" smtClean="0">
                <a:latin typeface="Comic Sans MS" pitchFamily="66" charset="0"/>
              </a:rPr>
              <a:t>Began in 1973 and </a:t>
            </a:r>
            <a:r>
              <a:rPr lang="en-US" sz="2800" dirty="0" smtClean="0">
                <a:latin typeface="Comic Sans MS" pitchFamily="66" charset="0"/>
              </a:rPr>
              <a:t>covers  </a:t>
            </a:r>
            <a:r>
              <a:rPr lang="en-US" sz="2800" dirty="0" smtClean="0">
                <a:latin typeface="Calibri"/>
                <a:cs typeface="Calibri"/>
              </a:rPr>
              <a:t>̃ </a:t>
            </a:r>
            <a:r>
              <a:rPr lang="en-US" sz="2800" dirty="0" smtClean="0">
                <a:latin typeface="Comic Sans MS" pitchFamily="66" charset="0"/>
              </a:rPr>
              <a:t>26</a:t>
            </a:r>
            <a:r>
              <a:rPr lang="en-US" sz="2800" dirty="0" smtClean="0">
                <a:latin typeface="Comic Sans MS" pitchFamily="66" charset="0"/>
              </a:rPr>
              <a:t>% of U.S</a:t>
            </a:r>
            <a:r>
              <a:rPr lang="en-US" sz="2800" dirty="0" smtClean="0">
                <a:latin typeface="Comic Sans MS" pitchFamily="66" charset="0"/>
              </a:rPr>
              <a:t>. pop.</a:t>
            </a:r>
            <a:endParaRPr lang="en-US" sz="2800" dirty="0" smtClean="0">
              <a:latin typeface="Comic Sans MS" pitchFamily="66" charset="0"/>
            </a:endParaRPr>
          </a:p>
          <a:p>
            <a:pPr lvl="1"/>
            <a:r>
              <a:rPr lang="en-US" sz="2400" dirty="0">
                <a:latin typeface="Comic Sans MS" pitchFamily="66" charset="0"/>
                <a:hlinkClick r:id="rId2"/>
              </a:rPr>
              <a:t>http://</a:t>
            </a:r>
            <a:r>
              <a:rPr lang="en-US" sz="2400" dirty="0" smtClean="0">
                <a:latin typeface="Comic Sans MS" pitchFamily="66" charset="0"/>
                <a:hlinkClick r:id="rId2"/>
              </a:rPr>
              <a:t>seer.cancer.gov/registries/list.html</a:t>
            </a:r>
            <a:endParaRPr lang="en-US" sz="2800" dirty="0" smtClean="0">
              <a:latin typeface="Comic Sans MS" pitchFamily="66" charset="0"/>
            </a:endParaRPr>
          </a:p>
          <a:p>
            <a:pPr lvl="1"/>
            <a:r>
              <a:rPr lang="en-US" sz="2400" dirty="0" smtClean="0">
                <a:latin typeface="Comic Sans MS" pitchFamily="66" charset="0"/>
              </a:rPr>
              <a:t>California, Connecticut, Hawaii, Iowa, Kentucky, Louisiana, New Mexico, New Jersey</a:t>
            </a:r>
            <a:r>
              <a:rPr lang="en-US" sz="2400" dirty="0" smtClean="0">
                <a:latin typeface="Comic Sans MS" pitchFamily="66" charset="0"/>
              </a:rPr>
              <a:t>, Utah</a:t>
            </a:r>
            <a:endParaRPr lang="en-US" sz="2400" dirty="0" smtClean="0">
              <a:latin typeface="Comic Sans MS" pitchFamily="66" charset="0"/>
            </a:endParaRPr>
          </a:p>
          <a:p>
            <a:pPr lvl="1"/>
            <a:r>
              <a:rPr lang="en-US" sz="2400" dirty="0" smtClean="0">
                <a:latin typeface="Comic Sans MS" pitchFamily="66" charset="0"/>
              </a:rPr>
              <a:t>Atlanta, Detroit, rural Georgia, Seattle-Puget Sound metropolitan areas</a:t>
            </a:r>
            <a:r>
              <a:rPr lang="en-US" sz="2800" dirty="0" smtClean="0">
                <a:latin typeface="Comic Sans MS" pitchFamily="66" charset="0"/>
              </a:rPr>
              <a:t>	</a:t>
            </a:r>
          </a:p>
          <a:p>
            <a:pPr marL="0" indent="0">
              <a:buNone/>
            </a:pPr>
            <a:endParaRPr lang="en-US" sz="2600" dirty="0">
              <a:latin typeface="Comic Sans MS" pitchFamily="66" charset="0"/>
            </a:endParaRPr>
          </a:p>
        </p:txBody>
      </p:sp>
    </p:spTree>
    <p:extLst>
      <p:ext uri="{BB962C8B-B14F-4D97-AF65-F5344CB8AC3E}">
        <p14:creationId xmlns:p14="http://schemas.microsoft.com/office/powerpoint/2010/main" val="263057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SEER-MHOS Dataset (2)</a:t>
            </a:r>
            <a:endParaRPr lang="en-US" dirty="0">
              <a:latin typeface="Comic Sans MS" pitchFamily="66" charset="0"/>
            </a:endParaRPr>
          </a:p>
        </p:txBody>
      </p:sp>
      <p:sp>
        <p:nvSpPr>
          <p:cNvPr id="3" name="Content Placeholder 2"/>
          <p:cNvSpPr>
            <a:spLocks noGrp="1"/>
          </p:cNvSpPr>
          <p:nvPr>
            <p:ph idx="1"/>
          </p:nvPr>
        </p:nvSpPr>
        <p:spPr>
          <a:xfrm>
            <a:off x="203199" y="1253067"/>
            <a:ext cx="8669867" cy="4888038"/>
          </a:xfrm>
        </p:spPr>
        <p:txBody>
          <a:bodyPr>
            <a:noAutofit/>
          </a:bodyPr>
          <a:lstStyle/>
          <a:p>
            <a:r>
              <a:rPr lang="en-US" sz="2800" dirty="0" smtClean="0">
                <a:latin typeface="Comic Sans MS" pitchFamily="66" charset="0"/>
              </a:rPr>
              <a:t>Medicare </a:t>
            </a:r>
            <a:r>
              <a:rPr lang="en-US" sz="2800" dirty="0">
                <a:latin typeface="Comic Sans MS" pitchFamily="66" charset="0"/>
              </a:rPr>
              <a:t>Health Outcomes Survey (MHOS</a:t>
            </a:r>
            <a:r>
              <a:rPr lang="en-US" sz="2800" dirty="0" smtClean="0">
                <a:latin typeface="Comic Sans MS" pitchFamily="66" charset="0"/>
              </a:rPr>
              <a:t>)</a:t>
            </a:r>
          </a:p>
          <a:p>
            <a:pPr lvl="1"/>
            <a:r>
              <a:rPr lang="en-US" sz="2400" dirty="0" smtClean="0">
                <a:latin typeface="Comic Sans MS" pitchFamily="66" charset="0"/>
              </a:rPr>
              <a:t>95-item survey administered to 1,000 randomly selected beneficiaries (including institutionalized and disabled) in Medicare managed care plans </a:t>
            </a:r>
          </a:p>
          <a:p>
            <a:pPr lvl="1"/>
            <a:r>
              <a:rPr lang="en-US" sz="2400" smtClean="0">
                <a:latin typeface="Comic Sans MS" pitchFamily="66" charset="0"/>
              </a:rPr>
              <a:t>Baseline and </a:t>
            </a:r>
            <a:r>
              <a:rPr lang="en-US" sz="2400" dirty="0" smtClean="0">
                <a:latin typeface="Comic Sans MS" pitchFamily="66" charset="0"/>
              </a:rPr>
              <a:t>follow-up </a:t>
            </a:r>
            <a:r>
              <a:rPr lang="en-US" sz="2400" smtClean="0">
                <a:latin typeface="Comic Sans MS" pitchFamily="66" charset="0"/>
              </a:rPr>
              <a:t>survey (2 years later).</a:t>
            </a:r>
            <a:endParaRPr lang="en-US" sz="2400" dirty="0" smtClean="0">
              <a:latin typeface="Comic Sans MS" pitchFamily="66" charset="0"/>
            </a:endParaRPr>
          </a:p>
          <a:p>
            <a:pPr lvl="1"/>
            <a:r>
              <a:rPr lang="en-US" sz="2400" dirty="0" smtClean="0">
                <a:latin typeface="Comic Sans MS" pitchFamily="66" charset="0"/>
              </a:rPr>
              <a:t>63-72% response rates for baseline surveys  </a:t>
            </a:r>
            <a:endParaRPr lang="en-US" sz="2400" dirty="0">
              <a:latin typeface="Comic Sans MS" pitchFamily="66" charset="0"/>
            </a:endParaRPr>
          </a:p>
          <a:p>
            <a:pPr lvl="1"/>
            <a:r>
              <a:rPr lang="en-US" sz="2400" dirty="0" smtClean="0">
                <a:latin typeface="Comic Sans MS" pitchFamily="66" charset="0"/>
              </a:rPr>
              <a:t>MHOS </a:t>
            </a:r>
            <a:r>
              <a:rPr lang="en-US" sz="2400" dirty="0">
                <a:latin typeface="Comic Sans MS" pitchFamily="66" charset="0"/>
              </a:rPr>
              <a:t>respondents </a:t>
            </a:r>
            <a:r>
              <a:rPr lang="en-US" sz="2400" dirty="0" smtClean="0">
                <a:latin typeface="Comic Sans MS" pitchFamily="66" charset="0"/>
              </a:rPr>
              <a:t>matched using </a:t>
            </a:r>
            <a:r>
              <a:rPr lang="en-US" sz="2400" dirty="0">
                <a:latin typeface="Comic Sans MS" pitchFamily="66" charset="0"/>
              </a:rPr>
              <a:t>identifiers </a:t>
            </a:r>
            <a:r>
              <a:rPr lang="en-US" sz="2400" dirty="0" smtClean="0">
                <a:latin typeface="Comic Sans MS" pitchFamily="66" charset="0"/>
              </a:rPr>
              <a:t>to SEER-Medicare file for 4 cohorts (1998 </a:t>
            </a:r>
            <a:r>
              <a:rPr lang="en-US" sz="2400" dirty="0">
                <a:latin typeface="Comic Sans MS" pitchFamily="66" charset="0"/>
              </a:rPr>
              <a:t>to </a:t>
            </a:r>
            <a:r>
              <a:rPr lang="en-US" sz="2400" dirty="0" smtClean="0">
                <a:latin typeface="Comic Sans MS" pitchFamily="66" charset="0"/>
              </a:rPr>
              <a:t>2003). </a:t>
            </a:r>
          </a:p>
          <a:p>
            <a:endParaRPr lang="en-US" sz="2800" dirty="0" smtClean="0">
              <a:latin typeface="Comic Sans MS" pitchFamily="66" charset="0"/>
            </a:endParaRPr>
          </a:p>
          <a:p>
            <a:pPr marL="0" indent="0">
              <a:buNone/>
            </a:pPr>
            <a:r>
              <a:rPr lang="en-US" sz="2600" dirty="0">
                <a:latin typeface="Comic Sans MS" pitchFamily="66" charset="0"/>
              </a:rPr>
              <a:t>http://outcomes.cancer.gov/surveys/seer-mhos/</a:t>
            </a:r>
          </a:p>
        </p:txBody>
      </p:sp>
    </p:spTree>
    <p:extLst>
      <p:ext uri="{BB962C8B-B14F-4D97-AF65-F5344CB8AC3E}">
        <p14:creationId xmlns:p14="http://schemas.microsoft.com/office/powerpoint/2010/main" val="3222402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a:t>
            </a:r>
            <a:endParaRPr lang="en-US" dirty="0"/>
          </a:p>
        </p:txBody>
      </p:sp>
      <p:sp>
        <p:nvSpPr>
          <p:cNvPr id="3" name="Content Placeholder 2"/>
          <p:cNvSpPr>
            <a:spLocks noGrp="1"/>
          </p:cNvSpPr>
          <p:nvPr>
            <p:ph idx="1"/>
          </p:nvPr>
        </p:nvSpPr>
        <p:spPr>
          <a:xfrm>
            <a:off x="321733" y="1615141"/>
            <a:ext cx="8365067" cy="4525963"/>
          </a:xfrm>
        </p:spPr>
        <p:txBody>
          <a:bodyPr>
            <a:normAutofit/>
          </a:bodyPr>
          <a:lstStyle/>
          <a:p>
            <a:r>
              <a:rPr lang="en-US" dirty="0" smtClean="0"/>
              <a:t>Does </a:t>
            </a:r>
            <a:r>
              <a:rPr lang="en-US" dirty="0"/>
              <a:t>not </a:t>
            </a:r>
            <a:r>
              <a:rPr lang="en-US" dirty="0" smtClean="0"/>
              <a:t>include:</a:t>
            </a:r>
            <a:endParaRPr lang="en-US" dirty="0"/>
          </a:p>
          <a:p>
            <a:pPr lvl="1"/>
            <a:r>
              <a:rPr lang="en-US" dirty="0" smtClean="0"/>
              <a:t>Those who did </a:t>
            </a:r>
            <a:r>
              <a:rPr lang="en-US" dirty="0"/>
              <a:t>not complete at least one MHOS </a:t>
            </a:r>
            <a:r>
              <a:rPr lang="en-US" dirty="0" smtClean="0"/>
              <a:t>survey</a:t>
            </a:r>
            <a:r>
              <a:rPr lang="en-US" dirty="0" smtClean="0"/>
              <a:t>.</a:t>
            </a:r>
          </a:p>
          <a:p>
            <a:pPr lvl="2"/>
            <a:r>
              <a:rPr lang="en-US" dirty="0" smtClean="0"/>
              <a:t>Medicare managed care beneficiaries not in MHOS (</a:t>
            </a:r>
            <a:r>
              <a:rPr lang="en-US" dirty="0" smtClean="0"/>
              <a:t>Including SEER cancer patients) </a:t>
            </a:r>
            <a:endParaRPr lang="en-US" dirty="0" smtClean="0"/>
          </a:p>
          <a:p>
            <a:pPr lvl="1"/>
            <a:r>
              <a:rPr lang="en-US" dirty="0" smtClean="0"/>
              <a:t>Medicare </a:t>
            </a:r>
            <a:r>
              <a:rPr lang="en-US" dirty="0" smtClean="0"/>
              <a:t>fee-for-service beneficiaries </a:t>
            </a:r>
            <a:endParaRPr lang="en-US" dirty="0"/>
          </a:p>
          <a:p>
            <a:pPr lvl="1"/>
            <a:r>
              <a:rPr lang="en-US" dirty="0" smtClean="0"/>
              <a:t>Information on Medicare claims, </a:t>
            </a:r>
            <a:r>
              <a:rPr lang="en-US" dirty="0"/>
              <a:t>prescription drug </a:t>
            </a:r>
            <a:r>
              <a:rPr lang="en-US" dirty="0" smtClean="0"/>
              <a:t>information, chemotherapy treatment, or cancer </a:t>
            </a:r>
            <a:r>
              <a:rPr lang="en-US" dirty="0" smtClean="0"/>
              <a:t>recurrences</a:t>
            </a:r>
            <a:endParaRPr lang="en-US" dirty="0"/>
          </a:p>
          <a:p>
            <a:endParaRPr lang="en-US" dirty="0"/>
          </a:p>
          <a:p>
            <a:endParaRPr lang="en-US" dirty="0"/>
          </a:p>
        </p:txBody>
      </p:sp>
    </p:spTree>
    <p:extLst>
      <p:ext uri="{BB962C8B-B14F-4D97-AF65-F5344CB8AC3E}">
        <p14:creationId xmlns:p14="http://schemas.microsoft.com/office/powerpoint/2010/main" val="4127604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1320800" y="5943598"/>
            <a:ext cx="3589867" cy="739628"/>
            <a:chOff x="1008" y="3744"/>
            <a:chExt cx="2544" cy="641"/>
          </a:xfrm>
        </p:grpSpPr>
        <p:sp>
          <p:nvSpPr>
            <p:cNvPr id="11287" name="AutoShape 5"/>
            <p:cNvSpPr>
              <a:spLocks/>
            </p:cNvSpPr>
            <p:nvPr/>
          </p:nvSpPr>
          <p:spPr bwMode="auto">
            <a:xfrm rot="5400000">
              <a:off x="2160" y="2592"/>
              <a:ext cx="240" cy="2544"/>
            </a:xfrm>
            <a:prstGeom prst="rightBrace">
              <a:avLst>
                <a:gd name="adj1" fmla="val 88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88" name="Text Box 6"/>
            <p:cNvSpPr txBox="1">
              <a:spLocks noChangeArrowheads="1"/>
            </p:cNvSpPr>
            <p:nvPr/>
          </p:nvSpPr>
          <p:spPr bwMode="auto">
            <a:xfrm>
              <a:off x="1452" y="3985"/>
              <a:ext cx="1932" cy="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b="1">
                  <a:solidFill>
                    <a:srgbClr val="FFFF00"/>
                  </a:solidFill>
                  <a:latin typeface="Comic Sans MS" pitchFamily="66" charset="0"/>
                </a:defRPr>
              </a:lvl1pPr>
              <a:lvl2pPr marL="742950" indent="-285750">
                <a:defRPr sz="3600" b="1">
                  <a:solidFill>
                    <a:srgbClr val="FFFF00"/>
                  </a:solidFill>
                  <a:latin typeface="Comic Sans MS" pitchFamily="66" charset="0"/>
                </a:defRPr>
              </a:lvl2pPr>
              <a:lvl3pPr marL="1143000" indent="-228600">
                <a:defRPr sz="3600" b="1">
                  <a:solidFill>
                    <a:srgbClr val="FFFF00"/>
                  </a:solidFill>
                  <a:latin typeface="Comic Sans MS" pitchFamily="66" charset="0"/>
                </a:defRPr>
              </a:lvl3pPr>
              <a:lvl4pPr marL="1600200" indent="-228600">
                <a:defRPr sz="3600" b="1">
                  <a:solidFill>
                    <a:srgbClr val="FFFF00"/>
                  </a:solidFill>
                  <a:latin typeface="Comic Sans MS" pitchFamily="66" charset="0"/>
                </a:defRPr>
              </a:lvl4pPr>
              <a:lvl5pPr marL="2057400" indent="-228600">
                <a:defRPr sz="3600" b="1">
                  <a:solidFill>
                    <a:srgbClr val="FFFF00"/>
                  </a:solidFill>
                  <a:latin typeface="Comic Sans MS" pitchFamily="66" charset="0"/>
                </a:defRPr>
              </a:lvl5pPr>
              <a:lvl6pPr marL="2514600" indent="-2286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6pPr>
              <a:lvl7pPr marL="2971800" indent="-2286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7pPr>
              <a:lvl8pPr marL="3429000" indent="-2286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8pPr>
              <a:lvl9pPr marL="3886200" indent="-2286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9pPr>
            </a:lstStyle>
            <a:p>
              <a:pPr eaLnBrk="1" hangingPunct="1">
                <a:spcBef>
                  <a:spcPct val="50000"/>
                </a:spcBef>
                <a:buClrTx/>
                <a:buSzTx/>
                <a:buFontTx/>
                <a:buNone/>
              </a:pPr>
              <a:r>
                <a:rPr lang="en-US" sz="2400" b="0" dirty="0">
                  <a:solidFill>
                    <a:schemeClr val="tx1"/>
                  </a:solidFill>
                </a:rPr>
                <a:t>n = </a:t>
              </a:r>
              <a:r>
                <a:rPr lang="en-US" sz="2400" b="0" dirty="0" smtClean="0">
                  <a:solidFill>
                    <a:schemeClr val="tx1"/>
                  </a:solidFill>
                </a:rPr>
                <a:t>22,740 (18%)</a:t>
              </a:r>
              <a:endParaRPr lang="en-US" sz="2400" b="0" dirty="0">
                <a:solidFill>
                  <a:schemeClr val="tx1"/>
                </a:solidFill>
              </a:endParaRPr>
            </a:p>
          </p:txBody>
        </p:sp>
      </p:grpSp>
      <p:grpSp>
        <p:nvGrpSpPr>
          <p:cNvPr id="3" name="Group 7"/>
          <p:cNvGrpSpPr>
            <a:grpSpLocks/>
          </p:cNvGrpSpPr>
          <p:nvPr/>
        </p:nvGrpSpPr>
        <p:grpSpPr bwMode="auto">
          <a:xfrm>
            <a:off x="5046133" y="5943604"/>
            <a:ext cx="3335867" cy="690563"/>
            <a:chOff x="3552" y="3744"/>
            <a:chExt cx="2364" cy="435"/>
          </a:xfrm>
        </p:grpSpPr>
        <p:sp>
          <p:nvSpPr>
            <p:cNvPr id="11285" name="AutoShape 8"/>
            <p:cNvSpPr>
              <a:spLocks/>
            </p:cNvSpPr>
            <p:nvPr/>
          </p:nvSpPr>
          <p:spPr bwMode="auto">
            <a:xfrm rot="5400000">
              <a:off x="4488" y="2808"/>
              <a:ext cx="240" cy="2112"/>
            </a:xfrm>
            <a:prstGeom prst="rightBrace">
              <a:avLst>
                <a:gd name="adj1" fmla="val 73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86" name="Text Box 9"/>
            <p:cNvSpPr txBox="1">
              <a:spLocks noChangeArrowheads="1"/>
            </p:cNvSpPr>
            <p:nvPr/>
          </p:nvSpPr>
          <p:spPr bwMode="auto">
            <a:xfrm>
              <a:off x="3684" y="3888"/>
              <a:ext cx="2232"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b="1">
                  <a:solidFill>
                    <a:srgbClr val="FFFF00"/>
                  </a:solidFill>
                  <a:latin typeface="Comic Sans MS" pitchFamily="66" charset="0"/>
                </a:defRPr>
              </a:lvl1pPr>
              <a:lvl2pPr marL="742950" indent="-285750">
                <a:defRPr sz="3600" b="1">
                  <a:solidFill>
                    <a:srgbClr val="FFFF00"/>
                  </a:solidFill>
                  <a:latin typeface="Comic Sans MS" pitchFamily="66" charset="0"/>
                </a:defRPr>
              </a:lvl2pPr>
              <a:lvl3pPr marL="1143000" indent="-228600">
                <a:defRPr sz="3600" b="1">
                  <a:solidFill>
                    <a:srgbClr val="FFFF00"/>
                  </a:solidFill>
                  <a:latin typeface="Comic Sans MS" pitchFamily="66" charset="0"/>
                </a:defRPr>
              </a:lvl3pPr>
              <a:lvl4pPr marL="1600200" indent="-228600">
                <a:defRPr sz="3600" b="1">
                  <a:solidFill>
                    <a:srgbClr val="FFFF00"/>
                  </a:solidFill>
                  <a:latin typeface="Comic Sans MS" pitchFamily="66" charset="0"/>
                </a:defRPr>
              </a:lvl4pPr>
              <a:lvl5pPr marL="2057400" indent="-228600">
                <a:defRPr sz="3600" b="1">
                  <a:solidFill>
                    <a:srgbClr val="FFFF00"/>
                  </a:solidFill>
                  <a:latin typeface="Comic Sans MS" pitchFamily="66" charset="0"/>
                </a:defRPr>
              </a:lvl5pPr>
              <a:lvl6pPr marL="2514600" indent="-2286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6pPr>
              <a:lvl7pPr marL="2971800" indent="-2286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7pPr>
              <a:lvl8pPr marL="3429000" indent="-2286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8pPr>
              <a:lvl9pPr marL="3886200" indent="-2286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9pPr>
            </a:lstStyle>
            <a:p>
              <a:pPr eaLnBrk="1" hangingPunct="1">
                <a:spcBef>
                  <a:spcPct val="50000"/>
                </a:spcBef>
                <a:buClrTx/>
                <a:buSzTx/>
                <a:buFontTx/>
                <a:buNone/>
              </a:pPr>
              <a:r>
                <a:rPr lang="en-US" sz="2000" i="1" dirty="0" smtClean="0">
                  <a:solidFill>
                    <a:schemeClr val="tx1"/>
                  </a:solidFill>
                  <a:latin typeface="Arial" charset="0"/>
                </a:rPr>
                <a:t>    </a:t>
              </a:r>
              <a:r>
                <a:rPr lang="en-US" sz="2400" b="0" dirty="0">
                  <a:solidFill>
                    <a:schemeClr val="tx1"/>
                  </a:solidFill>
                </a:rPr>
                <a:t>n = </a:t>
              </a:r>
              <a:r>
                <a:rPr lang="en-US" sz="2400" b="0" dirty="0" smtClean="0">
                  <a:solidFill>
                    <a:schemeClr val="tx1"/>
                  </a:solidFill>
                </a:rPr>
                <a:t>103,626 (82%)</a:t>
              </a:r>
              <a:endParaRPr lang="en-US" sz="2400" b="0" dirty="0">
                <a:solidFill>
                  <a:schemeClr val="tx1"/>
                </a:solidFill>
              </a:endParaRPr>
            </a:p>
          </p:txBody>
        </p:sp>
      </p:grpSp>
      <p:sp>
        <p:nvSpPr>
          <p:cNvPr id="11268" name="Rectangle 10"/>
          <p:cNvSpPr>
            <a:spLocks noChangeArrowheads="1"/>
          </p:cNvSpPr>
          <p:nvPr/>
        </p:nvSpPr>
        <p:spPr bwMode="auto">
          <a:xfrm>
            <a:off x="1422400" y="457200"/>
            <a:ext cx="6705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spcBef>
                <a:spcPct val="0"/>
              </a:spcBef>
              <a:buClrTx/>
              <a:buSzTx/>
              <a:buFontTx/>
              <a:buNone/>
            </a:pPr>
            <a:r>
              <a:rPr lang="en-US" sz="3200" dirty="0">
                <a:latin typeface="Comic Sans MS" pitchFamily="66" charset="0"/>
              </a:rPr>
              <a:t>Sample (n = </a:t>
            </a:r>
            <a:r>
              <a:rPr lang="en-US" sz="3200" dirty="0" smtClean="0">
                <a:latin typeface="Comic Sans MS" pitchFamily="66" charset="0"/>
              </a:rPr>
              <a:t>126,366)</a:t>
            </a:r>
            <a:endParaRPr lang="en-US" sz="3200" dirty="0">
              <a:latin typeface="Comic Sans MS" pitchFamily="66" charset="0"/>
            </a:endParaRPr>
          </a:p>
        </p:txBody>
      </p:sp>
      <p:sp>
        <p:nvSpPr>
          <p:cNvPr id="11269" name="Rectangle 11"/>
          <p:cNvSpPr>
            <a:spLocks noChangeArrowheads="1"/>
          </p:cNvSpPr>
          <p:nvPr/>
        </p:nvSpPr>
        <p:spPr bwMode="auto">
          <a:xfrm>
            <a:off x="1422400" y="4648200"/>
            <a:ext cx="2336800" cy="129540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spcBef>
                <a:spcPct val="0"/>
              </a:spcBef>
              <a:buClrTx/>
              <a:buSzTx/>
              <a:buFontTx/>
              <a:buNone/>
            </a:pPr>
            <a:r>
              <a:rPr lang="en-US" sz="2000">
                <a:solidFill>
                  <a:schemeClr val="bg2"/>
                </a:solidFill>
                <a:latin typeface="Arial" charset="0"/>
              </a:rPr>
              <a:t>Cancer </a:t>
            </a:r>
          </a:p>
          <a:p>
            <a:pPr algn="ctr" eaLnBrk="1" hangingPunct="1">
              <a:spcBef>
                <a:spcPct val="0"/>
              </a:spcBef>
              <a:buClrTx/>
              <a:buSzTx/>
              <a:buFontTx/>
              <a:buNone/>
            </a:pPr>
            <a:endParaRPr lang="en-US" sz="1800">
              <a:solidFill>
                <a:srgbClr val="00FF00"/>
              </a:solidFill>
              <a:latin typeface="Arial" charset="0"/>
            </a:endParaRPr>
          </a:p>
        </p:txBody>
      </p:sp>
      <p:sp>
        <p:nvSpPr>
          <p:cNvPr id="783373" name="Line 13"/>
          <p:cNvSpPr>
            <a:spLocks noChangeShapeType="1"/>
          </p:cNvSpPr>
          <p:nvPr/>
        </p:nvSpPr>
        <p:spPr bwMode="auto">
          <a:xfrm>
            <a:off x="5012267" y="4648200"/>
            <a:ext cx="0" cy="1295400"/>
          </a:xfrm>
          <a:prstGeom prst="line">
            <a:avLst/>
          </a:prstGeom>
          <a:noFill/>
          <a:ln w="222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1271" name="Rectangle 14"/>
          <p:cNvSpPr>
            <a:spLocks noChangeArrowheads="1"/>
          </p:cNvSpPr>
          <p:nvPr/>
        </p:nvSpPr>
        <p:spPr bwMode="auto">
          <a:xfrm>
            <a:off x="5723467" y="4648200"/>
            <a:ext cx="2269067" cy="12954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spcBef>
                <a:spcPct val="0"/>
              </a:spcBef>
              <a:buClrTx/>
              <a:buSzTx/>
              <a:buFontTx/>
              <a:buNone/>
            </a:pPr>
            <a:r>
              <a:rPr lang="en-US" sz="2000">
                <a:solidFill>
                  <a:schemeClr val="bg2"/>
                </a:solidFill>
                <a:latin typeface="Arial" charset="0"/>
              </a:rPr>
              <a:t>No Cancer </a:t>
            </a:r>
          </a:p>
          <a:p>
            <a:pPr algn="ctr" eaLnBrk="1" hangingPunct="1">
              <a:spcBef>
                <a:spcPct val="0"/>
              </a:spcBef>
              <a:buClrTx/>
              <a:buSzTx/>
              <a:buFontTx/>
              <a:buNone/>
            </a:pPr>
            <a:endParaRPr lang="en-US" sz="2000">
              <a:solidFill>
                <a:schemeClr val="bg2"/>
              </a:solidFill>
              <a:latin typeface="Arial" charset="0"/>
            </a:endParaRPr>
          </a:p>
        </p:txBody>
      </p:sp>
      <p:grpSp>
        <p:nvGrpSpPr>
          <p:cNvPr id="11272" name="Group 15"/>
          <p:cNvGrpSpPr>
            <a:grpSpLocks/>
          </p:cNvGrpSpPr>
          <p:nvPr/>
        </p:nvGrpSpPr>
        <p:grpSpPr bwMode="auto">
          <a:xfrm>
            <a:off x="1354667" y="1447800"/>
            <a:ext cx="6570133" cy="1447800"/>
            <a:chOff x="960" y="912"/>
            <a:chExt cx="4656" cy="912"/>
          </a:xfrm>
        </p:grpSpPr>
        <p:sp>
          <p:nvSpPr>
            <p:cNvPr id="11276" name="Rectangle 16"/>
            <p:cNvSpPr>
              <a:spLocks noChangeArrowheads="1"/>
            </p:cNvSpPr>
            <p:nvPr/>
          </p:nvSpPr>
          <p:spPr bwMode="auto">
            <a:xfrm>
              <a:off x="960" y="912"/>
              <a:ext cx="1056" cy="720"/>
            </a:xfrm>
            <a:prstGeom prst="rect">
              <a:avLst/>
            </a:prstGeom>
            <a:solidFill>
              <a:srgbClr val="FFCC99">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spcBef>
                  <a:spcPct val="0"/>
                </a:spcBef>
                <a:buClrTx/>
                <a:buSzTx/>
                <a:buFontTx/>
                <a:buNone/>
              </a:pPr>
              <a:r>
                <a:rPr lang="en-US" sz="2000" dirty="0">
                  <a:solidFill>
                    <a:schemeClr val="tx1"/>
                  </a:solidFill>
                  <a:latin typeface="Comic Sans MS" pitchFamily="66" charset="0"/>
                </a:rPr>
                <a:t>MHOS </a:t>
              </a:r>
            </a:p>
            <a:p>
              <a:pPr algn="ctr" eaLnBrk="1" hangingPunct="1">
                <a:spcBef>
                  <a:spcPct val="0"/>
                </a:spcBef>
                <a:buClrTx/>
                <a:buSzTx/>
                <a:buFontTx/>
                <a:buNone/>
              </a:pPr>
              <a:r>
                <a:rPr lang="en-US" sz="2000" dirty="0">
                  <a:solidFill>
                    <a:schemeClr val="tx1"/>
                  </a:solidFill>
                  <a:latin typeface="Comic Sans MS" pitchFamily="66" charset="0"/>
                </a:rPr>
                <a:t>Cohort 1</a:t>
              </a:r>
            </a:p>
            <a:p>
              <a:pPr algn="ctr" eaLnBrk="1" hangingPunct="1">
                <a:spcBef>
                  <a:spcPct val="0"/>
                </a:spcBef>
                <a:buClrTx/>
                <a:buSzTx/>
                <a:buFontTx/>
                <a:buNone/>
              </a:pPr>
              <a:r>
                <a:rPr lang="en-US" sz="2000" dirty="0">
                  <a:solidFill>
                    <a:schemeClr val="tx1"/>
                  </a:solidFill>
                  <a:latin typeface="Comic Sans MS" pitchFamily="66" charset="0"/>
                </a:rPr>
                <a:t>(1998 &amp; 2000</a:t>
              </a:r>
              <a:r>
                <a:rPr lang="en-US" sz="2000" dirty="0">
                  <a:solidFill>
                    <a:schemeClr val="tx1"/>
                  </a:solidFill>
                  <a:latin typeface="Arial" charset="0"/>
                </a:rPr>
                <a:t>)</a:t>
              </a:r>
            </a:p>
          </p:txBody>
        </p:sp>
        <p:sp>
          <p:nvSpPr>
            <p:cNvPr id="11277" name="Rectangle 17"/>
            <p:cNvSpPr>
              <a:spLocks noChangeArrowheads="1"/>
            </p:cNvSpPr>
            <p:nvPr/>
          </p:nvSpPr>
          <p:spPr bwMode="auto">
            <a:xfrm>
              <a:off x="2160" y="912"/>
              <a:ext cx="1056" cy="720"/>
            </a:xfrm>
            <a:prstGeom prst="rect">
              <a:avLst/>
            </a:prstGeom>
            <a:solidFill>
              <a:srgbClr val="FFCC99">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spcBef>
                  <a:spcPct val="0"/>
                </a:spcBef>
                <a:buClrTx/>
                <a:buSzTx/>
                <a:buFontTx/>
                <a:buNone/>
              </a:pPr>
              <a:r>
                <a:rPr lang="en-US" sz="2000" dirty="0">
                  <a:solidFill>
                    <a:schemeClr val="tx1"/>
                  </a:solidFill>
                  <a:latin typeface="Comic Sans MS" pitchFamily="66" charset="0"/>
                </a:rPr>
                <a:t>MHOS </a:t>
              </a:r>
            </a:p>
            <a:p>
              <a:pPr algn="ctr" eaLnBrk="1" hangingPunct="1">
                <a:spcBef>
                  <a:spcPct val="0"/>
                </a:spcBef>
                <a:buClrTx/>
                <a:buSzTx/>
                <a:buFontTx/>
                <a:buNone/>
              </a:pPr>
              <a:r>
                <a:rPr lang="en-US" sz="2000" dirty="0">
                  <a:solidFill>
                    <a:schemeClr val="tx1"/>
                  </a:solidFill>
                  <a:latin typeface="Comic Sans MS" pitchFamily="66" charset="0"/>
                </a:rPr>
                <a:t>Cohort 2</a:t>
              </a:r>
            </a:p>
            <a:p>
              <a:pPr algn="ctr" eaLnBrk="1" hangingPunct="1">
                <a:spcBef>
                  <a:spcPct val="0"/>
                </a:spcBef>
                <a:buClrTx/>
                <a:buSzTx/>
                <a:buFontTx/>
                <a:buNone/>
              </a:pPr>
              <a:r>
                <a:rPr lang="en-US" sz="2000" dirty="0">
                  <a:solidFill>
                    <a:schemeClr val="tx1"/>
                  </a:solidFill>
                  <a:latin typeface="Comic Sans MS" pitchFamily="66" charset="0"/>
                </a:rPr>
                <a:t>(1999 &amp; 2001)</a:t>
              </a:r>
            </a:p>
          </p:txBody>
        </p:sp>
        <p:sp>
          <p:nvSpPr>
            <p:cNvPr id="11278" name="Rectangle 18"/>
            <p:cNvSpPr>
              <a:spLocks noChangeArrowheads="1"/>
            </p:cNvSpPr>
            <p:nvPr/>
          </p:nvSpPr>
          <p:spPr bwMode="auto">
            <a:xfrm>
              <a:off x="3360" y="912"/>
              <a:ext cx="1056" cy="720"/>
            </a:xfrm>
            <a:prstGeom prst="rect">
              <a:avLst/>
            </a:prstGeom>
            <a:solidFill>
              <a:srgbClr val="FFCC99">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spcBef>
                  <a:spcPct val="0"/>
                </a:spcBef>
                <a:buClrTx/>
                <a:buSzTx/>
                <a:buFontTx/>
                <a:buNone/>
              </a:pPr>
              <a:r>
                <a:rPr lang="en-US" sz="2000" dirty="0">
                  <a:solidFill>
                    <a:schemeClr val="tx1"/>
                  </a:solidFill>
                  <a:latin typeface="Comic Sans MS" pitchFamily="66" charset="0"/>
                </a:rPr>
                <a:t>MHOS </a:t>
              </a:r>
            </a:p>
            <a:p>
              <a:pPr algn="ctr" eaLnBrk="1" hangingPunct="1">
                <a:spcBef>
                  <a:spcPct val="0"/>
                </a:spcBef>
                <a:buClrTx/>
                <a:buSzTx/>
                <a:buFontTx/>
                <a:buNone/>
              </a:pPr>
              <a:r>
                <a:rPr lang="en-US" sz="2000" dirty="0">
                  <a:solidFill>
                    <a:schemeClr val="tx1"/>
                  </a:solidFill>
                  <a:latin typeface="Comic Sans MS" pitchFamily="66" charset="0"/>
                </a:rPr>
                <a:t>Cohort 3</a:t>
              </a:r>
            </a:p>
            <a:p>
              <a:pPr algn="ctr" eaLnBrk="1" hangingPunct="1">
                <a:spcBef>
                  <a:spcPct val="0"/>
                </a:spcBef>
                <a:buClrTx/>
                <a:buSzTx/>
                <a:buFontTx/>
                <a:buNone/>
              </a:pPr>
              <a:r>
                <a:rPr lang="en-US" sz="2000" dirty="0">
                  <a:solidFill>
                    <a:schemeClr val="tx1"/>
                  </a:solidFill>
                  <a:latin typeface="Comic Sans MS" pitchFamily="66" charset="0"/>
                </a:rPr>
                <a:t>(2000 &amp; 2002</a:t>
              </a:r>
              <a:r>
                <a:rPr lang="en-US" sz="2000" dirty="0">
                  <a:solidFill>
                    <a:schemeClr val="tx1"/>
                  </a:solidFill>
                  <a:latin typeface="Arial" charset="0"/>
                </a:rPr>
                <a:t>)</a:t>
              </a:r>
            </a:p>
          </p:txBody>
        </p:sp>
        <p:sp>
          <p:nvSpPr>
            <p:cNvPr id="11279" name="Rectangle 19"/>
            <p:cNvSpPr>
              <a:spLocks noChangeArrowheads="1"/>
            </p:cNvSpPr>
            <p:nvPr/>
          </p:nvSpPr>
          <p:spPr bwMode="auto">
            <a:xfrm>
              <a:off x="4560" y="912"/>
              <a:ext cx="1056" cy="720"/>
            </a:xfrm>
            <a:prstGeom prst="rect">
              <a:avLst/>
            </a:prstGeom>
            <a:solidFill>
              <a:srgbClr val="FFCC99">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spcBef>
                  <a:spcPct val="0"/>
                </a:spcBef>
                <a:buClrTx/>
                <a:buSzTx/>
                <a:buFontTx/>
                <a:buNone/>
              </a:pPr>
              <a:r>
                <a:rPr lang="en-US" sz="2000" dirty="0">
                  <a:solidFill>
                    <a:schemeClr val="tx1"/>
                  </a:solidFill>
                  <a:latin typeface="Comic Sans MS" pitchFamily="66" charset="0"/>
                </a:rPr>
                <a:t>MHOS </a:t>
              </a:r>
            </a:p>
            <a:p>
              <a:pPr algn="ctr" eaLnBrk="1" hangingPunct="1">
                <a:spcBef>
                  <a:spcPct val="0"/>
                </a:spcBef>
                <a:buClrTx/>
                <a:buSzTx/>
                <a:buFontTx/>
                <a:buNone/>
              </a:pPr>
              <a:r>
                <a:rPr lang="en-US" sz="2000" dirty="0">
                  <a:solidFill>
                    <a:schemeClr val="tx1"/>
                  </a:solidFill>
                  <a:latin typeface="Comic Sans MS" pitchFamily="66" charset="0"/>
                </a:rPr>
                <a:t>Cohort 4</a:t>
              </a:r>
            </a:p>
            <a:p>
              <a:pPr algn="ctr" eaLnBrk="1" hangingPunct="1">
                <a:spcBef>
                  <a:spcPct val="0"/>
                </a:spcBef>
                <a:buClrTx/>
                <a:buSzTx/>
                <a:buFontTx/>
                <a:buNone/>
              </a:pPr>
              <a:r>
                <a:rPr lang="en-US" sz="2000" dirty="0">
                  <a:solidFill>
                    <a:schemeClr val="tx1"/>
                  </a:solidFill>
                  <a:latin typeface="Comic Sans MS" pitchFamily="66" charset="0"/>
                </a:rPr>
                <a:t>(2001 &amp; 2003</a:t>
              </a:r>
              <a:r>
                <a:rPr lang="en-US" sz="2000" dirty="0">
                  <a:solidFill>
                    <a:schemeClr val="tx1"/>
                  </a:solidFill>
                  <a:latin typeface="Arial" charset="0"/>
                </a:rPr>
                <a:t>)</a:t>
              </a:r>
            </a:p>
          </p:txBody>
        </p:sp>
        <p:sp>
          <p:nvSpPr>
            <p:cNvPr id="11280" name="Line 20"/>
            <p:cNvSpPr>
              <a:spLocks noChangeShapeType="1"/>
            </p:cNvSpPr>
            <p:nvPr/>
          </p:nvSpPr>
          <p:spPr bwMode="auto">
            <a:xfrm>
              <a:off x="1536" y="1632"/>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1" name="Line 21"/>
            <p:cNvSpPr>
              <a:spLocks noChangeShapeType="1"/>
            </p:cNvSpPr>
            <p:nvPr/>
          </p:nvSpPr>
          <p:spPr bwMode="auto">
            <a:xfrm>
              <a:off x="2688" y="1632"/>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2" name="Line 22"/>
            <p:cNvSpPr>
              <a:spLocks noChangeShapeType="1"/>
            </p:cNvSpPr>
            <p:nvPr/>
          </p:nvSpPr>
          <p:spPr bwMode="auto">
            <a:xfrm>
              <a:off x="3888" y="1632"/>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3" name="Line 23"/>
            <p:cNvSpPr>
              <a:spLocks noChangeShapeType="1"/>
            </p:cNvSpPr>
            <p:nvPr/>
          </p:nvSpPr>
          <p:spPr bwMode="auto">
            <a:xfrm>
              <a:off x="5088" y="1632"/>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4" name="Line 24"/>
            <p:cNvSpPr>
              <a:spLocks noChangeShapeType="1"/>
            </p:cNvSpPr>
            <p:nvPr/>
          </p:nvSpPr>
          <p:spPr bwMode="auto">
            <a:xfrm>
              <a:off x="1536" y="1824"/>
              <a:ext cx="35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1273" name="Line 25"/>
          <p:cNvSpPr>
            <a:spLocks noChangeShapeType="1"/>
          </p:cNvSpPr>
          <p:nvPr/>
        </p:nvSpPr>
        <p:spPr bwMode="auto">
          <a:xfrm flipH="1">
            <a:off x="2167467" y="2895600"/>
            <a:ext cx="2438400" cy="17526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74" name="Line 27"/>
          <p:cNvSpPr>
            <a:spLocks noChangeShapeType="1"/>
          </p:cNvSpPr>
          <p:nvPr/>
        </p:nvSpPr>
        <p:spPr bwMode="auto">
          <a:xfrm>
            <a:off x="4605867" y="2895600"/>
            <a:ext cx="2573867" cy="17526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3388" name="Text Box 28"/>
          <p:cNvSpPr txBox="1">
            <a:spLocks noChangeArrowheads="1"/>
          </p:cNvSpPr>
          <p:nvPr/>
        </p:nvSpPr>
        <p:spPr bwMode="auto">
          <a:xfrm>
            <a:off x="1354667" y="2819401"/>
            <a:ext cx="6637867" cy="2530475"/>
          </a:xfrm>
          <a:prstGeom prst="rect">
            <a:avLst/>
          </a:prstGeom>
          <a:solidFill>
            <a:srgbClr val="FF99CC">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rgbClr val="FFFF00"/>
                </a:solidFill>
                <a:latin typeface="Comic Sans MS" pitchFamily="66" charset="0"/>
              </a:defRPr>
            </a:lvl1pPr>
            <a:lvl2pPr marL="742950" indent="-285750">
              <a:defRPr sz="3600" b="1">
                <a:solidFill>
                  <a:srgbClr val="FFFF00"/>
                </a:solidFill>
                <a:latin typeface="Comic Sans MS" pitchFamily="66" charset="0"/>
              </a:defRPr>
            </a:lvl2pPr>
            <a:lvl3pPr marL="1143000" indent="-228600">
              <a:defRPr sz="3600" b="1">
                <a:solidFill>
                  <a:srgbClr val="FFFF00"/>
                </a:solidFill>
                <a:latin typeface="Comic Sans MS" pitchFamily="66" charset="0"/>
              </a:defRPr>
            </a:lvl3pPr>
            <a:lvl4pPr marL="1600200" indent="-228600">
              <a:defRPr sz="3600" b="1">
                <a:solidFill>
                  <a:srgbClr val="FFFF00"/>
                </a:solidFill>
                <a:latin typeface="Comic Sans MS" pitchFamily="66" charset="0"/>
              </a:defRPr>
            </a:lvl4pPr>
            <a:lvl5pPr marL="2057400" indent="-228600">
              <a:defRPr sz="3600" b="1">
                <a:solidFill>
                  <a:srgbClr val="FFFF00"/>
                </a:solidFill>
                <a:latin typeface="Comic Sans MS" pitchFamily="66" charset="0"/>
              </a:defRPr>
            </a:lvl5pPr>
            <a:lvl6pPr marL="2514600" indent="-2286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6pPr>
            <a:lvl7pPr marL="2971800" indent="-2286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7pPr>
            <a:lvl8pPr marL="3429000" indent="-2286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8pPr>
            <a:lvl9pPr marL="3886200" indent="-228600" eaLnBrk="0" fontAlgn="base" hangingPunct="0">
              <a:spcBef>
                <a:spcPct val="80000"/>
              </a:spcBef>
              <a:spcAft>
                <a:spcPct val="0"/>
              </a:spcAft>
              <a:buClr>
                <a:srgbClr val="FFDF00"/>
              </a:buClr>
              <a:buSzPct val="75000"/>
              <a:buFont typeface="Symbol" pitchFamily="18" charset="2"/>
              <a:buChar char="·"/>
              <a:defRPr sz="3600" b="1">
                <a:solidFill>
                  <a:srgbClr val="FFFF00"/>
                </a:solidFill>
                <a:latin typeface="Comic Sans MS" pitchFamily="66" charset="0"/>
              </a:defRPr>
            </a:lvl9pPr>
          </a:lstStyle>
          <a:p>
            <a:pPr eaLnBrk="1" hangingPunct="1">
              <a:spcBef>
                <a:spcPct val="0"/>
              </a:spcBef>
              <a:buClrTx/>
              <a:buSzTx/>
              <a:buFontTx/>
              <a:buNone/>
            </a:pPr>
            <a:r>
              <a:rPr lang="en-US" sz="2000" dirty="0">
                <a:solidFill>
                  <a:schemeClr val="tx1"/>
                </a:solidFill>
              </a:rPr>
              <a:t>Medicare Beneficiaries:</a:t>
            </a:r>
          </a:p>
          <a:p>
            <a:pPr eaLnBrk="1" hangingPunct="1">
              <a:spcBef>
                <a:spcPct val="0"/>
              </a:spcBef>
              <a:buClrTx/>
              <a:buSzTx/>
              <a:buFontTx/>
              <a:buChar char="•"/>
            </a:pPr>
            <a:r>
              <a:rPr lang="en-US" sz="2000" dirty="0">
                <a:solidFill>
                  <a:schemeClr val="tx1"/>
                </a:solidFill>
              </a:rPr>
              <a:t> Aged 65 years or older</a:t>
            </a:r>
          </a:p>
          <a:p>
            <a:pPr eaLnBrk="1" hangingPunct="1">
              <a:spcBef>
                <a:spcPct val="0"/>
              </a:spcBef>
              <a:buClrTx/>
              <a:buSzTx/>
              <a:buFontTx/>
              <a:buChar char="•"/>
            </a:pPr>
            <a:r>
              <a:rPr lang="en-US" sz="2000" dirty="0">
                <a:solidFill>
                  <a:schemeClr val="tx1"/>
                </a:solidFill>
              </a:rPr>
              <a:t> Cancer and non-cancer respondents reside in same SEER region </a:t>
            </a:r>
          </a:p>
          <a:p>
            <a:pPr eaLnBrk="1" hangingPunct="1">
              <a:spcBef>
                <a:spcPct val="0"/>
              </a:spcBef>
              <a:buClrTx/>
              <a:buSzTx/>
              <a:buFont typeface="Wingdings" pitchFamily="2" charset="2"/>
              <a:buChar char="Ø"/>
            </a:pPr>
            <a:r>
              <a:rPr lang="en-US" sz="2000" dirty="0">
                <a:solidFill>
                  <a:schemeClr val="tx1"/>
                </a:solidFill>
              </a:rPr>
              <a:t>  </a:t>
            </a:r>
            <a:r>
              <a:rPr lang="en-US" sz="2000" dirty="0" smtClean="0">
                <a:solidFill>
                  <a:schemeClr val="tx1"/>
                </a:solidFill>
              </a:rPr>
              <a:t>5,593 </a:t>
            </a:r>
            <a:r>
              <a:rPr lang="en-US" sz="2000" dirty="0">
                <a:solidFill>
                  <a:schemeClr val="tx1"/>
                </a:solidFill>
              </a:rPr>
              <a:t>Prostate </a:t>
            </a:r>
            <a:r>
              <a:rPr lang="en-US" sz="2000" dirty="0" smtClean="0">
                <a:solidFill>
                  <a:schemeClr val="tx1"/>
                </a:solidFill>
              </a:rPr>
              <a:t>(4%)</a:t>
            </a:r>
            <a:endParaRPr lang="en-US" sz="2000" dirty="0">
              <a:solidFill>
                <a:schemeClr val="tx1"/>
              </a:solidFill>
            </a:endParaRPr>
          </a:p>
          <a:p>
            <a:pPr eaLnBrk="1" hangingPunct="1">
              <a:spcBef>
                <a:spcPct val="0"/>
              </a:spcBef>
              <a:buClrTx/>
              <a:buSzTx/>
              <a:buFont typeface="Wingdings" pitchFamily="2" charset="2"/>
              <a:buChar char="Ø"/>
            </a:pPr>
            <a:r>
              <a:rPr lang="en-US" sz="2000" dirty="0">
                <a:solidFill>
                  <a:schemeClr val="tx1"/>
                </a:solidFill>
              </a:rPr>
              <a:t>  </a:t>
            </a:r>
            <a:r>
              <a:rPr lang="en-US" sz="2000" dirty="0" smtClean="0">
                <a:solidFill>
                  <a:schemeClr val="tx1"/>
                </a:solidFill>
              </a:rPr>
              <a:t>4,311 Female </a:t>
            </a:r>
            <a:r>
              <a:rPr lang="en-US" sz="2000" dirty="0" smtClean="0">
                <a:solidFill>
                  <a:schemeClr val="tx1"/>
                </a:solidFill>
              </a:rPr>
              <a:t>breast (3%) </a:t>
            </a:r>
            <a:endParaRPr lang="en-US" sz="2000" dirty="0">
              <a:solidFill>
                <a:schemeClr val="tx1"/>
              </a:solidFill>
            </a:endParaRPr>
          </a:p>
          <a:p>
            <a:pPr eaLnBrk="1" hangingPunct="1">
              <a:spcBef>
                <a:spcPct val="0"/>
              </a:spcBef>
              <a:buClrTx/>
              <a:buSzTx/>
              <a:buFont typeface="Wingdings" pitchFamily="2" charset="2"/>
              <a:buChar char="Ø"/>
            </a:pPr>
            <a:r>
              <a:rPr lang="en-US" sz="2000" dirty="0">
                <a:solidFill>
                  <a:schemeClr val="tx1"/>
                </a:solidFill>
              </a:rPr>
              <a:t>  </a:t>
            </a:r>
            <a:r>
              <a:rPr lang="en-US" sz="2000" dirty="0" smtClean="0">
                <a:solidFill>
                  <a:schemeClr val="tx1"/>
                </a:solidFill>
              </a:rPr>
              <a:t>3,012 </a:t>
            </a:r>
            <a:r>
              <a:rPr lang="en-US" sz="2000" dirty="0" smtClean="0">
                <a:solidFill>
                  <a:schemeClr val="tx1"/>
                </a:solidFill>
              </a:rPr>
              <a:t>Colorectal (2%)</a:t>
            </a:r>
            <a:endParaRPr lang="en-US" sz="2000" dirty="0">
              <a:solidFill>
                <a:schemeClr val="tx1"/>
              </a:solidFill>
            </a:endParaRPr>
          </a:p>
          <a:p>
            <a:pPr eaLnBrk="1" hangingPunct="1">
              <a:spcBef>
                <a:spcPct val="0"/>
              </a:spcBef>
              <a:buClrTx/>
              <a:buSzTx/>
              <a:buFont typeface="Wingdings" pitchFamily="2" charset="2"/>
              <a:buChar char="Ø"/>
            </a:pPr>
            <a:r>
              <a:rPr lang="en-US" sz="2000" dirty="0">
                <a:solidFill>
                  <a:schemeClr val="tx1"/>
                </a:solidFill>
              </a:rPr>
              <a:t>  </a:t>
            </a:r>
            <a:r>
              <a:rPr lang="en-US" sz="2000" dirty="0" smtClean="0">
                <a:solidFill>
                  <a:schemeClr val="tx1"/>
                </a:solidFill>
              </a:rPr>
              <a:t>1,792 non-small cell </a:t>
            </a:r>
            <a:r>
              <a:rPr lang="en-US" sz="2000" dirty="0" smtClean="0">
                <a:solidFill>
                  <a:schemeClr val="tx1"/>
                </a:solidFill>
              </a:rPr>
              <a:t>lung (1%)   </a:t>
            </a:r>
            <a:endParaRPr lang="en-US" sz="2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83373"/>
                                        </p:tgtEl>
                                        <p:attrNameLst>
                                          <p:attrName>style.visibility</p:attrName>
                                        </p:attrNameLst>
                                      </p:cBhvr>
                                      <p:to>
                                        <p:strVal val="visible"/>
                                      </p:to>
                                    </p:set>
                                    <p:animEffect transition="in" filter="wipe(up)">
                                      <p:cBhvr>
                                        <p:cTn id="7" dur="500"/>
                                        <p:tgtEl>
                                          <p:spTgt spid="7833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3" presetClass="entr" presetSubtype="16" fill="hold" grpId="0" nodeType="clickEffect">
                                  <p:stCondLst>
                                    <p:cond delay="0"/>
                                  </p:stCondLst>
                                  <p:childTnLst>
                                    <p:set>
                                      <p:cBhvr>
                                        <p:cTn id="21" dur="1" fill="hold">
                                          <p:stCondLst>
                                            <p:cond delay="0"/>
                                          </p:stCondLst>
                                        </p:cTn>
                                        <p:tgtEl>
                                          <p:spTgt spid="783388"/>
                                        </p:tgtEl>
                                        <p:attrNameLst>
                                          <p:attrName>style.visibility</p:attrName>
                                        </p:attrNameLst>
                                      </p:cBhvr>
                                      <p:to>
                                        <p:strVal val="visible"/>
                                      </p:to>
                                    </p:set>
                                    <p:anim calcmode="lin" valueType="num">
                                      <p:cBhvr>
                                        <p:cTn id="22" dur="500" fill="hold"/>
                                        <p:tgtEl>
                                          <p:spTgt spid="783388"/>
                                        </p:tgtEl>
                                        <p:attrNameLst>
                                          <p:attrName>ppt_w</p:attrName>
                                        </p:attrNameLst>
                                      </p:cBhvr>
                                      <p:tavLst>
                                        <p:tav tm="0">
                                          <p:val>
                                            <p:fltVal val="0"/>
                                          </p:val>
                                        </p:tav>
                                        <p:tav tm="100000">
                                          <p:val>
                                            <p:strVal val="#ppt_w"/>
                                          </p:val>
                                        </p:tav>
                                      </p:tavLst>
                                    </p:anim>
                                    <p:anim calcmode="lin" valueType="num">
                                      <p:cBhvr>
                                        <p:cTn id="23" dur="500" fill="hold"/>
                                        <p:tgtEl>
                                          <p:spTgt spid="78338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3373" grpId="0" animBg="1"/>
      <p:bldP spid="78338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3200" dirty="0" smtClean="0">
                <a:latin typeface="Comic Sans MS" pitchFamily="66" charset="0"/>
              </a:rPr>
              <a:t>Dependent </a:t>
            </a:r>
            <a:r>
              <a:rPr lang="en-US" sz="3200" dirty="0" smtClean="0">
                <a:latin typeface="Comic Sans MS" pitchFamily="66" charset="0"/>
              </a:rPr>
              <a:t>Variable = SF-6D</a:t>
            </a:r>
            <a:endParaRPr lang="en-US" sz="3200" dirty="0" smtClean="0">
              <a:latin typeface="Comic Sans MS" pitchFamily="66" charset="0"/>
            </a:endParaRPr>
          </a:p>
        </p:txBody>
      </p:sp>
      <p:sp>
        <p:nvSpPr>
          <p:cNvPr id="12291" name="Rectangle 3"/>
          <p:cNvSpPr>
            <a:spLocks noGrp="1" noChangeArrowheads="1"/>
          </p:cNvSpPr>
          <p:nvPr>
            <p:ph type="body" idx="1"/>
          </p:nvPr>
        </p:nvSpPr>
        <p:spPr/>
        <p:txBody>
          <a:bodyPr>
            <a:normAutofit/>
          </a:bodyPr>
          <a:lstStyle/>
          <a:p>
            <a:pPr marL="0" indent="0">
              <a:lnSpc>
                <a:spcPct val="90000"/>
              </a:lnSpc>
            </a:pPr>
            <a:r>
              <a:rPr lang="en-US" sz="2100" dirty="0" smtClean="0">
                <a:latin typeface="Comic Sans MS" pitchFamily="66" charset="0"/>
              </a:rPr>
              <a:t> SF-36 health survey, version 1</a:t>
            </a:r>
          </a:p>
          <a:p>
            <a:pPr marL="0" indent="0">
              <a:lnSpc>
                <a:spcPct val="90000"/>
              </a:lnSpc>
            </a:pPr>
            <a:endParaRPr lang="en-US" sz="2100" dirty="0" smtClean="0">
              <a:latin typeface="Comic Sans MS" pitchFamily="66" charset="0"/>
            </a:endParaRPr>
          </a:p>
          <a:p>
            <a:pPr marL="0" indent="0">
              <a:lnSpc>
                <a:spcPct val="90000"/>
              </a:lnSpc>
            </a:pPr>
            <a:r>
              <a:rPr lang="en-US" sz="2100" dirty="0">
                <a:latin typeface="Comic Sans MS" pitchFamily="66" charset="0"/>
              </a:rPr>
              <a:t> </a:t>
            </a:r>
            <a:r>
              <a:rPr lang="en-US" sz="2100" dirty="0" smtClean="0">
                <a:latin typeface="Comic Sans MS" pitchFamily="66" charset="0"/>
              </a:rPr>
              <a:t>11 of 36 questions representing 6 of 8 domains</a:t>
            </a:r>
          </a:p>
          <a:p>
            <a:pPr marL="400050" lvl="1" indent="0">
              <a:lnSpc>
                <a:spcPct val="90000"/>
              </a:lnSpc>
            </a:pPr>
            <a:r>
              <a:rPr lang="en-US" sz="1700" dirty="0" smtClean="0">
                <a:latin typeface="Comic Sans MS" pitchFamily="66" charset="0"/>
              </a:rPr>
              <a:t>Physical functioning</a:t>
            </a:r>
          </a:p>
          <a:p>
            <a:pPr marL="400050" lvl="1" indent="0">
              <a:lnSpc>
                <a:spcPct val="90000"/>
              </a:lnSpc>
            </a:pPr>
            <a:r>
              <a:rPr lang="en-US" sz="1700" dirty="0" smtClean="0">
                <a:latin typeface="Comic Sans MS" pitchFamily="66" charset="0"/>
              </a:rPr>
              <a:t>Role limitations</a:t>
            </a:r>
          </a:p>
          <a:p>
            <a:pPr marL="400050" lvl="1" indent="0">
              <a:lnSpc>
                <a:spcPct val="90000"/>
              </a:lnSpc>
            </a:pPr>
            <a:r>
              <a:rPr lang="en-US" sz="1700" dirty="0" smtClean="0">
                <a:latin typeface="Comic Sans MS" pitchFamily="66" charset="0"/>
              </a:rPr>
              <a:t>Social function</a:t>
            </a:r>
          </a:p>
          <a:p>
            <a:pPr marL="400050" lvl="1" indent="0">
              <a:lnSpc>
                <a:spcPct val="90000"/>
              </a:lnSpc>
            </a:pPr>
            <a:r>
              <a:rPr lang="en-US" sz="1700" dirty="0" smtClean="0">
                <a:latin typeface="Comic Sans MS" pitchFamily="66" charset="0"/>
              </a:rPr>
              <a:t>Pain</a:t>
            </a:r>
          </a:p>
          <a:p>
            <a:pPr marL="400050" lvl="1" indent="0">
              <a:lnSpc>
                <a:spcPct val="90000"/>
              </a:lnSpc>
            </a:pPr>
            <a:r>
              <a:rPr lang="en-US" sz="1700" dirty="0" smtClean="0">
                <a:latin typeface="Comic Sans MS" pitchFamily="66" charset="0"/>
              </a:rPr>
              <a:t>Emotional well-being</a:t>
            </a:r>
          </a:p>
          <a:p>
            <a:pPr marL="400050" lvl="1" indent="0">
              <a:lnSpc>
                <a:spcPct val="90000"/>
              </a:lnSpc>
            </a:pPr>
            <a:r>
              <a:rPr lang="en-US" sz="1700" dirty="0" smtClean="0">
                <a:latin typeface="Comic Sans MS" pitchFamily="66" charset="0"/>
              </a:rPr>
              <a:t>Energy/fatigue</a:t>
            </a:r>
          </a:p>
          <a:p>
            <a:pPr marL="0" indent="0">
              <a:lnSpc>
                <a:spcPct val="90000"/>
              </a:lnSpc>
            </a:pPr>
            <a:endParaRPr lang="en-US" sz="2100" dirty="0" smtClean="0">
              <a:latin typeface="Comic Sans MS" pitchFamily="66" charset="0"/>
            </a:endParaRPr>
          </a:p>
          <a:p>
            <a:pPr marL="0" indent="0">
              <a:lnSpc>
                <a:spcPct val="90000"/>
              </a:lnSpc>
            </a:pPr>
            <a:r>
              <a:rPr lang="en-US" sz="2100" dirty="0" smtClean="0">
                <a:latin typeface="Comic Sans MS" pitchFamily="66" charset="0"/>
              </a:rPr>
              <a:t>Standard gamble elicitation of preferences from a population sample in the UK.</a:t>
            </a:r>
          </a:p>
          <a:p>
            <a:pPr marL="0" indent="0">
              <a:lnSpc>
                <a:spcPct val="90000"/>
              </a:lnSpc>
            </a:pPr>
            <a:endParaRPr lang="en-US" sz="2100" dirty="0">
              <a:latin typeface="Comic Sans MS" pitchFamily="66" charset="0"/>
            </a:endParaRPr>
          </a:p>
          <a:p>
            <a:pPr marL="0" indent="0">
              <a:lnSpc>
                <a:spcPct val="90000"/>
              </a:lnSpc>
            </a:pPr>
            <a:r>
              <a:rPr lang="en-US" sz="2100" dirty="0" smtClean="0">
                <a:latin typeface="Comic Sans MS" pitchFamily="66" charset="0"/>
              </a:rPr>
              <a:t> Scores for those alive range </a:t>
            </a:r>
            <a:r>
              <a:rPr lang="en-US" sz="2100" dirty="0" smtClean="0">
                <a:latin typeface="Comic Sans MS" pitchFamily="66" charset="0"/>
              </a:rPr>
              <a:t>from 0.30 to </a:t>
            </a:r>
            <a:r>
              <a:rPr lang="en-US" sz="2100" dirty="0" smtClean="0">
                <a:latin typeface="Comic Sans MS" pitchFamily="66" charset="0"/>
              </a:rPr>
              <a:t>1.00 (dead = 0.00).</a:t>
            </a:r>
            <a:endParaRPr lang="en-US" sz="2100" dirty="0" smtClean="0">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3400" b="1" dirty="0">
                <a:solidFill>
                  <a:schemeClr val="accent1"/>
                </a:solidFill>
                <a:latin typeface="Comic Sans MS" pitchFamily="66" charset="0"/>
              </a:rPr>
              <a:t>Health state 424421 (0.59)</a:t>
            </a:r>
          </a:p>
        </p:txBody>
      </p:sp>
      <p:sp>
        <p:nvSpPr>
          <p:cNvPr id="34819" name="Rectangle 3"/>
          <p:cNvSpPr>
            <a:spLocks noChangeArrowheads="1"/>
          </p:cNvSpPr>
          <p:nvPr/>
        </p:nvSpPr>
        <p:spPr bwMode="auto">
          <a:xfrm>
            <a:off x="685800" y="1600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FontTx/>
              <a:buChar char="•"/>
            </a:pPr>
            <a:r>
              <a:rPr lang="en-US" sz="2400" b="0" dirty="0">
                <a:latin typeface="Comic Sans MS" pitchFamily="66" charset="0"/>
              </a:rPr>
              <a:t>Your health limits you </a:t>
            </a:r>
            <a:r>
              <a:rPr lang="en-US" sz="2400" b="0" u="sng" dirty="0">
                <a:latin typeface="Comic Sans MS" pitchFamily="66" charset="0"/>
              </a:rPr>
              <a:t>a lot</a:t>
            </a:r>
            <a:r>
              <a:rPr lang="en-US" sz="2400" b="0" dirty="0">
                <a:latin typeface="Comic Sans MS" pitchFamily="66" charset="0"/>
              </a:rPr>
              <a:t> in moderate activities (such as moving a table, pushing a vacuum cleaner, bowling or playing golf)</a:t>
            </a:r>
          </a:p>
          <a:p>
            <a:pPr marL="342900" indent="-342900">
              <a:lnSpc>
                <a:spcPct val="90000"/>
              </a:lnSpc>
              <a:spcBef>
                <a:spcPct val="20000"/>
              </a:spcBef>
              <a:buFontTx/>
              <a:buChar char="•"/>
            </a:pPr>
            <a:r>
              <a:rPr lang="en-US" sz="2400" b="0" dirty="0">
                <a:latin typeface="Comic Sans MS" pitchFamily="66" charset="0"/>
              </a:rPr>
              <a:t>You are </a:t>
            </a:r>
            <a:r>
              <a:rPr lang="en-US" sz="2400" b="0" u="sng" dirty="0">
                <a:latin typeface="Comic Sans MS" pitchFamily="66" charset="0"/>
              </a:rPr>
              <a:t>limited in the kind of work or other activities</a:t>
            </a:r>
            <a:r>
              <a:rPr lang="en-US" sz="2400" b="0" dirty="0">
                <a:latin typeface="Comic Sans MS" pitchFamily="66" charset="0"/>
              </a:rPr>
              <a:t> as a result of your physical health</a:t>
            </a:r>
          </a:p>
          <a:p>
            <a:pPr marL="342900" indent="-342900">
              <a:lnSpc>
                <a:spcPct val="90000"/>
              </a:lnSpc>
              <a:spcBef>
                <a:spcPct val="20000"/>
              </a:spcBef>
              <a:buFontTx/>
              <a:buChar char="•"/>
            </a:pPr>
            <a:r>
              <a:rPr lang="en-US" sz="2400" b="0" dirty="0">
                <a:latin typeface="Comic Sans MS" pitchFamily="66" charset="0"/>
              </a:rPr>
              <a:t>Your health limits your social activities (like visiting friends, relatives etc.) </a:t>
            </a:r>
            <a:r>
              <a:rPr lang="en-US" sz="2400" b="0" u="sng" dirty="0">
                <a:latin typeface="Comic Sans MS" pitchFamily="66" charset="0"/>
              </a:rPr>
              <a:t>most of the time</a:t>
            </a:r>
            <a:r>
              <a:rPr lang="en-US" sz="2400" b="0" dirty="0">
                <a:latin typeface="Comic Sans MS" pitchFamily="66" charset="0"/>
              </a:rPr>
              <a:t>.</a:t>
            </a:r>
          </a:p>
          <a:p>
            <a:pPr marL="342900" indent="-342900">
              <a:lnSpc>
                <a:spcPct val="90000"/>
              </a:lnSpc>
              <a:spcBef>
                <a:spcPct val="20000"/>
              </a:spcBef>
              <a:buFontTx/>
              <a:buChar char="•"/>
            </a:pPr>
            <a:r>
              <a:rPr lang="en-US" sz="2400" b="0" dirty="0">
                <a:latin typeface="Comic Sans MS" pitchFamily="66" charset="0"/>
              </a:rPr>
              <a:t>You have pain that interferes with your normal work (both outside the home and housework) </a:t>
            </a:r>
            <a:r>
              <a:rPr lang="en-US" sz="2400" b="0" u="sng" dirty="0">
                <a:latin typeface="Comic Sans MS" pitchFamily="66" charset="0"/>
              </a:rPr>
              <a:t>moderately</a:t>
            </a:r>
          </a:p>
          <a:p>
            <a:pPr marL="342900" indent="-342900">
              <a:lnSpc>
                <a:spcPct val="90000"/>
              </a:lnSpc>
              <a:spcBef>
                <a:spcPct val="20000"/>
              </a:spcBef>
              <a:buFontTx/>
              <a:buChar char="•"/>
            </a:pPr>
            <a:r>
              <a:rPr lang="en-US" sz="2400" b="0" dirty="0">
                <a:latin typeface="Comic Sans MS" pitchFamily="66" charset="0"/>
              </a:rPr>
              <a:t>You feel tense or downhearted and low </a:t>
            </a:r>
            <a:r>
              <a:rPr lang="en-US" sz="2400" b="0" u="sng" dirty="0">
                <a:latin typeface="Comic Sans MS" pitchFamily="66" charset="0"/>
              </a:rPr>
              <a:t>a little of the</a:t>
            </a:r>
            <a:r>
              <a:rPr lang="en-US" sz="2400" b="0" dirty="0">
                <a:latin typeface="Comic Sans MS" pitchFamily="66" charset="0"/>
              </a:rPr>
              <a:t> </a:t>
            </a:r>
            <a:r>
              <a:rPr lang="en-US" sz="2400" b="0" u="sng" dirty="0">
                <a:latin typeface="Comic Sans MS" pitchFamily="66" charset="0"/>
              </a:rPr>
              <a:t>time</a:t>
            </a:r>
            <a:r>
              <a:rPr lang="en-US" sz="2400" b="0" dirty="0">
                <a:latin typeface="Comic Sans MS" pitchFamily="66" charset="0"/>
              </a:rPr>
              <a:t>.</a:t>
            </a:r>
          </a:p>
          <a:p>
            <a:pPr marL="342900" indent="-342900">
              <a:lnSpc>
                <a:spcPct val="90000"/>
              </a:lnSpc>
              <a:spcBef>
                <a:spcPct val="20000"/>
              </a:spcBef>
              <a:buFontTx/>
              <a:buChar char="•"/>
            </a:pPr>
            <a:r>
              <a:rPr lang="en-US" sz="2400" b="0" dirty="0">
                <a:latin typeface="Comic Sans MS" pitchFamily="66" charset="0"/>
              </a:rPr>
              <a:t>You have a lot of energy </a:t>
            </a:r>
            <a:r>
              <a:rPr lang="en-US" sz="2400" b="0" u="sng" dirty="0">
                <a:latin typeface="Comic Sans MS" pitchFamily="66" charset="0"/>
              </a:rPr>
              <a:t>all of the time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hate and Cle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Whate and Clean.potx</Template>
  <TotalTime>5311</TotalTime>
  <Words>1564</Words>
  <Application>Microsoft Office PowerPoint</Application>
  <PresentationFormat>On-screen Show (4:3)</PresentationFormat>
  <Paragraphs>192</Paragraphs>
  <Slides>21</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Whate and Clean</vt:lpstr>
      <vt:lpstr>Document</vt:lpstr>
      <vt:lpstr>Associations of Cancer and Other Chronic Health Conditions with SF-6D Preference-based Scores  among Medicare Beneficiaries  </vt:lpstr>
      <vt:lpstr>Existing Literature</vt:lpstr>
      <vt:lpstr>Specific Aims</vt:lpstr>
      <vt:lpstr>SEER-MHOS Dataset (1)</vt:lpstr>
      <vt:lpstr>SEER-MHOS Dataset (2)</vt:lpstr>
      <vt:lpstr>Limitations </vt:lpstr>
      <vt:lpstr>PowerPoint Presentation</vt:lpstr>
      <vt:lpstr>Dependent Variable = SF-6D</vt:lpstr>
      <vt:lpstr>PowerPoint Presentation</vt:lpstr>
      <vt:lpstr>10 Cancer Conditions (n = 22,740; 18%)</vt:lpstr>
      <vt:lpstr>Historic Stage of Disease  (time of diagnosis)</vt:lpstr>
      <vt:lpstr>13 Non-cancer Conditions (mean number = 2.44)</vt:lpstr>
      <vt:lpstr>Demographic &amp; Administration Variables</vt:lpstr>
      <vt:lpstr>Sample (n = 126,366) </vt:lpstr>
      <vt:lpstr>Results (1)</vt:lpstr>
      <vt:lpstr>Results (2)</vt:lpstr>
      <vt:lpstr>Results (3)</vt:lpstr>
      <vt:lpstr>Distant stage of cancer associated with 0.05-0.10 lower SF-6D Score</vt:lpstr>
      <vt:lpstr>Summary</vt:lpstr>
      <vt:lpstr> Thank you </vt:lpstr>
      <vt:lpstr>PowerPoint Presentation</vt:lpstr>
    </vt:vector>
  </TitlesOfParts>
  <Company>Childrens Hospital of Philadelphia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SF-6D January 6 2010.pptx</dc:title>
  <dc:creator>Ron Hays, PhD</dc:creator>
  <cp:lastModifiedBy>Dr. Ron D. Hays</cp:lastModifiedBy>
  <cp:revision>1</cp:revision>
  <cp:lastPrinted>2012-01-06T18:29:41Z</cp:lastPrinted>
  <dcterms:created xsi:type="dcterms:W3CDTF">2011-11-09T23:11:39Z</dcterms:created>
  <dcterms:modified xsi:type="dcterms:W3CDTF">2012-01-06T19:38:16Z</dcterms:modified>
</cp:coreProperties>
</file>