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75" r:id="rId1"/>
  </p:sldMasterIdLst>
  <p:notesMasterIdLst>
    <p:notesMasterId r:id="rId20"/>
  </p:notesMasterIdLst>
  <p:handoutMasterIdLst>
    <p:handoutMasterId r:id="rId21"/>
  </p:handoutMasterIdLst>
  <p:sldIdLst>
    <p:sldId id="256" r:id="rId2"/>
    <p:sldId id="586" r:id="rId3"/>
    <p:sldId id="555" r:id="rId4"/>
    <p:sldId id="554" r:id="rId5"/>
    <p:sldId id="570" r:id="rId6"/>
    <p:sldId id="572" r:id="rId7"/>
    <p:sldId id="576" r:id="rId8"/>
    <p:sldId id="584" r:id="rId9"/>
    <p:sldId id="577" r:id="rId10"/>
    <p:sldId id="578" r:id="rId11"/>
    <p:sldId id="579" r:id="rId12"/>
    <p:sldId id="580" r:id="rId13"/>
    <p:sldId id="583" r:id="rId14"/>
    <p:sldId id="581" r:id="rId15"/>
    <p:sldId id="582" r:id="rId16"/>
    <p:sldId id="585" r:id="rId17"/>
    <p:sldId id="573" r:id="rId18"/>
    <p:sldId id="571" r:id="rId19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27">
          <p15:clr>
            <a:srgbClr val="A4A3A4"/>
          </p15:clr>
        </p15:guide>
        <p15:guide id="2" pos="1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275D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12" autoAdjust="0"/>
    <p:restoredTop sz="94700" autoAdjust="0"/>
  </p:normalViewPr>
  <p:slideViewPr>
    <p:cSldViewPr snapToGrid="0">
      <p:cViewPr varScale="1">
        <p:scale>
          <a:sx n="74" d="100"/>
          <a:sy n="74" d="100"/>
        </p:scale>
        <p:origin x="864" y="-36"/>
      </p:cViewPr>
      <p:guideLst>
        <p:guide orient="horz" pos="827"/>
        <p:guide pos="1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50" d="100"/>
          <a:sy n="150" d="100"/>
        </p:scale>
        <p:origin x="648" y="3690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571765334888699E-2"/>
          <c:y val="0.10392153006995418"/>
          <c:w val="0.92214348206474195"/>
          <c:h val="0.8419078989377509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Sheet1!$A$8</c:f>
              <c:strCache>
                <c:ptCount val="1"/>
              </c:strCache>
            </c:strRef>
          </c:tx>
          <c:spPr>
            <a:ln w="25400" cap="rnd">
              <a:noFill/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circle"/>
            <c:size val="6"/>
            <c:spPr>
              <a:solidFill>
                <a:schemeClr val="accent1"/>
              </a:solidFill>
              <a:ln w="22225">
                <a:solidFill>
                  <a:schemeClr val="lt1"/>
                </a:solidFill>
                <a:round/>
              </a:ln>
              <a:effectLst/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-1.5</c:v>
                </c:pt>
                <c:pt idx="2">
                  <c:v>-1</c:v>
                </c:pt>
                <c:pt idx="3">
                  <c:v>0.25</c:v>
                </c:pt>
                <c:pt idx="4">
                  <c:v>0</c:v>
                </c:pt>
                <c:pt idx="5">
                  <c:v>0.3</c:v>
                </c:pt>
              </c:numCache>
            </c:numRef>
          </c:yVal>
          <c:smooth val="0"/>
        </c:ser>
        <c:dLbls>
          <c:dLblPos val="t"/>
          <c:showLegendKey val="0"/>
          <c:showVal val="0"/>
          <c:showCatName val="0"/>
          <c:showSerName val="0"/>
          <c:showPercent val="0"/>
          <c:showBubbleSize val="0"/>
        </c:dLbls>
        <c:axId val="22729736"/>
        <c:axId val="22730128"/>
      </c:scatterChart>
      <c:valAx>
        <c:axId val="22729736"/>
        <c:scaling>
          <c:orientation val="minMax"/>
          <c:max val="5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 dirty="0" smtClean="0"/>
                  <a:t>   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12219974239331194"/>
              <c:y val="0.9505857648416480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30128"/>
        <c:crosses val="autoZero"/>
        <c:crossBetween val="midCat"/>
        <c:majorUnit val="1"/>
        <c:minorUnit val="1"/>
      </c:valAx>
      <c:valAx>
        <c:axId val="22730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title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297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95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rich>
      </c:tx>
      <c:layout>
        <c:manualLayout>
          <c:xMode val="edge"/>
          <c:yMode val="edge"/>
          <c:x val="0.44938267109674873"/>
          <c:y val="1.683627781821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95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circle"/>
            <c:size val="6"/>
            <c:spPr>
              <a:solidFill>
                <a:schemeClr val="accent1"/>
              </a:solidFill>
              <a:ln w="22225">
                <a:solidFill>
                  <a:schemeClr val="lt1"/>
                </a:solidFill>
                <a:round/>
              </a:ln>
              <a:effectLst/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0.25</c:v>
                </c:pt>
                <c:pt idx="2">
                  <c:v>0.25</c:v>
                </c:pt>
                <c:pt idx="3">
                  <c:v>0.25</c:v>
                </c:pt>
                <c:pt idx="4">
                  <c:v>0.5</c:v>
                </c:pt>
                <c:pt idx="5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729344"/>
        <c:axId val="22731304"/>
      </c:scatterChart>
      <c:valAx>
        <c:axId val="227293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31304"/>
        <c:crosses val="autoZero"/>
        <c:crossBetween val="midCat"/>
      </c:valAx>
      <c:valAx>
        <c:axId val="22731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293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7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12700" cap="flat" cmpd="sng" algn="ctr">
        <a:solidFill>
          <a:schemeClr val="lt1">
            <a:alpha val="25000"/>
          </a:schemeClr>
        </a:solidFill>
        <a:round/>
      </a:ln>
    </cs:spPr>
    <cs:defRPr sz="1197" b="0" kern="1200" spc="10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gradFill>
          <a:gsLst>
            <a:gs pos="79000">
              <a:schemeClr val="phClr"/>
            </a:gs>
            <a:gs pos="0">
              <a:schemeClr val="lt1">
                <a:alpha val="6000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47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12700" cap="flat" cmpd="sng" algn="ctr">
        <a:solidFill>
          <a:schemeClr val="lt1">
            <a:alpha val="25000"/>
          </a:schemeClr>
        </a:solidFill>
        <a:round/>
      </a:ln>
    </cs:spPr>
    <cs:defRPr sz="1197" b="0" kern="1200" spc="10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gradFill>
          <a:gsLst>
            <a:gs pos="79000">
              <a:schemeClr val="phClr"/>
            </a:gs>
            <a:gs pos="0">
              <a:schemeClr val="lt1">
                <a:alpha val="6000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0.88889</cdr:x>
      <cdr:y>0.79797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941964" y="432408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86" tIns="47143" rIns="94286" bIns="47143" numCol="1" anchor="t" anchorCtr="0" compatLnSpc="1">
            <a:prstTxWarp prst="textNoShape">
              <a:avLst/>
            </a:prstTxWarp>
          </a:bodyPr>
          <a:lstStyle>
            <a:lvl1pPr defTabSz="942952">
              <a:defRPr sz="1200">
                <a:latin typeface="Arial" charset="0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008438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86" tIns="47143" rIns="94286" bIns="47143" numCol="1" anchor="t" anchorCtr="0" compatLnSpc="1">
            <a:prstTxWarp prst="textNoShape">
              <a:avLst/>
            </a:prstTxWarp>
          </a:bodyPr>
          <a:lstStyle>
            <a:lvl1pPr algn="r" defTabSz="942952">
              <a:defRPr sz="1200">
                <a:latin typeface="Arial" charset="0"/>
                <a:ea typeface="MS PGothic" pitchFamily="34" charset="-128"/>
                <a:cs typeface="Arial" charset="0"/>
              </a:defRPr>
            </a:lvl1pPr>
          </a:lstStyle>
          <a:p>
            <a:pPr>
              <a:defRPr/>
            </a:pPr>
            <a:fld id="{21F8A657-8D26-4882-9AF7-AFFF9D2440AD}" type="datetime1">
              <a:rPr lang="en-US"/>
              <a:pPr>
                <a:defRPr/>
              </a:pPr>
              <a:t>9/16/2013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893175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86" tIns="47143" rIns="94286" bIns="47143" numCol="1" anchor="b" anchorCtr="0" compatLnSpc="1">
            <a:prstTxWarp prst="textNoShape">
              <a:avLst/>
            </a:prstTxWarp>
          </a:bodyPr>
          <a:lstStyle>
            <a:lvl1pPr defTabSz="942952">
              <a:defRPr sz="1200">
                <a:latin typeface="Arial" charset="0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008438" y="8893175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86" tIns="47143" rIns="94286" bIns="47143" numCol="1" anchor="b" anchorCtr="0" compatLnSpc="1">
            <a:prstTxWarp prst="textNoShape">
              <a:avLst/>
            </a:prstTxWarp>
          </a:bodyPr>
          <a:lstStyle>
            <a:lvl1pPr algn="r" defTabSz="941388">
              <a:defRPr sz="120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2A1AD55C-3AB5-4069-875E-6C80962D6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020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86" tIns="47143" rIns="94286" bIns="47143" numCol="1" anchor="t" anchorCtr="0" compatLnSpc="1">
            <a:prstTxWarp prst="textNoShape">
              <a:avLst/>
            </a:prstTxWarp>
          </a:bodyPr>
          <a:lstStyle>
            <a:lvl1pPr defTabSz="942952">
              <a:defRPr sz="1200">
                <a:latin typeface="Arial" charset="0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008438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86" tIns="47143" rIns="94286" bIns="47143" numCol="1" anchor="t" anchorCtr="0" compatLnSpc="1">
            <a:prstTxWarp prst="textNoShape">
              <a:avLst/>
            </a:prstTxWarp>
          </a:bodyPr>
          <a:lstStyle>
            <a:lvl1pPr algn="r" defTabSz="942952">
              <a:defRPr sz="1200">
                <a:latin typeface="Arial" charset="0"/>
                <a:ea typeface="MS PGothic" pitchFamily="34" charset="-128"/>
                <a:cs typeface="Arial" charset="0"/>
              </a:defRPr>
            </a:lvl1pPr>
          </a:lstStyle>
          <a:p>
            <a:pPr>
              <a:defRPr/>
            </a:pPr>
            <a:fld id="{35509B01-DB45-46BC-B5D9-DADF770AF7BA}" type="datetime1">
              <a:rPr lang="en-US"/>
              <a:pPr>
                <a:defRPr/>
              </a:pPr>
              <a:t>9/16/2013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98563" y="701675"/>
            <a:ext cx="4681537" cy="35115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4286" tIns="47143" rIns="94286" bIns="47143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8025" y="4448175"/>
            <a:ext cx="5661025" cy="421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86" tIns="47143" rIns="94286" bIns="47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93175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86" tIns="47143" rIns="94286" bIns="47143" numCol="1" anchor="b" anchorCtr="0" compatLnSpc="1">
            <a:prstTxWarp prst="textNoShape">
              <a:avLst/>
            </a:prstTxWarp>
          </a:bodyPr>
          <a:lstStyle>
            <a:lvl1pPr defTabSz="942952">
              <a:defRPr sz="1200">
                <a:latin typeface="Arial" charset="0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008438" y="8893175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86" tIns="47143" rIns="94286" bIns="47143" numCol="1" anchor="b" anchorCtr="0" compatLnSpc="1">
            <a:prstTxWarp prst="textNoShape">
              <a:avLst/>
            </a:prstTxWarp>
          </a:bodyPr>
          <a:lstStyle>
            <a:lvl1pPr algn="r" defTabSz="941388">
              <a:defRPr sz="120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5CB4AF51-5EF4-4039-9BDC-4DF217E67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418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ヒラギノ角ゴ Pro W3" charset="-128"/>
        <a:cs typeface="ヒラギノ角ゴ Pro W3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ヒラギノ角ゴ Pro W3" charset="-128"/>
        <a:cs typeface="ヒラギノ角ゴ Pro W3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ヒラギノ角ゴ Pro W3" charset="-128"/>
        <a:cs typeface="ヒラギノ角ゴ Pro W3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ヒラギノ角ゴ Pro W3" charset="-128"/>
        <a:cs typeface="ヒラギノ角ゴ Pro W3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ヒラギノ角ゴ Pro W3" charset="-128"/>
        <a:cs typeface="ヒラギノ角ゴ Pro W3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51928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8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41388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941388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941388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941388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AB5F61D-0061-4487-B184-C5ACF5D98153}" type="slidenum">
              <a:rPr lang="en-US" sz="1200" smtClean="0">
                <a:latin typeface="Arial" panose="020B0604020202020204" pitchFamily="34" charset="0"/>
              </a:rPr>
              <a:pPr eaLnBrk="1" hangingPunct="1"/>
              <a:t>4</a:t>
            </a:fld>
            <a:endParaRPr lang="en-US" sz="12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409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8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41388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941388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941388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941388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1505726-6C65-4ECC-8082-143A96356F8A}" type="slidenum">
              <a:rPr lang="en-US" sz="1200" smtClean="0">
                <a:latin typeface="Arial" panose="020B0604020202020204" pitchFamily="34" charset="0"/>
              </a:rPr>
              <a:pPr eaLnBrk="1" hangingPunct="1"/>
              <a:t>5</a:t>
            </a:fld>
            <a:endParaRPr lang="en-US" sz="12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949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742950" indent="-285750" defTabSz="9413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 defTabSz="9413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 defTabSz="9413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 defTabSz="9413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C9370DD-B3E0-47CD-A175-69AECC8FBD23}" type="slidenum">
              <a:rPr lang="en-US" smtClean="0">
                <a:latin typeface="Arial" panose="020B0604020202020204" pitchFamily="34" charset="0"/>
                <a:ea typeface="MS PGothic" panose="020B0600070205080204" pitchFamily="34" charset="-128"/>
              </a:rPr>
              <a:pPr eaLnBrk="1" hangingPunct="1">
                <a:spcBef>
                  <a:spcPct val="0"/>
                </a:spcBef>
              </a:pPr>
              <a:t>18</a:t>
            </a:fld>
            <a:endParaRPr lang="en-US" smtClean="0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253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Notes Placeholder 2"/>
          <p:cNvSpPr>
            <a:spLocks noGrp="1"/>
          </p:cNvSpPr>
          <p:nvPr>
            <p:ph type="body" idx="1"/>
          </p:nvPr>
        </p:nvSpPr>
        <p:spPr>
          <a:xfrm>
            <a:off x="917575" y="4416425"/>
            <a:ext cx="5046663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22533" name="Slide Number Placeholder 3"/>
          <p:cNvSpPr txBox="1">
            <a:spLocks noGrp="1"/>
          </p:cNvSpPr>
          <p:nvPr/>
        </p:nvSpPr>
        <p:spPr bwMode="auto">
          <a:xfrm>
            <a:off x="3898900" y="8831263"/>
            <a:ext cx="2982913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1560" tIns="45781" rIns="91560" bIns="45781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 algn="r">
              <a:spcBef>
                <a:spcPct val="0"/>
              </a:spcBef>
            </a:pPr>
            <a:fld id="{AC792E77-2903-41FB-99D1-A14FD5439E1E}" type="slidenum">
              <a:rPr lang="en-US">
                <a:latin typeface="Times New Roman" panose="02020603050405020304" pitchFamily="18" charset="0"/>
                <a:ea typeface="MS PGothic" panose="020B0600070205080204" pitchFamily="34" charset="-128"/>
              </a:rPr>
              <a:pPr algn="r">
                <a:spcBef>
                  <a:spcPct val="0"/>
                </a:spcBef>
              </a:pPr>
              <a:t>18</a:t>
            </a:fld>
            <a:endParaRPr 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3681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6998C-8EAA-4992-B0BC-3EC6597B0EDE}" type="datetime1">
              <a:rPr lang="en-US"/>
              <a:pPr>
                <a:defRPr/>
              </a:pPr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FB8AC-2A32-4BE6-A776-5CC366246D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16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93992-D785-4782-BAAA-7B782AF1D4DE}" type="datetime1">
              <a:rPr lang="en-US"/>
              <a:pPr>
                <a:defRPr/>
              </a:pPr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B5BEF-CFD3-4431-A163-7B34D01FE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184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27109-88C4-4DDC-92C9-B4E65941BE81}" type="datetime1">
              <a:rPr lang="en-US"/>
              <a:pPr>
                <a:defRPr/>
              </a:pPr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9910A-CC25-4107-855D-B4BCF543D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17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36A46-04A6-4234-A3F2-7024839BB23D}" type="datetime1">
              <a:rPr lang="en-US"/>
              <a:pPr>
                <a:defRPr/>
              </a:pPr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CA006-C75B-4792-9F1D-1FDABB948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97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44601-59FA-498C-BB16-7E916B90D00D}" type="datetime1">
              <a:rPr lang="en-US"/>
              <a:pPr>
                <a:defRPr/>
              </a:pPr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6F073-8C01-43B6-9714-7190A59017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654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4FA71-1BF6-408D-A0D7-B0AEF346CB5B}" type="datetime1">
              <a:rPr lang="en-US"/>
              <a:pPr>
                <a:defRPr/>
              </a:pPr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582AC-C234-468A-A42D-C7ABE1770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07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4DA23-3B78-42C0-9387-ED2AE75EFE3D}" type="datetime1">
              <a:rPr lang="en-US"/>
              <a:pPr>
                <a:defRPr/>
              </a:pPr>
              <a:t>9/16/2013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4AAB5-DD8D-4E61-8FE4-E1798A688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85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89B28-5AD4-4EAC-BE3B-79C2932C1B7B}" type="datetime1">
              <a:rPr lang="en-US"/>
              <a:pPr>
                <a:defRPr/>
              </a:pPr>
              <a:t>9/16/2013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8B6B9-B858-4474-9654-7E0456AEB7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99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07663-83B2-460B-8231-78A9B602AD94}" type="datetime1">
              <a:rPr lang="en-US"/>
              <a:pPr>
                <a:defRPr/>
              </a:pPr>
              <a:t>9/16/2013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88122-0769-4FDC-9BA8-93F4657481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973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FC640-83D1-4C64-8B1B-288A63039E2A}" type="datetime1">
              <a:rPr lang="en-US"/>
              <a:pPr>
                <a:defRPr/>
              </a:pPr>
              <a:t>9/16/2013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50B73-C2B8-40DF-8131-0BF15A7C3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6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136F7-846C-4188-B430-0C2E06280A94}" type="datetime1">
              <a:rPr lang="en-US"/>
              <a:pPr>
                <a:defRPr/>
              </a:pPr>
              <a:t>9/16/2013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0D571-6BCB-42CB-B496-BFDA5A990D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3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572BA-C209-4AE3-8679-52747AA3AA9B}" type="datetime1">
              <a:rPr lang="en-US"/>
              <a:pPr>
                <a:defRPr/>
              </a:pPr>
              <a:t>9/16/2013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AFB72-82D2-47ED-A315-90085573B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80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1CF2AC0-78CD-4D5C-B167-EC273400744E}" type="datetime1">
              <a:rPr lang="en-US"/>
              <a:pPr>
                <a:defRPr/>
              </a:pPr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8B4008B-00F6-40D5-8B3D-D7D532BE8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  <p:sldLayoutId id="2147483987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pitchFamily="3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rhays@ucla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groups/370354816400530/members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ChangeArrowheads="1"/>
          </p:cNvSpPr>
          <p:nvPr/>
        </p:nvSpPr>
        <p:spPr bwMode="auto">
          <a:xfrm>
            <a:off x="660400" y="1390650"/>
            <a:ext cx="8255000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2400" b="1">
              <a:solidFill>
                <a:srgbClr val="2760A6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Title 3"/>
          <p:cNvSpPr>
            <a:spLocks noGrp="1"/>
          </p:cNvSpPr>
          <p:nvPr>
            <p:ph type="ctrTitle"/>
          </p:nvPr>
        </p:nvSpPr>
        <p:spPr>
          <a:xfrm>
            <a:off x="-258763" y="407988"/>
            <a:ext cx="9526588" cy="22987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2760A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Remaining Challenges and What to Do Next: Undiscovered Areas </a:t>
            </a:r>
            <a:endParaRPr lang="en-US" sz="3600" dirty="0" smtClean="0">
              <a:latin typeface="Comic Sans MS" panose="030F0702030302020204" pitchFamily="66" charset="0"/>
            </a:endParaRPr>
          </a:p>
        </p:txBody>
      </p:sp>
      <p:sp>
        <p:nvSpPr>
          <p:cNvPr id="2052" name="Subtitle 4"/>
          <p:cNvSpPr>
            <a:spLocks noGrp="1"/>
          </p:cNvSpPr>
          <p:nvPr>
            <p:ph type="subTitle" idx="1"/>
          </p:nvPr>
        </p:nvSpPr>
        <p:spPr>
          <a:xfrm>
            <a:off x="660400" y="2235200"/>
            <a:ext cx="7929563" cy="3949700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898989"/>
                </a:solidFill>
              </a:rPr>
              <a:t>Ron D. </a:t>
            </a:r>
            <a:r>
              <a:rPr lang="en-US" b="1" dirty="0" smtClean="0">
                <a:solidFill>
                  <a:srgbClr val="898989"/>
                </a:solidFill>
              </a:rPr>
              <a:t>Hays</a:t>
            </a:r>
          </a:p>
          <a:p>
            <a:pPr>
              <a:defRPr/>
            </a:pPr>
            <a:r>
              <a:rPr lang="en-US" b="1" dirty="0" smtClean="0">
                <a:solidFill>
                  <a:srgbClr val="898989"/>
                </a:solidFill>
              </a:rPr>
              <a:t>UCLA Division of General Internal Medicine &amp; Health Services Research</a:t>
            </a:r>
            <a:r>
              <a:rPr lang="en-US" b="1" dirty="0" smtClean="0">
                <a:solidFill>
                  <a:srgbClr val="898989"/>
                </a:solidFill>
              </a:rPr>
              <a:t> </a:t>
            </a:r>
            <a:endParaRPr lang="en-US" b="1" dirty="0" smtClean="0">
              <a:solidFill>
                <a:srgbClr val="898989"/>
              </a:solidFill>
            </a:endParaRPr>
          </a:p>
          <a:p>
            <a:pPr>
              <a:defRPr/>
            </a:pPr>
            <a:r>
              <a:rPr lang="en-US" b="1" dirty="0" smtClean="0">
                <a:solidFill>
                  <a:srgbClr val="898989"/>
                </a:solidFill>
              </a:rPr>
              <a:t>(</a:t>
            </a:r>
            <a:r>
              <a:rPr lang="en-US" b="1" dirty="0" smtClean="0">
                <a:solidFill>
                  <a:srgbClr val="898989"/>
                </a:solidFill>
                <a:hlinkClick r:id="rId3"/>
              </a:rPr>
              <a:t>drhays@ucla.edu</a:t>
            </a:r>
            <a:r>
              <a:rPr lang="en-US" b="1" dirty="0" smtClean="0">
                <a:solidFill>
                  <a:srgbClr val="898989"/>
                </a:solidFill>
              </a:rPr>
              <a:t>)</a:t>
            </a:r>
          </a:p>
          <a:p>
            <a:pPr>
              <a:defRPr/>
            </a:pPr>
            <a:r>
              <a:rPr lang="en-US" dirty="0" smtClean="0">
                <a:solidFill>
                  <a:srgbClr val="898989"/>
                </a:solidFill>
              </a:rPr>
              <a:t>Item </a:t>
            </a:r>
            <a:r>
              <a:rPr lang="en-US" dirty="0" smtClean="0">
                <a:solidFill>
                  <a:srgbClr val="898989"/>
                </a:solidFill>
              </a:rPr>
              <a:t>Response Theory in Health Measurement</a:t>
            </a:r>
          </a:p>
          <a:p>
            <a:pPr>
              <a:defRPr/>
            </a:pPr>
            <a:r>
              <a:rPr lang="en-US" i="1" dirty="0" smtClean="0">
                <a:solidFill>
                  <a:srgbClr val="898989"/>
                </a:solidFill>
              </a:rPr>
              <a:t>University of </a:t>
            </a:r>
            <a:r>
              <a:rPr lang="en-US" i="1" dirty="0" err="1" smtClean="0">
                <a:solidFill>
                  <a:srgbClr val="898989"/>
                </a:solidFill>
              </a:rPr>
              <a:t>Twente</a:t>
            </a:r>
            <a:r>
              <a:rPr lang="en-US" i="1" dirty="0" smtClean="0">
                <a:solidFill>
                  <a:srgbClr val="898989"/>
                </a:solidFill>
              </a:rPr>
              <a:t> Symposium</a:t>
            </a:r>
            <a:r>
              <a:rPr lang="en-US" dirty="0" smtClean="0">
                <a:solidFill>
                  <a:srgbClr val="898989"/>
                </a:solidFill>
              </a:rPr>
              <a:t> </a:t>
            </a:r>
          </a:p>
          <a:p>
            <a:pPr>
              <a:defRPr/>
            </a:pPr>
            <a:r>
              <a:rPr lang="en-US" sz="2800" dirty="0" smtClean="0">
                <a:solidFill>
                  <a:srgbClr val="898989"/>
                </a:solidFill>
              </a:rPr>
              <a:t> </a:t>
            </a:r>
            <a:r>
              <a:rPr lang="en-US" sz="2800" dirty="0"/>
              <a:t>Van der </a:t>
            </a:r>
            <a:r>
              <a:rPr lang="en-US" sz="2800" dirty="0" err="1"/>
              <a:t>Valk</a:t>
            </a:r>
            <a:r>
              <a:rPr lang="en-US" sz="2800" dirty="0"/>
              <a:t> </a:t>
            </a:r>
            <a:r>
              <a:rPr lang="en-US" sz="2800" dirty="0" smtClean="0"/>
              <a:t>Hotel </a:t>
            </a:r>
            <a:r>
              <a:rPr lang="en-US" sz="2800" dirty="0"/>
              <a:t>Schiphol, </a:t>
            </a:r>
            <a:r>
              <a:rPr lang="en-US" sz="2800" dirty="0" smtClean="0"/>
              <a:t>Netherlands</a:t>
            </a:r>
          </a:p>
          <a:p>
            <a:pPr>
              <a:defRPr/>
            </a:pPr>
            <a:r>
              <a:rPr lang="en-US" sz="2800" dirty="0" smtClean="0">
                <a:solidFill>
                  <a:srgbClr val="898989"/>
                </a:solidFill>
              </a:rPr>
              <a:t>September 17, 2013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0" y="531813"/>
            <a:ext cx="8686800" cy="1143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δ</a:t>
            </a:r>
            <a:r>
              <a:rPr lang="en-US" dirty="0" smtClean="0"/>
              <a:t>- plot for Pain Item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graphicFrame>
        <p:nvGraphicFramePr>
          <p:cNvPr id="2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2224962"/>
              </p:ext>
            </p:extLst>
          </p:nvPr>
        </p:nvGraphicFramePr>
        <p:xfrm>
          <a:off x="560231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88409D-A326-473C-A69C-DACB6A208F84}" type="slidenum">
              <a:rPr 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8039" y="6305976"/>
            <a:ext cx="7124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 axis = 0 -5 categories; y axis = </a:t>
            </a:r>
            <a:r>
              <a:rPr lang="en-US" dirty="0" err="1"/>
              <a:t>a</a:t>
            </a:r>
            <a:r>
              <a:rPr lang="en-US" baseline="-25000" dirty="0" err="1"/>
              <a:t>k</a:t>
            </a:r>
            <a:r>
              <a:rPr lang="en-US" dirty="0"/>
              <a:t> – a</a:t>
            </a:r>
            <a:r>
              <a:rPr lang="en-US" baseline="-25000" dirty="0"/>
              <a:t>0</a:t>
            </a:r>
            <a:r>
              <a:rPr lang="en-US" dirty="0"/>
              <a:t> category severity</a:t>
            </a:r>
            <a:endParaRPr lang="en-US" u="sng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4000" dirty="0" smtClean="0"/>
              <a:t>Alternatives to Logistic/Normal-</a:t>
            </a:r>
            <a:r>
              <a:rPr lang="en-US" sz="4000" dirty="0" err="1" smtClean="0"/>
              <a:t>Ogive</a:t>
            </a:r>
            <a:r>
              <a:rPr lang="en-US" sz="4000" dirty="0" smtClean="0"/>
              <a:t> for Item Response Curves 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505619" y="1275009"/>
            <a:ext cx="8132762" cy="3959822"/>
          </a:xfrm>
        </p:spPr>
        <p:txBody>
          <a:bodyPr/>
          <a:lstStyle/>
          <a:p>
            <a:r>
              <a:rPr lang="en-US" dirty="0" smtClean="0"/>
              <a:t>“Positive trait” item response models</a:t>
            </a:r>
          </a:p>
          <a:p>
            <a:pPr lvl="1"/>
            <a:r>
              <a:rPr lang="en-US" dirty="0" smtClean="0"/>
              <a:t>Alcohol dependency (below average level of alcohol dependency is not meaningful)</a:t>
            </a:r>
          </a:p>
          <a:p>
            <a:r>
              <a:rPr lang="en-US" dirty="0" smtClean="0"/>
              <a:t>Latent trait scale begins at theta = 0</a:t>
            </a:r>
          </a:p>
          <a:p>
            <a:pPr lvl="1"/>
            <a:r>
              <a:rPr lang="en-US" dirty="0" smtClean="0"/>
              <a:t>Log-logistic (with </a:t>
            </a:r>
            <a:r>
              <a:rPr lang="en-US" i="1" dirty="0" smtClean="0"/>
              <a:t>B</a:t>
            </a:r>
            <a:r>
              <a:rPr lang="en-US" dirty="0" smtClean="0"/>
              <a:t> = 1 is </a:t>
            </a:r>
            <a:r>
              <a:rPr lang="en-US" dirty="0" err="1" smtClean="0"/>
              <a:t>Rasch’s</a:t>
            </a:r>
            <a:r>
              <a:rPr lang="en-US" dirty="0" smtClean="0"/>
              <a:t> original item response model)</a:t>
            </a:r>
          </a:p>
          <a:p>
            <a:pPr lvl="1"/>
            <a:r>
              <a:rPr lang="en-US" dirty="0" smtClean="0"/>
              <a:t>Lognormal (similar to Steven’s psychophysical stimulus-response function)</a:t>
            </a:r>
          </a:p>
          <a:p>
            <a:pPr lvl="1"/>
            <a:r>
              <a:rPr lang="en-US" dirty="0" err="1" smtClean="0"/>
              <a:t>Weibull</a:t>
            </a:r>
            <a:r>
              <a:rPr lang="en-US" dirty="0" smtClean="0"/>
              <a:t> (frequently used in biostatistics)</a:t>
            </a:r>
          </a:p>
          <a:p>
            <a:r>
              <a:rPr lang="en-US" dirty="0" smtClean="0"/>
              <a:t>Markov Chain Monte Carlo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D134728-B5E6-48ED-910B-489C0FBA9F82}" type="slidenum">
              <a:rPr 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5619" y="6396335"/>
            <a:ext cx="74955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Lucke</a:t>
            </a:r>
            <a:r>
              <a:rPr lang="en-US" sz="2000" dirty="0" smtClean="0"/>
              <a:t>, J. F.   http</a:t>
            </a:r>
            <a:r>
              <a:rPr lang="en-US" sz="2000" dirty="0"/>
              <a:t>://works.bepress.com/joseph_lucke/34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67047" y="68264"/>
            <a:ext cx="8229600" cy="1143000"/>
          </a:xfrm>
        </p:spPr>
        <p:txBody>
          <a:bodyPr/>
          <a:lstStyle/>
          <a:p>
            <a:r>
              <a:rPr lang="en-US" dirty="0" smtClean="0"/>
              <a:t>CAHPS® Health Plan Survey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99231" y="1417638"/>
            <a:ext cx="8745538" cy="4525963"/>
          </a:xfrm>
        </p:spPr>
        <p:txBody>
          <a:bodyPr/>
          <a:lstStyle/>
          <a:p>
            <a:r>
              <a:rPr lang="en-US" dirty="0" smtClean="0"/>
              <a:t>35,572 adults in 131 plans (n = 271 per plan)</a:t>
            </a:r>
          </a:p>
          <a:p>
            <a:r>
              <a:rPr lang="en-US" i="1" dirty="0" smtClean="0"/>
              <a:t>Never</a:t>
            </a:r>
            <a:r>
              <a:rPr lang="en-US" dirty="0" smtClean="0"/>
              <a:t>/</a:t>
            </a:r>
            <a:r>
              <a:rPr lang="en-US" i="1" dirty="0" smtClean="0"/>
              <a:t>Sometimes</a:t>
            </a:r>
            <a:r>
              <a:rPr lang="en-US" dirty="0" smtClean="0"/>
              <a:t>/</a:t>
            </a:r>
            <a:r>
              <a:rPr lang="en-US" i="1" dirty="0" smtClean="0"/>
              <a:t>Usually</a:t>
            </a:r>
            <a:r>
              <a:rPr lang="en-US" dirty="0" smtClean="0"/>
              <a:t>/</a:t>
            </a:r>
            <a:r>
              <a:rPr lang="en-US" i="1" dirty="0" smtClean="0"/>
              <a:t>Always</a:t>
            </a:r>
            <a:r>
              <a:rPr lang="en-US" dirty="0" smtClean="0"/>
              <a:t> items</a:t>
            </a:r>
          </a:p>
          <a:p>
            <a:pPr lvl="1"/>
            <a:r>
              <a:rPr lang="en-US" sz="2400" dirty="0" smtClean="0"/>
              <a:t>Got help/advice needed when phoned</a:t>
            </a:r>
          </a:p>
          <a:p>
            <a:pPr lvl="1"/>
            <a:r>
              <a:rPr lang="en-US" sz="2400" dirty="0" smtClean="0"/>
              <a:t>Got appointment for routine care as soon as wanted</a:t>
            </a:r>
          </a:p>
          <a:p>
            <a:pPr lvl="1"/>
            <a:r>
              <a:rPr lang="en-US" sz="2400" dirty="0" smtClean="0"/>
              <a:t>Got appointment when ill or injured as soon wanted</a:t>
            </a:r>
          </a:p>
          <a:p>
            <a:pPr lvl="1"/>
            <a:r>
              <a:rPr lang="en-US" sz="2400" dirty="0" smtClean="0"/>
              <a:t>Doctors listed carefully to you</a:t>
            </a:r>
          </a:p>
          <a:p>
            <a:pPr lvl="1"/>
            <a:r>
              <a:rPr lang="en-US" sz="2400" dirty="0" smtClean="0"/>
              <a:t>Doctors explained things so you could understand</a:t>
            </a:r>
          </a:p>
          <a:p>
            <a:pPr lvl="1"/>
            <a:r>
              <a:rPr lang="en-US" sz="2400" dirty="0" smtClean="0"/>
              <a:t>Doctors respect what you had to say</a:t>
            </a:r>
          </a:p>
          <a:p>
            <a:pPr lvl="1"/>
            <a:r>
              <a:rPr lang="en-US" sz="2400" dirty="0" smtClean="0"/>
              <a:t>Doctors spent enough time with you</a:t>
            </a:r>
          </a:p>
          <a:p>
            <a:pPr lvl="1"/>
            <a:r>
              <a:rPr lang="en-US" sz="2400" dirty="0" smtClean="0"/>
              <a:t>Office staff treated you with courtesy and respect</a:t>
            </a:r>
          </a:p>
          <a:p>
            <a:pPr lvl="1"/>
            <a:r>
              <a:rPr lang="en-US" sz="2400" dirty="0" smtClean="0"/>
              <a:t>Office staff helpful</a:t>
            </a:r>
          </a:p>
          <a:p>
            <a:pPr lvl="1"/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5BF5D1-6C23-45B6-A411-F75A2D3E4822}" type="slidenum">
              <a:rPr 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Group-Level </a:t>
            </a:r>
            <a:r>
              <a:rPr lang="en-US" dirty="0" smtClean="0"/>
              <a:t>Modeling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762751"/>
            <a:ext cx="5904963" cy="3951288"/>
          </a:xfrm>
        </p:spPr>
        <p:txBody>
          <a:bodyPr/>
          <a:lstStyle/>
          <a:p>
            <a:r>
              <a:rPr lang="en-US" sz="2800" dirty="0" smtClean="0"/>
              <a:t>Analogous to person-based IRT</a:t>
            </a:r>
          </a:p>
          <a:p>
            <a:endParaRPr lang="en-US" sz="2800" dirty="0" smtClean="0"/>
          </a:p>
          <a:p>
            <a:r>
              <a:rPr lang="en-US" sz="2800" dirty="0" smtClean="0"/>
              <a:t>Estimate relationships between group trait level and proportion of group members (patients) that endorse each item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Reise</a:t>
            </a:r>
            <a:r>
              <a:rPr lang="en-US" dirty="0" smtClean="0"/>
              <a:t>, Meijer et al., 2006, </a:t>
            </a:r>
            <a:r>
              <a:rPr lang="en-US" u="sng" dirty="0" smtClean="0"/>
              <a:t>Multi </a:t>
            </a:r>
            <a:r>
              <a:rPr lang="en-US" u="sng" dirty="0" err="1" smtClean="0"/>
              <a:t>Beh</a:t>
            </a:r>
            <a:r>
              <a:rPr lang="en-US" u="sng" dirty="0" smtClean="0"/>
              <a:t> Res</a:t>
            </a:r>
            <a:endParaRPr lang="en-US" u="sng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1543" y="2007436"/>
            <a:ext cx="1816913" cy="173095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6F073-8C01-43B6-9714-7190A590179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3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41288" y="90488"/>
            <a:ext cx="9002712" cy="132715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Items </a:t>
            </a:r>
            <a:r>
              <a:rPr lang="en-US" dirty="0" smtClean="0"/>
              <a:t>Do Not Discriminate Between Groups As Well as Among Persons  </a:t>
            </a:r>
            <a:br>
              <a:rPr lang="en-US" dirty="0" smtClean="0"/>
            </a:br>
            <a:endParaRPr lang="en-US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8746180"/>
              </p:ext>
            </p:extLst>
          </p:nvPr>
        </p:nvGraphicFramePr>
        <p:xfrm>
          <a:off x="488950" y="1854200"/>
          <a:ext cx="8197851" cy="4692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2617"/>
                <a:gridCol w="2732617"/>
                <a:gridCol w="2732617"/>
              </a:tblGrid>
              <a:tr h="45021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Item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Person-Level Discrimination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Group (Plan) Level Discrimination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</a:tr>
              <a:tr h="45021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C1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0.83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0.13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</a:tr>
              <a:tr h="45021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C2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0.76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0.13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</a:tr>
              <a:tr h="45021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C3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0.68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0.12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</a:tr>
              <a:tr h="45021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C4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1.78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0.14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</a:tr>
              <a:tr h="45021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C5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1.16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0.10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</a:tr>
              <a:tr h="45021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C6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1.83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0.13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</a:tr>
              <a:tr h="45021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C7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1.50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0.18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</a:tr>
              <a:tr h="45021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C8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1.22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0.14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</a:tr>
              <a:tr h="45021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C9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1.37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0.14</a:t>
                      </a:r>
                      <a:endParaRPr lang="en-US" sz="1800" dirty="0"/>
                    </a:p>
                  </a:txBody>
                  <a:tcPr marL="91445" marR="91445" marT="45724" marB="45724"/>
                </a:tc>
              </a:tr>
            </a:tbl>
          </a:graphicData>
        </a:graphic>
      </p:graphicFrame>
      <p:sp>
        <p:nvSpPr>
          <p:cNvPr id="1745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BF1A1D-5AD7-4F05-B74F-F000A4818E58}" type="slidenum">
              <a:rPr 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Plan-level Scale Information and SE for 9-Item Scale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001833-521B-458A-8D18-22FFC8241255}" type="slidenum">
              <a:rPr 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pic>
        <p:nvPicPr>
          <p:cNvPr id="18436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31938"/>
            <a:ext cx="9144000" cy="564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Standard Error for Each Plan Depends Upon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21972" y="2174875"/>
            <a:ext cx="4991657" cy="3951288"/>
          </a:xfrm>
        </p:spPr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Plan’s estimated theta</a:t>
            </a:r>
          </a:p>
          <a:p>
            <a:endParaRPr lang="en-US" sz="3200" dirty="0" smtClean="0"/>
          </a:p>
          <a:p>
            <a:r>
              <a:rPr lang="en-US" sz="3200" dirty="0"/>
              <a:t>Number of </a:t>
            </a:r>
            <a:r>
              <a:rPr lang="en-US" sz="3200" dirty="0" smtClean="0"/>
              <a:t>respondents </a:t>
            </a:r>
            <a:endParaRPr lang="en-US" sz="3200" dirty="0"/>
          </a:p>
          <a:p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630" y="3497303"/>
            <a:ext cx="3657600" cy="241401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6F073-8C01-43B6-9714-7190A590179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46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51515" y="457200"/>
            <a:ext cx="9144000" cy="1143000"/>
          </a:xfrm>
        </p:spPr>
        <p:txBody>
          <a:bodyPr/>
          <a:lstStyle/>
          <a:p>
            <a:r>
              <a:rPr lang="en-US" sz="4000" dirty="0" smtClean="0">
                <a:latin typeface="Comic Sans MS" panose="030F0702030302020204" pitchFamily="66" charset="0"/>
              </a:rPr>
              <a:t>Multidimensional and Other Hierarchical Item Factor Models</a:t>
            </a:r>
            <a:br>
              <a:rPr lang="en-US" sz="4000" dirty="0" smtClean="0">
                <a:latin typeface="Comic Sans MS" panose="030F0702030302020204" pitchFamily="66" charset="0"/>
              </a:rPr>
            </a:br>
            <a:endParaRPr lang="en-US" sz="4000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dirty="0" smtClean="0">
                <a:hlinkClick r:id="rId2"/>
              </a:rPr>
              <a:t>https://www.facebook.com/groups/370354816400530/members/</a:t>
            </a:r>
            <a:endParaRPr lang="en-US" sz="2200" dirty="0" smtClean="0"/>
          </a:p>
          <a:p>
            <a:r>
              <a:rPr lang="en-US" dirty="0" smtClean="0"/>
              <a:t>Multidimensional nominal models</a:t>
            </a:r>
          </a:p>
          <a:p>
            <a:pPr lvl="1"/>
            <a:r>
              <a:rPr lang="en-US" dirty="0" smtClean="0"/>
              <a:t>Historically not easy to do, but IRTPRO makes it easier</a:t>
            </a:r>
          </a:p>
          <a:p>
            <a:r>
              <a:rPr lang="en-US" dirty="0" err="1" smtClean="0"/>
              <a:t>Cai</a:t>
            </a:r>
            <a:r>
              <a:rPr lang="en-US" dirty="0" smtClean="0"/>
              <a:t>, L.  (2010).  A two-tier full-information item factor analysis model with applications.  </a:t>
            </a:r>
            <a:r>
              <a:rPr lang="en-US" dirty="0" err="1" smtClean="0"/>
              <a:t>Psychometrika</a:t>
            </a:r>
            <a:r>
              <a:rPr lang="en-US" dirty="0" smtClean="0"/>
              <a:t>, 75, 581-612.</a:t>
            </a:r>
          </a:p>
          <a:p>
            <a:pPr lvl="1"/>
            <a:r>
              <a:rPr lang="en-US" dirty="0" smtClean="0"/>
              <a:t>Includes correlated traits multidimensional IRT, </a:t>
            </a:r>
            <a:r>
              <a:rPr lang="en-US" dirty="0" err="1" smtClean="0"/>
              <a:t>bifactor</a:t>
            </a:r>
            <a:r>
              <a:rPr lang="en-US" dirty="0" smtClean="0"/>
              <a:t> model, and </a:t>
            </a:r>
            <a:r>
              <a:rPr lang="en-US" dirty="0" err="1" smtClean="0"/>
              <a:t>testlet</a:t>
            </a:r>
            <a:r>
              <a:rPr lang="en-US" dirty="0" smtClean="0"/>
              <a:t> response theory models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A8F4F2-65B6-4916-BCB3-0F2E6BE29D13}" type="slidenum">
              <a:rPr 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FC41D9-D86E-4992-B1F4-E4A5478CE509}" type="slidenum">
              <a:rPr 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sz="1400" smtClean="0">
              <a:latin typeface="Times New Roman" panose="02020603050405020304" pitchFamily="18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76200" y="152400"/>
            <a:ext cx="9258300" cy="1143000"/>
          </a:xfrm>
        </p:spPr>
        <p:txBody>
          <a:bodyPr/>
          <a:lstStyle/>
          <a:p>
            <a:r>
              <a:rPr lang="en-US" sz="4000" smtClean="0"/>
              <a:t> </a:t>
            </a:r>
            <a:r>
              <a:rPr lang="en-US" sz="6000" smtClean="0">
                <a:latin typeface="Comic Sans MS" panose="030F0702030302020204" pitchFamily="66" charset="0"/>
              </a:rPr>
              <a:t>Questions? </a:t>
            </a:r>
            <a:endParaRPr lang="en-US" sz="4000" smtClean="0">
              <a:latin typeface="Comic Sans MS" panose="030F0702030302020204" pitchFamily="66" charset="0"/>
            </a:endParaRPr>
          </a:p>
        </p:txBody>
      </p:sp>
      <p:pic>
        <p:nvPicPr>
          <p:cNvPr id="21508" name="Picture 3" descr="hays-burning-text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400" y="2003425"/>
            <a:ext cx="4967288" cy="246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Presentation is Dedicated to Last Night’s Hero (Santa Claus)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6F073-8C01-43B6-9714-7190A590179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743" y="1835865"/>
            <a:ext cx="6003701" cy="452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12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Five Future Areas of  Opportunity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Person fit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Distributional Issues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Presence/severity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Group-level Models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Multidimensional IRT/Hierarchical Models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58CBF0E-9AD1-4BB5-A273-06F6BD2A43C6}" type="slidenum">
              <a:rPr 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65225"/>
          </a:xfrm>
        </p:spPr>
        <p:txBody>
          <a:bodyPr/>
          <a:lstStyle/>
          <a:p>
            <a:r>
              <a:rPr lang="en-US" smtClean="0">
                <a:latin typeface="Comic Sans MS" panose="030F0702030302020204" pitchFamily="66" charset="0"/>
              </a:rPr>
              <a:t>Person Fit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925513"/>
            <a:ext cx="8229600" cy="5200650"/>
          </a:xfrm>
        </p:spPr>
        <p:txBody>
          <a:bodyPr/>
          <a:lstStyle/>
          <a:p>
            <a:r>
              <a:rPr lang="en-US" smtClean="0">
                <a:latin typeface="Comic Sans MS" panose="030F0702030302020204" pitchFamily="66" charset="0"/>
              </a:rPr>
              <a:t>Large negative Z</a:t>
            </a:r>
            <a:r>
              <a:rPr lang="en-US" baseline="-25000" smtClean="0">
                <a:latin typeface="Comic Sans MS" panose="030F0702030302020204" pitchFamily="66" charset="0"/>
              </a:rPr>
              <a:t>L</a:t>
            </a:r>
            <a:r>
              <a:rPr lang="en-US" smtClean="0">
                <a:latin typeface="Comic Sans MS" panose="030F0702030302020204" pitchFamily="66" charset="0"/>
              </a:rPr>
              <a:t> values indicate misfit.</a:t>
            </a:r>
          </a:p>
          <a:p>
            <a:endParaRPr lang="en-US" sz="2800" smtClean="0">
              <a:latin typeface="Comic Sans MS" panose="030F0702030302020204" pitchFamily="66" charset="0"/>
            </a:endParaRPr>
          </a:p>
          <a:p>
            <a:pPr lvl="1"/>
            <a:r>
              <a:rPr lang="en-US" smtClean="0">
                <a:latin typeface="Comic Sans MS" panose="030F0702030302020204" pitchFamily="66" charset="0"/>
              </a:rPr>
              <a:t>one person who responded to 14 of the PROMIS physical functioning items had a Z</a:t>
            </a:r>
            <a:r>
              <a:rPr lang="en-US" baseline="-25000" smtClean="0">
                <a:latin typeface="Comic Sans MS" panose="030F0702030302020204" pitchFamily="66" charset="0"/>
              </a:rPr>
              <a:t>L</a:t>
            </a:r>
            <a:r>
              <a:rPr lang="en-US" smtClean="0">
                <a:latin typeface="Comic Sans MS" panose="030F0702030302020204" pitchFamily="66" charset="0"/>
              </a:rPr>
              <a:t> = -3.13</a:t>
            </a:r>
          </a:p>
          <a:p>
            <a:pPr lvl="1"/>
            <a:endParaRPr lang="en-US" smtClean="0">
              <a:latin typeface="Comic Sans MS" panose="030F0702030302020204" pitchFamily="66" charset="0"/>
            </a:endParaRPr>
          </a:p>
          <a:p>
            <a:pPr lvl="1"/>
            <a:r>
              <a:rPr lang="en-US" smtClean="0">
                <a:latin typeface="Comic Sans MS" panose="030F0702030302020204" pitchFamily="66" charset="0"/>
              </a:rPr>
              <a:t>For 13 items the person could do the activity (including running 5 miles) </a:t>
            </a:r>
            <a:r>
              <a:rPr lang="en-US" i="1" smtClean="0">
                <a:latin typeface="Comic Sans MS" panose="030F0702030302020204" pitchFamily="66" charset="0"/>
              </a:rPr>
              <a:t>without any difficulty</a:t>
            </a:r>
            <a:r>
              <a:rPr lang="en-US" smtClean="0">
                <a:latin typeface="Comic Sans MS" panose="030F0702030302020204" pitchFamily="66" charset="0"/>
              </a:rPr>
              <a:t>.</a:t>
            </a:r>
          </a:p>
          <a:p>
            <a:pPr lvl="1"/>
            <a:endParaRPr lang="en-US" smtClean="0">
              <a:latin typeface="Comic Sans MS" panose="030F0702030302020204" pitchFamily="66" charset="0"/>
            </a:endParaRPr>
          </a:p>
          <a:p>
            <a:pPr lvl="2"/>
            <a:r>
              <a:rPr lang="en-US" smtClean="0">
                <a:latin typeface="Comic Sans MS" panose="030F0702030302020204" pitchFamily="66" charset="0"/>
              </a:rPr>
              <a:t>But this person reported </a:t>
            </a:r>
            <a:r>
              <a:rPr lang="en-US" i="1" smtClean="0">
                <a:latin typeface="Comic Sans MS" panose="030F0702030302020204" pitchFamily="66" charset="0"/>
              </a:rPr>
              <a:t>a little difficulty </a:t>
            </a:r>
            <a:r>
              <a:rPr lang="en-US" smtClean="0">
                <a:latin typeface="Comic Sans MS" panose="030F0702030302020204" pitchFamily="66" charset="0"/>
              </a:rPr>
              <a:t> being out of bed for most of the day.</a:t>
            </a:r>
          </a:p>
          <a:p>
            <a:pPr lvl="1"/>
            <a:endParaRPr lang="en-US" sz="2400" i="1" smtClean="0">
              <a:latin typeface="Comic Sans MS" panose="030F0702030302020204" pitchFamily="66" charset="0"/>
            </a:endParaRPr>
          </a:p>
          <a:p>
            <a:pPr lvl="1"/>
            <a:endParaRPr lang="en-US" sz="2400" smtClean="0">
              <a:latin typeface="Comic Sans MS" panose="030F0702030302020204" pitchFamily="66" charset="0"/>
            </a:endParaRPr>
          </a:p>
          <a:p>
            <a:pPr lvl="1"/>
            <a:endParaRPr lang="en-US" sz="2400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2825"/>
          </a:xfrm>
        </p:spPr>
        <p:txBody>
          <a:bodyPr/>
          <a:lstStyle/>
          <a:p>
            <a:r>
              <a:rPr lang="en-US" smtClean="0">
                <a:latin typeface="Comic Sans MS" panose="030F0702030302020204" pitchFamily="66" charset="0"/>
              </a:rPr>
              <a:t>Person Fit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93688" y="1000125"/>
            <a:ext cx="8393112" cy="5126038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3400" dirty="0" smtClean="0">
                <a:latin typeface="Comic Sans MS" pitchFamily="66" charset="0"/>
              </a:rPr>
              <a:t>Item misfit significantly associated with</a:t>
            </a:r>
          </a:p>
          <a:p>
            <a:pPr marL="0" indent="0">
              <a:buFont typeface="Arial" charset="0"/>
              <a:buNone/>
              <a:defRPr/>
            </a:pPr>
            <a:endParaRPr lang="en-US" sz="2800" dirty="0" smtClean="0">
              <a:latin typeface="Comic Sans MS" pitchFamily="66" charset="0"/>
            </a:endParaRPr>
          </a:p>
          <a:p>
            <a:pPr lvl="1">
              <a:buFont typeface="Arial" charset="0"/>
              <a:buChar char="–"/>
              <a:defRPr/>
            </a:pPr>
            <a:r>
              <a:rPr lang="en-US" i="1" dirty="0" smtClean="0">
                <a:latin typeface="Comic Sans MS" pitchFamily="66" charset="0"/>
              </a:rPr>
              <a:t>Less than high school education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M</a:t>
            </a:r>
            <a:r>
              <a:rPr lang="en-US" i="1" dirty="0" smtClean="0">
                <a:latin typeface="Comic Sans MS" pitchFamily="66" charset="0"/>
              </a:rPr>
              <a:t>ore chronic conditions</a:t>
            </a:r>
            <a:r>
              <a:rPr lang="en-US" dirty="0" smtClean="0">
                <a:latin typeface="Comic Sans MS" pitchFamily="66" charset="0"/>
              </a:rPr>
              <a:t> </a:t>
            </a:r>
          </a:p>
          <a:p>
            <a:pPr lvl="1">
              <a:buFont typeface="Arial" charset="0"/>
              <a:buChar char="–"/>
              <a:defRPr/>
            </a:pPr>
            <a:r>
              <a:rPr lang="en-US" i="1" dirty="0" smtClean="0">
                <a:latin typeface="Comic Sans MS" pitchFamily="66" charset="0"/>
              </a:rPr>
              <a:t>Non-white </a:t>
            </a:r>
          </a:p>
          <a:p>
            <a:pPr lvl="1">
              <a:buFont typeface="Arial" charset="0"/>
              <a:buChar char="–"/>
              <a:defRPr/>
            </a:pPr>
            <a:endParaRPr lang="en-US" i="1" dirty="0">
              <a:latin typeface="Comic Sans MS" pitchFamily="66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US" dirty="0" smtClean="0">
                <a:latin typeface="Comic Sans MS" pitchFamily="66" charset="0"/>
              </a:rPr>
              <a:t>Including response time in the model  lead to significant associations for: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i="1" dirty="0" smtClean="0">
                <a:latin typeface="Comic Sans MS" pitchFamily="66" charset="0"/>
              </a:rPr>
              <a:t>Longer response time </a:t>
            </a:r>
          </a:p>
          <a:p>
            <a:pPr lvl="1">
              <a:buFont typeface="Arial" charset="0"/>
              <a:buChar char="–"/>
              <a:defRPr/>
            </a:pPr>
            <a:r>
              <a:rPr lang="en-US" i="1" dirty="0" smtClean="0">
                <a:latin typeface="Comic Sans MS" pitchFamily="66" charset="0"/>
              </a:rPr>
              <a:t>More chronic conditions</a:t>
            </a:r>
          </a:p>
          <a:p>
            <a:pPr lvl="1">
              <a:buFont typeface="Arial" charset="0"/>
              <a:buChar char="–"/>
              <a:defRPr/>
            </a:pPr>
            <a:r>
              <a:rPr lang="en-US" i="1" dirty="0">
                <a:latin typeface="Comic Sans MS" pitchFamily="66" charset="0"/>
              </a:rPr>
              <a:t> </a:t>
            </a:r>
            <a:r>
              <a:rPr lang="en-US" i="1" dirty="0" smtClean="0">
                <a:latin typeface="Comic Sans MS" pitchFamily="66" charset="0"/>
              </a:rPr>
              <a:t>Younger age </a:t>
            </a:r>
            <a:endParaRPr lang="en-US" dirty="0" smtClean="0">
              <a:latin typeface="Comic Sans MS" pitchFamily="66" charset="0"/>
            </a:endParaRPr>
          </a:p>
          <a:p>
            <a:pPr marL="457200" lvl="1" indent="0">
              <a:buFont typeface="Arial" charset="0"/>
              <a:buNone/>
              <a:defRPr/>
            </a:pPr>
            <a:endParaRPr lang="en-US" sz="2400" i="1" dirty="0" smtClean="0">
              <a:latin typeface="Comic Sans MS" pitchFamily="66" charset="0"/>
            </a:endParaRPr>
          </a:p>
          <a:p>
            <a:pPr lvl="1">
              <a:buFont typeface="Arial" charset="0"/>
              <a:buChar char="–"/>
              <a:defRPr/>
            </a:pPr>
            <a:endParaRPr lang="en-US" sz="2400" dirty="0" smtClean="0">
              <a:latin typeface="Comic Sans MS" pitchFamily="66" charset="0"/>
            </a:endParaRPr>
          </a:p>
          <a:p>
            <a:pPr lvl="1">
              <a:buFont typeface="Arial" charset="0"/>
              <a:buChar char="–"/>
              <a:defRPr/>
            </a:pPr>
            <a:endParaRPr lang="en-US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-47625"/>
            <a:ext cx="8229600" cy="1417638"/>
          </a:xfrm>
        </p:spPr>
        <p:txBody>
          <a:bodyPr/>
          <a:lstStyle/>
          <a:p>
            <a:r>
              <a:rPr lang="en-US" dirty="0" smtClean="0"/>
              <a:t>Distributional Issues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370013"/>
            <a:ext cx="8229600" cy="4525963"/>
          </a:xfrm>
        </p:spPr>
        <p:txBody>
          <a:bodyPr/>
          <a:lstStyle/>
          <a:p>
            <a:r>
              <a:rPr lang="en-US" dirty="0" smtClean="0"/>
              <a:t>Normal distribution for latent trait assumed in estimating item parameters using marginal ML </a:t>
            </a:r>
          </a:p>
          <a:p>
            <a:r>
              <a:rPr lang="en-US" dirty="0" smtClean="0"/>
              <a:t>Degree to which non-normality of latent distribution is consequential for IRT modeling </a:t>
            </a:r>
          </a:p>
          <a:p>
            <a:pPr lvl="1"/>
            <a:r>
              <a:rPr lang="en-US" dirty="0" smtClean="0"/>
              <a:t>Extent to which violating normality assumption distorts item slope and threshold parameters</a:t>
            </a:r>
          </a:p>
          <a:p>
            <a:r>
              <a:rPr lang="en-US" dirty="0" smtClean="0"/>
              <a:t>Ramsay Curve IRT (Carol Woods)</a:t>
            </a:r>
          </a:p>
          <a:p>
            <a:pPr lvl="1"/>
            <a:r>
              <a:rPr lang="en-US" dirty="0" smtClean="0"/>
              <a:t>Detects and adjusts for non-normal latent variables </a:t>
            </a:r>
          </a:p>
          <a:p>
            <a:pPr lvl="1"/>
            <a:r>
              <a:rPr lang="en-US" dirty="0" smtClean="0"/>
              <a:t>Need “enough” items and respondents</a:t>
            </a:r>
          </a:p>
          <a:p>
            <a:endParaRPr lang="en-US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EA2919-0BCF-4BCC-9560-8746FEF2D6A5}" type="slidenum">
              <a:rPr 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sz="1200" dirty="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/>
              <a:t>Memorial Symptom Assessment Scale</a:t>
            </a:r>
            <a:br>
              <a:rPr lang="en-US" dirty="0" smtClean="0"/>
            </a:br>
            <a:r>
              <a:rPr lang="en-US" dirty="0" smtClean="0"/>
              <a:t>Presence/Severity Example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(Liu </a:t>
            </a:r>
            <a:r>
              <a:rPr lang="en-US" sz="2000" dirty="0"/>
              <a:t>&amp; </a:t>
            </a:r>
            <a:r>
              <a:rPr lang="en-US" sz="2000" dirty="0" err="1"/>
              <a:t>Verkuilen</a:t>
            </a:r>
            <a:r>
              <a:rPr lang="en-US" sz="2000" dirty="0"/>
              <a:t>, 2013, </a:t>
            </a:r>
            <a:r>
              <a:rPr lang="en-US" sz="2000" u="sng" dirty="0"/>
              <a:t>Applied Psych </a:t>
            </a:r>
            <a:r>
              <a:rPr lang="en-US" sz="2000" u="sng" dirty="0" smtClean="0"/>
              <a:t>Measurement)</a:t>
            </a:r>
            <a:endParaRPr lang="en-US" sz="2000" u="sng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Did you have diarrhea in the past 2 weeks?</a:t>
            </a:r>
          </a:p>
          <a:p>
            <a:pPr lvl="1"/>
            <a:r>
              <a:rPr lang="en-US" dirty="0" smtClean="0"/>
              <a:t>No (0)</a:t>
            </a:r>
          </a:p>
          <a:p>
            <a:pPr lvl="1"/>
            <a:r>
              <a:rPr lang="en-US" dirty="0" smtClean="0"/>
              <a:t>Yes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How much did diarrhea bother or distress you?</a:t>
            </a:r>
          </a:p>
          <a:p>
            <a:pPr lvl="1"/>
            <a:r>
              <a:rPr lang="en-US" dirty="0" smtClean="0"/>
              <a:t>Not at all (1)</a:t>
            </a:r>
          </a:p>
          <a:p>
            <a:pPr lvl="1"/>
            <a:r>
              <a:rPr lang="en-US" dirty="0" smtClean="0"/>
              <a:t>A little bit (2)</a:t>
            </a:r>
          </a:p>
          <a:p>
            <a:pPr lvl="1"/>
            <a:r>
              <a:rPr lang="en-US" dirty="0" smtClean="0"/>
              <a:t>Somewhat (3)</a:t>
            </a:r>
          </a:p>
          <a:p>
            <a:pPr lvl="1"/>
            <a:r>
              <a:rPr lang="en-US" dirty="0" smtClean="0"/>
              <a:t>Quite a bit (4)</a:t>
            </a:r>
          </a:p>
          <a:p>
            <a:pPr lvl="1"/>
            <a:r>
              <a:rPr lang="en-US" dirty="0" smtClean="0"/>
              <a:t>Very much (5)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DFC633-B919-4CD5-BCE4-0B1B0C63DA15}" type="slidenum">
              <a:rPr 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/>
              <a:t>Presence/Severity Ordinal Scoring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89397" y="1327486"/>
            <a:ext cx="8654603" cy="47085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0 = No diarrhea in the past 2 weeks.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1 = Diarrhea and bothered/distressed not at all.</a:t>
            </a:r>
          </a:p>
          <a:p>
            <a:pPr marL="0" indent="0">
              <a:buNone/>
            </a:pPr>
            <a:r>
              <a:rPr lang="en-US" dirty="0" smtClean="0"/>
              <a:t>2 </a:t>
            </a:r>
            <a:r>
              <a:rPr lang="en-US" dirty="0"/>
              <a:t>= Diarrhea and bothered/distressed </a:t>
            </a:r>
            <a:r>
              <a:rPr lang="en-US" dirty="0" smtClean="0"/>
              <a:t>a little bit.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3 </a:t>
            </a:r>
            <a:r>
              <a:rPr lang="en-US" dirty="0"/>
              <a:t>= Diarrhea and bothered/distressed </a:t>
            </a:r>
            <a:r>
              <a:rPr lang="en-US" dirty="0" smtClean="0"/>
              <a:t>somewhat.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4 </a:t>
            </a:r>
            <a:r>
              <a:rPr lang="en-US" dirty="0"/>
              <a:t>= Diarrhea and bothered/distressed </a:t>
            </a:r>
            <a:r>
              <a:rPr lang="en-US" dirty="0" smtClean="0"/>
              <a:t>quite a bit.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5 </a:t>
            </a:r>
            <a:r>
              <a:rPr lang="en-US" dirty="0"/>
              <a:t>= Diarrhea and bothered/distressed </a:t>
            </a:r>
            <a:r>
              <a:rPr lang="en-US" dirty="0" smtClean="0"/>
              <a:t>very much.</a:t>
            </a:r>
            <a:endParaRPr lang="en-US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DFC633-B919-4CD5-BCE4-0B1B0C63DA15}" type="slidenum">
              <a:rPr 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92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4277" y="0"/>
            <a:ext cx="8686800" cy="1700571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δ</a:t>
            </a:r>
            <a:r>
              <a:rPr lang="en-US" dirty="0" smtClean="0"/>
              <a:t>- plot for Diarrhea item </a:t>
            </a:r>
            <a:br>
              <a:rPr lang="en-US" dirty="0" smtClean="0"/>
            </a:br>
            <a:r>
              <a:rPr lang="en-US" dirty="0" smtClean="0"/>
              <a:t>(Nominal Response Model)</a:t>
            </a:r>
            <a:br>
              <a:rPr lang="en-US" dirty="0" smtClean="0"/>
            </a:br>
            <a:endParaRPr lang="en-US" dirty="0" smtClean="0"/>
          </a:p>
        </p:txBody>
      </p:sp>
      <p:graphicFrame>
        <p:nvGraphicFramePr>
          <p:cNvPr id="2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709683"/>
              </p:ext>
            </p:extLst>
          </p:nvPr>
        </p:nvGraphicFramePr>
        <p:xfrm>
          <a:off x="663262" y="170057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16225B5-5135-4F11-B277-9B28DBC934D9}" type="slidenum">
              <a:rPr 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7583" y="6308079"/>
            <a:ext cx="7170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axis = 0 -5 categories; y axis =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k</a:t>
            </a:r>
            <a:r>
              <a:rPr lang="en-US" dirty="0" smtClean="0"/>
              <a:t> – a</a:t>
            </a:r>
            <a:r>
              <a:rPr lang="en-US" baseline="-25000" dirty="0" smtClean="0"/>
              <a:t>0</a:t>
            </a:r>
            <a:r>
              <a:rPr lang="en-US" dirty="0" smtClean="0"/>
              <a:t> category severity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9604</TotalTime>
  <Words>726</Words>
  <Application>Microsoft Office PowerPoint</Application>
  <PresentationFormat>On-screen Show (4:3)</PresentationFormat>
  <Paragraphs>159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ＭＳ Ｐゴシック</vt:lpstr>
      <vt:lpstr>ＭＳ Ｐゴシック</vt:lpstr>
      <vt:lpstr>Arial</vt:lpstr>
      <vt:lpstr>Calibri</vt:lpstr>
      <vt:lpstr>Comic Sans MS</vt:lpstr>
      <vt:lpstr>Times New Roman</vt:lpstr>
      <vt:lpstr>ヒラギノ角ゴ Pro W3</vt:lpstr>
      <vt:lpstr>Office Theme</vt:lpstr>
      <vt:lpstr>Remaining Challenges and What to Do Next: Undiscovered Areas </vt:lpstr>
      <vt:lpstr>This Presentation is Dedicated to Last Night’s Hero (Santa Claus)</vt:lpstr>
      <vt:lpstr>Five Future Areas of  Opportunity </vt:lpstr>
      <vt:lpstr>Person Fit</vt:lpstr>
      <vt:lpstr>Person Fit</vt:lpstr>
      <vt:lpstr>Distributional Issues</vt:lpstr>
      <vt:lpstr>Memorial Symptom Assessment Scale Presence/Severity Example</vt:lpstr>
      <vt:lpstr>Presence/Severity Ordinal Scoring</vt:lpstr>
      <vt:lpstr> δ- plot for Diarrhea item  (Nominal Response Model) </vt:lpstr>
      <vt:lpstr> δ- plot for Pain Item   </vt:lpstr>
      <vt:lpstr>Alternatives to Logistic/Normal-Ogive for Item Response Curves  </vt:lpstr>
      <vt:lpstr>CAHPS® Health Plan Survey </vt:lpstr>
      <vt:lpstr>Group-Level Modeling </vt:lpstr>
      <vt:lpstr> Items Do Not Discriminate Between Groups As Well as Among Persons   </vt:lpstr>
      <vt:lpstr>Health Plan-level Scale Information and SE for 9-Item Scale</vt:lpstr>
      <vt:lpstr> Standard Error for Each Plan Depends Upon</vt:lpstr>
      <vt:lpstr>Multidimensional and Other Hierarchical Item Factor Models </vt:lpstr>
      <vt:lpstr> Questions? </vt:lpstr>
    </vt:vector>
  </TitlesOfParts>
  <Company>RTI International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Patient-Reported Outcome Measures: Use in Medical Product Development to Support Labeling Claims</dc:title>
  <dc:creator>mmordin</dc:creator>
  <cp:lastModifiedBy>Ron Hays</cp:lastModifiedBy>
  <cp:revision>765</cp:revision>
  <cp:lastPrinted>2013-09-14T19:27:03Z</cp:lastPrinted>
  <dcterms:created xsi:type="dcterms:W3CDTF">2011-04-05T23:56:10Z</dcterms:created>
  <dcterms:modified xsi:type="dcterms:W3CDTF">2013-09-17T05:28:14Z</dcterms:modified>
</cp:coreProperties>
</file>