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1" r:id="rId3"/>
    <p:sldId id="269" r:id="rId4"/>
    <p:sldId id="264" r:id="rId5"/>
    <p:sldId id="265" r:id="rId6"/>
    <p:sldId id="263" r:id="rId7"/>
    <p:sldId id="267" r:id="rId8"/>
    <p:sldId id="260" r:id="rId9"/>
    <p:sldId id="266" r:id="rId1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>
      <p:cViewPr>
        <p:scale>
          <a:sx n="82" d="100"/>
          <a:sy n="82" d="100"/>
        </p:scale>
        <p:origin x="-810" y="-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FDFCD63-E314-435B-86D1-50E6A30AAB62}" type="datetimeFigureOut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3FBBD3-E99D-45AB-BC35-2B81E90FF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1741767-E280-4C9B-996F-9762DE745CAF}" type="datetimeFigureOut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D92DDD5-9B88-4ED1-9AEC-645613768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0E6C09-8895-429B-A797-36265FC2D1E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585F7-F5D0-4038-B305-52E8EBC05A1C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ADFFE-C556-4D1A-ABEF-8DB33FE3F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BE098-4515-40EA-AF55-00B36E1570CF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B79D4-5D49-4E40-8494-1088112DB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5A8A1-61C4-4963-8F1A-F1CBCB859B6E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A38B4-52AA-47B7-B6D5-475AE2FC4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B8A69-03EF-40E9-80F8-2617E2DA083B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E1891-0CEC-44D8-B221-D5FCB52AB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32115-EE79-458C-A74E-3B708BFF5A56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FDFF8-2F48-4F72-80D3-91B5CB74F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81E1C-8438-4476-99B8-FA8E46C8FE1F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B5FFF-260D-4AA6-B4CB-F88F5496C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6D626-7578-404D-9BC1-BC7F6C945E6A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0770E-8F34-453F-ADBC-F5BA9F978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B2731-8ED0-4235-9AE0-634BEA8A1DFB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FFA79-1448-47EE-B664-DCE13D4E6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7BDB8-B1E9-404F-9729-E93A590C9588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12F54-4119-429D-8727-B5A1671FA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92939-105B-414E-A3D3-E129535D695D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BF447-6939-4FEA-A3DA-32A75B1BE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E267B-FA40-499C-8859-364F7E2142E1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58F4E-53C8-443C-97E1-98331CE12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D9D83A-522F-4E48-99D4-481FD92C9BC6}" type="datetime1">
              <a:rPr lang="en-US"/>
              <a:pPr>
                <a:defRPr/>
              </a:pPr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6AC756-D809-4B51-8D37-7C84B1F9B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155575" y="25400"/>
            <a:ext cx="8988425" cy="3575050"/>
          </a:xfrm>
        </p:spPr>
        <p:txBody>
          <a:bodyPr/>
          <a:lstStyle/>
          <a:p>
            <a:r>
              <a:rPr lang="en-US" smtClean="0">
                <a:latin typeface="Comic Sans MS" pitchFamily="66" charset="0"/>
              </a:rPr>
              <a:t>Ron D. Hays (drhays@ucla.edu)</a:t>
            </a:r>
            <a:br>
              <a:rPr lang="en-US" smtClean="0">
                <a:latin typeface="Comic Sans MS" pitchFamily="66" charset="0"/>
              </a:rPr>
            </a:br>
            <a:r>
              <a:rPr lang="en-US" smtClean="0"/>
              <a:t>August 1, 2014 (12:24-12:32pm)</a:t>
            </a:r>
            <a:br>
              <a:rPr lang="en-US" smtClean="0"/>
            </a:br>
            <a:r>
              <a:rPr lang="en-US" sz="1400" smtClean="0">
                <a:latin typeface="Comic Sans MS" pitchFamily="66" charset="0"/>
              </a:rPr>
              <a:t>Powerpoint file posted at:</a:t>
            </a:r>
            <a:br>
              <a:rPr lang="en-US" sz="1400" smtClean="0">
                <a:latin typeface="Comic Sans MS" pitchFamily="66" charset="0"/>
              </a:rPr>
            </a:br>
            <a:r>
              <a:rPr lang="en-US" sz="1400" smtClean="0">
                <a:latin typeface="Comic Sans MS" pitchFamily="66" charset="0"/>
              </a:rPr>
              <a:t>http://gim.med.ucla.edu/FacultyPages/Hays/</a:t>
            </a:r>
            <a:br>
              <a:rPr lang="en-US" sz="1400" smtClean="0">
                <a:latin typeface="Comic Sans MS" pitchFamily="66" charset="0"/>
              </a:rPr>
            </a:br>
            <a:endParaRPr lang="en-US" sz="1400" smtClean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8229600" cy="3276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15363" name="AutoShape 2" descr="data:image/jpg;base64,/9j/4AAQSkZJRgABAQAAAQABAAD/2wBDAAkGBwgHBgkIBwgKCgkLDRYPDQwMDRsUFRAWIB0iIiAdHx8kKDQsJCYxJx8fLT0tMTU3Ojo6Iys/RD84QzQ5Ojf/2wBDAQoKCg0MDRoPDxo3JR8lNzc3Nzc3Nzc3Nzc3Nzc3Nzc3Nzc3Nzc3Nzc3Nzc3Nzc3Nzc3Nzc3Nzc3Nzc3Nzc3Nzf/wAARCACHAIcDASIAAhEBAxEB/8QAHAABAAEFAQEAAAAAAAAAAAAAAAYBAgQFBwMI/8QAPRAAAQMDAgIGCAQDCQEAAAAAAQACAwQFEQYhEjETIkFRYXEHFDKBkaGxwRVSYnMjMzQWJERygpOywtGi/8QAFAEBAAAAAAAAAAAAAAAAAAAAAP/EABQRAQAAAAAAAAAAAAAAAAAAAAD/2gAMAwEAAhEDEQA/AO4oiICIiAiIgIiICIiAiIgIiICIiAiIgIiICIiAqEgLR6m1DFZBTRCF9RWVkvRU1OwgdI7xJ2AGdz9ViMdcp2h1dXNi4tzDRswB4F7sk+YDUEl6RvevN9XCz25Gt8zhaeOChG7onynvnmfJ/wAjhewbSD2aanb5RN/8QZpuVIOdRD/uBVbcaV2zaiInweFjNlhGwjjHk0Kp9UkH8Snhef1RgoM5tRG72XA+SuEjTyOVqZKK3PH9HA0/mY3gPxGFjyW+VmXW64VEMnYyYmeM+YceL4OCCQhFGNKamF5FRFKxrKilmdBKGO4mFze1ru0FSYHKCqIiAiIgIiICoeSqqHkgjuoLDRX+dsNaJGvhAfDNE/hkidnm0+4fBYAsGo6Q8MN1o6+IDb1uAxye9zDg+eFJMf39x/R91mDkghrotRRbPs8MvjBXNPyc0LxdU3pmePT1dn9EsLv+6m5CsdughIrbvgu/s9cvIuhz/wA16x1V8f7Fgnb+7VxM+hKlpG6twgjsceo5thTW2l8ZKh8x+DWtHzXpLpysr2cF0vVSYj7cNGxsDHDuJ3cR71v2jBV73YYSgjkVPRWmrpaWjijp6eNjg1jNhzG/ifFbh17tsRDZK6mY7udM0H6qrn08VPxzNbw56xI7O1fPbdE3W5zTVFFbhFA+Vzounl4TwE5HVAJG2OaD6Oiq4Zmh0UjHNPIhwIK9wc8l82RU2pNGTNnkbU0kIcAZoXdJD5OA+4XX9D6wbfIOjqA1lSwAuDT1XjlxN8M9nYgmqKjSCMhEFUREBUPJVQ8kGCf6/wD0fdZg5LDftXD/ACH6hZY5IGQrHFRPRdNfYLvfvxKvnqbaKjo6BlQ7ie0AkuOcZI3xk/l96tuOppI79dqBtVBSw22jbNJLNCZMukaS04BBwzhJI34s42xlBKiVRQLReujcNNz3i/VdM4Cq9WjioqWQu4s4aMAuLi7IIAAWVfvSFb6DTU92t0M9U9lQaQQvhcwxz/lkBwW8/oO1BM1bIeofJQHUHpHfaZjGyzTiZlP6xNDWzsgMbAXcsF2XkDZvzyVOIallXRxVMOTHNG2RmRg8LhkfIoNVcmvqa2GkH8pw4nePgt3SUMUMYAaPgtUd7zH+391IG8ggw663U9VA+KWNr2uaWlrhkEHsIXDLtTSaA1pF0HF+HyHpom59lpOHt93/AIvoArk3p1pG+o26rA68c7mZ8C3P/VB0211AqKVj2uyCAQe9FHPRxWmr03RSHc9EG/Db7IgmCIiAiIgwZdq1h/SfssiORkgcGPa4tPC7Bzg9x8VjVJxWReR+y5xqu7nT+odTz0LXQ1FTamtZK0jrVDejbHgY9rE2d+ePBBKNHUd7obnfPxikhjjrKs1UMsNSJGDLWt4MEBw9nOcY3UWfYqK8a51JU6k01XS0UlPGKSWSlc7PRNIfwOaTgu24RzPyW00/riitmmrK/Ut0mlq62kE5eaYucc7k4jbgNbyyR8Vv6nV+naZ8IqbzQQtna10LnzgdID2jw5b8t0HLrRSXag0VDQUVnu9L0d4L6p0VARU9AeIsdHxDdwwMkHLfDKw7ZpTVlx0dcaOtoa0XE3OOtzVyNHrIDeEjJOeLbOTt4rq9TrGw09+bZZrhCysMfFhzwA1xLQGH9R4sgDmAT3Z02n9b07NP1F11LW0MEJrpYoJacFzXMG7chuetjfG/ZncoNbX6Mv8Aebq26VklthfVMPHHOwzPt/WdjoduFzuAgEnbiHEOQx0QMEUDY254WNDRk5OB4qG1/pNsUWnprtb3uqOGobTMjla6HL3DLSSRs3h62cchyUfbq29aimsg4H0tvqq0tkdbyJAA2SNobK8kdU5IOOH2mjB5EOgg5vTf2/upC3ko5Ec3vPfGPqVI28kFVyv06zNFqoIcjifUFwHgGkfcLqTnBoyVwL0v3lt01O2jp3B0dC3ozw75kJy4fQeYKDoPonDhpijz+Vx/+ii2+hqA2+yUtOeccTWnzxv80QSdERAREQYFV/WReRUXvuiDcbxFdqeueZI6yKr9Wn3Y4saRwhwGQ0kR5znHDtzUoqziqh9/0WUz2Qg47VaR1BRWqxirgrZRboH00jLRMx0vtBzXt4gMtcOqWnkQDg4Wnr9NV9pNM2upq+lpn29sTOgpBXSOBLuKCQhuA8cQxsBgkZ2GO9nkvN3PY48kHGbBBX6V1lDUXK211THJaIKeAiEvcCDFxB7mggFjQ4nwbgc1b6vUXPRlda47Nd5nT6gdUmOOjezjpzIHZBeA3cDYE88cl2U7Zx2q08990HGNbaZbUS3D8VfFYqCruMHqM8zmOb/DgcwhzGHqghpIOc5wMb5Ep0FpSlhtNJcKttQ6dsk0kIdmFrozK50bnRDAzjDgCOrkbDG08IB5gHByMo45B8UEe1DVG02qS8CEyGnezpAOfRl2D8M5VlF6RtMyU4fLd6eE43ZM7gcPcVbqFtZcKeotNK5sYmiIMhBJbk7ED3Lmtw9Gd7fNxZoZRjsDme/AH0Qb/Wfpbp3wvoNLF09Q8cJq+Ehkefyg7uPjjA8VEvR3p6a73kVU7XOggfxvcd+OTmB49593et5ZfRbWF7BXzxxxZ6zKZhy4d3Edx7gurWCxU1ppWQU8TY42DDWtGMINlQwCCBrR3IsgDARBVERAREQYFwHA6OU8mnc9wwveM7BessYkaQeRWtdHU0Z/gcL4hyY7s8j2INgTsvMlYYucXKeKWI+LeIfEK4V9E4bVUQPi7h+qD3JVpK8TVUwGTUQ4/cC8n3Cjb/iYye5vW+iDKVsjgGkk4A3JPYsF1za7anp5ZT3kcI+e/wAlRtHV15HrTg2LP8pvL396C21s9Zr5KgDLDhrT3gdvzW+ETcclZTU7Kdga0L3QWCNo7Ar8IqZCCqIiAiIgIiICoQCqog8nwMf7TQV4Pt8DubAsxEGv/CaXOejbnyV7LfAzkwLNRB4sp428mgL1DQOSqiAiIeSCw7+Se8qoPNUHPkUFwKKjeZRBciIgIiICIiAiIgIiICIiAiIgoQqcJ70RBUDCIiD/2Q=="/>
          <p:cNvSpPr>
            <a:spLocks noChangeAspect="1" noChangeArrowheads="1"/>
          </p:cNvSpPr>
          <p:nvPr/>
        </p:nvSpPr>
        <p:spPr bwMode="auto">
          <a:xfrm>
            <a:off x="155575" y="-617538"/>
            <a:ext cx="1285875" cy="1285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4" name="AutoShape 4" descr="data:image/jpg;base64,/9j/4AAQSkZJRgABAQAAAQABAAD/2wBDAAkGBwgHBgkIBwgKCgkLDRYPDQwMDRsUFRAWIB0iIiAdHx8kKDQsJCYxJx8fLT0tMTU3Ojo6Iys/RD84QzQ5Ojf/2wBDAQoKCg0MDRoPDxo3JR8lNzc3Nzc3Nzc3Nzc3Nzc3Nzc3Nzc3Nzc3Nzc3Nzc3Nzc3Nzc3Nzc3Nzc3Nzc3Nzc3Nzf/wAARCACHAIcDASIAAhEBAxEB/8QAHAABAAEFAQEAAAAAAAAAAAAAAAYBAgQFBwMI/8QAPRAAAQMDAgIGCAQDCQEAAAAAAQACAwQFEQYhEjETIkFRYXEHFDKBkaGxwRVSYnMjMzQWJERygpOywtGi/8QAFAEBAAAAAAAAAAAAAAAAAAAAAP/EABQRAQAAAAAAAAAAAAAAAAAAAAD/2gAMAwEAAhEDEQA/AO4oiICIiAiIgIiICIiAiIgIiICIiAiIgIiICIiAqEgLR6m1DFZBTRCF9RWVkvRU1OwgdI7xJ2AGdz9ViMdcp2h1dXNi4tzDRswB4F7sk+YDUEl6RvevN9XCz25Gt8zhaeOChG7onynvnmfJ/wAjhewbSD2aanb5RN/8QZpuVIOdRD/uBVbcaV2zaiInweFjNlhGwjjHk0Kp9UkH8Snhef1RgoM5tRG72XA+SuEjTyOVqZKK3PH9HA0/mY3gPxGFjyW+VmXW64VEMnYyYmeM+YceL4OCCQhFGNKamF5FRFKxrKilmdBKGO4mFze1ru0FSYHKCqIiAiIgIiICoeSqqHkgjuoLDRX+dsNaJGvhAfDNE/hkidnm0+4fBYAsGo6Q8MN1o6+IDb1uAxye9zDg+eFJMf39x/R91mDkghrotRRbPs8MvjBXNPyc0LxdU3pmePT1dn9EsLv+6m5CsdughIrbvgu/s9cvIuhz/wA16x1V8f7Fgnb+7VxM+hKlpG6twgjsceo5thTW2l8ZKh8x+DWtHzXpLpysr2cF0vVSYj7cNGxsDHDuJ3cR71v2jBV73YYSgjkVPRWmrpaWjijp6eNjg1jNhzG/ifFbh17tsRDZK6mY7udM0H6qrn08VPxzNbw56xI7O1fPbdE3W5zTVFFbhFA+Vzounl4TwE5HVAJG2OaD6Oiq4Zmh0UjHNPIhwIK9wc8l82RU2pNGTNnkbU0kIcAZoXdJD5OA+4XX9D6wbfIOjqA1lSwAuDT1XjlxN8M9nYgmqKjSCMhEFUREBUPJVQ8kGCf6/wD0fdZg5LDftXD/ACH6hZY5IGQrHFRPRdNfYLvfvxKvnqbaKjo6BlQ7ie0AkuOcZI3xk/l96tuOppI79dqBtVBSw22jbNJLNCZMukaS04BBwzhJI34s42xlBKiVRQLReujcNNz3i/VdM4Cq9WjioqWQu4s4aMAuLi7IIAAWVfvSFb6DTU92t0M9U9lQaQQvhcwxz/lkBwW8/oO1BM1bIeofJQHUHpHfaZjGyzTiZlP6xNDWzsgMbAXcsF2XkDZvzyVOIallXRxVMOTHNG2RmRg8LhkfIoNVcmvqa2GkH8pw4nePgt3SUMUMYAaPgtUd7zH+391IG8ggw663U9VA+KWNr2uaWlrhkEHsIXDLtTSaA1pF0HF+HyHpom59lpOHt93/AIvoArk3p1pG+o26rA68c7mZ8C3P/VB0211AqKVj2uyCAQe9FHPRxWmr03RSHc9EG/Db7IgmCIiAiIgwZdq1h/SfssiORkgcGPa4tPC7Bzg9x8VjVJxWReR+y5xqu7nT+odTz0LXQ1FTamtZK0jrVDejbHgY9rE2d+ePBBKNHUd7obnfPxikhjjrKs1UMsNSJGDLWt4MEBw9nOcY3UWfYqK8a51JU6k01XS0UlPGKSWSlc7PRNIfwOaTgu24RzPyW00/riitmmrK/Ut0mlq62kE5eaYucc7k4jbgNbyyR8Vv6nV+naZ8IqbzQQtna10LnzgdID2jw5b8t0HLrRSXag0VDQUVnu9L0d4L6p0VARU9AeIsdHxDdwwMkHLfDKw7ZpTVlx0dcaOtoa0XE3OOtzVyNHrIDeEjJOeLbOTt4rq9TrGw09+bZZrhCysMfFhzwA1xLQGH9R4sgDmAT3Z02n9b07NP1F11LW0MEJrpYoJacFzXMG7chuetjfG/ZncoNbX6Mv8Aebq26VklthfVMPHHOwzPt/WdjoduFzuAgEnbiHEOQx0QMEUDY254WNDRk5OB4qG1/pNsUWnprtb3uqOGobTMjla6HL3DLSSRs3h62cchyUfbq29aimsg4H0tvqq0tkdbyJAA2SNobK8kdU5IOOH2mjB5EOgg5vTf2/upC3ko5Ec3vPfGPqVI28kFVyv06zNFqoIcjifUFwHgGkfcLqTnBoyVwL0v3lt01O2jp3B0dC3ozw75kJy4fQeYKDoPonDhpijz+Vx/+ii2+hqA2+yUtOeccTWnzxv80QSdERAREQYFV/WReRUXvuiDcbxFdqeueZI6yKr9Wn3Y4saRwhwGQ0kR5znHDtzUoqziqh9/0WUz2Qg47VaR1BRWqxirgrZRboH00jLRMx0vtBzXt4gMtcOqWnkQDg4Wnr9NV9pNM2upq+lpn29sTOgpBXSOBLuKCQhuA8cQxsBgkZ2GO9nkvN3PY48kHGbBBX6V1lDUXK211THJaIKeAiEvcCDFxB7mggFjQ4nwbgc1b6vUXPRlda47Nd5nT6gdUmOOjezjpzIHZBeA3cDYE88cl2U7Zx2q08990HGNbaZbUS3D8VfFYqCruMHqM8zmOb/DgcwhzGHqghpIOc5wMb5Ep0FpSlhtNJcKttQ6dsk0kIdmFrozK50bnRDAzjDgCOrkbDG08IB5gHByMo45B8UEe1DVG02qS8CEyGnezpAOfRl2D8M5VlF6RtMyU4fLd6eE43ZM7gcPcVbqFtZcKeotNK5sYmiIMhBJbk7ED3Lmtw9Gd7fNxZoZRjsDme/AH0Qb/Wfpbp3wvoNLF09Q8cJq+Ehkefyg7uPjjA8VEvR3p6a73kVU7XOggfxvcd+OTmB49593et5ZfRbWF7BXzxxxZ6zKZhy4d3Edx7gurWCxU1ppWQU8TY42DDWtGMINlQwCCBrR3IsgDARBVERAREQYFwHA6OU8mnc9wwveM7BessYkaQeRWtdHU0Z/gcL4hyY7s8j2INgTsvMlYYucXKeKWI+LeIfEK4V9E4bVUQPi7h+qD3JVpK8TVUwGTUQ4/cC8n3Cjb/iYye5vW+iDKVsjgGkk4A3JPYsF1za7anp5ZT3kcI+e/wAlRtHV15HrTg2LP8pvL396C21s9Zr5KgDLDhrT3gdvzW+ETcclZTU7Kdga0L3QWCNo7Ar8IqZCCqIiAiIgIiICoQCqog8nwMf7TQV4Pt8DubAsxEGv/CaXOejbnyV7LfAzkwLNRB4sp428mgL1DQOSqiAiIeSCw7+Se8qoPNUHPkUFwKKjeZRBciIgIiICIiAiIgIiICIiAiIgoQqcJ70RBUDCIiD/2Q=="/>
          <p:cNvSpPr>
            <a:spLocks noChangeAspect="1" noChangeArrowheads="1"/>
          </p:cNvSpPr>
          <p:nvPr/>
        </p:nvSpPr>
        <p:spPr bwMode="auto">
          <a:xfrm>
            <a:off x="307975" y="-465138"/>
            <a:ext cx="1285875" cy="1285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5" name="AutoShape 6" descr="data:image/jpg;base64,/9j/4AAQSkZJRgABAQAAAQABAAD/2wBDAAkGBwgHBgkIBwgKCgkLDRYPDQwMDRsUFRAWIB0iIiAdHx8kKDQsJCYxJx8fLT0tMTU3Ojo6Iys/RD84QzQ5Ojf/2wBDAQoKCg0MDRoPDxo3JR8lNzc3Nzc3Nzc3Nzc3Nzc3Nzc3Nzc3Nzc3Nzc3Nzc3Nzc3Nzc3Nzc3Nzc3Nzc3Nzc3Nzf/wAARCACHAIcDASIAAhEBAxEB/8QAHAABAAEFAQEAAAAAAAAAAAAAAAYBAgQFBwMI/8QAPRAAAQMDAgIGCAQDCQEAAAAAAQACAwQFEQYhEjETIkFRYXEHFDKBkaGxwRVSYnMjMzQWJERygpOywtGi/8QAFAEBAAAAAAAAAAAAAAAAAAAAAP/EABQRAQAAAAAAAAAAAAAAAAAAAAD/2gAMAwEAAhEDEQA/AO4oiICIiAiIgIiICIiAiIgIiICIiAiIgIiICIiAqEgLR6m1DFZBTRCF9RWVkvRU1OwgdI7xJ2AGdz9ViMdcp2h1dXNi4tzDRswB4F7sk+YDUEl6RvevN9XCz25Gt8zhaeOChG7onynvnmfJ/wAjhewbSD2aanb5RN/8QZpuVIOdRD/uBVbcaV2zaiInweFjNlhGwjjHk0Kp9UkH8Snhef1RgoM5tRG72XA+SuEjTyOVqZKK3PH9HA0/mY3gPxGFjyW+VmXW64VEMnYyYmeM+YceL4OCCQhFGNKamF5FRFKxrKilmdBKGO4mFze1ru0FSYHKCqIiAiIgIiICoeSqqHkgjuoLDRX+dsNaJGvhAfDNE/hkidnm0+4fBYAsGo6Q8MN1o6+IDb1uAxye9zDg+eFJMf39x/R91mDkghrotRRbPs8MvjBXNPyc0LxdU3pmePT1dn9EsLv+6m5CsdughIrbvgu/s9cvIuhz/wA16x1V8f7Fgnb+7VxM+hKlpG6twgjsceo5thTW2l8ZKh8x+DWtHzXpLpysr2cF0vVSYj7cNGxsDHDuJ3cR71v2jBV73YYSgjkVPRWmrpaWjijp6eNjg1jNhzG/ifFbh17tsRDZK6mY7udM0H6qrn08VPxzNbw56xI7O1fPbdE3W5zTVFFbhFA+Vzounl4TwE5HVAJG2OaD6Oiq4Zmh0UjHNPIhwIK9wc8l82RU2pNGTNnkbU0kIcAZoXdJD5OA+4XX9D6wbfIOjqA1lSwAuDT1XjlxN8M9nYgmqKjSCMhEFUREBUPJVQ8kGCf6/wD0fdZg5LDftXD/ACH6hZY5IGQrHFRPRdNfYLvfvxKvnqbaKjo6BlQ7ie0AkuOcZI3xk/l96tuOppI79dqBtVBSw22jbNJLNCZMukaS04BBwzhJI34s42xlBKiVRQLReujcNNz3i/VdM4Cq9WjioqWQu4s4aMAuLi7IIAAWVfvSFb6DTU92t0M9U9lQaQQvhcwxz/lkBwW8/oO1BM1bIeofJQHUHpHfaZjGyzTiZlP6xNDWzsgMbAXcsF2XkDZvzyVOIallXRxVMOTHNG2RmRg8LhkfIoNVcmvqa2GkH8pw4nePgt3SUMUMYAaPgtUd7zH+391IG8ggw663U9VA+KWNr2uaWlrhkEHsIXDLtTSaA1pF0HF+HyHpom59lpOHt93/AIvoArk3p1pG+o26rA68c7mZ8C3P/VB0211AqKVj2uyCAQe9FHPRxWmr03RSHc9EG/Db7IgmCIiAiIgwZdq1h/SfssiORkgcGPa4tPC7Bzg9x8VjVJxWReR+y5xqu7nT+odTz0LXQ1FTamtZK0jrVDejbHgY9rE2d+ePBBKNHUd7obnfPxikhjjrKs1UMsNSJGDLWt4MEBw9nOcY3UWfYqK8a51JU6k01XS0UlPGKSWSlc7PRNIfwOaTgu24RzPyW00/riitmmrK/Ut0mlq62kE5eaYucc7k4jbgNbyyR8Vv6nV+naZ8IqbzQQtna10LnzgdID2jw5b8t0HLrRSXag0VDQUVnu9L0d4L6p0VARU9AeIsdHxDdwwMkHLfDKw7ZpTVlx0dcaOtoa0XE3OOtzVyNHrIDeEjJOeLbOTt4rq9TrGw09+bZZrhCysMfFhzwA1xLQGH9R4sgDmAT3Z02n9b07NP1F11LW0MEJrpYoJacFzXMG7chuetjfG/ZncoNbX6Mv8Aebq26VklthfVMPHHOwzPt/WdjoduFzuAgEnbiHEOQx0QMEUDY254WNDRk5OB4qG1/pNsUWnprtb3uqOGobTMjla6HL3DLSSRs3h62cchyUfbq29aimsg4H0tvqq0tkdbyJAA2SNobK8kdU5IOOH2mjB5EOgg5vTf2/upC3ko5Ec3vPfGPqVI28kFVyv06zNFqoIcjifUFwHgGkfcLqTnBoyVwL0v3lt01O2jp3B0dC3ozw75kJy4fQeYKDoPonDhpijz+Vx/+ii2+hqA2+yUtOeccTWnzxv80QSdERAREQYFV/WReRUXvuiDcbxFdqeueZI6yKr9Wn3Y4saRwhwGQ0kR5znHDtzUoqziqh9/0WUz2Qg47VaR1BRWqxirgrZRboH00jLRMx0vtBzXt4gMtcOqWnkQDg4Wnr9NV9pNM2upq+lpn29sTOgpBXSOBLuKCQhuA8cQxsBgkZ2GO9nkvN3PY48kHGbBBX6V1lDUXK211THJaIKeAiEvcCDFxB7mggFjQ4nwbgc1b6vUXPRlda47Nd5nT6gdUmOOjezjpzIHZBeA3cDYE88cl2U7Zx2q08990HGNbaZbUS3D8VfFYqCruMHqM8zmOb/DgcwhzGHqghpIOc5wMb5Ep0FpSlhtNJcKttQ6dsk0kIdmFrozK50bnRDAzjDgCOrkbDG08IB5gHByMo45B8UEe1DVG02qS8CEyGnezpAOfRl2D8M5VlF6RtMyU4fLd6eE43ZM7gcPcVbqFtZcKeotNK5sYmiIMhBJbk7ED3Lmtw9Gd7fNxZoZRjsDme/AH0Qb/Wfpbp3wvoNLF09Q8cJq+Ehkefyg7uPjjA8VEvR3p6a73kVU7XOggfxvcd+OTmB49593et5ZfRbWF7BXzxxxZ6zKZhy4d3Edx7gurWCxU1ppWQU8TY42DDWtGMINlQwCCBrR3IsgDARBVERAREQYFwHA6OU8mnc9wwveM7BessYkaQeRWtdHU0Z/gcL4hyY7s8j2INgTsvMlYYucXKeKWI+LeIfEK4V9E4bVUQPi7h+qD3JVpK8TVUwGTUQ4/cC8n3Cjb/iYye5vW+iDKVsjgGkk4A3JPYsF1za7anp5ZT3kcI+e/wAlRtHV15HrTg2LP8pvL396C21s9Zr5KgDLDhrT3gdvzW+ETcclZTU7Kdga0L3QWCNo7Ar8IqZCCqIiAiIgIiICoQCqog8nwMf7TQV4Pt8DubAsxEGv/CaXOejbnyV7LfAzkwLNRB4sp428mgL1DQOSqiAiIeSCw7+Se8qoPNUHPkUFwKKjeZRBciIgIiICIiAiIgIiICIiAiIgoQqcJ70RBUDCIiD/2Q=="/>
          <p:cNvSpPr>
            <a:spLocks noChangeAspect="1" noChangeArrowheads="1"/>
          </p:cNvSpPr>
          <p:nvPr/>
        </p:nvSpPr>
        <p:spPr bwMode="auto">
          <a:xfrm>
            <a:off x="460375" y="-312738"/>
            <a:ext cx="1285875" cy="1285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15366" name="Picture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27338"/>
            <a:ext cx="9144000" cy="42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Positions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UCLA Department of Medicine</a:t>
            </a:r>
          </a:p>
          <a:p>
            <a:r>
              <a:rPr lang="en-US" smtClean="0"/>
              <a:t>UCLA Department of Health Services </a:t>
            </a:r>
          </a:p>
          <a:p>
            <a:r>
              <a:rPr lang="en-US" smtClean="0"/>
              <a:t>RAND, Senior Behavioral Scientist </a:t>
            </a:r>
          </a:p>
          <a:p>
            <a:pPr lvl="1"/>
            <a:r>
              <a:rPr lang="en-US" smtClean="0"/>
              <a:t>Pardee RAND Graduate School Faculty</a:t>
            </a:r>
          </a:p>
          <a:p>
            <a:r>
              <a:rPr lang="en-US" smtClean="0"/>
              <a:t>NCI Consultant</a:t>
            </a:r>
          </a:p>
          <a:p>
            <a:r>
              <a:rPr lang="en-US" smtClean="0"/>
              <a:t>FDA Staff Fellow/Medical Officer</a:t>
            </a:r>
          </a:p>
          <a:p>
            <a:r>
              <a:rPr lang="en-US" smtClean="0"/>
              <a:t>VA Affiliate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23852F-3905-40BD-92CD-405BB8FE90EB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PROs</a:t>
            </a:r>
          </a:p>
        </p:txBody>
      </p:sp>
      <p:sp>
        <p:nvSpPr>
          <p:cNvPr id="18434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5257800" cy="639762"/>
          </a:xfrm>
        </p:spPr>
        <p:txBody>
          <a:bodyPr/>
          <a:lstStyle/>
          <a:p>
            <a:r>
              <a:rPr lang="en-US" sz="2800" smtClean="0"/>
              <a:t>Patient-Reported Outcomes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half" idx="2"/>
          </p:nvPr>
        </p:nvSpPr>
        <p:spPr>
          <a:xfrm>
            <a:off x="228600" y="2174875"/>
            <a:ext cx="4648200" cy="3951288"/>
          </a:xfrm>
        </p:spPr>
        <p:txBody>
          <a:bodyPr/>
          <a:lstStyle/>
          <a:p>
            <a:endParaRPr lang="en-US" sz="2800" smtClean="0"/>
          </a:p>
          <a:p>
            <a:r>
              <a:rPr lang="en-US" sz="2800" smtClean="0"/>
              <a:t>Patient evaluations of care</a:t>
            </a:r>
          </a:p>
          <a:p>
            <a:endParaRPr lang="en-US" sz="2800" smtClean="0"/>
          </a:p>
          <a:p>
            <a:r>
              <a:rPr lang="en-US" sz="2800" smtClean="0"/>
              <a:t>Health-related quality of life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DA5C78-C7C9-4C99-9FD1-D3FF45AAE170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18437" name="Picture 4" descr="C:\Users\drhays\AppData\Local\Microsoft\Windows\Temporary Internet Files\Content.IE5\WN8AKIH2\MC900090371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>
          <a:xfrm>
            <a:off x="4724400" y="1905000"/>
            <a:ext cx="3060700" cy="31464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Consumer Assessment of Healthcare Providers and Systems (CAHPS®)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err="1" smtClean="0"/>
              <a:t>Weidmer</a:t>
            </a:r>
            <a:r>
              <a:rPr lang="en-US" sz="3600" dirty="0"/>
              <a:t>, B., Cleary, P. D., Keller, S., </a:t>
            </a:r>
            <a:r>
              <a:rPr lang="en-US" sz="3600" dirty="0" err="1"/>
              <a:t>Evensen</a:t>
            </a:r>
            <a:r>
              <a:rPr lang="en-US" sz="3600" dirty="0"/>
              <a:t>, C., Hurtado, M., </a:t>
            </a:r>
            <a:r>
              <a:rPr lang="en-US" sz="3600" dirty="0" err="1"/>
              <a:t>Kosiak</a:t>
            </a:r>
            <a:r>
              <a:rPr lang="en-US" sz="3600" dirty="0"/>
              <a:t>, B., Gallagher, P., Levine, R., &amp; </a:t>
            </a:r>
            <a:r>
              <a:rPr lang="en-US" sz="3600" b="1" dirty="0"/>
              <a:t>Hays, R. D</a:t>
            </a:r>
            <a:r>
              <a:rPr lang="en-US" sz="3600" dirty="0"/>
              <a:t>. (2014).  Development and evaluation of the CAHPS (Consumer Assessment of Healthcare Providers and Systems) survey for in-center hemodialysis patients.  </a:t>
            </a:r>
            <a:r>
              <a:rPr lang="en-US" sz="3600" u="sng" dirty="0"/>
              <a:t>American Journal of Kidney Diseases</a:t>
            </a:r>
            <a:r>
              <a:rPr lang="en-US" sz="3600" dirty="0"/>
              <a:t>.  </a:t>
            </a:r>
            <a:r>
              <a:rPr lang="en-US" sz="3600" dirty="0" err="1"/>
              <a:t>Epub</a:t>
            </a:r>
            <a:r>
              <a:rPr lang="en-US" sz="3600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/>
              <a:t>Hays, R. D</a:t>
            </a:r>
            <a:r>
              <a:rPr lang="en-US" sz="3600" dirty="0"/>
              <a:t>., Berman, L. J., </a:t>
            </a:r>
            <a:r>
              <a:rPr lang="en-US" sz="3600" dirty="0" err="1"/>
              <a:t>Kanter</a:t>
            </a:r>
            <a:r>
              <a:rPr lang="en-US" sz="3600" dirty="0"/>
              <a:t>, M. H., Hugh, M., Oglesby, R. R., Kim, C. Y., Cui, M., &amp; Brown, J.  (2014). Evaluating the psychometric properties of the CAHPS patient-centered medical home survey.  </a:t>
            </a:r>
            <a:r>
              <a:rPr lang="en-US" sz="3600" u="sng" dirty="0"/>
              <a:t>Clinical Therapeutics</a:t>
            </a:r>
            <a:r>
              <a:rPr lang="en-US" sz="3600" dirty="0"/>
              <a:t>, </a:t>
            </a:r>
            <a:r>
              <a:rPr lang="en-US" sz="3600" u="sng" dirty="0"/>
              <a:t>36</a:t>
            </a:r>
            <a:r>
              <a:rPr lang="en-US" sz="3600" dirty="0"/>
              <a:t> (5), 689-696.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4F9820-1216-4E29-AB1C-C831A139C76F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86800" cy="114300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dirty="0"/>
              <a:t>Patient-Reported </a:t>
            </a:r>
            <a:r>
              <a:rPr lang="en-US" dirty="0" smtClean="0"/>
              <a:t>Outcomes Information </a:t>
            </a:r>
            <a:br>
              <a:rPr lang="en-US" dirty="0" smtClean="0"/>
            </a:br>
            <a:r>
              <a:rPr lang="en-US" dirty="0" smtClean="0"/>
              <a:t>Measurement </a:t>
            </a:r>
            <a:r>
              <a:rPr lang="en-US" dirty="0"/>
              <a:t>System (PROMIS®)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Spiegel</a:t>
            </a:r>
            <a:r>
              <a:rPr lang="en-US" dirty="0"/>
              <a:t>, B., </a:t>
            </a:r>
            <a:r>
              <a:rPr lang="en-US" b="1" dirty="0"/>
              <a:t>Hays, R. D</a:t>
            </a:r>
            <a:r>
              <a:rPr lang="en-US" dirty="0"/>
              <a:t>., Bolus, R., </a:t>
            </a:r>
            <a:r>
              <a:rPr lang="en-US" dirty="0" err="1"/>
              <a:t>Melmed</a:t>
            </a:r>
            <a:r>
              <a:rPr lang="en-US" dirty="0"/>
              <a:t>, G. Y., Chang, L., Whiteman, C., Khanna, P. P., Paz, S. H., Hays, T., </a:t>
            </a:r>
            <a:r>
              <a:rPr lang="en-US" dirty="0" err="1"/>
              <a:t>Reise</a:t>
            </a:r>
            <a:r>
              <a:rPr lang="en-US" dirty="0"/>
              <a:t>, S., &amp; Khanna, D.  (in press).  Development of the NIH Patient Reported Outcomes Measurement Information System (PROMIS®) Gastrointestinal Symptom Scales.  </a:t>
            </a:r>
            <a:r>
              <a:rPr lang="en-US" u="sng" dirty="0"/>
              <a:t>American Journal of Gastroenterology</a:t>
            </a:r>
            <a:r>
              <a:rPr lang="en-US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/>
              <a:t>Hays, R</a:t>
            </a:r>
            <a:r>
              <a:rPr lang="en-US" dirty="0"/>
              <a:t>. </a:t>
            </a:r>
            <a:r>
              <a:rPr lang="en-US" b="1" dirty="0"/>
              <a:t>D</a:t>
            </a:r>
            <a:r>
              <a:rPr lang="en-US" dirty="0"/>
              <a:t>., Spritzer, K. L., </a:t>
            </a:r>
            <a:r>
              <a:rPr lang="en-US" dirty="0" err="1"/>
              <a:t>Amtmann</a:t>
            </a:r>
            <a:r>
              <a:rPr lang="en-US" dirty="0"/>
              <a:t>, D., Lai, J-S., DeWitt, E. M., </a:t>
            </a:r>
            <a:r>
              <a:rPr lang="en-US" dirty="0" err="1"/>
              <a:t>Rothrock</a:t>
            </a:r>
            <a:r>
              <a:rPr lang="en-US" dirty="0"/>
              <a:t>, N., </a:t>
            </a:r>
            <a:r>
              <a:rPr lang="en-US" dirty="0" err="1"/>
              <a:t>DeWalt</a:t>
            </a:r>
            <a:r>
              <a:rPr lang="en-US" dirty="0"/>
              <a:t>, D. A., Riley, W. T., Fries, J. F., &amp; Krishnan, E.  (2013).  Upper-extremity and mobility subdomains from the Patient-Reported Outcomes Measurement Information System (PROMIS) adult physical functioning item bank. </a:t>
            </a:r>
            <a:r>
              <a:rPr lang="en-US" u="sng" dirty="0"/>
              <a:t>Archives of Physical Medicine and Rehabilitation</a:t>
            </a:r>
            <a:r>
              <a:rPr lang="en-US" dirty="0"/>
              <a:t>, </a:t>
            </a:r>
            <a:r>
              <a:rPr lang="en-US" u="sng" dirty="0"/>
              <a:t>94</a:t>
            </a:r>
            <a:r>
              <a:rPr lang="en-US" dirty="0"/>
              <a:t>, 2291-2296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A5E6A5-084F-4173-B512-1E410324CCA7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Health-Related Behavior </a:t>
            </a:r>
          </a:p>
        </p:txBody>
      </p:sp>
      <p:sp>
        <p:nvSpPr>
          <p:cNvPr id="2150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Positive  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en-US" smtClean="0"/>
              <a:t>Exercise </a:t>
            </a:r>
          </a:p>
          <a:p>
            <a:pPr lvl="1"/>
            <a:r>
              <a:rPr lang="en-US" smtClean="0"/>
              <a:t>Medication adherence</a:t>
            </a:r>
          </a:p>
          <a:p>
            <a:pPr marL="0" indent="0">
              <a:buFont typeface="Arial" charset="0"/>
              <a:buNone/>
            </a:pPr>
            <a:r>
              <a:rPr lang="en-US" b="1" smtClean="0"/>
              <a:t>Negative</a:t>
            </a:r>
            <a:r>
              <a:rPr lang="en-US" smtClean="0"/>
              <a:t> </a:t>
            </a:r>
          </a:p>
          <a:p>
            <a:pPr lvl="1"/>
            <a:r>
              <a:rPr lang="en-US" smtClean="0"/>
              <a:t>Alcohol use</a:t>
            </a:r>
          </a:p>
          <a:p>
            <a:pPr lvl="1"/>
            <a:r>
              <a:rPr lang="en-US" smtClean="0"/>
              <a:t>Drug use</a:t>
            </a:r>
          </a:p>
          <a:p>
            <a:pPr lvl="1"/>
            <a:r>
              <a:rPr lang="en-US" smtClean="0"/>
              <a:t>Smoking</a:t>
            </a:r>
          </a:p>
          <a:p>
            <a:pPr marL="0" indent="0">
              <a:buFont typeface="Arial" charset="0"/>
              <a:buNone/>
            </a:pPr>
            <a:endParaRPr lang="en-US" smtClean="0"/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CC17C-391B-401D-8089-32BC178A22BE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21509" name="Picture 2" descr="C:\Users\drhays\AppData\Local\Microsoft\Windows\Temporary Internet Files\Content.IE5\YZ5LETMI\MP900341786[1]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>
          <a:xfrm>
            <a:off x="4837113" y="2846388"/>
            <a:ext cx="3657600" cy="26082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Behavior and HRQOL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dirty="0"/>
              <a:t>Hays, R. D</a:t>
            </a:r>
            <a:r>
              <a:rPr lang="en-US" sz="3600" dirty="0"/>
              <a:t>., Smith, A. W., Reeve, B. B., Spritzer, K. L., Marcus, S. E., &amp; </a:t>
            </a:r>
            <a:r>
              <a:rPr lang="en-US" sz="3600" dirty="0" err="1"/>
              <a:t>Clauser</a:t>
            </a:r>
            <a:r>
              <a:rPr lang="en-US" sz="3600" dirty="0"/>
              <a:t>, S. B.  (2008). Cigarette smoking and health-related quality of life in Medicare beneficiaries.  </a:t>
            </a:r>
            <a:r>
              <a:rPr lang="en-US" sz="3600" u="sng" dirty="0"/>
              <a:t>Health Care Financing Review</a:t>
            </a:r>
            <a:r>
              <a:rPr lang="en-US" sz="3600" dirty="0"/>
              <a:t>, 29 (4), 57-68</a:t>
            </a:r>
            <a:r>
              <a:rPr lang="en-US" sz="3600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/>
              <a:t>Drake, C., </a:t>
            </a:r>
            <a:r>
              <a:rPr lang="en-US" sz="3600" b="1" dirty="0"/>
              <a:t>Hays, R. D</a:t>
            </a:r>
            <a:r>
              <a:rPr lang="en-US" sz="3600" dirty="0"/>
              <a:t>., </a:t>
            </a:r>
            <a:r>
              <a:rPr lang="en-US" sz="3600" dirty="0" err="1"/>
              <a:t>Morlock</a:t>
            </a:r>
            <a:r>
              <a:rPr lang="en-US" sz="3600" dirty="0"/>
              <a:t>, R., Wang, F., </a:t>
            </a:r>
            <a:r>
              <a:rPr lang="en-US" sz="3600" dirty="0" err="1"/>
              <a:t>Shikiar</a:t>
            </a:r>
            <a:r>
              <a:rPr lang="en-US" sz="3600" dirty="0"/>
              <a:t>, R., Frank, L., Downey, R., &amp; Roth, T.  (2014).  Development and evaluation of a measure to assess restorative sleep.  </a:t>
            </a:r>
            <a:r>
              <a:rPr lang="en-US" sz="3600" u="sng" dirty="0"/>
              <a:t>Journal of Clinical Sleep Medicine</a:t>
            </a:r>
            <a:r>
              <a:rPr lang="en-US" sz="3600" dirty="0"/>
              <a:t>, </a:t>
            </a:r>
            <a:r>
              <a:rPr lang="en-US" sz="3600" u="sng" dirty="0"/>
              <a:t>10</a:t>
            </a:r>
            <a:r>
              <a:rPr lang="en-US" sz="3600" dirty="0"/>
              <a:t>, 733-741.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6DF4E-6AD6-4A79-BD31-E27240AC9C0B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Teaching 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HPM 214: Measurement of Effectiveness and Outcomes in Health Care </a:t>
            </a:r>
          </a:p>
          <a:p>
            <a:r>
              <a:rPr lang="en-US" smtClean="0"/>
              <a:t>HPM 216: Making the Business Case for Quality</a:t>
            </a:r>
          </a:p>
          <a:p>
            <a:r>
              <a:rPr lang="en-US" smtClean="0"/>
              <a:t>HPM 249F: Quality of Care  </a:t>
            </a:r>
          </a:p>
          <a:p>
            <a:r>
              <a:rPr lang="en-US" smtClean="0"/>
              <a:t>HS 265: Challenges in Clinical Health Services Research 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D3715-867E-4872-8DE9-00428A3C6C33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7D2A2E-D70A-48D3-B9E8-8CAC0738F97D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2458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143000"/>
            <a:ext cx="6096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377</Words>
  <Application>Microsoft Office PowerPoint</Application>
  <PresentationFormat>On-screen Show (4:3)</PresentationFormat>
  <Paragraphs>48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Arial</vt:lpstr>
      <vt:lpstr>Comic Sans MS</vt:lpstr>
      <vt:lpstr>Office Theme</vt:lpstr>
      <vt:lpstr>Ron D. Hays (drhays@ucla.edu) August 1, 2014 (12:24-12:32pm) Powerpoint file posted at: http://gim.med.ucla.edu/FacultyPages/Hays/ </vt:lpstr>
      <vt:lpstr>Current Positions</vt:lpstr>
      <vt:lpstr>PROs</vt:lpstr>
      <vt:lpstr>Consumer Assessment of Healthcare Providers and Systems (CAHPS®) </vt:lpstr>
      <vt:lpstr>Patient-Reported Outcomes Information  Measurement System (PROMIS®) </vt:lpstr>
      <vt:lpstr>Health-Related Behavior </vt:lpstr>
      <vt:lpstr>Behavior and HRQOL</vt:lpstr>
      <vt:lpstr>Teaching </vt:lpstr>
      <vt:lpstr>Thank you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Survival Tips</dc:title>
  <dc:creator>Dr. Ron D. Hays</dc:creator>
  <cp:lastModifiedBy>gimtemp</cp:lastModifiedBy>
  <cp:revision>51</cp:revision>
  <cp:lastPrinted>2011-06-23T15:38:18Z</cp:lastPrinted>
  <dcterms:created xsi:type="dcterms:W3CDTF">2011-06-22T19:25:25Z</dcterms:created>
  <dcterms:modified xsi:type="dcterms:W3CDTF">2014-07-31T19:46:18Z</dcterms:modified>
</cp:coreProperties>
</file>