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534" r:id="rId3"/>
    <p:sldId id="452" r:id="rId4"/>
    <p:sldId id="453" r:id="rId5"/>
    <p:sldId id="454" r:id="rId6"/>
    <p:sldId id="455" r:id="rId7"/>
    <p:sldId id="511" r:id="rId8"/>
    <p:sldId id="443" r:id="rId9"/>
    <p:sldId id="446" r:id="rId10"/>
    <p:sldId id="519" r:id="rId11"/>
    <p:sldId id="520" r:id="rId12"/>
    <p:sldId id="512" r:id="rId13"/>
    <p:sldId id="448" r:id="rId14"/>
    <p:sldId id="513" r:id="rId15"/>
    <p:sldId id="514" r:id="rId16"/>
    <p:sldId id="515" r:id="rId17"/>
    <p:sldId id="527" r:id="rId18"/>
    <p:sldId id="476" r:id="rId19"/>
    <p:sldId id="516" r:id="rId20"/>
    <p:sldId id="517" r:id="rId21"/>
    <p:sldId id="518" r:id="rId22"/>
    <p:sldId id="528" r:id="rId23"/>
    <p:sldId id="529" r:id="rId24"/>
    <p:sldId id="530" r:id="rId25"/>
    <p:sldId id="531" r:id="rId26"/>
    <p:sldId id="532" r:id="rId27"/>
    <p:sldId id="533" r:id="rId28"/>
    <p:sldId id="451" r:id="rId29"/>
    <p:sldId id="521" r:id="rId30"/>
    <p:sldId id="383" r:id="rId31"/>
    <p:sldId id="473" r:id="rId32"/>
    <p:sldId id="479" r:id="rId33"/>
    <p:sldId id="460" r:id="rId34"/>
    <p:sldId id="461" r:id="rId35"/>
    <p:sldId id="462" r:id="rId36"/>
    <p:sldId id="463" r:id="rId37"/>
    <p:sldId id="464" r:id="rId38"/>
    <p:sldId id="465" r:id="rId39"/>
    <p:sldId id="457" r:id="rId40"/>
    <p:sldId id="522" r:id="rId41"/>
    <p:sldId id="523" r:id="rId42"/>
    <p:sldId id="456" r:id="rId43"/>
    <p:sldId id="525" r:id="rId44"/>
    <p:sldId id="526" r:id="rId45"/>
    <p:sldId id="510" r:id="rId4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810"/>
    </p:cViewPr>
  </p:sorterViewPr>
  <p:notesViewPr>
    <p:cSldViewPr>
      <p:cViewPr>
        <p:scale>
          <a:sx n="154" d="100"/>
          <a:sy n="154" d="100"/>
        </p:scale>
        <p:origin x="636" y="-29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SF-6D</a:t>
            </a:r>
            <a:r>
              <a:rPr lang="en-US" baseline="0" dirty="0" smtClean="0"/>
              <a:t> (0-1 possible range) by Condition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34852996316637E-2"/>
          <c:y val="0.11812005533408025"/>
          <c:w val="0.92844978936456468"/>
          <c:h val="0.73504091836367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 Condition</c:v>
                </c:pt>
                <c:pt idx="1">
                  <c:v>Hypertension</c:v>
                </c:pt>
                <c:pt idx="2">
                  <c:v>Arthritis-Hand</c:v>
                </c:pt>
                <c:pt idx="3">
                  <c:v>Stroke</c:v>
                </c:pt>
                <c:pt idx="4">
                  <c:v>COPD</c:v>
                </c:pt>
                <c:pt idx="5">
                  <c:v>Arthritis-Hip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0.81</c:v>
                </c:pt>
                <c:pt idx="1">
                  <c:v>0.79</c:v>
                </c:pt>
                <c:pt idx="2">
                  <c:v>0.78</c:v>
                </c:pt>
                <c:pt idx="3">
                  <c:v>0.76</c:v>
                </c:pt>
                <c:pt idx="4">
                  <c:v>0.76</c:v>
                </c:pt>
                <c:pt idx="5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 Condition</c:v>
                </c:pt>
                <c:pt idx="1">
                  <c:v>Hypertension</c:v>
                </c:pt>
                <c:pt idx="2">
                  <c:v>Arthritis-Hand</c:v>
                </c:pt>
                <c:pt idx="3">
                  <c:v>Stroke</c:v>
                </c:pt>
                <c:pt idx="4">
                  <c:v>COPD</c:v>
                </c:pt>
                <c:pt idx="5">
                  <c:v>Arthritis-Hip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No Condition</c:v>
                </c:pt>
                <c:pt idx="1">
                  <c:v>Hypertension</c:v>
                </c:pt>
                <c:pt idx="2">
                  <c:v>Arthritis-Hand</c:v>
                </c:pt>
                <c:pt idx="3">
                  <c:v>Stroke</c:v>
                </c:pt>
                <c:pt idx="4">
                  <c:v>COPD</c:v>
                </c:pt>
                <c:pt idx="5">
                  <c:v>Arthritis-Hip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801888"/>
        <c:axId val="227805416"/>
      </c:barChart>
      <c:catAx>
        <c:axId val="22780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05416"/>
        <c:crosses val="autoZero"/>
        <c:auto val="1"/>
        <c:lblAlgn val="ctr"/>
        <c:lblOffset val="100"/>
        <c:noMultiLvlLbl val="0"/>
      </c:catAx>
      <c:valAx>
        <c:axId val="22780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80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5138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5138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82119" cy="465138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675"/>
            <a:ext cx="2982119" cy="465138"/>
          </a:xfrm>
          <a:prstGeom prst="rect">
            <a:avLst/>
          </a:prstGeom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414839"/>
            <a:ext cx="55054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SE = 1 / SQR (INF)</a:t>
            </a:r>
          </a:p>
          <a:p>
            <a:pPr lvl="0"/>
            <a:r>
              <a:rPr lang="en-US" noProof="0" dirty="0" smtClean="0"/>
              <a:t>Rel. = 1 – 1/INF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8829675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98102" y="8829675"/>
            <a:ext cx="298211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8" tIns="46209" rIns="92418" bIns="46209" anchor="b"/>
          <a:lstStyle/>
          <a:p>
            <a:pPr algn="r" eaLnBrk="1" hangingPunct="1"/>
            <a:fld id="{DB9CA8C0-65A1-422A-9282-70F61BF5AA9C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460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55C52D-8CAB-476C-A32B-4422CEB1020D}" type="slidenum">
              <a:rPr lang="en-US"/>
              <a:pPr>
                <a:spcBef>
                  <a:spcPct val="0"/>
                </a:spcBef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0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930" indent="-286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07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310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112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915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718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520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323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E7C3C2-FBC6-4323-8DD1-3F53B14E383B}" type="slidenum">
              <a:rPr lang="en-US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3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1FF6D0-1565-4230-8031-217CFF90580E}" type="slidenum">
              <a:rPr lang="en-US"/>
              <a:pPr>
                <a:spcBef>
                  <a:spcPct val="0"/>
                </a:spcBef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9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9522D8-7446-4438-BCC4-0BD1264A04DA}" type="slidenum">
              <a:rPr lang="en-US"/>
              <a:pPr>
                <a:spcBef>
                  <a:spcPct val="0"/>
                </a:spcBef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3A27E2-378B-4232-B434-15D5E96AFBC5}" type="slidenum">
              <a:rPr lang="en-US"/>
              <a:pPr>
                <a:spcBef>
                  <a:spcPct val="0"/>
                </a:spcBef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61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A0F263-C1B2-4775-AF4D-6CB78F6CF106}" type="slidenum">
              <a:rPr lang="en-US"/>
              <a:pPr>
                <a:spcBef>
                  <a:spcPct val="0"/>
                </a:spcBef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6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063" indent="-2811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712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597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482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4366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4251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4136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021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2A7464-DB13-4A89-910B-17513BDADD1A}" type="slidenum">
              <a:rPr lang="en-US"/>
              <a:pPr>
                <a:spcBef>
                  <a:spcPct val="0"/>
                </a:spcBef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5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5836B2-B6A1-4AA3-976D-B765985E2320}" type="slidenum">
              <a:rPr lang="en-US"/>
              <a:pPr>
                <a:spcBef>
                  <a:spcPct val="0"/>
                </a:spcBef>
              </a:pPr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703263"/>
            <a:ext cx="4683125" cy="35115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446588"/>
            <a:ext cx="5194300" cy="42132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9862" tIns="44932" rIns="89862" bIns="44932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0296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AF6D00-BB14-4863-88FC-76A0E0BC03B8}" type="slidenum">
              <a:rPr lang="en-US"/>
              <a:pPr>
                <a:spcBef>
                  <a:spcPct val="0"/>
                </a:spcBef>
              </a:pPr>
              <a:t>20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w="12700" cap="flat">
            <a:solidFill>
              <a:schemeClr val="tx1"/>
            </a:solidFill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446588"/>
            <a:ext cx="5194300" cy="4214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204" tIns="46603" rIns="93204" bIns="4660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9390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C4FDA5-43F4-4EE1-884D-1F9ED35E50DB}" type="slidenum">
              <a:rPr lang="en-US"/>
              <a:pPr>
                <a:spcBef>
                  <a:spcPct val="0"/>
                </a:spcBef>
              </a:pPr>
              <a:t>21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446588"/>
            <a:ext cx="5194300" cy="4214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70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930" indent="-286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07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310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112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915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718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520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323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706D05-B5E6-4363-A2AD-A2179790F0D6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3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5362F2-11EE-4EA1-901F-8003DCC6CC59}" type="slidenum">
              <a:rPr lang="en-US"/>
              <a:pPr>
                <a:spcBef>
                  <a:spcPct val="0"/>
                </a:spcBef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62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C35B8E-62C1-41B1-B12C-6DDADAE04E3A}" type="slidenum">
              <a:rPr lang="en-US"/>
              <a:pPr>
                <a:spcBef>
                  <a:spcPct val="0"/>
                </a:spcBef>
              </a:pPr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9773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43401-19CD-4308-B34C-98527B5D614F}" type="slidenum">
              <a:rPr 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40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3FF32F-08E7-4AA8-A31E-A75576F061C0}" type="slidenum">
              <a:rPr lang="en-US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08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71F913E-F122-4F58-8DB5-590EBF5BD4BA}" type="slidenum">
              <a:rPr lang="en-US"/>
              <a:pPr>
                <a:spcBef>
                  <a:spcPct val="0"/>
                </a:spcBef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60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F7BEEA-24BF-4AA5-9E30-7DF3E9514E33}" type="slidenum">
              <a:rPr lang="en-US"/>
              <a:pPr>
                <a:spcBef>
                  <a:spcPct val="0"/>
                </a:spcBef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53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063" indent="-2811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712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597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482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4366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4251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4136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021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0952C7-BAB2-478F-B121-FF7416BCEF7E}" type="slidenum">
              <a:rPr lang="en-US"/>
              <a:pPr>
                <a:spcBef>
                  <a:spcPct val="0"/>
                </a:spcBef>
              </a:pPr>
              <a:t>31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dirty="0" smtClean="0"/>
              <a:t>Early research on CAT was funded by the U.S. military to enhance mental measurement.</a:t>
            </a:r>
          </a:p>
          <a:p>
            <a:r>
              <a:rPr lang="en-US" dirty="0" smtClean="0"/>
              <a:t>NASD = National Association of Security Dealers.  In 1978 they began developing CAT for regulatory exam to assess knowledge of securities and securities future products among licensed brokers.</a:t>
            </a:r>
          </a:p>
          <a:p>
            <a:r>
              <a:rPr lang="en-US" dirty="0" smtClean="0"/>
              <a:t>The National Council of State Boards of Nursing starting using CAT in 1994.</a:t>
            </a:r>
          </a:p>
        </p:txBody>
      </p:sp>
    </p:spTree>
    <p:extLst>
      <p:ext uri="{BB962C8B-B14F-4D97-AF65-F5344CB8AC3E}">
        <p14:creationId xmlns:p14="http://schemas.microsoft.com/office/powerpoint/2010/main" val="731307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18694" indent="-218694"/>
            <a:r>
              <a:rPr lang="en-US" smtClean="0"/>
              <a:t>T = z*10 + 50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01486-A579-40B9-BAF4-1A44EBFAE584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9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Never: 39</a:t>
            </a:r>
          </a:p>
          <a:p>
            <a:r>
              <a:rPr lang="en-US" smtClean="0"/>
              <a:t>Rarely: 48</a:t>
            </a:r>
          </a:p>
          <a:p>
            <a:r>
              <a:rPr lang="en-US" smtClean="0"/>
              <a:t>Sometimes = 56</a:t>
            </a:r>
          </a:p>
          <a:p>
            <a:r>
              <a:rPr lang="en-US" smtClean="0"/>
              <a:t>Often = 64</a:t>
            </a:r>
          </a:p>
          <a:p>
            <a:r>
              <a:rPr lang="en-US" smtClean="0"/>
              <a:t>Always = 72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B1B11-B577-49E5-94D2-E7D1FDB2F74F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9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92834-02F4-4ED9-8110-1AAAE295A27D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930" indent="-286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07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310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112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915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718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520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323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60D7C-F0DD-460A-AB18-0CAED040A168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992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D99A1-B121-48AF-AE69-382EAC649600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0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2680C-FB86-456E-9B5F-82236D0CBA27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3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6B485-EBC1-4C1D-B27C-383B739F05B3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35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0559A-3297-4A80-8488-50AF2DDCEA70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31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96200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249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50295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606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1624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063" indent="-28117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4712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4597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482" indent="-22494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74366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4251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4136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021" indent="-2249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E7B006-3177-4583-B38D-F9408F50B91C}" type="slidenum">
              <a:rPr lang="en-US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05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Notes Placeholder 2"/>
          <p:cNvSpPr>
            <a:spLocks noGrp="1"/>
          </p:cNvSpPr>
          <p:nvPr>
            <p:ph type="body" idx="1"/>
          </p:nvPr>
        </p:nvSpPr>
        <p:spPr>
          <a:xfrm>
            <a:off x="892259" y="4384976"/>
            <a:ext cx="4907422" cy="41532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10597" name="Slide Number Placeholder 3"/>
          <p:cNvSpPr txBox="1">
            <a:spLocks noGrp="1"/>
          </p:cNvSpPr>
          <p:nvPr/>
        </p:nvSpPr>
        <p:spPr bwMode="auto">
          <a:xfrm>
            <a:off x="3791327" y="8768375"/>
            <a:ext cx="2900612" cy="46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95" tIns="45049" rIns="90095" bIns="4504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5E1DBA6-2F48-4818-BD95-472848AC4535}" type="slidenum">
              <a:rPr lang="en-US"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45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95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930" indent="-286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07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310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112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915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718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520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323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58F478-3BE6-4E6B-9549-FF2EDDA9AA63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8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930" indent="-286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07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310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112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915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718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520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323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A183FA-840C-4101-941B-1522057776AE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9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930" indent="-286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07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310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112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915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718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520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323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56072-5984-47D7-B976-72A62E1B0B16}" type="slidenum">
              <a:rPr lang="en-US"/>
              <a:pPr>
                <a:spcBef>
                  <a:spcPct val="0"/>
                </a:spcBef>
              </a:pPr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 w="12700" cap="flat">
            <a:solidFill>
              <a:schemeClr val="tx1"/>
            </a:solidFill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57" y="4446589"/>
            <a:ext cx="5212336" cy="4214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326" tIns="46664" rIns="93326" bIns="4666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227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930" indent="-28612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507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310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112" indent="-22890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915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718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520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323" indent="-22890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FAE09B-F88E-4640-85C5-851924BCBA0C}" type="slidenum">
              <a:rPr lang="en-US"/>
              <a:pPr>
                <a:spcBef>
                  <a:spcPct val="0"/>
                </a:spcBef>
              </a:pPr>
              <a:t>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657" y="4446589"/>
            <a:ext cx="5212336" cy="4214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293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02121B-C2C9-43BB-9DE8-B779BF063BB4}" type="slidenum">
              <a:rPr lang="en-US"/>
              <a:pPr>
                <a:spcBef>
                  <a:spcPct val="0"/>
                </a:spcBef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0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8BBB73-DDFD-4C65-AF37-8BED04F76BDF}" type="slidenum">
              <a:rPr lang="en-US"/>
              <a:pPr>
                <a:spcBef>
                  <a:spcPct val="0"/>
                </a:spcBef>
              </a:pPr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704850"/>
            <a:ext cx="4676775" cy="3506788"/>
          </a:xfrm>
          <a:ln w="12700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446588"/>
            <a:ext cx="5194300" cy="421481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204" tIns="46603" rIns="93204" bIns="4660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97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f.ac.uk/scharr/sections/heds/mvh/sf-6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ignsonlin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im.med.ucla.edu/FacultyPages/Hays/" TargetMode="External"/><Relationship Id="rId4" Type="http://schemas.openxmlformats.org/officeDocument/2006/relationships/hyperlink" Target="mailto:drhays@ucla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1845"/>
            <a:ext cx="8077200" cy="36004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Measuring Health-Related Quality of Life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67000"/>
            <a:ext cx="8686800" cy="35052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Ron D. Hays, Ph.D.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UCLA Department of Medicine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RAND Health Program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UCLA Fielding School of Public Health 41-268 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latin typeface="Comic Sans MS" pitchFamily="66" charset="0"/>
              </a:rPr>
              <a:t>November 26, 2014, 8-9:50am (M218)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25" y="2514600"/>
            <a:ext cx="1810512" cy="120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84AB4A-E6EC-4521-AD1E-5EDFEF098E08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669925"/>
            <a:ext cx="9144000" cy="47307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Targeted HRQOL Measures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00" y="1511169"/>
            <a:ext cx="9131300" cy="4354513"/>
          </a:xfrm>
        </p:spPr>
        <p:txBody>
          <a:bodyPr lIns="90488" tIns="44450" rIns="90488" bIns="44450" anchor="ctr" anchorCtr="1"/>
          <a:lstStyle/>
          <a:p>
            <a:pPr eaLnBrk="1" hangingPunct="1"/>
            <a:r>
              <a:rPr lang="en-US" sz="2800" dirty="0" smtClean="0"/>
              <a:t>Designed </a:t>
            </a:r>
            <a:r>
              <a:rPr lang="en-US" sz="2800" dirty="0" smtClean="0"/>
              <a:t>to be relevant to particular group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Sensitive </a:t>
            </a:r>
            <a:r>
              <a:rPr lang="en-US" sz="2800" dirty="0" smtClean="0"/>
              <a:t>to small, </a:t>
            </a:r>
            <a:r>
              <a:rPr lang="en-US" sz="2800" dirty="0" smtClean="0"/>
              <a:t>clinically-important change.  </a:t>
            </a:r>
          </a:p>
          <a:p>
            <a:pPr marL="0" indent="0" eaLnBrk="1" hangingPunct="1">
              <a:buNone/>
            </a:pPr>
            <a:r>
              <a:rPr lang="en-US" sz="2800" dirty="0" smtClean="0"/>
              <a:t>                   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More </a:t>
            </a:r>
            <a:r>
              <a:rPr lang="en-US" sz="2800" dirty="0" smtClean="0"/>
              <a:t>familiar and actionable for clinicians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Enhance </a:t>
            </a:r>
            <a:r>
              <a:rPr lang="en-US" sz="2800" dirty="0" smtClean="0"/>
              <a:t>respondent cooperation.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FEB4D-DEF1-438F-A64F-C61F13BB3E7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IBS-Targeted Item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29200" y="1600200"/>
            <a:ext cx="31242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During the last 4 weeks, how often were you angry about your irritable bowel syndrome?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b="1" i="1" smtClean="0"/>
              <a:t>None of the time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b="1" i="1" smtClean="0"/>
              <a:t>A little of the time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b="1" i="1" smtClean="0"/>
              <a:t>Some of the time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b="1" i="1" smtClean="0"/>
              <a:t>Most of the time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600" b="1" i="1" smtClean="0"/>
              <a:t>All of the time</a:t>
            </a:r>
            <a:r>
              <a:rPr lang="en-US" smtClean="0"/>
              <a:t>        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         </a:t>
            </a:r>
          </a:p>
        </p:txBody>
      </p:sp>
      <p:pic>
        <p:nvPicPr>
          <p:cNvPr id="37893" name="Picture 5" descr="http://www.physio-pedia.com/images/8/83/00392-daily-cartoons-ib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C761AF-DB05-48CB-B35D-498492D174C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In general, how would you </a:t>
            </a:r>
            <a:br>
              <a:rPr lang="en-US" smtClean="0">
                <a:latin typeface="Comic Sans MS" panose="030F0702030302020204" pitchFamily="66" charset="0"/>
              </a:rPr>
            </a:br>
            <a:r>
              <a:rPr lang="en-US" smtClean="0">
                <a:latin typeface="Comic Sans MS" panose="030F0702030302020204" pitchFamily="66" charset="0"/>
              </a:rPr>
              <a:t>rate your health?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57400"/>
            <a:ext cx="8818563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Excellent</a:t>
            </a:r>
          </a:p>
          <a:p>
            <a:pPr eaLnBrk="1" hangingPunct="1">
              <a:buFontTx/>
              <a:buNone/>
            </a:pPr>
            <a:r>
              <a:rPr lang="en-US" smtClean="0"/>
              <a:t>	Very Good</a:t>
            </a:r>
          </a:p>
          <a:p>
            <a:pPr eaLnBrk="1" hangingPunct="1">
              <a:buFontTx/>
              <a:buNone/>
            </a:pPr>
            <a:r>
              <a:rPr lang="en-US" smtClean="0"/>
              <a:t>	Good </a:t>
            </a:r>
          </a:p>
          <a:p>
            <a:pPr eaLnBrk="1" hangingPunct="1">
              <a:buFontTx/>
              <a:buNone/>
            </a:pPr>
            <a:r>
              <a:rPr lang="en-US" smtClean="0"/>
              <a:t>	Fair</a:t>
            </a:r>
          </a:p>
          <a:p>
            <a:pPr eaLnBrk="1" hangingPunct="1">
              <a:buFontTx/>
              <a:buNone/>
            </a:pPr>
            <a:r>
              <a:rPr lang="en-US" smtClean="0"/>
              <a:t>	Poor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511834-121C-487F-ABDF-832DECBC4F1D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mic Sans MS" panose="030F0702030302020204" pitchFamily="66" charset="0"/>
              </a:rPr>
              <a:t>Does your health now limit you in</a:t>
            </a:r>
            <a:br>
              <a:rPr lang="en-US" sz="3600" smtClean="0">
                <a:latin typeface="Comic Sans MS" panose="030F0702030302020204" pitchFamily="66" charset="0"/>
              </a:rPr>
            </a:br>
            <a:r>
              <a:rPr lang="en-US" sz="3600" smtClean="0">
                <a:latin typeface="Comic Sans MS" panose="030F0702030302020204" pitchFamily="66" charset="0"/>
              </a:rPr>
              <a:t>walking more than a mile?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(If so, how much?)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Yes, limited a lot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Yes, limited a little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i="1" smtClean="0"/>
              <a:t>No, not limited at all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048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8DD175-1EF0-4374-8DA0-7A9B6044A9EA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274638"/>
            <a:ext cx="977265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Comic Sans MS" panose="030F0702030302020204" pitchFamily="66" charset="0"/>
              </a:rPr>
              <a:t>SF-36 Generic Profile Measure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17638"/>
            <a:ext cx="92583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Physical functioning (10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Role limitations/physical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Role limitations/emotional (3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Social functioning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Emotional well-being (5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Energy/fatigue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Pain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sz="2800" smtClean="0"/>
              <a:t> General health perceptions (5 items)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903F08-6B80-4553-A4FD-E1BB14FDA788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274638"/>
            <a:ext cx="96012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Comic Sans MS" panose="030F0702030302020204" pitchFamily="66" charset="0"/>
              </a:rPr>
              <a:t>Scoring HRQOL Profile Scales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5013" y="1447800"/>
            <a:ext cx="8816975" cy="4354513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US" sz="2800" smtClean="0"/>
              <a:t>Average or sum all items in the same scale.</a:t>
            </a:r>
          </a:p>
          <a:p>
            <a:pPr eaLnBrk="1" hangingPunct="1"/>
            <a:r>
              <a:rPr lang="en-US" sz="2800" smtClean="0"/>
              <a:t>Transform average or sum to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smtClean="0"/>
              <a:t>0 (worse) to 100 (best) possible range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smtClean="0"/>
              <a:t>z-score (mean =   0, SD =   1)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smtClean="0"/>
              <a:t>T-score (mean = 50, SD = 10) 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7ECB6-B93D-4617-972A-3F41E2BE72A3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838200" y="2362200"/>
            <a:ext cx="17907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sz="4000"/>
              <a:t>     X   </a:t>
            </a:r>
            <a:r>
              <a:rPr lang="en-US" sz="2400"/>
              <a:t>=</a:t>
            </a:r>
            <a:endParaRPr lang="en-US" sz="400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819400" y="2286000"/>
            <a:ext cx="47101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sz="2400"/>
              <a:t>(original score - minimum) *100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429000" y="2743200"/>
            <a:ext cx="38369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sz="2400"/>
              <a:t>(maximum - minimum)</a:t>
            </a:r>
          </a:p>
        </p:txBody>
      </p:sp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2808288" y="2705100"/>
            <a:ext cx="4722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762000" y="3276600"/>
            <a:ext cx="1511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sz="4000"/>
          </a:p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sz="4000"/>
          </a:p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sz="4000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1516063" y="3657600"/>
            <a:ext cx="52863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sz="4000"/>
              <a:t>Y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2362200" y="3733800"/>
            <a:ext cx="56832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sz="2400"/>
              <a:t>=   target mean +  (target SD * Zx) </a:t>
            </a:r>
          </a:p>
          <a:p>
            <a:pPr>
              <a:lnSpc>
                <a:spcPct val="87000"/>
              </a:lnSpc>
              <a:spcBef>
                <a:spcPct val="0"/>
              </a:spcBef>
              <a:buFontTx/>
              <a:buNone/>
            </a:pPr>
            <a:endParaRPr lang="en-US" sz="2400"/>
          </a:p>
        </p:txBody>
      </p:sp>
      <p:grpSp>
        <p:nvGrpSpPr>
          <p:cNvPr id="27658" name="Group 9"/>
          <p:cNvGrpSpPr>
            <a:grpSpLocks/>
          </p:cNvGrpSpPr>
          <p:nvPr/>
        </p:nvGrpSpPr>
        <p:grpSpPr bwMode="auto">
          <a:xfrm>
            <a:off x="914400" y="4572000"/>
            <a:ext cx="3333750" cy="855663"/>
            <a:chOff x="488" y="2880"/>
            <a:chExt cx="2100" cy="539"/>
          </a:xfrm>
        </p:grpSpPr>
        <p:sp>
          <p:nvSpPr>
            <p:cNvPr id="27660" name="Rectangle 10"/>
            <p:cNvSpPr>
              <a:spLocks noChangeArrowheads="1"/>
            </p:cNvSpPr>
            <p:nvPr/>
          </p:nvSpPr>
          <p:spPr bwMode="auto">
            <a:xfrm>
              <a:off x="488" y="3016"/>
              <a:ext cx="1328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7000"/>
                </a:lnSpc>
                <a:spcBef>
                  <a:spcPct val="0"/>
                </a:spcBef>
                <a:buFontTx/>
                <a:buNone/>
              </a:pPr>
              <a:r>
                <a:rPr lang="en-US" sz="4000"/>
                <a:t>     Z</a:t>
              </a:r>
              <a:r>
                <a:rPr lang="en-US" sz="4000" baseline="-25000"/>
                <a:t>X</a:t>
              </a:r>
              <a:r>
                <a:rPr lang="en-US" sz="2400" baseline="-25000"/>
                <a:t> </a:t>
              </a:r>
              <a:r>
                <a:rPr lang="en-US" sz="2400"/>
                <a:t>   =</a:t>
              </a:r>
            </a:p>
          </p:txBody>
        </p:sp>
        <p:grpSp>
          <p:nvGrpSpPr>
            <p:cNvPr id="27661" name="Group 11"/>
            <p:cNvGrpSpPr>
              <a:grpSpLocks/>
            </p:cNvGrpSpPr>
            <p:nvPr/>
          </p:nvGrpSpPr>
          <p:grpSpPr bwMode="auto">
            <a:xfrm>
              <a:off x="1728" y="2880"/>
              <a:ext cx="860" cy="539"/>
              <a:chOff x="1728" y="2880"/>
              <a:chExt cx="860" cy="539"/>
            </a:xfrm>
          </p:grpSpPr>
          <p:sp>
            <p:nvSpPr>
              <p:cNvPr id="27662" name="Rectangle 12"/>
              <p:cNvSpPr>
                <a:spLocks noChangeArrowheads="1"/>
              </p:cNvSpPr>
              <p:nvPr/>
            </p:nvSpPr>
            <p:spPr bwMode="auto">
              <a:xfrm>
                <a:off x="1976" y="3184"/>
                <a:ext cx="475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87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/>
                  <a:t>SD</a:t>
                </a:r>
                <a:r>
                  <a:rPr lang="en-US" sz="2000" baseline="-25000"/>
                  <a:t>X</a:t>
                </a:r>
              </a:p>
            </p:txBody>
          </p:sp>
          <p:sp>
            <p:nvSpPr>
              <p:cNvPr id="27663" name="Line 13"/>
              <p:cNvSpPr>
                <a:spLocks noChangeShapeType="1"/>
              </p:cNvSpPr>
              <p:nvPr/>
            </p:nvSpPr>
            <p:spPr bwMode="auto">
              <a:xfrm>
                <a:off x="1728" y="3136"/>
                <a:ext cx="8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4" name="Rectangle 14"/>
              <p:cNvSpPr>
                <a:spLocks noChangeArrowheads="1"/>
              </p:cNvSpPr>
              <p:nvPr/>
            </p:nvSpPr>
            <p:spPr bwMode="auto">
              <a:xfrm>
                <a:off x="1868" y="2896"/>
                <a:ext cx="720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87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/>
                  <a:t>(X - X)</a:t>
                </a:r>
              </a:p>
            </p:txBody>
          </p:sp>
          <p:sp>
            <p:nvSpPr>
              <p:cNvPr id="27665" name="Line 15"/>
              <p:cNvSpPr>
                <a:spLocks noChangeShapeType="1"/>
              </p:cNvSpPr>
              <p:nvPr/>
            </p:nvSpPr>
            <p:spPr bwMode="auto">
              <a:xfrm>
                <a:off x="2256" y="2880"/>
                <a:ext cx="1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1" hangingPunct="1">
              <a:defRPr/>
            </a:pPr>
            <a:r>
              <a:rPr lang="en-US" sz="4400" b="0" dirty="0">
                <a:solidFill>
                  <a:schemeClr val="tx2"/>
                </a:solidFill>
                <a:latin typeface="Comic Sans MS" pitchFamily="66" charset="0"/>
                <a:cs typeface="+mn-cs"/>
              </a:rPr>
              <a:t>Linear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6E2990-4469-4154-B036-76F1273223B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SF-36 PCS and MCS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6868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PCS_z =   (PF_Z *   0.42) +   (RP_Z *  0.35) +           		 (BP_Z *   0.32) +   (GH_Z * 0.25)  +           		 (EF_Z *   0.03) +    (SF_Z *  </a:t>
            </a:r>
            <a:r>
              <a:rPr lang="en-US" u="sng" smtClean="0"/>
              <a:t>-.01</a:t>
            </a:r>
            <a:r>
              <a:rPr lang="en-US" smtClean="0"/>
              <a:t>)  +           		 (RE_Z *   </a:t>
            </a:r>
            <a:r>
              <a:rPr lang="en-US" u="sng" smtClean="0"/>
              <a:t>-.19</a:t>
            </a:r>
            <a:r>
              <a:rPr lang="en-US" smtClean="0"/>
              <a:t>) +    (EW_Z * </a:t>
            </a:r>
            <a:r>
              <a:rPr lang="en-US" u="sng" smtClean="0"/>
              <a:t>-.22</a:t>
            </a:r>
            <a:r>
              <a:rPr lang="en-US" smtClean="0"/>
              <a:t>)</a:t>
            </a:r>
          </a:p>
          <a:p>
            <a:pPr eaLnBrk="1" hangingPunct="1">
              <a:buFontTx/>
              <a:buNone/>
            </a:pPr>
            <a:r>
              <a:rPr lang="en-US" smtClean="0"/>
              <a:t>MCS_z =  (PF_Z *    </a:t>
            </a:r>
            <a:r>
              <a:rPr lang="en-US" u="sng" smtClean="0"/>
              <a:t>-.23</a:t>
            </a:r>
            <a:r>
              <a:rPr lang="en-US" smtClean="0"/>
              <a:t>) +    (RP_Z *  </a:t>
            </a:r>
            <a:r>
              <a:rPr lang="en-US" u="sng" smtClean="0"/>
              <a:t>-.12</a:t>
            </a:r>
            <a:r>
              <a:rPr lang="en-US" smtClean="0"/>
              <a:t>)  +           		 (BP_Z *    </a:t>
            </a:r>
            <a:r>
              <a:rPr lang="en-US" u="sng" smtClean="0"/>
              <a:t>-.10</a:t>
            </a:r>
            <a:r>
              <a:rPr lang="en-US" smtClean="0"/>
              <a:t>) +   (GH_Z *  </a:t>
            </a:r>
            <a:r>
              <a:rPr lang="en-US" u="sng" smtClean="0"/>
              <a:t>-.02</a:t>
            </a:r>
            <a:r>
              <a:rPr lang="en-US" smtClean="0"/>
              <a:t>)  +            		 (EF_Z *    0.24) +   (SF_Z *  0.27) +             		 (RE_Z *    0.43) +  (EW_Z *  0.49)</a:t>
            </a:r>
          </a:p>
          <a:p>
            <a:pPr eaLnBrk="1" hangingPunct="1"/>
            <a:endParaRPr lang="en-US" smtClean="0"/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2209800" y="5638800"/>
            <a:ext cx="5867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>
                <a:latin typeface="Times New Roman" panose="02020603050405020304" pitchFamily="18" charset="0"/>
              </a:rPr>
              <a:t>PCS =  (PCS_z*10) + 50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>
                <a:latin typeface="Times New Roman" panose="02020603050405020304" pitchFamily="18" charset="0"/>
              </a:rPr>
              <a:t>MCS = (MCS_z*10) + 50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460DE2-053A-46A8-ACFC-E75BD44AC71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105475" name="Object 2"/>
          <p:cNvGraphicFramePr>
            <a:graphicFrameLocks/>
          </p:cNvGraphicFramePr>
          <p:nvPr/>
        </p:nvGraphicFramePr>
        <p:xfrm>
          <a:off x="914400" y="1752600"/>
          <a:ext cx="7239000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hart" r:id="rId4" imgW="7239000" imgH="4381500" progId="MSGraph.Chart.8">
                  <p:embed followColorScheme="full"/>
                </p:oleObj>
              </mc:Choice>
              <mc:Fallback>
                <p:oleObj name="Chart" r:id="rId4" imgW="7239000" imgH="43815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239000" cy="438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228600" y="3062288"/>
            <a:ext cx="13065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600"/>
              <a:t>%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600"/>
              <a:t>Dead</a:t>
            </a:r>
          </a:p>
        </p:txBody>
      </p:sp>
      <p:grpSp>
        <p:nvGrpSpPr>
          <p:cNvPr id="105477" name="Group 4"/>
          <p:cNvGrpSpPr>
            <a:grpSpLocks/>
          </p:cNvGrpSpPr>
          <p:nvPr/>
        </p:nvGrpSpPr>
        <p:grpSpPr bwMode="auto">
          <a:xfrm>
            <a:off x="2209800" y="5448300"/>
            <a:ext cx="5081588" cy="258763"/>
            <a:chOff x="1317" y="3272"/>
            <a:chExt cx="3201" cy="163"/>
          </a:xfrm>
        </p:grpSpPr>
        <p:sp>
          <p:nvSpPr>
            <p:cNvPr id="105481" name="Rectangle 5"/>
            <p:cNvSpPr>
              <a:spLocks noChangeArrowheads="1"/>
            </p:cNvSpPr>
            <p:nvPr/>
          </p:nvSpPr>
          <p:spPr bwMode="auto">
            <a:xfrm>
              <a:off x="1317" y="3272"/>
              <a:ext cx="45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(n=676)</a:t>
              </a:r>
              <a:endParaRPr lang="en-US" altLang="en-US" sz="1200">
                <a:solidFill>
                  <a:srgbClr val="000066"/>
                </a:solidFill>
              </a:endParaRPr>
            </a:p>
          </p:txBody>
        </p:sp>
        <p:sp>
          <p:nvSpPr>
            <p:cNvPr id="105482" name="Rectangle 6"/>
            <p:cNvSpPr>
              <a:spLocks noChangeArrowheads="1"/>
            </p:cNvSpPr>
            <p:nvPr/>
          </p:nvSpPr>
          <p:spPr bwMode="auto">
            <a:xfrm>
              <a:off x="2061" y="3272"/>
              <a:ext cx="59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66"/>
                  </a:solidFill>
                </a:rPr>
                <a:t> </a:t>
              </a:r>
              <a:r>
                <a:rPr lang="en-US" altLang="en-US" sz="1200"/>
                <a:t>    (n=754)</a:t>
              </a:r>
              <a:endParaRPr lang="en-US" altLang="en-US" sz="1200">
                <a:solidFill>
                  <a:srgbClr val="000066"/>
                </a:solidFill>
              </a:endParaRPr>
            </a:p>
          </p:txBody>
        </p:sp>
        <p:sp>
          <p:nvSpPr>
            <p:cNvPr id="105483" name="Rectangle 7"/>
            <p:cNvSpPr>
              <a:spLocks noChangeArrowheads="1"/>
            </p:cNvSpPr>
            <p:nvPr/>
          </p:nvSpPr>
          <p:spPr bwMode="auto">
            <a:xfrm>
              <a:off x="2815" y="3272"/>
              <a:ext cx="80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66"/>
                  </a:solidFill>
                </a:rPr>
                <a:t>   </a:t>
              </a:r>
              <a:r>
                <a:rPr lang="en-US" altLang="en-US" sz="1200"/>
                <a:t>        (n=1181)</a:t>
              </a:r>
              <a:endParaRPr lang="en-US" altLang="en-US" sz="1200">
                <a:solidFill>
                  <a:srgbClr val="000066"/>
                </a:solidFill>
              </a:endParaRPr>
            </a:p>
          </p:txBody>
        </p:sp>
        <p:sp>
          <p:nvSpPr>
            <p:cNvPr id="105484" name="Rectangle 8"/>
            <p:cNvSpPr>
              <a:spLocks noChangeArrowheads="1"/>
            </p:cNvSpPr>
            <p:nvPr/>
          </p:nvSpPr>
          <p:spPr bwMode="auto">
            <a:xfrm>
              <a:off x="3569" y="3272"/>
              <a:ext cx="949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000066"/>
                  </a:solidFill>
                </a:rPr>
                <a:t> </a:t>
              </a:r>
              <a:r>
                <a:rPr lang="en-US" altLang="en-US" sz="1200"/>
                <a:t>                 (n=609)</a:t>
              </a:r>
              <a:endParaRPr lang="en-US" altLang="en-US" sz="1200">
                <a:solidFill>
                  <a:srgbClr val="000066"/>
                </a:solidFill>
              </a:endParaRPr>
            </a:p>
          </p:txBody>
        </p:sp>
      </p:grp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1981200" y="5935663"/>
            <a:ext cx="67024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SF-36 Physical Health Component Score (PCS)—T score</a:t>
            </a:r>
            <a:endParaRPr lang="en-US" altLang="en-US" sz="16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05479" name="Rectangle 10"/>
          <p:cNvSpPr>
            <a:spLocks noChangeArrowheads="1"/>
          </p:cNvSpPr>
          <p:nvPr/>
        </p:nvSpPr>
        <p:spPr bwMode="auto">
          <a:xfrm>
            <a:off x="457200" y="6269038"/>
            <a:ext cx="73691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0"/>
              <a:t>Ware et al.  (1994).  </a:t>
            </a:r>
            <a:r>
              <a:rPr lang="en-US" altLang="en-US" sz="1400" b="0" u="sng"/>
              <a:t>SF-36 Physical and Mental Health Summary Scales: A User’s Manual</a:t>
            </a:r>
            <a:r>
              <a:rPr lang="en-US" altLang="en-US" sz="1400" b="0"/>
              <a:t>.</a:t>
            </a:r>
          </a:p>
        </p:txBody>
      </p:sp>
      <p:sp>
        <p:nvSpPr>
          <p:cNvPr id="10548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anose="030F0702030302020204" pitchFamily="66" charset="0"/>
              </a:rPr>
              <a:t/>
            </a:r>
            <a:br>
              <a:rPr lang="en-US" sz="3600" dirty="0" smtClean="0">
                <a:latin typeface="Comic Sans MS" panose="030F0702030302020204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>HRQOL is Predictive of</a:t>
            </a:r>
            <a:br>
              <a:rPr lang="en-US" sz="3600" dirty="0" smtClean="0">
                <a:latin typeface="Comic Sans MS" panose="030F0702030302020204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>Mortality (5 years later)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US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52E0FC-54CF-447C-9FA4-02D119C3A0B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>
              <a:defRPr/>
            </a:pPr>
            <a:r>
              <a:rPr lang="en-US" altLang="en-US" sz="3600" b="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>
              <a:defRPr/>
            </a:pPr>
            <a:r>
              <a:rPr lang="en-US" altLang="en-US" sz="3600" b="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970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/>
              <a:t>Hays et al. (2000), </a:t>
            </a:r>
            <a:r>
              <a:rPr lang="en-US" altLang="en-US" sz="1600" b="0" i="1" u="sng"/>
              <a:t>American Journal of Medicine</a:t>
            </a: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latin typeface="Comic Sans MS" panose="030F0702030302020204" pitchFamily="66" charset="0"/>
              </a:rPr>
              <a:t>T-score 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5E6D1-3F9D-45AB-A42E-B63B0A810FB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490663" y="5943600"/>
            <a:ext cx="68913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/>
              <a:t>Hays, R.D., Wells, K.B., Sherbourne, C.D., Rogers, W., &amp; Spritzer, K. (1995).</a:t>
            </a:r>
            <a:br>
              <a:rPr lang="en-US" sz="1400"/>
            </a:br>
            <a:r>
              <a:rPr lang="en-US" sz="1400"/>
              <a:t>Functioning and well-being outcomes of patients with depression compared</a:t>
            </a:r>
            <a:br>
              <a:rPr lang="en-US" sz="1400"/>
            </a:br>
            <a:r>
              <a:rPr lang="en-US" sz="1400"/>
              <a:t>to chronic medical illnesses.  </a:t>
            </a:r>
            <a:r>
              <a:rPr lang="en-US" sz="1400" u="sng"/>
              <a:t>Archives of General Psychiatry,</a:t>
            </a:r>
            <a:r>
              <a:rPr lang="en-US" sz="1400"/>
              <a:t> </a:t>
            </a:r>
            <a:r>
              <a:rPr lang="en-US" sz="1400" u="sng"/>
              <a:t>52</a:t>
            </a:r>
            <a:r>
              <a:rPr lang="en-US" sz="1400"/>
              <a:t>, 11-19.</a:t>
            </a:r>
          </a:p>
        </p:txBody>
      </p:sp>
      <p:graphicFrame>
        <p:nvGraphicFramePr>
          <p:cNvPr id="31748" name="Object 3"/>
          <p:cNvGraphicFramePr>
            <a:graphicFrameLocks/>
          </p:cNvGraphicFramePr>
          <p:nvPr/>
        </p:nvGraphicFramePr>
        <p:xfrm>
          <a:off x="677863" y="1600200"/>
          <a:ext cx="6821487" cy="419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Chart" r:id="rId4" imgW="9039149" imgH="4953000" progId="MSGraph.Chart.8">
                  <p:embed followColorScheme="full"/>
                </p:oleObj>
              </mc:Choice>
              <mc:Fallback>
                <p:oleObj name="Chart" r:id="rId4" imgW="9039149" imgH="49530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600200"/>
                        <a:ext cx="6821487" cy="419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228600"/>
            <a:ext cx="87376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anose="030F0702030302020204" pitchFamily="66" charset="0"/>
              </a:rPr>
              <a:t>Course of Emotional Well-being Over </a:t>
            </a:r>
            <a:br>
              <a:rPr lang="en-US" sz="3600" smtClean="0">
                <a:latin typeface="Comic Sans MS" panose="030F0702030302020204" pitchFamily="66" charset="0"/>
              </a:rPr>
            </a:br>
            <a:r>
              <a:rPr lang="en-US" sz="3600" smtClean="0">
                <a:latin typeface="Comic Sans MS" panose="030F0702030302020204" pitchFamily="66" charset="0"/>
              </a:rPr>
              <a:t>2-years for Patients in the MOS</a:t>
            </a:r>
            <a:br>
              <a:rPr lang="en-US" sz="3600" smtClean="0">
                <a:latin typeface="Comic Sans MS" panose="030F0702030302020204" pitchFamily="66" charset="0"/>
              </a:rPr>
            </a:br>
            <a:r>
              <a:rPr lang="en-US" sz="3600" smtClean="0">
                <a:latin typeface="Comic Sans MS" panose="030F0702030302020204" pitchFamily="66" charset="0"/>
              </a:rPr>
              <a:t> General Medical Sector</a:t>
            </a:r>
          </a:p>
        </p:txBody>
      </p:sp>
      <p:graphicFrame>
        <p:nvGraphicFramePr>
          <p:cNvPr id="31750" name="Object 5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09600" y="1600200"/>
          <a:ext cx="6927850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Chart" r:id="rId6" imgW="7791602" imgH="4114800" progId="MSGraph.Chart.8">
                  <p:embed followColorScheme="full"/>
                </p:oleObj>
              </mc:Choice>
              <mc:Fallback>
                <p:oleObj name="Chart" r:id="rId6" imgW="7791602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6927850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Line 6"/>
          <p:cNvSpPr>
            <a:spLocks noChangeShapeType="1"/>
          </p:cNvSpPr>
          <p:nvPr/>
        </p:nvSpPr>
        <p:spPr bwMode="auto">
          <a:xfrm>
            <a:off x="7450138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>
            <a:off x="5214938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8"/>
          <p:cNvSpPr>
            <a:spLocks noChangeShapeType="1"/>
          </p:cNvSpPr>
          <p:nvPr/>
        </p:nvSpPr>
        <p:spPr bwMode="auto">
          <a:xfrm flipV="1">
            <a:off x="3116263" y="5181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2506663" y="5302250"/>
            <a:ext cx="1558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600"/>
              <a:t>Baseline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4673600" y="5297488"/>
            <a:ext cx="13731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600"/>
              <a:t>2-Years</a:t>
            </a:r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 flipV="1">
            <a:off x="3116263" y="1905000"/>
            <a:ext cx="2301875" cy="152400"/>
          </a:xfrm>
          <a:prstGeom prst="line">
            <a:avLst/>
          </a:prstGeom>
          <a:noFill/>
          <a:ln w="38100">
            <a:solidFill>
              <a:srgbClr val="E91B0B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>
            <a:off x="3116263" y="2057400"/>
            <a:ext cx="2301875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3116263" y="47244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 flipV="1">
            <a:off x="3116263" y="3962400"/>
            <a:ext cx="22352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5486400" y="3276600"/>
            <a:ext cx="1450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/>
              <a:t> </a:t>
            </a:r>
          </a:p>
        </p:txBody>
      </p:sp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5486400" y="3816350"/>
            <a:ext cx="203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/>
              <a:t>Major Depression</a:t>
            </a:r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5554663" y="2209800"/>
            <a:ext cx="14493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/>
              <a:t>Diabetes</a:t>
            </a:r>
          </a:p>
        </p:txBody>
      </p:sp>
      <p:sp>
        <p:nvSpPr>
          <p:cNvPr id="31763" name="Rectangle 18"/>
          <p:cNvSpPr>
            <a:spLocks noChangeArrowheads="1"/>
          </p:cNvSpPr>
          <p:nvPr/>
        </p:nvSpPr>
        <p:spPr bwMode="auto">
          <a:xfrm>
            <a:off x="5554663" y="1752600"/>
            <a:ext cx="1895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1800"/>
              <a:t>Hypertension</a:t>
            </a:r>
          </a:p>
        </p:txBody>
      </p:sp>
      <p:sp>
        <p:nvSpPr>
          <p:cNvPr id="31764" name="TextBox 1"/>
          <p:cNvSpPr txBox="1">
            <a:spLocks noChangeArrowheads="1"/>
          </p:cNvSpPr>
          <p:nvPr/>
        </p:nvSpPr>
        <p:spPr bwMode="auto">
          <a:xfrm>
            <a:off x="1389063" y="2971800"/>
            <a:ext cx="973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0">
                <a:latin typeface="Comic Sans MS" panose="030F0702030302020204" pitchFamily="66" charset="0"/>
              </a:rPr>
              <a:t>0-100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A78DB1-BABB-44B2-A45F-64F4F7F3FA52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5824538" y="1828800"/>
            <a:ext cx="1466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Hypertension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815013" y="2590800"/>
            <a:ext cx="10112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Diabetes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5762625" y="3276600"/>
            <a:ext cx="182403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600"/>
              <a:t>Current Depression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5757863" y="3429000"/>
            <a:ext cx="14493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88" tIns="39688" rIns="77788" bIns="39688">
            <a:spAutoFit/>
          </a:bodyPr>
          <a:lstStyle>
            <a:lvl1pPr defTabSz="6619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619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619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619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619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61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600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323850" y="5899150"/>
            <a:ext cx="88661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/>
              <a:t>Stewart, A.L., Hays, R.D., Wells, K.B., Rogers, W.H., Spritzer, K.L., &amp; Greenfield, S.  (1994).  Long-term</a:t>
            </a:r>
            <a:br>
              <a:rPr lang="en-US" sz="1400"/>
            </a:br>
            <a:r>
              <a:rPr lang="en-US" sz="1400"/>
              <a:t>functioning and well-being outcomes associated with physical activity and exercise in patients with</a:t>
            </a:r>
            <a:br>
              <a:rPr lang="en-US" sz="1400"/>
            </a:br>
            <a:r>
              <a:rPr lang="en-US" sz="1400"/>
              <a:t>chronic conditions in the Medical Outcomes Study.  </a:t>
            </a:r>
            <a:r>
              <a:rPr lang="en-US" sz="1400" u="sng"/>
              <a:t>Journal of Clinical Epidemiology</a:t>
            </a:r>
            <a:r>
              <a:rPr lang="en-US" sz="1400"/>
              <a:t>, </a:t>
            </a:r>
            <a:r>
              <a:rPr lang="en-US" sz="1400" u="sng"/>
              <a:t>47</a:t>
            </a:r>
            <a:r>
              <a:rPr lang="en-US" sz="1400"/>
              <a:t>, 719-730.</a:t>
            </a:r>
          </a:p>
        </p:txBody>
      </p:sp>
      <p:sp>
        <p:nvSpPr>
          <p:cNvPr id="3380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457200"/>
            <a:ext cx="8602662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Comic Sans MS" panose="030F0702030302020204" pitchFamily="66" charset="0"/>
              </a:rPr>
              <a:t>Physical Functioning in Relation to Time</a:t>
            </a:r>
            <a:br>
              <a:rPr lang="en-US" sz="3600" smtClean="0">
                <a:latin typeface="Comic Sans MS" panose="030F0702030302020204" pitchFamily="66" charset="0"/>
              </a:rPr>
            </a:br>
            <a:r>
              <a:rPr lang="en-US" sz="3600" smtClean="0">
                <a:latin typeface="Comic Sans MS" panose="030F0702030302020204" pitchFamily="66" charset="0"/>
              </a:rPr>
              <a:t>Spent Exercising 2-years Before</a:t>
            </a:r>
            <a:br>
              <a:rPr lang="en-US" sz="3600" smtClean="0">
                <a:latin typeface="Comic Sans MS" panose="030F0702030302020204" pitchFamily="66" charset="0"/>
              </a:rPr>
            </a:br>
            <a:endParaRPr lang="en-US" sz="3600" smtClean="0">
              <a:latin typeface="Comic Sans MS" panose="030F0702030302020204" pitchFamily="66" charset="0"/>
            </a:endParaRPr>
          </a:p>
        </p:txBody>
      </p:sp>
      <p:sp>
        <p:nvSpPr>
          <p:cNvPr id="33801" name="Line 8"/>
          <p:cNvSpPr>
            <a:spLocks noChangeShapeType="1"/>
          </p:cNvSpPr>
          <p:nvPr/>
        </p:nvSpPr>
        <p:spPr bwMode="auto">
          <a:xfrm>
            <a:off x="881063" y="1905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>
            <a:off x="881063" y="5029200"/>
            <a:ext cx="6772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0"/>
          <p:cNvSpPr>
            <a:spLocks noChangeShapeType="1"/>
          </p:cNvSpPr>
          <p:nvPr/>
        </p:nvSpPr>
        <p:spPr bwMode="auto">
          <a:xfrm>
            <a:off x="881063" y="47244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1"/>
          <p:cNvSpPr>
            <a:spLocks noChangeShapeType="1"/>
          </p:cNvSpPr>
          <p:nvPr/>
        </p:nvSpPr>
        <p:spPr bwMode="auto">
          <a:xfrm>
            <a:off x="881063" y="44196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2"/>
          <p:cNvSpPr>
            <a:spLocks noChangeShapeType="1"/>
          </p:cNvSpPr>
          <p:nvPr/>
        </p:nvSpPr>
        <p:spPr bwMode="auto">
          <a:xfrm>
            <a:off x="881063" y="41148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3"/>
          <p:cNvSpPr>
            <a:spLocks noChangeShapeType="1"/>
          </p:cNvSpPr>
          <p:nvPr/>
        </p:nvSpPr>
        <p:spPr bwMode="auto">
          <a:xfrm>
            <a:off x="881063" y="38100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4"/>
          <p:cNvSpPr>
            <a:spLocks noChangeShapeType="1"/>
          </p:cNvSpPr>
          <p:nvPr/>
        </p:nvSpPr>
        <p:spPr bwMode="auto">
          <a:xfrm>
            <a:off x="881063" y="35052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5"/>
          <p:cNvSpPr>
            <a:spLocks noChangeShapeType="1"/>
          </p:cNvSpPr>
          <p:nvPr/>
        </p:nvSpPr>
        <p:spPr bwMode="auto">
          <a:xfrm>
            <a:off x="881063" y="32004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6"/>
          <p:cNvSpPr>
            <a:spLocks noChangeShapeType="1"/>
          </p:cNvSpPr>
          <p:nvPr/>
        </p:nvSpPr>
        <p:spPr bwMode="auto">
          <a:xfrm>
            <a:off x="881063" y="28956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7"/>
          <p:cNvSpPr>
            <a:spLocks noChangeShapeType="1"/>
          </p:cNvSpPr>
          <p:nvPr/>
        </p:nvSpPr>
        <p:spPr bwMode="auto">
          <a:xfrm>
            <a:off x="881063" y="25146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8"/>
          <p:cNvSpPr>
            <a:spLocks noChangeShapeType="1"/>
          </p:cNvSpPr>
          <p:nvPr/>
        </p:nvSpPr>
        <p:spPr bwMode="auto">
          <a:xfrm>
            <a:off x="881063" y="22098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19"/>
          <p:cNvSpPr>
            <a:spLocks noChangeShapeType="1"/>
          </p:cNvSpPr>
          <p:nvPr/>
        </p:nvSpPr>
        <p:spPr bwMode="auto">
          <a:xfrm>
            <a:off x="881063" y="19050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0"/>
          <p:cNvSpPr>
            <a:spLocks noChangeShapeType="1"/>
          </p:cNvSpPr>
          <p:nvPr/>
        </p:nvSpPr>
        <p:spPr bwMode="auto">
          <a:xfrm flipV="1">
            <a:off x="3182938" y="4953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1"/>
          <p:cNvSpPr>
            <a:spLocks noChangeShapeType="1"/>
          </p:cNvSpPr>
          <p:nvPr/>
        </p:nvSpPr>
        <p:spPr bwMode="auto">
          <a:xfrm flipV="1">
            <a:off x="5283200" y="4953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2"/>
          <p:cNvSpPr>
            <a:spLocks noChangeShapeType="1"/>
          </p:cNvSpPr>
          <p:nvPr/>
        </p:nvSpPr>
        <p:spPr bwMode="auto">
          <a:xfrm flipV="1">
            <a:off x="7653338" y="4953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Text Box 23"/>
          <p:cNvSpPr txBox="1">
            <a:spLocks noChangeArrowheads="1"/>
          </p:cNvSpPr>
          <p:nvPr/>
        </p:nvSpPr>
        <p:spPr bwMode="auto">
          <a:xfrm>
            <a:off x="2838450" y="5029200"/>
            <a:ext cx="69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/>
              <a:t>Low</a:t>
            </a:r>
          </a:p>
        </p:txBody>
      </p:sp>
      <p:sp>
        <p:nvSpPr>
          <p:cNvPr id="33817" name="Text Box 24"/>
          <p:cNvSpPr txBox="1">
            <a:spLocks noChangeArrowheads="1"/>
          </p:cNvSpPr>
          <p:nvPr/>
        </p:nvSpPr>
        <p:spPr bwMode="auto">
          <a:xfrm>
            <a:off x="4956175" y="5029200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000"/>
              <a:t>High</a:t>
            </a:r>
          </a:p>
        </p:txBody>
      </p:sp>
      <p:sp>
        <p:nvSpPr>
          <p:cNvPr id="33818" name="Text Box 25"/>
          <p:cNvSpPr txBox="1">
            <a:spLocks noChangeArrowheads="1"/>
          </p:cNvSpPr>
          <p:nvPr/>
        </p:nvSpPr>
        <p:spPr bwMode="auto">
          <a:xfrm>
            <a:off x="2438400" y="5410200"/>
            <a:ext cx="427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/>
              <a:t>Total Time Spent Exercising</a:t>
            </a:r>
          </a:p>
        </p:txBody>
      </p:sp>
      <p:sp>
        <p:nvSpPr>
          <p:cNvPr id="33819" name="Text Box 26"/>
          <p:cNvSpPr txBox="1">
            <a:spLocks noChangeArrowheads="1"/>
          </p:cNvSpPr>
          <p:nvPr/>
        </p:nvSpPr>
        <p:spPr bwMode="auto">
          <a:xfrm>
            <a:off x="392113" y="1747838"/>
            <a:ext cx="3540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84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82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80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78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76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74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72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70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68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66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64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/>
              <a:t>62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endParaRPr lang="en-US" sz="1200"/>
          </a:p>
        </p:txBody>
      </p:sp>
      <p:sp>
        <p:nvSpPr>
          <p:cNvPr id="33820" name="Line 27"/>
          <p:cNvSpPr>
            <a:spLocks noChangeShapeType="1"/>
          </p:cNvSpPr>
          <p:nvPr/>
        </p:nvSpPr>
        <p:spPr bwMode="auto">
          <a:xfrm flipV="1">
            <a:off x="3182938" y="1981200"/>
            <a:ext cx="2032000" cy="685800"/>
          </a:xfrm>
          <a:prstGeom prst="line">
            <a:avLst/>
          </a:prstGeom>
          <a:noFill/>
          <a:ln w="38100">
            <a:solidFill>
              <a:srgbClr val="E91B0B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Line 28"/>
          <p:cNvSpPr>
            <a:spLocks noChangeShapeType="1"/>
          </p:cNvSpPr>
          <p:nvPr/>
        </p:nvSpPr>
        <p:spPr bwMode="auto">
          <a:xfrm flipV="1">
            <a:off x="3182938" y="2819400"/>
            <a:ext cx="2100262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Line 29"/>
          <p:cNvSpPr>
            <a:spLocks noChangeShapeType="1"/>
          </p:cNvSpPr>
          <p:nvPr/>
        </p:nvSpPr>
        <p:spPr bwMode="auto">
          <a:xfrm flipV="1">
            <a:off x="3182938" y="3429000"/>
            <a:ext cx="2100262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Rectangle 1"/>
          <p:cNvSpPr>
            <a:spLocks noChangeArrowheads="1"/>
          </p:cNvSpPr>
          <p:nvPr/>
        </p:nvSpPr>
        <p:spPr bwMode="auto">
          <a:xfrm>
            <a:off x="1219200" y="3136900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0">
                <a:latin typeface="Comic Sans MS" panose="030F0702030302020204" pitchFamily="66" charset="0"/>
              </a:rPr>
              <a:t>0-100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63A34-E92D-4164-9D35-449FE6B83D68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882650" y="3810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latin typeface="Comic Sans MS" panose="030F0702030302020204" pitchFamily="66" charset="0"/>
              </a:rPr>
              <a:t>Is New Treatment (X) Better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latin typeface="Comic Sans MS" panose="030F0702030302020204" pitchFamily="66" charset="0"/>
              </a:rPr>
              <a:t>Than Standard Care (O)?</a:t>
            </a:r>
          </a:p>
        </p:txBody>
      </p:sp>
      <p:graphicFrame>
        <p:nvGraphicFramePr>
          <p:cNvPr id="55300" name="Object 3"/>
          <p:cNvGraphicFramePr>
            <a:graphicFrameLocks noChangeAspect="1"/>
          </p:cNvGraphicFramePr>
          <p:nvPr/>
        </p:nvGraphicFramePr>
        <p:xfrm>
          <a:off x="747713" y="1622425"/>
          <a:ext cx="692785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2425"/>
                        <a:ext cx="692785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508250" y="2740025"/>
            <a:ext cx="35718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X</a:t>
            </a:r>
            <a:endParaRPr lang="en-US" altLang="en-US" sz="2000" u="sng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508250" y="3502025"/>
            <a:ext cx="32861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0</a:t>
            </a: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3998913" y="3276600"/>
            <a:ext cx="2873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X</a:t>
            </a:r>
            <a:endParaRPr lang="en-US" altLang="en-US" sz="2000" u="sng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3998913" y="2876550"/>
            <a:ext cx="3270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0</a:t>
            </a: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97525" y="2359025"/>
            <a:ext cx="1857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endParaRPr lang="en-US" alt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2147888" y="5514975"/>
            <a:ext cx="1120775" cy="1046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Physical</a:t>
            </a:r>
          </a:p>
          <a:p>
            <a:pPr algn="ctr">
              <a:defRPr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Health</a:t>
            </a:r>
          </a:p>
          <a:p>
            <a:pPr algn="ctr">
              <a:defRPr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X &gt; 0</a:t>
            </a:r>
            <a:endParaRPr lang="en-US" altLang="en-US" sz="18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700463" y="5514975"/>
            <a:ext cx="979487" cy="1046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Mental </a:t>
            </a:r>
          </a:p>
          <a:p>
            <a:pPr algn="ctr">
              <a:defRPr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Health</a:t>
            </a:r>
          </a:p>
          <a:p>
            <a:pPr algn="ctr">
              <a:defRPr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altLang="en-US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0 &gt; X</a:t>
            </a:r>
            <a:endParaRPr lang="en-US" altLang="en-US" sz="18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>
            <a:off x="2644775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>
            <a:off x="413385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CFA464-72C8-46F9-AEF7-827F0FB3B222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546100"/>
          </a:xfrm>
        </p:spPr>
        <p:txBody>
          <a:bodyPr wrap="none" lIns="92075" tIns="46038" rIns="92075" bIns="46038" anchor="t"/>
          <a:lstStyle/>
          <a:p>
            <a:r>
              <a:rPr lang="en-US" sz="3200" smtClean="0">
                <a:latin typeface="Comic Sans MS" panose="030F0702030302020204" pitchFamily="66" charset="0"/>
              </a:rPr>
              <a:t>Is Medicine Related to Worse HRQOL?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7338" y="16764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sz="2200" dirty="0">
                <a:latin typeface="Arial" charset="0"/>
                <a:cs typeface="+mn-cs"/>
              </a:rPr>
              <a:t>1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	2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3	  No	50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4	  No	75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5	  No	100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6	    Yes	0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7	    Yes	25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8	    Yes	50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9	    Yes	75</a:t>
            </a:r>
          </a:p>
          <a:p>
            <a:pPr algn="ctr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10	    Yes	100</a:t>
            </a: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1084263" y="58674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1298575" y="927100"/>
            <a:ext cx="69643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tabLst>
                <a:tab pos="514350" algn="r"/>
                <a:tab pos="2286000" algn="ctr"/>
                <a:tab pos="56007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14350" algn="r"/>
                <a:tab pos="2286000" algn="ctr"/>
                <a:tab pos="56007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14350" algn="r"/>
                <a:tab pos="2286000" algn="ctr"/>
                <a:tab pos="56007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14350" algn="r"/>
                <a:tab pos="2286000" algn="ctr"/>
                <a:tab pos="5600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14350" algn="r"/>
                <a:tab pos="2286000" algn="ctr"/>
                <a:tab pos="5600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r"/>
                <a:tab pos="2286000" algn="ctr"/>
                <a:tab pos="5600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r"/>
                <a:tab pos="2286000" algn="ctr"/>
                <a:tab pos="5600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r"/>
                <a:tab pos="2286000" algn="ctr"/>
                <a:tab pos="5600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14350" algn="r"/>
                <a:tab pos="2286000" algn="ctr"/>
                <a:tab pos="5600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en-US" sz="2400"/>
              <a:t>	 	        Medication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Person	             Use	            HRQOL (0-100)</a:t>
            </a:r>
          </a:p>
        </p:txBody>
      </p:sp>
      <p:sp>
        <p:nvSpPr>
          <p:cNvPr id="57351" name="Line 6"/>
          <p:cNvSpPr>
            <a:spLocks noChangeShapeType="1"/>
          </p:cNvSpPr>
          <p:nvPr/>
        </p:nvSpPr>
        <p:spPr bwMode="auto">
          <a:xfrm>
            <a:off x="1150938" y="762000"/>
            <a:ext cx="643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1422400" y="6032500"/>
            <a:ext cx="65595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tabLst>
                <a:tab pos="914400" algn="ctr"/>
                <a:tab pos="2571750" algn="ctr"/>
                <a:tab pos="451485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300">
              <a:spcBef>
                <a:spcPct val="20000"/>
              </a:spcBef>
              <a:buChar char="–"/>
              <a:tabLst>
                <a:tab pos="914400" algn="ctr"/>
                <a:tab pos="2571750" algn="ctr"/>
                <a:tab pos="451485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914400" algn="ctr"/>
                <a:tab pos="2571750" algn="ctr"/>
                <a:tab pos="45148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914400" algn="ctr"/>
                <a:tab pos="2571750" algn="ctr"/>
                <a:tab pos="45148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914400" algn="ctr"/>
                <a:tab pos="2571750" algn="ctr"/>
                <a:tab pos="45148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ctr"/>
                <a:tab pos="2571750" algn="ctr"/>
                <a:tab pos="45148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ctr"/>
                <a:tab pos="2571750" algn="ctr"/>
                <a:tab pos="45148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ctr"/>
                <a:tab pos="2571750" algn="ctr"/>
                <a:tab pos="45148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ctr"/>
                <a:tab pos="2571750" algn="ctr"/>
                <a:tab pos="451485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000"/>
              <a:t>No Medicine	3			75</a:t>
            </a:r>
          </a:p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000"/>
              <a:t>Yes Medicine	5			50		</a:t>
            </a:r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1150938" y="5041900"/>
            <a:ext cx="68310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  <a:tab pos="2514600" algn="ctr"/>
                <a:tab pos="43434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tabLst>
                <a:tab pos="457200" algn="l"/>
                <a:tab pos="2514600" algn="ctr"/>
                <a:tab pos="43434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2514600" algn="ctr"/>
                <a:tab pos="43434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2514600" algn="ctr"/>
                <a:tab pos="43434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2514600" algn="ctr"/>
                <a:tab pos="43434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2514600" algn="ctr"/>
                <a:tab pos="43434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2514600" algn="ctr"/>
                <a:tab pos="43434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2514600" algn="ctr"/>
                <a:tab pos="43434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2514600" algn="ctr"/>
                <a:tab pos="43434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Group	                n	  	        HRQOL</a:t>
            </a:r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>
            <a:off x="1084263" y="52578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1084263" y="17526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11"/>
          <p:cNvSpPr>
            <a:spLocks noChangeArrowheads="1"/>
          </p:cNvSpPr>
          <p:nvPr/>
        </p:nvSpPr>
        <p:spPr bwMode="auto">
          <a:xfrm>
            <a:off x="4413250" y="5969000"/>
            <a:ext cx="384968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4000"/>
              </a:lnSpc>
              <a:spcBef>
                <a:spcPct val="0"/>
              </a:spcBef>
              <a:buFontTx/>
              <a:buNone/>
            </a:pPr>
            <a:r>
              <a:rPr lang="en-US"/>
              <a:t> </a:t>
            </a:r>
            <a:endParaRPr lang="en-US" sz="2400" b="0"/>
          </a:p>
          <a:p>
            <a:pPr lvl="4" algn="r">
              <a:lnSpc>
                <a:spcPct val="94000"/>
              </a:lnSpc>
              <a:spcBef>
                <a:spcPct val="0"/>
              </a:spcBef>
              <a:buFontTx/>
              <a:buNone/>
            </a:pPr>
            <a:r>
              <a:rPr lang="en-US" sz="800" b="0"/>
              <a:t> 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7462838" y="2501900"/>
            <a:ext cx="1038225" cy="1079500"/>
          </a:xfrm>
          <a:prstGeom prst="arc">
            <a:avLst>
              <a:gd name="adj1" fmla="val 14974927"/>
              <a:gd name="adj2" fmla="val 7758697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358" name="Curved Connector 14"/>
          <p:cNvCxnSpPr>
            <a:cxnSpLocks noChangeShapeType="1"/>
          </p:cNvCxnSpPr>
          <p:nvPr/>
        </p:nvCxnSpPr>
        <p:spPr bwMode="auto">
          <a:xfrm rot="5400000">
            <a:off x="6642100" y="4184650"/>
            <a:ext cx="2679700" cy="1016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9" name="Double Bracket 20"/>
          <p:cNvSpPr>
            <a:spLocks noChangeArrowheads="1"/>
          </p:cNvSpPr>
          <p:nvPr/>
        </p:nvSpPr>
        <p:spPr bwMode="auto">
          <a:xfrm>
            <a:off x="5943600" y="3581400"/>
            <a:ext cx="1066800" cy="1600200"/>
          </a:xfrm>
          <a:prstGeom prst="bracketPai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cxnSp>
        <p:nvCxnSpPr>
          <p:cNvPr id="57360" name="Curved Connector 24"/>
          <p:cNvCxnSpPr>
            <a:cxnSpLocks noChangeShapeType="1"/>
          </p:cNvCxnSpPr>
          <p:nvPr/>
        </p:nvCxnSpPr>
        <p:spPr bwMode="auto">
          <a:xfrm rot="16200000" flipH="1">
            <a:off x="5844381" y="5204619"/>
            <a:ext cx="2027238" cy="762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F118F5-CE57-4DC2-A5AA-218C18930D3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-12700" y="525463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0">
                <a:latin typeface="Comic Sans MS" panose="030F0702030302020204" pitchFamily="66" charset="0"/>
              </a:rPr>
              <a:t>Quality of Life for Individual Over Time</a:t>
            </a:r>
          </a:p>
        </p:txBody>
      </p:sp>
      <p:pic>
        <p:nvPicPr>
          <p:cNvPr id="59396" name="Picture 5" descr="pu23_011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00200"/>
            <a:ext cx="7383463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47069E-264C-4C29-8741-273C686244C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-12700" y="525463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0">
                <a:latin typeface="Comic Sans MS" panose="030F0702030302020204" pitchFamily="66" charset="0"/>
              </a:rPr>
              <a:t>http://www.ukmi.nhs.uk/Research/pharma_res.asp</a:t>
            </a:r>
          </a:p>
        </p:txBody>
      </p:sp>
      <p:pic>
        <p:nvPicPr>
          <p:cNvPr id="61444" name="Picture 5" descr="Research 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1219200"/>
            <a:ext cx="73834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902B3F-0FDD-4712-BEC8-92AF3EAB37E8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084263" y="22860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b="0">
                <a:latin typeface="Comic Sans MS" panose="030F0702030302020204" pitchFamily="66" charset="0"/>
              </a:rPr>
              <a:t>SF-6D </a:t>
            </a:r>
          </a:p>
        </p:txBody>
      </p:sp>
      <p:sp>
        <p:nvSpPr>
          <p:cNvPr id="699395" name="Rectangle 3"/>
          <p:cNvSpPr>
            <a:spLocks noChangeArrowheads="1"/>
          </p:cNvSpPr>
          <p:nvPr/>
        </p:nvSpPr>
        <p:spPr bwMode="auto">
          <a:xfrm>
            <a:off x="1016000" y="1066800"/>
            <a:ext cx="6908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endParaRPr lang="en-US" altLang="en-US" b="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sym typeface="Marlett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r>
              <a:rPr lang="en-US" altLang="en-US" sz="2800" b="0" dirty="0" smtClean="0">
                <a:latin typeface="Comic Sans MS" pitchFamily="66" charset="0"/>
              </a:rPr>
              <a:t>—  </a:t>
            </a:r>
            <a:r>
              <a:rPr lang="en-US" altLang="en-US" sz="2800" b="0" dirty="0">
                <a:latin typeface="Comic Sans MS" pitchFamily="66" charset="0"/>
              </a:rPr>
              <a:t>6-dimensional classification (collapsed role </a:t>
            </a:r>
            <a:r>
              <a:rPr lang="en-US" altLang="en-US" sz="2400" b="0" dirty="0">
                <a:latin typeface="Comic Sans MS" pitchFamily="66" charset="0"/>
              </a:rPr>
              <a:t>scales, dropped general health)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r>
              <a:rPr lang="en-US" altLang="en-US" sz="2800" b="0" dirty="0" smtClean="0">
                <a:latin typeface="Comic Sans MS" pitchFamily="66" charset="0"/>
              </a:rPr>
              <a:t>— </a:t>
            </a:r>
            <a:r>
              <a:rPr lang="en-US" altLang="en-US" sz="2800" b="0" dirty="0">
                <a:latin typeface="Comic Sans MS" pitchFamily="66" charset="0"/>
              </a:rPr>
              <a:t>18,000 possible states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r>
              <a:rPr lang="en-US" altLang="en-US" sz="2800" b="0" dirty="0">
                <a:latin typeface="Comic Sans MS" pitchFamily="66" charset="0"/>
              </a:rPr>
              <a:t>-— 249 states rated by sample of 836 from UK general </a:t>
            </a:r>
            <a:r>
              <a:rPr lang="en-US" altLang="en-US" sz="2800" b="0" dirty="0" smtClean="0">
                <a:latin typeface="Comic Sans MS" pitchFamily="66" charset="0"/>
              </a:rPr>
              <a:t>population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endParaRPr lang="en-US" altLang="en-US" sz="2800" b="0" dirty="0" smtClean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defRPr/>
            </a:pPr>
            <a:r>
              <a:rPr lang="en-US" altLang="en-US" sz="2800" dirty="0">
                <a:latin typeface="Comic Sans MS" pitchFamily="66" charset="0"/>
              </a:rPr>
              <a:t>Brazier et al.  (1998, 2002)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endParaRPr lang="en-US" altLang="en-US" sz="2800" b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defRPr/>
            </a:pPr>
            <a:r>
              <a:rPr lang="en-US" sz="2000" b="0" dirty="0">
                <a:latin typeface="Comic Sans MS" pitchFamily="66" charset="0"/>
                <a:hlinkClick r:id="rId3"/>
              </a:rPr>
              <a:t>http://www.shef.ac.uk/scharr/sections/heds/mvh/sf-6d</a:t>
            </a:r>
            <a:endParaRPr lang="en-US" sz="2000" b="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endParaRPr lang="en-US" altLang="en-US" sz="280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CC33"/>
              </a:buClr>
              <a:buFont typeface="Wingdings 2" pitchFamily="18" charset="2"/>
              <a:buNone/>
              <a:defRPr/>
            </a:pPr>
            <a:endParaRPr lang="en-US" altLang="en-US" sz="2800" dirty="0">
              <a:latin typeface="Comic Sans MS" pitchFamily="66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b="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8F9383-D844-4567-AB58-AE03B9C0B40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400" b="0">
                <a:latin typeface="Comic Sans MS" panose="030F0702030302020204" pitchFamily="66" charset="0"/>
              </a:rPr>
              <a:t>Health state 424421 (0.59)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b="0">
                <a:latin typeface="Comic Sans MS" panose="030F0702030302020204" pitchFamily="66" charset="0"/>
              </a:rPr>
              <a:t>Your health limits you </a:t>
            </a:r>
            <a:r>
              <a:rPr lang="en-US" sz="2400" b="0" u="sng">
                <a:latin typeface="Comic Sans MS" panose="030F0702030302020204" pitchFamily="66" charset="0"/>
              </a:rPr>
              <a:t>a lot</a:t>
            </a:r>
            <a:r>
              <a:rPr lang="en-US" sz="2400" b="0">
                <a:latin typeface="Comic Sans MS" panose="030F0702030302020204" pitchFamily="66" charset="0"/>
              </a:rPr>
              <a:t> in moderate activities (such as moving a table, pushing a vacuum cleaner, bowling or playing golf)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>
                <a:latin typeface="Comic Sans MS" panose="030F0702030302020204" pitchFamily="66" charset="0"/>
              </a:rPr>
              <a:t>You are </a:t>
            </a:r>
            <a:r>
              <a:rPr lang="en-US" sz="2400" b="0" u="sng">
                <a:latin typeface="Comic Sans MS" panose="030F0702030302020204" pitchFamily="66" charset="0"/>
              </a:rPr>
              <a:t>limited in the kind of work or other activities</a:t>
            </a:r>
            <a:r>
              <a:rPr lang="en-US" sz="2400" b="0">
                <a:latin typeface="Comic Sans MS" panose="030F0702030302020204" pitchFamily="66" charset="0"/>
              </a:rPr>
              <a:t> as a result of your physical health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>
                <a:latin typeface="Comic Sans MS" panose="030F0702030302020204" pitchFamily="66" charset="0"/>
              </a:rPr>
              <a:t>Your health limits your social activities (like visiting friends, relatives etc.) </a:t>
            </a:r>
            <a:r>
              <a:rPr lang="en-US" sz="2400" b="0" u="sng">
                <a:latin typeface="Comic Sans MS" panose="030F0702030302020204" pitchFamily="66" charset="0"/>
              </a:rPr>
              <a:t>most of the time</a:t>
            </a:r>
            <a:r>
              <a:rPr lang="en-US" sz="2400" b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>
                <a:latin typeface="Comic Sans MS" panose="030F0702030302020204" pitchFamily="66" charset="0"/>
              </a:rPr>
              <a:t>You have pain that interferes with your normal work (both outside the home and housework) </a:t>
            </a:r>
            <a:r>
              <a:rPr lang="en-US" sz="2400" b="0" u="sng">
                <a:latin typeface="Comic Sans MS" panose="030F0702030302020204" pitchFamily="66" charset="0"/>
              </a:rPr>
              <a:t>moderately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>
                <a:latin typeface="Comic Sans MS" panose="030F0702030302020204" pitchFamily="66" charset="0"/>
              </a:rPr>
              <a:t>You feel tense or downhearted and low </a:t>
            </a:r>
            <a:r>
              <a:rPr lang="en-US" sz="2400" b="0" u="sng">
                <a:latin typeface="Comic Sans MS" panose="030F0702030302020204" pitchFamily="66" charset="0"/>
              </a:rPr>
              <a:t>a little of the</a:t>
            </a:r>
            <a:r>
              <a:rPr lang="en-US" sz="2400" b="0">
                <a:latin typeface="Comic Sans MS" panose="030F0702030302020204" pitchFamily="66" charset="0"/>
              </a:rPr>
              <a:t> </a:t>
            </a:r>
            <a:r>
              <a:rPr lang="en-US" sz="2400" b="0" u="sng">
                <a:latin typeface="Comic Sans MS" panose="030F0702030302020204" pitchFamily="66" charset="0"/>
              </a:rPr>
              <a:t>time</a:t>
            </a:r>
            <a:r>
              <a:rPr lang="en-US" sz="2400" b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0">
                <a:latin typeface="Comic Sans MS" panose="030F0702030302020204" pitchFamily="66" charset="0"/>
              </a:rPr>
              <a:t>You have a lot of energy </a:t>
            </a:r>
            <a:r>
              <a:rPr lang="en-US" sz="2400" b="0" u="sng">
                <a:latin typeface="Comic Sans MS" panose="030F0702030302020204" pitchFamily="66" charset="0"/>
              </a:rPr>
              <a:t>all of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C80F91-8CDA-4224-8343-99110B7F8EA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22883" name="Title 1"/>
          <p:cNvSpPr>
            <a:spLocks noGrp="1"/>
          </p:cNvSpPr>
          <p:nvPr>
            <p:ph type="title"/>
          </p:nvPr>
        </p:nvSpPr>
        <p:spPr>
          <a:xfrm>
            <a:off x="0" y="265041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HRQOL in SEER-Medicare Health Outcomes Study (n = 126,366)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48872"/>
              </p:ext>
            </p:extLst>
          </p:nvPr>
        </p:nvGraphicFramePr>
        <p:xfrm>
          <a:off x="76200" y="1600200"/>
          <a:ext cx="9067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534400" y="6248400"/>
            <a:ext cx="45720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0"/>
              <a:t>65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92205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Controlling for age, gender, race/ethnicity, education, income, and marital status.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E5B2E-B0FA-4671-B640-97425E2A5228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Distant stage of cancer associated 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with 0.05-0.10 lower SF-6D Score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24932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223963" y="1614488"/>
          <a:ext cx="669607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Document" r:id="rId3" imgW="8236942" imgH="5569675" progId="Word.Document.8">
                  <p:embed/>
                </p:oleObj>
              </mc:Choice>
              <mc:Fallback>
                <p:oleObj name="Document" r:id="rId3" imgW="8236942" imgH="5569675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614488"/>
                        <a:ext cx="6696075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534400" y="6248400"/>
            <a:ext cx="45720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0"/>
              <a:t>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524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4000" smtClean="0">
                <a:latin typeface="Comic Sans MS" panose="030F0702030302020204" pitchFamily="66" charset="0"/>
              </a:rPr>
              <a:t>U.S. Health Care Issues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ccess to care </a:t>
            </a:r>
          </a:p>
          <a:p>
            <a:pPr lvl="1" eaLnBrk="1" hangingPunct="1"/>
            <a:r>
              <a:rPr lang="en-US" smtClean="0"/>
              <a:t>~ 50 million people without health insurance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C</a:t>
            </a:r>
            <a:r>
              <a:rPr lang="en-US" smtClean="0"/>
              <a:t>osts of care</a:t>
            </a:r>
          </a:p>
          <a:p>
            <a:pPr lvl="1" eaLnBrk="1" hangingPunct="1"/>
            <a:r>
              <a:rPr lang="en-US" smtClean="0"/>
              <a:t>Expenditures ~ $ 2.7 Trillion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smtClean="0"/>
              <a:t>E</a:t>
            </a:r>
            <a:r>
              <a:rPr lang="en-US" smtClean="0"/>
              <a:t>ffectiveness (quality) of care</a:t>
            </a:r>
          </a:p>
          <a:p>
            <a:pPr lvl="1" eaLnBrk="1" hangingPunct="1"/>
            <a:endParaRPr lang="en-US" smtClean="0"/>
          </a:p>
        </p:txBody>
      </p:sp>
      <p:pic>
        <p:nvPicPr>
          <p:cNvPr id="8196" name="Picture 5" descr="ACE Signs">
            <a:hlinkClick r:id="rId3" tooltip="ACE Signs - Sign &amp; Outdoor Advertisin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85900"/>
            <a:ext cx="1619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AA3BB-3F1B-4AE4-A0D5-05366517C5F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Item Responses and Trait Levels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9221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3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5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6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7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Calibri" pitchFamily="34" charset="0"/>
              </a:endParaRP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9229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9230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9231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9232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9233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9234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000">
                  <a:latin typeface="Calibri" pitchFamily="34" charset="0"/>
                </a:rPr>
                <a:t>Trait</a:t>
              </a:r>
            </a:p>
            <a:p>
              <a:pPr eaLnBrk="1" hangingPunct="1"/>
              <a:r>
                <a:rPr 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713124" y="5334000"/>
            <a:ext cx="4160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dirty="0">
                <a:latin typeface="Comic Sans MS" pitchFamily="66" charset="0"/>
              </a:rPr>
              <a:t>www.nihpromis.org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sz="3600" smtClean="0">
                <a:latin typeface="Comic Sans MS" panose="030F0702030302020204" pitchFamily="66" charset="0"/>
              </a:rPr>
              <a:t>Computer Adaptive Testing (CAT)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sz="2800">
              <a:latin typeface="Times New Roman" panose="02020603050405020304" pitchFamily="18" charset="0"/>
            </a:endParaRPr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3" name="Picture 6" descr="nasd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ncsb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gr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Reliability Target for Use of Measures with Individuals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3200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0.90 or above is goal</a:t>
            </a:r>
            <a:endParaRPr lang="en-US" sz="2800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Reliability = 0.90 when </a:t>
            </a:r>
            <a:r>
              <a:rPr lang="en-US" u="sng" dirty="0" smtClean="0">
                <a:latin typeface="Comic Sans MS" pitchFamily="66" charset="0"/>
              </a:rPr>
              <a:t>SE = 3.2 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T-scores (mean = 50, SD = 10)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Reliability = 1 – (SE/10)</a:t>
            </a:r>
            <a:r>
              <a:rPr lang="en-US" baseline="30000" dirty="0" smtClean="0">
                <a:latin typeface="Comic Sans MS" pitchFamily="66" charset="0"/>
              </a:rPr>
              <a:t>2</a:t>
            </a:r>
            <a:endParaRPr lang="en-US" dirty="0" smtClean="0">
              <a:latin typeface="Comic Sans MS" pitchFamily="66" charset="0"/>
            </a:endParaRPr>
          </a:p>
          <a:p>
            <a:pPr marL="914400" lvl="2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</a:t>
            </a:r>
            <a:endParaRPr lang="en-US" baseline="30000" dirty="0" smtClean="0"/>
          </a:p>
          <a:p>
            <a:endParaRPr lang="en-US" dirty="0" smtClean="0"/>
          </a:p>
          <a:p>
            <a:endParaRPr lang="en-US" baseline="30000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6781800" y="5334000"/>
            <a:ext cx="199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latin typeface="Times New Roman" pitchFamily="18" charset="0"/>
                <a:cs typeface="Arial" charset="0"/>
              </a:rPr>
              <a:t>T =</a:t>
            </a:r>
            <a:r>
              <a:rPr lang="en-US" sz="3200" b="1">
                <a:latin typeface="Times New Roman" pitchFamily="18" charset="0"/>
                <a:cs typeface="Arial" charset="0"/>
              </a:rPr>
              <a:t> </a:t>
            </a:r>
            <a:r>
              <a:rPr lang="en-US" sz="2000" b="1">
                <a:latin typeface="Times New Roman" pitchFamily="18" charset="0"/>
                <a:cs typeface="Arial" charset="0"/>
              </a:rPr>
              <a:t>50 + (z * 10)</a:t>
            </a:r>
          </a:p>
        </p:txBody>
      </p:sp>
    </p:spTree>
    <p:extLst>
      <p:ext uri="{BB962C8B-B14F-4D97-AF65-F5344CB8AC3E}">
        <p14:creationId xmlns:p14="http://schemas.microsoft.com/office/powerpoint/2010/main" val="2559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I was grouchy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SE = 5.7 (rel. = 0.68)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SE = 4.8 (rel. = 0.77)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I felt angry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SE = 3.9 (rel. = 0.85)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I felt angrier than I thought I should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SE = 3.6 (rel. = 0.87)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I felt annoyed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SE = 3.2 (rel. = 0.90)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sz="2800" dirty="0" smtClean="0">
              <a:latin typeface="Comic Sans MS" pitchFamily="66" charset="0"/>
            </a:endParaRPr>
          </a:p>
          <a:p>
            <a:pPr lvl="1"/>
            <a:r>
              <a:rPr 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Comic Sans MS" pitchFamily="66" charset="0"/>
              </a:rPr>
              <a:t>SE = 2.8 (</a:t>
            </a:r>
            <a:r>
              <a:rPr lang="en-US" dirty="0" err="1" smtClean="0">
                <a:latin typeface="Comic Sans MS" pitchFamily="66" charset="0"/>
              </a:rPr>
              <a:t>rel</a:t>
            </a:r>
            <a:r>
              <a:rPr lang="en-US" dirty="0" smtClean="0">
                <a:latin typeface="Comic Sans MS" pitchFamily="66" charset="0"/>
              </a:rPr>
              <a:t> = 0.92)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PROMIS Physical Functioning vs. “Legacy” Measures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915400" cy="5105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791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10             20             30              40               50           60            70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algn="l" eaLnBrk="1" hangingPunct="1"/>
            <a:r>
              <a:rPr lang="en-US" sz="3600" smtClean="0">
                <a:latin typeface="Comic Sans MS" panose="030F0702030302020204" pitchFamily="66" charset="0"/>
              </a:rPr>
              <a:t>  How Do We Know If Care Is Effective?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 smtClean="0"/>
              <a:t>Effective care maximizes probability of desired health outcomes</a:t>
            </a:r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r>
              <a:rPr lang="en-US" dirty="0" smtClean="0"/>
              <a:t>Health outcome measures indicate whether        care is effective</a:t>
            </a:r>
            <a:endParaRPr lang="en-US" dirty="0"/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/>
              <a:t>Cost ↓</a:t>
            </a: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endParaRPr 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dirty="0" smtClean="0">
                <a:sym typeface="r_symbol"/>
              </a:rPr>
              <a:t>Effectiveness ↑</a:t>
            </a:r>
            <a:endParaRPr lang="en-US" sz="2800" dirty="0" smtClean="0"/>
          </a:p>
          <a:p>
            <a:pPr lvl="1" eaLnBrk="1" hangingPunct="1">
              <a:lnSpc>
                <a:spcPct val="120000"/>
              </a:lnSpc>
              <a:spcAft>
                <a:spcPct val="30000"/>
              </a:spcAft>
              <a:defRPr/>
            </a:pPr>
            <a:endParaRPr 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4B6D8-3343-46FE-8A91-CFEB8C35D23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3200400" y="4953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EC640-69CC-481E-8BF5-06FD531751CF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29027" name="Title 16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Effect Sizes for Changes in </a:t>
            </a:r>
            <a:br>
              <a:rPr lang="en-US" smtClean="0">
                <a:latin typeface="Comic Sans MS" panose="030F0702030302020204" pitchFamily="66" charset="0"/>
              </a:rPr>
            </a:br>
            <a:r>
              <a:rPr lang="en-US" smtClean="0">
                <a:latin typeface="Comic Sans MS" panose="030F0702030302020204" pitchFamily="66" charset="0"/>
              </a:rPr>
              <a:t>SF-36 Scores </a:t>
            </a:r>
          </a:p>
        </p:txBody>
      </p:sp>
      <p:graphicFrame>
        <p:nvGraphicFramePr>
          <p:cNvPr id="129028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2113" y="1550988"/>
          <a:ext cx="8751887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r:id="rId4" imgW="8753132" imgH="4321707" progId="Excel.Chart.8">
                  <p:embed/>
                </p:oleObj>
              </mc:Choice>
              <mc:Fallback>
                <p:oleObj r:id="rId4" imgW="8753132" imgH="4321707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50988"/>
                        <a:ext cx="8751887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0.13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0.35</a:t>
            </a: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0.35</a:t>
            </a:r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0.21</a:t>
            </a: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3686175" y="1919288"/>
            <a:ext cx="871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0.53</a:t>
            </a:r>
          </a:p>
        </p:txBody>
      </p:sp>
      <p:sp>
        <p:nvSpPr>
          <p:cNvPr id="129034" name="Text Box 9"/>
          <p:cNvSpPr txBox="1">
            <a:spLocks noChangeArrowheads="1"/>
          </p:cNvSpPr>
          <p:nvPr/>
        </p:nvSpPr>
        <p:spPr bwMode="auto">
          <a:xfrm>
            <a:off x="4586288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0.36</a:t>
            </a:r>
          </a:p>
        </p:txBody>
      </p:sp>
      <p:sp>
        <p:nvSpPr>
          <p:cNvPr id="129035" name="Text Box 10"/>
          <p:cNvSpPr txBox="1">
            <a:spLocks noChangeArrowheads="1"/>
          </p:cNvSpPr>
          <p:nvPr/>
        </p:nvSpPr>
        <p:spPr bwMode="auto">
          <a:xfrm>
            <a:off x="5222875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0.11</a:t>
            </a:r>
          </a:p>
        </p:txBody>
      </p:sp>
      <p:sp>
        <p:nvSpPr>
          <p:cNvPr id="129036" name="Text Box 11"/>
          <p:cNvSpPr txBox="1">
            <a:spLocks noChangeArrowheads="1"/>
          </p:cNvSpPr>
          <p:nvPr/>
        </p:nvSpPr>
        <p:spPr bwMode="auto">
          <a:xfrm>
            <a:off x="586105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0.41 </a:t>
            </a:r>
          </a:p>
        </p:txBody>
      </p:sp>
      <p:sp>
        <p:nvSpPr>
          <p:cNvPr id="129037" name="Text Box 12"/>
          <p:cNvSpPr txBox="1">
            <a:spLocks noChangeArrowheads="1"/>
          </p:cNvSpPr>
          <p:nvPr/>
        </p:nvSpPr>
        <p:spPr bwMode="auto">
          <a:xfrm>
            <a:off x="6497638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0.24</a:t>
            </a:r>
          </a:p>
        </p:txBody>
      </p:sp>
      <p:sp>
        <p:nvSpPr>
          <p:cNvPr id="129038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200">
                <a:ea typeface="MS PGothic" panose="020B0600070205080204" pitchFamily="34" charset="-128"/>
              </a:rPr>
              <a:t>0.30</a:t>
            </a:r>
          </a:p>
        </p:txBody>
      </p:sp>
      <p:sp>
        <p:nvSpPr>
          <p:cNvPr id="129039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sz="1800">
                <a:ea typeface="MS PGothic" panose="020B0600070205080204" pitchFamily="34" charset="-128"/>
              </a:rPr>
              <a:t>Effect Size</a:t>
            </a:r>
          </a:p>
        </p:txBody>
      </p:sp>
      <p:sp>
        <p:nvSpPr>
          <p:cNvPr id="129040" name="Rectangle 4"/>
          <p:cNvSpPr>
            <a:spLocks noChangeArrowheads="1"/>
          </p:cNvSpPr>
          <p:nvPr/>
        </p:nvSpPr>
        <p:spPr bwMode="auto">
          <a:xfrm>
            <a:off x="220663" y="5738813"/>
            <a:ext cx="8597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000">
                <a:latin typeface="Times New Roman" panose="02020603050405020304" pitchFamily="18" charset="0"/>
              </a:rPr>
              <a:t>Energy = Energy/Fatigue; EWB = Emotional Well-being; Gen H=General Health; MCS =Mental Component Summary;  Pain = Bodily Pain;              PCS = Physical Component Summary; PFI = Physical Functioning; Role-E = Role-Emotional;  Role-P = Role-Physical; Social = Social Functioning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F8672-A78C-49BE-93EB-A5FB5D619228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1752600"/>
          </a:xfrm>
        </p:spPr>
        <p:txBody>
          <a:bodyPr/>
          <a:lstStyle/>
          <a:p>
            <a:pPr algn="l" eaLnBrk="1" hangingPunct="1"/>
            <a:r>
              <a:rPr lang="en-US" sz="3200" smtClean="0">
                <a:latin typeface="Comic Sans MS" panose="030F0702030302020204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131076" name="Group 69"/>
          <p:cNvGrpSpPr>
            <a:grpSpLocks noGrp="1"/>
          </p:cNvGrpSpPr>
          <p:nvPr/>
        </p:nvGrpSpPr>
        <p:grpSpPr bwMode="auto">
          <a:xfrm>
            <a:off x="290513" y="1322388"/>
            <a:ext cx="8472487" cy="4667250"/>
            <a:chOff x="183" y="833"/>
            <a:chExt cx="5337" cy="2940"/>
          </a:xfrm>
        </p:grpSpPr>
        <p:sp>
          <p:nvSpPr>
            <p:cNvPr id="131078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1079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Change</a:t>
              </a:r>
            </a:p>
          </p:txBody>
        </p:sp>
        <p:sp>
          <p:nvSpPr>
            <p:cNvPr id="131080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t-test</a:t>
              </a:r>
            </a:p>
          </p:txBody>
        </p:sp>
        <p:sp>
          <p:nvSpPr>
            <p:cNvPr id="131081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prob.</a:t>
              </a:r>
            </a:p>
          </p:txBody>
        </p:sp>
        <p:sp>
          <p:nvSpPr>
            <p:cNvPr id="131082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1083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1.7</a:t>
              </a:r>
            </a:p>
          </p:txBody>
        </p:sp>
        <p:sp>
          <p:nvSpPr>
            <p:cNvPr id="131084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2.38</a:t>
              </a:r>
            </a:p>
          </p:txBody>
        </p:sp>
        <p:sp>
          <p:nvSpPr>
            <p:cNvPr id="131085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.0208</a:t>
              </a:r>
            </a:p>
          </p:txBody>
        </p:sp>
        <p:sp>
          <p:nvSpPr>
            <p:cNvPr id="131086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1087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4.1</a:t>
              </a:r>
            </a:p>
          </p:txBody>
        </p:sp>
        <p:sp>
          <p:nvSpPr>
            <p:cNvPr id="131088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3.81</a:t>
              </a:r>
            </a:p>
          </p:txBody>
        </p:sp>
        <p:sp>
          <p:nvSpPr>
            <p:cNvPr id="131089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.0004</a:t>
              </a:r>
            </a:p>
          </p:txBody>
        </p:sp>
        <p:sp>
          <p:nvSpPr>
            <p:cNvPr id="131090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1091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3.6</a:t>
              </a:r>
            </a:p>
          </p:txBody>
        </p:sp>
        <p:sp>
          <p:nvSpPr>
            <p:cNvPr id="131092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2.59</a:t>
              </a:r>
            </a:p>
          </p:txBody>
        </p:sp>
        <p:sp>
          <p:nvSpPr>
            <p:cNvPr id="131093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.0125</a:t>
              </a:r>
            </a:p>
          </p:txBody>
        </p:sp>
        <p:sp>
          <p:nvSpPr>
            <p:cNvPr id="131094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1095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2.4</a:t>
              </a:r>
            </a:p>
          </p:txBody>
        </p:sp>
        <p:sp>
          <p:nvSpPr>
            <p:cNvPr id="131096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2.86</a:t>
              </a:r>
            </a:p>
          </p:txBody>
        </p:sp>
        <p:sp>
          <p:nvSpPr>
            <p:cNvPr id="131097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.0061</a:t>
              </a:r>
            </a:p>
          </p:txBody>
        </p:sp>
        <p:sp>
          <p:nvSpPr>
            <p:cNvPr id="131098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1099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5.1</a:t>
              </a:r>
            </a:p>
          </p:txBody>
        </p:sp>
        <p:sp>
          <p:nvSpPr>
            <p:cNvPr id="131100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4.33</a:t>
              </a:r>
            </a:p>
          </p:txBody>
        </p:sp>
        <p:sp>
          <p:nvSpPr>
            <p:cNvPr id="131101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.0001</a:t>
              </a:r>
            </a:p>
          </p:txBody>
        </p:sp>
        <p:sp>
          <p:nvSpPr>
            <p:cNvPr id="131102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1103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4.7</a:t>
              </a:r>
            </a:p>
          </p:txBody>
        </p:sp>
        <p:sp>
          <p:nvSpPr>
            <p:cNvPr id="131104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3.51</a:t>
              </a:r>
            </a:p>
          </p:txBody>
        </p:sp>
        <p:sp>
          <p:nvSpPr>
            <p:cNvPr id="131105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.0009</a:t>
              </a:r>
            </a:p>
          </p:txBody>
        </p:sp>
        <p:sp>
          <p:nvSpPr>
            <p:cNvPr id="131106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1107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1.5</a:t>
              </a:r>
            </a:p>
          </p:txBody>
        </p:sp>
        <p:sp>
          <p:nvSpPr>
            <p:cNvPr id="131108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0.96</a:t>
              </a:r>
            </a:p>
          </p:txBody>
        </p:sp>
        <p:sp>
          <p:nvSpPr>
            <p:cNvPr id="131109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.3400</a:t>
              </a:r>
            </a:p>
          </p:txBody>
        </p:sp>
        <p:sp>
          <p:nvSpPr>
            <p:cNvPr id="131110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1111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4.3</a:t>
              </a:r>
            </a:p>
          </p:txBody>
        </p:sp>
        <p:sp>
          <p:nvSpPr>
            <p:cNvPr id="131112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3.20</a:t>
              </a:r>
            </a:p>
          </p:txBody>
        </p:sp>
        <p:sp>
          <p:nvSpPr>
            <p:cNvPr id="131113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.0023</a:t>
              </a:r>
            </a:p>
          </p:txBody>
        </p:sp>
        <p:sp>
          <p:nvSpPr>
            <p:cNvPr id="131114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1115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2.8</a:t>
              </a:r>
            </a:p>
          </p:txBody>
        </p:sp>
        <p:sp>
          <p:nvSpPr>
            <p:cNvPr id="131116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3.23</a:t>
              </a:r>
            </a:p>
          </p:txBody>
        </p:sp>
        <p:sp>
          <p:nvSpPr>
            <p:cNvPr id="131117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.0021</a:t>
              </a:r>
            </a:p>
          </p:txBody>
        </p:sp>
        <p:sp>
          <p:nvSpPr>
            <p:cNvPr id="131118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1119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3.9</a:t>
              </a:r>
            </a:p>
          </p:txBody>
        </p:sp>
        <p:sp>
          <p:nvSpPr>
            <p:cNvPr id="131120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2.82</a:t>
              </a:r>
            </a:p>
          </p:txBody>
        </p:sp>
        <p:sp>
          <p:nvSpPr>
            <p:cNvPr id="131121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.0067</a:t>
              </a:r>
            </a:p>
          </p:txBody>
        </p:sp>
        <p:sp>
          <p:nvSpPr>
            <p:cNvPr id="131122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3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4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5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6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7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8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29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0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1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2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3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4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5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6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7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38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7" name="Line 68"/>
          <p:cNvSpPr>
            <a:spLocks noChangeShapeType="1"/>
          </p:cNvSpPr>
          <p:nvPr/>
        </p:nvSpPr>
        <p:spPr bwMode="auto">
          <a:xfrm>
            <a:off x="8096250" y="455295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17F802-8919-40BD-9DE0-991A6DD41B1C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Defining a Responder: Reliable Change Index (RCI)</a:t>
            </a:r>
          </a:p>
        </p:txBody>
      </p:sp>
      <p:graphicFrame>
        <p:nvGraphicFramePr>
          <p:cNvPr id="4096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08950"/>
              </p:ext>
            </p:extLst>
          </p:nvPr>
        </p:nvGraphicFramePr>
        <p:xfrm>
          <a:off x="2057400" y="2211652"/>
          <a:ext cx="4495800" cy="24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4" imgW="685800" imgH="431640" progId="Equation.3">
                  <p:embed/>
                </p:oleObj>
              </mc:Choice>
              <mc:Fallback>
                <p:oleObj name="Equation" r:id="rId4" imgW="685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11652"/>
                        <a:ext cx="4495800" cy="24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486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RCI &gt;=1.96 is statistically significant individual change.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749669-E242-41DF-BE35-179AAEF64D0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9067800" cy="1447800"/>
          </a:xfrm>
        </p:spPr>
        <p:txBody>
          <a:bodyPr/>
          <a:lstStyle/>
          <a:p>
            <a:pPr algn="l" eaLnBrk="1" hangingPunct="1"/>
            <a:r>
              <a:rPr lang="en-US" sz="3600" smtClean="0">
                <a:latin typeface="Comic Sans MS" panose="030F0702030302020204" pitchFamily="66" charset="0"/>
              </a:rPr>
              <a:t>Amount of Change in Observed Score </a:t>
            </a:r>
            <a:br>
              <a:rPr lang="en-US" sz="3600" smtClean="0">
                <a:latin typeface="Comic Sans MS" panose="030F0702030302020204" pitchFamily="66" charset="0"/>
              </a:rPr>
            </a:br>
            <a:r>
              <a:rPr lang="en-US" sz="3600" smtClean="0">
                <a:latin typeface="Comic Sans MS" panose="030F0702030302020204" pitchFamily="66" charset="0"/>
              </a:rPr>
              <a:t>Needed for Significant Individual Change</a:t>
            </a:r>
            <a:endParaRPr lang="en-US" smtClean="0">
              <a:latin typeface="Comic Sans MS" panose="030F0702030302020204" pitchFamily="66" charset="0"/>
            </a:endParaRPr>
          </a:p>
        </p:txBody>
      </p:sp>
      <p:grpSp>
        <p:nvGrpSpPr>
          <p:cNvPr id="135172" name="Group 67"/>
          <p:cNvGrpSpPr>
            <a:grpSpLocks noGrp="1"/>
          </p:cNvGrpSpPr>
          <p:nvPr/>
        </p:nvGrpSpPr>
        <p:grpSpPr bwMode="auto">
          <a:xfrm>
            <a:off x="285750" y="1246188"/>
            <a:ext cx="8551863" cy="4708525"/>
            <a:chOff x="180" y="785"/>
            <a:chExt cx="5387" cy="2966"/>
          </a:xfrm>
        </p:grpSpPr>
        <p:sp>
          <p:nvSpPr>
            <p:cNvPr id="135174" name="Rectangle 2053"/>
            <p:cNvSpPr>
              <a:spLocks noChangeArrowheads="1"/>
            </p:cNvSpPr>
            <p:nvPr/>
          </p:nvSpPr>
          <p:spPr bwMode="auto">
            <a:xfrm>
              <a:off x="18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Scale</a:t>
              </a:r>
            </a:p>
          </p:txBody>
        </p:sp>
        <p:sp>
          <p:nvSpPr>
            <p:cNvPr id="135175" name="Rectangle 2054"/>
            <p:cNvSpPr>
              <a:spLocks noChangeArrowheads="1"/>
            </p:cNvSpPr>
            <p:nvPr/>
          </p:nvSpPr>
          <p:spPr bwMode="auto">
            <a:xfrm>
              <a:off x="1527" y="785"/>
              <a:ext cx="1346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80000"/>
                </a:spcBef>
                <a:buClr>
                  <a:srgbClr val="275DA6"/>
                </a:buClr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Times New Roman" panose="02020603050405020304" pitchFamily="18" charset="0"/>
                </a:rPr>
                <a:t>RCI</a:t>
              </a:r>
            </a:p>
          </p:txBody>
        </p:sp>
        <p:sp>
          <p:nvSpPr>
            <p:cNvPr id="135176" name="Rectangle 2055"/>
            <p:cNvSpPr>
              <a:spLocks noChangeArrowheads="1"/>
            </p:cNvSpPr>
            <p:nvPr/>
          </p:nvSpPr>
          <p:spPr bwMode="auto">
            <a:xfrm>
              <a:off x="2873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Effect size</a:t>
              </a:r>
            </a:p>
          </p:txBody>
        </p:sp>
        <p:sp>
          <p:nvSpPr>
            <p:cNvPr id="135177" name="Rectangle 2056"/>
            <p:cNvSpPr>
              <a:spLocks noChangeArrowheads="1"/>
            </p:cNvSpPr>
            <p:nvPr/>
          </p:nvSpPr>
          <p:spPr bwMode="auto">
            <a:xfrm>
              <a:off x="4220" y="785"/>
              <a:ext cx="1347" cy="485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Cronbach’s alpha </a:t>
              </a:r>
            </a:p>
          </p:txBody>
        </p:sp>
        <p:sp>
          <p:nvSpPr>
            <p:cNvPr id="135178" name="Rectangle 2057"/>
            <p:cNvSpPr>
              <a:spLocks noChangeArrowheads="1"/>
            </p:cNvSpPr>
            <p:nvPr/>
          </p:nvSpPr>
          <p:spPr bwMode="auto">
            <a:xfrm>
              <a:off x="18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5179" name="Rectangle 2058"/>
            <p:cNvSpPr>
              <a:spLocks noChangeArrowheads="1"/>
            </p:cNvSpPr>
            <p:nvPr/>
          </p:nvSpPr>
          <p:spPr bwMode="auto">
            <a:xfrm>
              <a:off x="1527" y="1270"/>
              <a:ext cx="1346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0" name="Rectangle 2059"/>
            <p:cNvSpPr>
              <a:spLocks noChangeArrowheads="1"/>
            </p:cNvSpPr>
            <p:nvPr/>
          </p:nvSpPr>
          <p:spPr bwMode="auto">
            <a:xfrm>
              <a:off x="2873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0.67</a:t>
              </a:r>
            </a:p>
          </p:txBody>
        </p:sp>
        <p:sp>
          <p:nvSpPr>
            <p:cNvPr id="135181" name="Rectangle 2060"/>
            <p:cNvSpPr>
              <a:spLocks noChangeArrowheads="1"/>
            </p:cNvSpPr>
            <p:nvPr/>
          </p:nvSpPr>
          <p:spPr bwMode="auto">
            <a:xfrm>
              <a:off x="4220" y="1270"/>
              <a:ext cx="1347" cy="249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182" name="Rectangle 2061"/>
            <p:cNvSpPr>
              <a:spLocks noChangeArrowheads="1"/>
            </p:cNvSpPr>
            <p:nvPr/>
          </p:nvSpPr>
          <p:spPr bwMode="auto">
            <a:xfrm>
              <a:off x="18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5183" name="Rectangle 2062"/>
            <p:cNvSpPr>
              <a:spLocks noChangeArrowheads="1"/>
            </p:cNvSpPr>
            <p:nvPr/>
          </p:nvSpPr>
          <p:spPr bwMode="auto">
            <a:xfrm>
              <a:off x="1527" y="1519"/>
              <a:ext cx="1346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8.4</a:t>
              </a:r>
            </a:p>
          </p:txBody>
        </p:sp>
        <p:sp>
          <p:nvSpPr>
            <p:cNvPr id="135184" name="Rectangle 2063"/>
            <p:cNvSpPr>
              <a:spLocks noChangeArrowheads="1"/>
            </p:cNvSpPr>
            <p:nvPr/>
          </p:nvSpPr>
          <p:spPr bwMode="auto">
            <a:xfrm>
              <a:off x="2873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0.72</a:t>
              </a:r>
            </a:p>
          </p:txBody>
        </p:sp>
        <p:sp>
          <p:nvSpPr>
            <p:cNvPr id="135185" name="Rectangle 2064"/>
            <p:cNvSpPr>
              <a:spLocks noChangeArrowheads="1"/>
            </p:cNvSpPr>
            <p:nvPr/>
          </p:nvSpPr>
          <p:spPr bwMode="auto">
            <a:xfrm>
              <a:off x="4220" y="1519"/>
              <a:ext cx="1347" cy="247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0.93</a:t>
              </a:r>
            </a:p>
          </p:txBody>
        </p:sp>
        <p:sp>
          <p:nvSpPr>
            <p:cNvPr id="135186" name="Rectangle 2065"/>
            <p:cNvSpPr>
              <a:spLocks noChangeArrowheads="1"/>
            </p:cNvSpPr>
            <p:nvPr/>
          </p:nvSpPr>
          <p:spPr bwMode="auto">
            <a:xfrm>
              <a:off x="18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5187" name="Rectangle 2066"/>
            <p:cNvSpPr>
              <a:spLocks noChangeArrowheads="1"/>
            </p:cNvSpPr>
            <p:nvPr/>
          </p:nvSpPr>
          <p:spPr bwMode="auto">
            <a:xfrm>
              <a:off x="1527" y="1766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10.4</a:t>
              </a:r>
            </a:p>
          </p:txBody>
        </p:sp>
        <p:sp>
          <p:nvSpPr>
            <p:cNvPr id="135188" name="Rectangle 2067"/>
            <p:cNvSpPr>
              <a:spLocks noChangeArrowheads="1"/>
            </p:cNvSpPr>
            <p:nvPr/>
          </p:nvSpPr>
          <p:spPr bwMode="auto">
            <a:xfrm>
              <a:off x="2873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1.01</a:t>
              </a:r>
            </a:p>
          </p:txBody>
        </p:sp>
        <p:sp>
          <p:nvSpPr>
            <p:cNvPr id="135189" name="Rectangle 2068"/>
            <p:cNvSpPr>
              <a:spLocks noChangeArrowheads="1"/>
            </p:cNvSpPr>
            <p:nvPr/>
          </p:nvSpPr>
          <p:spPr bwMode="auto">
            <a:xfrm>
              <a:off x="4220" y="1766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0.87</a:t>
              </a:r>
            </a:p>
          </p:txBody>
        </p:sp>
        <p:sp>
          <p:nvSpPr>
            <p:cNvPr id="135190" name="Rectangle 2069"/>
            <p:cNvSpPr>
              <a:spLocks noChangeArrowheads="1"/>
            </p:cNvSpPr>
            <p:nvPr/>
          </p:nvSpPr>
          <p:spPr bwMode="auto">
            <a:xfrm>
              <a:off x="18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5191" name="Rectangle 2070"/>
            <p:cNvSpPr>
              <a:spLocks noChangeArrowheads="1"/>
            </p:cNvSpPr>
            <p:nvPr/>
          </p:nvSpPr>
          <p:spPr bwMode="auto">
            <a:xfrm>
              <a:off x="1527" y="2014"/>
              <a:ext cx="1346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13.0</a:t>
              </a:r>
            </a:p>
          </p:txBody>
        </p:sp>
        <p:sp>
          <p:nvSpPr>
            <p:cNvPr id="135192" name="Rectangle 2071"/>
            <p:cNvSpPr>
              <a:spLocks noChangeArrowheads="1"/>
            </p:cNvSpPr>
            <p:nvPr/>
          </p:nvSpPr>
          <p:spPr bwMode="auto">
            <a:xfrm>
              <a:off x="2873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1.13</a:t>
              </a:r>
            </a:p>
          </p:txBody>
        </p:sp>
        <p:sp>
          <p:nvSpPr>
            <p:cNvPr id="135193" name="Rectangle 2072"/>
            <p:cNvSpPr>
              <a:spLocks noChangeArrowheads="1"/>
            </p:cNvSpPr>
            <p:nvPr/>
          </p:nvSpPr>
          <p:spPr bwMode="auto">
            <a:xfrm>
              <a:off x="4220" y="2014"/>
              <a:ext cx="1347" cy="249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0.83</a:t>
              </a:r>
            </a:p>
          </p:txBody>
        </p:sp>
        <p:sp>
          <p:nvSpPr>
            <p:cNvPr id="135194" name="Rectangle 2073"/>
            <p:cNvSpPr>
              <a:spLocks noChangeArrowheads="1"/>
            </p:cNvSpPr>
            <p:nvPr/>
          </p:nvSpPr>
          <p:spPr bwMode="auto">
            <a:xfrm>
              <a:off x="18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5195" name="Rectangle 2074"/>
            <p:cNvSpPr>
              <a:spLocks noChangeArrowheads="1"/>
            </p:cNvSpPr>
            <p:nvPr/>
          </p:nvSpPr>
          <p:spPr bwMode="auto">
            <a:xfrm>
              <a:off x="1527" y="2263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12.8</a:t>
              </a:r>
            </a:p>
          </p:txBody>
        </p:sp>
        <p:sp>
          <p:nvSpPr>
            <p:cNvPr id="135196" name="Rectangle 2075"/>
            <p:cNvSpPr>
              <a:spLocks noChangeArrowheads="1"/>
            </p:cNvSpPr>
            <p:nvPr/>
          </p:nvSpPr>
          <p:spPr bwMode="auto">
            <a:xfrm>
              <a:off x="2873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1.33</a:t>
              </a:r>
            </a:p>
          </p:txBody>
        </p:sp>
        <p:sp>
          <p:nvSpPr>
            <p:cNvPr id="135197" name="Rectangle 2076"/>
            <p:cNvSpPr>
              <a:spLocks noChangeArrowheads="1"/>
            </p:cNvSpPr>
            <p:nvPr/>
          </p:nvSpPr>
          <p:spPr bwMode="auto">
            <a:xfrm>
              <a:off x="4220" y="2263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0.77</a:t>
              </a:r>
            </a:p>
          </p:txBody>
        </p:sp>
        <p:sp>
          <p:nvSpPr>
            <p:cNvPr id="135198" name="Rectangle 2077"/>
            <p:cNvSpPr>
              <a:spLocks noChangeArrowheads="1"/>
            </p:cNvSpPr>
            <p:nvPr/>
          </p:nvSpPr>
          <p:spPr bwMode="auto">
            <a:xfrm>
              <a:off x="18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5199" name="Rectangle 2078"/>
            <p:cNvSpPr>
              <a:spLocks noChangeArrowheads="1"/>
            </p:cNvSpPr>
            <p:nvPr/>
          </p:nvSpPr>
          <p:spPr bwMode="auto">
            <a:xfrm>
              <a:off x="1527" y="2511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13.8</a:t>
              </a:r>
            </a:p>
          </p:txBody>
        </p:sp>
        <p:sp>
          <p:nvSpPr>
            <p:cNvPr id="135200" name="Rectangle 2079"/>
            <p:cNvSpPr>
              <a:spLocks noChangeArrowheads="1"/>
            </p:cNvSpPr>
            <p:nvPr/>
          </p:nvSpPr>
          <p:spPr bwMode="auto">
            <a:xfrm>
              <a:off x="2873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1.07</a:t>
              </a:r>
            </a:p>
          </p:txBody>
        </p:sp>
        <p:sp>
          <p:nvSpPr>
            <p:cNvPr id="135201" name="Rectangle 2080"/>
            <p:cNvSpPr>
              <a:spLocks noChangeArrowheads="1"/>
            </p:cNvSpPr>
            <p:nvPr/>
          </p:nvSpPr>
          <p:spPr bwMode="auto">
            <a:xfrm>
              <a:off x="4220" y="2511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0.85</a:t>
              </a:r>
            </a:p>
          </p:txBody>
        </p:sp>
        <p:sp>
          <p:nvSpPr>
            <p:cNvPr id="135202" name="Rectangle 2081"/>
            <p:cNvSpPr>
              <a:spLocks noChangeArrowheads="1"/>
            </p:cNvSpPr>
            <p:nvPr/>
          </p:nvSpPr>
          <p:spPr bwMode="auto">
            <a:xfrm>
              <a:off x="18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5203" name="Rectangle 2082"/>
            <p:cNvSpPr>
              <a:spLocks noChangeArrowheads="1"/>
            </p:cNvSpPr>
            <p:nvPr/>
          </p:nvSpPr>
          <p:spPr bwMode="auto">
            <a:xfrm>
              <a:off x="1527" y="2759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04" name="Rectangle 2083"/>
            <p:cNvSpPr>
              <a:spLocks noChangeArrowheads="1"/>
            </p:cNvSpPr>
            <p:nvPr/>
          </p:nvSpPr>
          <p:spPr bwMode="auto">
            <a:xfrm>
              <a:off x="2873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0.71</a:t>
              </a:r>
            </a:p>
          </p:txBody>
        </p:sp>
        <p:sp>
          <p:nvSpPr>
            <p:cNvPr id="135205" name="Rectangle 2084"/>
            <p:cNvSpPr>
              <a:spLocks noChangeArrowheads="1"/>
            </p:cNvSpPr>
            <p:nvPr/>
          </p:nvSpPr>
          <p:spPr bwMode="auto">
            <a:xfrm>
              <a:off x="4220" y="2759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206" name="Rectangle 2085"/>
            <p:cNvSpPr>
              <a:spLocks noChangeArrowheads="1"/>
            </p:cNvSpPr>
            <p:nvPr/>
          </p:nvSpPr>
          <p:spPr bwMode="auto">
            <a:xfrm>
              <a:off x="18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5207" name="Rectangle 2086"/>
            <p:cNvSpPr>
              <a:spLocks noChangeArrowheads="1"/>
            </p:cNvSpPr>
            <p:nvPr/>
          </p:nvSpPr>
          <p:spPr bwMode="auto">
            <a:xfrm>
              <a:off x="1527" y="3007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13.4</a:t>
              </a:r>
            </a:p>
          </p:txBody>
        </p:sp>
        <p:sp>
          <p:nvSpPr>
            <p:cNvPr id="135208" name="Rectangle 2087"/>
            <p:cNvSpPr>
              <a:spLocks noChangeArrowheads="1"/>
            </p:cNvSpPr>
            <p:nvPr/>
          </p:nvSpPr>
          <p:spPr bwMode="auto">
            <a:xfrm>
              <a:off x="2873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1.26</a:t>
              </a:r>
            </a:p>
          </p:txBody>
        </p:sp>
        <p:sp>
          <p:nvSpPr>
            <p:cNvPr id="135209" name="Rectangle 2088"/>
            <p:cNvSpPr>
              <a:spLocks noChangeArrowheads="1"/>
            </p:cNvSpPr>
            <p:nvPr/>
          </p:nvSpPr>
          <p:spPr bwMode="auto">
            <a:xfrm>
              <a:off x="4220" y="3007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0.79</a:t>
              </a:r>
            </a:p>
          </p:txBody>
        </p:sp>
        <p:sp>
          <p:nvSpPr>
            <p:cNvPr id="135210" name="Rectangle 2089"/>
            <p:cNvSpPr>
              <a:spLocks noChangeArrowheads="1"/>
            </p:cNvSpPr>
            <p:nvPr/>
          </p:nvSpPr>
          <p:spPr bwMode="auto">
            <a:xfrm>
              <a:off x="18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5211" name="Rectangle 2090"/>
            <p:cNvSpPr>
              <a:spLocks noChangeArrowheads="1"/>
            </p:cNvSpPr>
            <p:nvPr/>
          </p:nvSpPr>
          <p:spPr bwMode="auto">
            <a:xfrm>
              <a:off x="1527" y="3255"/>
              <a:ext cx="1346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7.1</a:t>
              </a:r>
            </a:p>
          </p:txBody>
        </p:sp>
        <p:sp>
          <p:nvSpPr>
            <p:cNvPr id="135212" name="Rectangle 2091"/>
            <p:cNvSpPr>
              <a:spLocks noChangeArrowheads="1"/>
            </p:cNvSpPr>
            <p:nvPr/>
          </p:nvSpPr>
          <p:spPr bwMode="auto">
            <a:xfrm>
              <a:off x="2873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0.62</a:t>
              </a:r>
            </a:p>
          </p:txBody>
        </p:sp>
        <p:sp>
          <p:nvSpPr>
            <p:cNvPr id="135213" name="Rectangle 2092"/>
            <p:cNvSpPr>
              <a:spLocks noChangeArrowheads="1"/>
            </p:cNvSpPr>
            <p:nvPr/>
          </p:nvSpPr>
          <p:spPr bwMode="auto">
            <a:xfrm>
              <a:off x="4220" y="3255"/>
              <a:ext cx="1347" cy="248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0.94</a:t>
              </a:r>
            </a:p>
          </p:txBody>
        </p:sp>
        <p:sp>
          <p:nvSpPr>
            <p:cNvPr id="135214" name="Rectangle 2093"/>
            <p:cNvSpPr>
              <a:spLocks noChangeArrowheads="1"/>
            </p:cNvSpPr>
            <p:nvPr/>
          </p:nvSpPr>
          <p:spPr bwMode="auto">
            <a:xfrm>
              <a:off x="18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5215" name="Rectangle 2094"/>
            <p:cNvSpPr>
              <a:spLocks noChangeArrowheads="1"/>
            </p:cNvSpPr>
            <p:nvPr/>
          </p:nvSpPr>
          <p:spPr bwMode="auto">
            <a:xfrm>
              <a:off x="1527" y="3503"/>
              <a:ext cx="1346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 9.7</a:t>
              </a:r>
            </a:p>
          </p:txBody>
        </p:sp>
        <p:sp>
          <p:nvSpPr>
            <p:cNvPr id="135216" name="Rectangle 2095"/>
            <p:cNvSpPr>
              <a:spLocks noChangeArrowheads="1"/>
            </p:cNvSpPr>
            <p:nvPr/>
          </p:nvSpPr>
          <p:spPr bwMode="auto">
            <a:xfrm>
              <a:off x="2873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  0.73</a:t>
              </a:r>
            </a:p>
          </p:txBody>
        </p:sp>
        <p:sp>
          <p:nvSpPr>
            <p:cNvPr id="135217" name="Rectangle 2096"/>
            <p:cNvSpPr>
              <a:spLocks noChangeArrowheads="1"/>
            </p:cNvSpPr>
            <p:nvPr/>
          </p:nvSpPr>
          <p:spPr bwMode="auto">
            <a:xfrm>
              <a:off x="4220" y="3503"/>
              <a:ext cx="1347" cy="248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1800">
                  <a:latin typeface="Times New Roman" panose="02020603050405020304" pitchFamily="18" charset="0"/>
                </a:rPr>
                <a:t>0.93</a:t>
              </a:r>
            </a:p>
          </p:txBody>
        </p:sp>
        <p:sp>
          <p:nvSpPr>
            <p:cNvPr id="135218" name="Line 2097"/>
            <p:cNvSpPr>
              <a:spLocks noChangeShapeType="1"/>
            </p:cNvSpPr>
            <p:nvPr/>
          </p:nvSpPr>
          <p:spPr bwMode="auto">
            <a:xfrm>
              <a:off x="152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19" name="Line 2098"/>
            <p:cNvSpPr>
              <a:spLocks noChangeShapeType="1"/>
            </p:cNvSpPr>
            <p:nvPr/>
          </p:nvSpPr>
          <p:spPr bwMode="auto">
            <a:xfrm>
              <a:off x="2873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0" name="Line 2099"/>
            <p:cNvSpPr>
              <a:spLocks noChangeShapeType="1"/>
            </p:cNvSpPr>
            <p:nvPr/>
          </p:nvSpPr>
          <p:spPr bwMode="auto">
            <a:xfrm>
              <a:off x="422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1" name="Line 2100"/>
            <p:cNvSpPr>
              <a:spLocks noChangeShapeType="1"/>
            </p:cNvSpPr>
            <p:nvPr/>
          </p:nvSpPr>
          <p:spPr bwMode="auto">
            <a:xfrm>
              <a:off x="180" y="1270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2" name="Line 2101"/>
            <p:cNvSpPr>
              <a:spLocks noChangeShapeType="1"/>
            </p:cNvSpPr>
            <p:nvPr/>
          </p:nvSpPr>
          <p:spPr bwMode="auto">
            <a:xfrm>
              <a:off x="180" y="151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3" name="Line 2102"/>
            <p:cNvSpPr>
              <a:spLocks noChangeShapeType="1"/>
            </p:cNvSpPr>
            <p:nvPr/>
          </p:nvSpPr>
          <p:spPr bwMode="auto">
            <a:xfrm>
              <a:off x="180" y="1766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4" name="Line 2103"/>
            <p:cNvSpPr>
              <a:spLocks noChangeShapeType="1"/>
            </p:cNvSpPr>
            <p:nvPr/>
          </p:nvSpPr>
          <p:spPr bwMode="auto">
            <a:xfrm>
              <a:off x="180" y="2014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5" name="Line 2104"/>
            <p:cNvSpPr>
              <a:spLocks noChangeShapeType="1"/>
            </p:cNvSpPr>
            <p:nvPr/>
          </p:nvSpPr>
          <p:spPr bwMode="auto">
            <a:xfrm>
              <a:off x="180" y="226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6" name="Line 2105"/>
            <p:cNvSpPr>
              <a:spLocks noChangeShapeType="1"/>
            </p:cNvSpPr>
            <p:nvPr/>
          </p:nvSpPr>
          <p:spPr bwMode="auto">
            <a:xfrm>
              <a:off x="180" y="251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7" name="Line 2106"/>
            <p:cNvSpPr>
              <a:spLocks noChangeShapeType="1"/>
            </p:cNvSpPr>
            <p:nvPr/>
          </p:nvSpPr>
          <p:spPr bwMode="auto">
            <a:xfrm>
              <a:off x="180" y="2759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8" name="Line 2107"/>
            <p:cNvSpPr>
              <a:spLocks noChangeShapeType="1"/>
            </p:cNvSpPr>
            <p:nvPr/>
          </p:nvSpPr>
          <p:spPr bwMode="auto">
            <a:xfrm>
              <a:off x="180" y="3007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29" name="Line 2108"/>
            <p:cNvSpPr>
              <a:spLocks noChangeShapeType="1"/>
            </p:cNvSpPr>
            <p:nvPr/>
          </p:nvSpPr>
          <p:spPr bwMode="auto">
            <a:xfrm>
              <a:off x="180" y="325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0" name="Line 2109"/>
            <p:cNvSpPr>
              <a:spLocks noChangeShapeType="1"/>
            </p:cNvSpPr>
            <p:nvPr/>
          </p:nvSpPr>
          <p:spPr bwMode="auto">
            <a:xfrm>
              <a:off x="180" y="3503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1" name="Line 2110"/>
            <p:cNvSpPr>
              <a:spLocks noChangeShapeType="1"/>
            </p:cNvSpPr>
            <p:nvPr/>
          </p:nvSpPr>
          <p:spPr bwMode="auto">
            <a:xfrm>
              <a:off x="180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2" name="Line 2111"/>
            <p:cNvSpPr>
              <a:spLocks noChangeShapeType="1"/>
            </p:cNvSpPr>
            <p:nvPr/>
          </p:nvSpPr>
          <p:spPr bwMode="auto">
            <a:xfrm>
              <a:off x="5567" y="785"/>
              <a:ext cx="0" cy="2966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3" name="Line 2112"/>
            <p:cNvSpPr>
              <a:spLocks noChangeShapeType="1"/>
            </p:cNvSpPr>
            <p:nvPr/>
          </p:nvSpPr>
          <p:spPr bwMode="auto">
            <a:xfrm>
              <a:off x="180" y="785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34" name="Line 2113"/>
            <p:cNvSpPr>
              <a:spLocks noChangeShapeType="1"/>
            </p:cNvSpPr>
            <p:nvPr/>
          </p:nvSpPr>
          <p:spPr bwMode="auto">
            <a:xfrm>
              <a:off x="180" y="3751"/>
              <a:ext cx="538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173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29DC77D-350C-4F8B-9C43-7E38BFF70345}" type="slidenum">
              <a:rPr lang="en-US" sz="1400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43</a:t>
            </a:fld>
            <a:endParaRPr 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AFDC1D-79A1-4C4D-92CA-EBED8477AC8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7-31% of People in Sample  Improve Significantly </a:t>
            </a:r>
          </a:p>
        </p:txBody>
      </p:sp>
      <p:grpSp>
        <p:nvGrpSpPr>
          <p:cNvPr id="137220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222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Improving</a:t>
              </a:r>
            </a:p>
          </p:txBody>
        </p:sp>
        <p:sp>
          <p:nvSpPr>
            <p:cNvPr id="137223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Declining</a:t>
              </a:r>
            </a:p>
          </p:txBody>
        </p:sp>
        <p:sp>
          <p:nvSpPr>
            <p:cNvPr id="137224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Difference</a:t>
              </a:r>
            </a:p>
          </p:txBody>
        </p:sp>
        <p:sp>
          <p:nvSpPr>
            <p:cNvPr id="137225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13%</a:t>
              </a:r>
            </a:p>
          </p:txBody>
        </p:sp>
        <p:sp>
          <p:nvSpPr>
            <p:cNvPr id="137227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28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137231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+ 29%</a:t>
              </a:r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137234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35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6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37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137238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39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0%</a:t>
              </a:r>
            </a:p>
          </p:txBody>
        </p:sp>
        <p:sp>
          <p:nvSpPr>
            <p:cNvPr id="137240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1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137242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9%</a:t>
              </a:r>
            </a:p>
          </p:txBody>
        </p:sp>
        <p:sp>
          <p:nvSpPr>
            <p:cNvPr id="137243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137245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137246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17%</a:t>
              </a:r>
            </a:p>
          </p:txBody>
        </p:sp>
        <p:sp>
          <p:nvSpPr>
            <p:cNvPr id="137247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48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+ 13%</a:t>
              </a:r>
            </a:p>
          </p:txBody>
        </p:sp>
        <p:sp>
          <p:nvSpPr>
            <p:cNvPr id="137249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137250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1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137252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    0%</a:t>
              </a:r>
            </a:p>
          </p:txBody>
        </p:sp>
        <p:sp>
          <p:nvSpPr>
            <p:cNvPr id="137253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137254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19%</a:t>
              </a:r>
            </a:p>
          </p:txBody>
        </p:sp>
        <p:sp>
          <p:nvSpPr>
            <p:cNvPr id="137255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137256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137257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137258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137259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137260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+ 17%</a:t>
              </a:r>
            </a:p>
          </p:txBody>
        </p:sp>
        <p:sp>
          <p:nvSpPr>
            <p:cNvPr id="137261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137262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137263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11%</a:t>
              </a:r>
            </a:p>
          </p:txBody>
        </p:sp>
        <p:sp>
          <p:nvSpPr>
            <p:cNvPr id="137264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137265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6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7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8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69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0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1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2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3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4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5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6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7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8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1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35457B-F71F-4EEA-9CEE-36D23E6A1FD4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152400"/>
            <a:ext cx="9258300" cy="1143000"/>
          </a:xfrm>
        </p:spPr>
        <p:txBody>
          <a:bodyPr/>
          <a:lstStyle/>
          <a:p>
            <a:r>
              <a:rPr lang="en-US" sz="4000" smtClean="0"/>
              <a:t> </a:t>
            </a:r>
            <a:r>
              <a:rPr lang="en-US" sz="6000" smtClean="0">
                <a:latin typeface="Comic Sans MS" panose="030F0702030302020204" pitchFamily="66" charset="0"/>
              </a:rPr>
              <a:t>Questions? </a:t>
            </a:r>
            <a:endParaRPr lang="en-US" sz="4000" smtClean="0">
              <a:latin typeface="Comic Sans MS" panose="030F0702030302020204" pitchFamily="66" charset="0"/>
            </a:endParaRPr>
          </a:p>
        </p:txBody>
      </p:sp>
      <p:pic>
        <p:nvPicPr>
          <p:cNvPr id="109572" name="Picture 3" descr="hays-burning-tex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371600"/>
            <a:ext cx="496728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1"/>
          <p:cNvSpPr txBox="1">
            <a:spLocks noChangeArrowheads="1"/>
          </p:cNvSpPr>
          <p:nvPr/>
        </p:nvSpPr>
        <p:spPr bwMode="auto">
          <a:xfrm>
            <a:off x="685800" y="4267200"/>
            <a:ext cx="83058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/>
              <a:t>Contact Information: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>
                <a:hlinkClick r:id="rId4"/>
              </a:rPr>
              <a:t>drhays@ucla.edu</a:t>
            </a:r>
            <a:r>
              <a:rPr lang="en-US" b="0"/>
              <a:t>  (310-794-2294)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/>
              <a:t>Powerpoint file available for downloading at: </a:t>
            </a:r>
            <a:r>
              <a:rPr lang="en-US" b="0">
                <a:hlinkClick r:id="rId5"/>
              </a:rPr>
              <a:t>http://gim.med.ucla.edu/FacultyPages/Hays/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latin typeface="Comic Sans MS" panose="030F0702030302020204" pitchFamily="66" charset="0"/>
              </a:rPr>
              <a:t>Health Outcomes Measures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343" y="1981200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Traditional clinical endpoints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000" dirty="0" smtClean="0"/>
              <a:t>Survival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US" sz="3000" dirty="0" smtClean="0"/>
              <a:t>Clinical/biological indicators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3000" dirty="0" smtClean="0"/>
              <a:t>Vital signs (e.g., bloo</a:t>
            </a:r>
            <a:r>
              <a:rPr lang="en-US" sz="3000" dirty="0" smtClean="0"/>
              <a:t>d pressure)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3000" dirty="0" smtClean="0"/>
              <a:t>Rheumatoid </a:t>
            </a:r>
            <a:r>
              <a:rPr lang="en-US" sz="3000" dirty="0" smtClean="0"/>
              <a:t>factor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z="3000" dirty="0" smtClean="0"/>
              <a:t>Hematocrit</a:t>
            </a:r>
            <a:endParaRPr lang="en-US" sz="3000" dirty="0" smtClean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3000" dirty="0" smtClean="0"/>
              <a:t>Patient-Reported Outcomes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dirty="0" smtClean="0"/>
              <a:t>   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 flipV="1">
            <a:off x="411707" y="5799161"/>
            <a:ext cx="533400" cy="454025"/>
          </a:xfrm>
          <a:prstGeom prst="rightArrow">
            <a:avLst>
              <a:gd name="adj1" fmla="val 0"/>
              <a:gd name="adj2" fmla="val 65284"/>
            </a:avLst>
          </a:prstGeom>
          <a:gradFill rotWithShape="0">
            <a:gsLst>
              <a:gs pos="0">
                <a:srgbClr val="005E00"/>
              </a:gs>
              <a:gs pos="100000">
                <a:srgbClr val="00CC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22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2F9DB9-38F7-4AA1-B7DD-4F16A35690E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Comic Sans MS" panose="030F0702030302020204" pitchFamily="66" charset="0"/>
              </a:rPr>
              <a:t>Patient-Reported Measures (PRMs)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94678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Mediators</a:t>
            </a:r>
          </a:p>
          <a:p>
            <a:pPr lvl="1" eaLnBrk="1" hangingPunct="1">
              <a:defRPr/>
            </a:pPr>
            <a:r>
              <a:rPr lang="en-US" dirty="0" smtClean="0"/>
              <a:t>Health behaviors (adherence)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Health Care Process</a:t>
            </a:r>
          </a:p>
          <a:p>
            <a:pPr lvl="1" eaLnBrk="1" hangingPunct="1">
              <a:defRPr/>
            </a:pPr>
            <a:r>
              <a:rPr lang="en-US" dirty="0" smtClean="0"/>
              <a:t>Reports about care (e.g., communication)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Outcomes (PROs)</a:t>
            </a:r>
          </a:p>
          <a:p>
            <a:pPr lvl="1" eaLnBrk="1" hangingPunct="1">
              <a:defRPr/>
            </a:pPr>
            <a:r>
              <a:rPr lang="en-US" dirty="0" smtClean="0"/>
              <a:t>Patient satisfaction with care</a:t>
            </a:r>
          </a:p>
          <a:p>
            <a:pPr lvl="1" eaLnBrk="1" hangingPunct="1">
              <a:defRPr/>
            </a:pPr>
            <a:r>
              <a:rPr lang="en-US" dirty="0" smtClean="0"/>
              <a:t>Health-Related </a:t>
            </a:r>
            <a:r>
              <a:rPr lang="en-US" dirty="0"/>
              <a:t>Quality of Life (HRQOL)</a:t>
            </a:r>
          </a:p>
          <a:p>
            <a:pPr lvl="1" eaLnBrk="1" hangingPunct="1">
              <a:defRPr/>
            </a:pPr>
            <a:endParaRPr lang="en-US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29570" y="5973764"/>
            <a:ext cx="596900" cy="457200"/>
          </a:xfrm>
          <a:prstGeom prst="rightArrow">
            <a:avLst>
              <a:gd name="adj1" fmla="val 50000"/>
              <a:gd name="adj2" fmla="val 65284"/>
            </a:avLst>
          </a:prstGeom>
          <a:gradFill rotWithShape="0">
            <a:gsLst>
              <a:gs pos="0">
                <a:srgbClr val="005E00"/>
              </a:gs>
              <a:gs pos="100000">
                <a:srgbClr val="00CC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5D65C3-12A3-407A-AD82-B2E1D9DE1064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D361B5-97EC-46CA-898D-B1368C0E214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7010400" y="3733800"/>
            <a:ext cx="1905000" cy="9144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2A557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1F3D5C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HRQOL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6553200" y="2057400"/>
            <a:ext cx="1981200" cy="12192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3366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Health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Behaviors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(Adherence)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04800" y="2590800"/>
            <a:ext cx="1905000" cy="8382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3366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Technical Quality</a:t>
            </a:r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 flipV="1">
            <a:off x="2232546" y="2971800"/>
            <a:ext cx="1806054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172200" y="228600"/>
            <a:ext cx="2743200" cy="13716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2A557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1F3D5C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Satisfaction </a:t>
            </a:r>
            <a:b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With Care</a:t>
            </a:r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3962400" y="3276600"/>
            <a:ext cx="1905000" cy="1600200"/>
          </a:xfrm>
          <a:prstGeom prst="ellipse">
            <a:avLst/>
          </a:prstGeom>
          <a:gradFill rotWithShape="1">
            <a:gsLst>
              <a:gs pos="0">
                <a:srgbClr val="336699"/>
              </a:gs>
              <a:gs pos="100000">
                <a:srgbClr val="2A557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1F3D5C"/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Quality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of Care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5562600" y="5029200"/>
            <a:ext cx="2057400" cy="12192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3366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 Reports About Care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09600" y="990600"/>
            <a:ext cx="2590800" cy="9906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76078"/>
                  <a:invGamma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>
            <a:prstShdw prst="shdw17" dist="17961" dir="2700000">
              <a:srgbClr val="3366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 Characteristics</a:t>
            </a:r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5715000" y="2705099"/>
            <a:ext cx="838200" cy="784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5943600" y="4054475"/>
            <a:ext cx="1104900" cy="17144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7620000" y="33528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5181600" y="1393824"/>
            <a:ext cx="1447800" cy="1882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7543800" y="1676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953000" y="4876800"/>
            <a:ext cx="6096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V="1">
            <a:off x="3352800" y="990600"/>
            <a:ext cx="2514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3352800" y="1524000"/>
            <a:ext cx="3048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3352800" y="1524000"/>
            <a:ext cx="152400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5BDD6-DADC-49CE-94B2-610E1F21BA8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anose="030F0702030302020204" pitchFamily="66" charset="0"/>
              </a:rPr>
              <a:t>Health-Related Quality 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676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How the person FEELs (well-being)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Emotional well-being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Pain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 smtClean="0"/>
              <a:t>What the person can DO (functioning)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Self-care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Role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 smtClean="0"/>
              <a:t>Social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38400"/>
            <a:ext cx="2286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D05EAE-3CF9-4504-ACE4-DD3C844207D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593725"/>
            <a:ext cx="10287001" cy="47307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HRQOL is Not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3113" y="1676400"/>
            <a:ext cx="4332287" cy="4354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 Quality of environment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Type of housing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Level of income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Social Support</a:t>
            </a:r>
          </a:p>
        </p:txBody>
      </p:sp>
      <p:pic>
        <p:nvPicPr>
          <p:cNvPr id="12293" name="Picture 4" descr="j017816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1697</Words>
  <Application>Microsoft Office PowerPoint</Application>
  <PresentationFormat>On-screen Show (4:3)</PresentationFormat>
  <Paragraphs>549</Paragraphs>
  <Slides>45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60" baseType="lpstr">
      <vt:lpstr>MS PGothic</vt:lpstr>
      <vt:lpstr>Arial</vt:lpstr>
      <vt:lpstr>Calibri</vt:lpstr>
      <vt:lpstr>Comic Sans MS</vt:lpstr>
      <vt:lpstr>Marlett</vt:lpstr>
      <vt:lpstr>r_symbol</vt:lpstr>
      <vt:lpstr>Symbol</vt:lpstr>
      <vt:lpstr>Times New Roman</vt:lpstr>
      <vt:lpstr>Wingdings</vt:lpstr>
      <vt:lpstr>Wingdings 2</vt:lpstr>
      <vt:lpstr>Default Design</vt:lpstr>
      <vt:lpstr>Chart</vt:lpstr>
      <vt:lpstr>Document</vt:lpstr>
      <vt:lpstr>Equation</vt:lpstr>
      <vt:lpstr>Microsoft Excel Chart</vt:lpstr>
      <vt:lpstr>Measuring Health-Related Quality of Life</vt:lpstr>
      <vt:lpstr>PowerPoint Presentation</vt:lpstr>
      <vt:lpstr>U.S. Health Care Issues </vt:lpstr>
      <vt:lpstr>  How Do We Know If Care Is Effective?</vt:lpstr>
      <vt:lpstr>Health Outcomes Measures </vt:lpstr>
      <vt:lpstr>Patient-Reported Measures (PRMs)</vt:lpstr>
      <vt:lpstr>PowerPoint Presentation</vt:lpstr>
      <vt:lpstr>Health-Related Quality  of Life (HRQOL)</vt:lpstr>
      <vt:lpstr>HRQOL is Not</vt:lpstr>
      <vt:lpstr>Targeted HRQOL Measures</vt:lpstr>
      <vt:lpstr>IBS-Targeted Item</vt:lpstr>
      <vt:lpstr>In general, how would you  rate your health?</vt:lpstr>
      <vt:lpstr>Does your health now limit you in walking more than a mile?</vt:lpstr>
      <vt:lpstr>SF-36 Generic Profile Measure </vt:lpstr>
      <vt:lpstr>Scoring HRQOL Profile Scales</vt:lpstr>
      <vt:lpstr>PowerPoint Presentation</vt:lpstr>
      <vt:lpstr>SF-36 PCS and MCS</vt:lpstr>
      <vt:lpstr> HRQOL is Predictive of Mortality (5 years later) </vt:lpstr>
      <vt:lpstr>PowerPoint Presentation</vt:lpstr>
      <vt:lpstr>Course of Emotional Well-being Over  2-years for Patients in the MOS  General Medical Sector</vt:lpstr>
      <vt:lpstr>Physical Functioning in Relation to Time Spent Exercising 2-years Before </vt:lpstr>
      <vt:lpstr>PowerPoint Presentation</vt:lpstr>
      <vt:lpstr>Is Medicine Related to Worse HRQOL?</vt:lpstr>
      <vt:lpstr>PowerPoint Presentation</vt:lpstr>
      <vt:lpstr>PowerPoint Presentation</vt:lpstr>
      <vt:lpstr>PowerPoint Presentation</vt:lpstr>
      <vt:lpstr>PowerPoint Presentation</vt:lpstr>
      <vt:lpstr>HRQOL in SEER-Medicare Health Outcomes Study (n = 126,366)</vt:lpstr>
      <vt:lpstr>Distant stage of cancer associated   with 0.05-0.10 lower SF-6D Score</vt:lpstr>
      <vt:lpstr>Item Responses and Trait Levels</vt:lpstr>
      <vt:lpstr>Computer Adaptive Testing (CAT)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PROMIS Physical Functioning vs. “Legacy” Measures</vt:lpstr>
      <vt:lpstr>Effect Sizes for Changes in  SF-36 Scores </vt:lpstr>
      <vt:lpstr>Significant Improvement in all but 1 of SF-36 Scales (Change is in T-score metric)</vt:lpstr>
      <vt:lpstr>Defining a Responder: Reliable Change Index (RCI)</vt:lpstr>
      <vt:lpstr>Amount of Change in Observed Score  Needed for Significant Individual Change</vt:lpstr>
      <vt:lpstr>7-31% of People in Sample  Improve Significantly </vt:lpstr>
      <vt:lpstr> 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Ron Hays</cp:lastModifiedBy>
  <cp:revision>410</cp:revision>
  <cp:lastPrinted>2013-11-05T14:32:51Z</cp:lastPrinted>
  <dcterms:created xsi:type="dcterms:W3CDTF">2006-09-06T19:36:34Z</dcterms:created>
  <dcterms:modified xsi:type="dcterms:W3CDTF">2014-11-26T15:06:27Z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