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13"/>
  </p:notesMasterIdLst>
  <p:handoutMasterIdLst>
    <p:handoutMasterId r:id="rId114"/>
  </p:handoutMasterIdLst>
  <p:sldIdLst>
    <p:sldId id="598" r:id="rId2"/>
    <p:sldId id="569" r:id="rId3"/>
    <p:sldId id="562" r:id="rId4"/>
    <p:sldId id="563" r:id="rId5"/>
    <p:sldId id="564" r:id="rId6"/>
    <p:sldId id="565" r:id="rId7"/>
    <p:sldId id="566" r:id="rId8"/>
    <p:sldId id="567" r:id="rId9"/>
    <p:sldId id="332" r:id="rId10"/>
    <p:sldId id="333" r:id="rId11"/>
    <p:sldId id="360" r:id="rId12"/>
    <p:sldId id="518" r:id="rId13"/>
    <p:sldId id="322" r:id="rId14"/>
    <p:sldId id="320" r:id="rId15"/>
    <p:sldId id="321" r:id="rId16"/>
    <p:sldId id="334" r:id="rId17"/>
    <p:sldId id="335" r:id="rId18"/>
    <p:sldId id="336" r:id="rId19"/>
    <p:sldId id="342" r:id="rId20"/>
    <p:sldId id="400" r:id="rId21"/>
    <p:sldId id="401" r:id="rId22"/>
    <p:sldId id="347" r:id="rId23"/>
    <p:sldId id="353" r:id="rId24"/>
    <p:sldId id="355" r:id="rId25"/>
    <p:sldId id="357" r:id="rId26"/>
    <p:sldId id="407" r:id="rId27"/>
    <p:sldId id="409" r:id="rId28"/>
    <p:sldId id="470" r:id="rId29"/>
    <p:sldId id="363" r:id="rId30"/>
    <p:sldId id="471" r:id="rId31"/>
    <p:sldId id="605" r:id="rId32"/>
    <p:sldId id="606" r:id="rId33"/>
    <p:sldId id="607" r:id="rId34"/>
    <p:sldId id="608" r:id="rId35"/>
    <p:sldId id="609" r:id="rId36"/>
    <p:sldId id="610" r:id="rId37"/>
    <p:sldId id="611" r:id="rId38"/>
    <p:sldId id="612" r:id="rId39"/>
    <p:sldId id="613" r:id="rId40"/>
    <p:sldId id="614" r:id="rId41"/>
    <p:sldId id="476" r:id="rId42"/>
    <p:sldId id="615" r:id="rId43"/>
    <p:sldId id="477" r:id="rId44"/>
    <p:sldId id="532" r:id="rId45"/>
    <p:sldId id="616" r:id="rId46"/>
    <p:sldId id="617" r:id="rId47"/>
    <p:sldId id="570" r:id="rId48"/>
    <p:sldId id="571" r:id="rId49"/>
    <p:sldId id="481" r:id="rId50"/>
    <p:sldId id="485" r:id="rId51"/>
    <p:sldId id="486" r:id="rId52"/>
    <p:sldId id="487" r:id="rId53"/>
    <p:sldId id="494" r:id="rId54"/>
    <p:sldId id="488" r:id="rId55"/>
    <p:sldId id="575" r:id="rId56"/>
    <p:sldId id="576" r:id="rId57"/>
    <p:sldId id="577" r:id="rId58"/>
    <p:sldId id="578" r:id="rId59"/>
    <p:sldId id="582" r:id="rId60"/>
    <p:sldId id="583" r:id="rId61"/>
    <p:sldId id="624" r:id="rId62"/>
    <p:sldId id="549" r:id="rId63"/>
    <p:sldId id="325" r:id="rId64"/>
    <p:sldId id="509" r:id="rId65"/>
    <p:sldId id="551" r:id="rId66"/>
    <p:sldId id="552" r:id="rId67"/>
    <p:sldId id="553" r:id="rId68"/>
    <p:sldId id="328" r:id="rId69"/>
    <p:sldId id="625" r:id="rId70"/>
    <p:sldId id="580" r:id="rId71"/>
    <p:sldId id="581" r:id="rId72"/>
    <p:sldId id="496" r:id="rId73"/>
    <p:sldId id="572" r:id="rId74"/>
    <p:sldId id="573" r:id="rId75"/>
    <p:sldId id="343" r:id="rId76"/>
    <p:sldId id="344" r:id="rId77"/>
    <p:sldId id="618" r:id="rId78"/>
    <p:sldId id="527" r:id="rId79"/>
    <p:sldId id="528" r:id="rId80"/>
    <p:sldId id="537" r:id="rId81"/>
    <p:sldId id="619" r:id="rId82"/>
    <p:sldId id="620" r:id="rId83"/>
    <p:sldId id="621" r:id="rId84"/>
    <p:sldId id="622" r:id="rId85"/>
    <p:sldId id="623" r:id="rId86"/>
    <p:sldId id="538" r:id="rId87"/>
    <p:sldId id="597" r:id="rId88"/>
    <p:sldId id="586" r:id="rId89"/>
    <p:sldId id="543" r:id="rId90"/>
    <p:sldId id="545" r:id="rId91"/>
    <p:sldId id="602" r:id="rId92"/>
    <p:sldId id="601" r:id="rId93"/>
    <p:sldId id="626" r:id="rId94"/>
    <p:sldId id="574" r:id="rId95"/>
    <p:sldId id="546" r:id="rId96"/>
    <p:sldId id="627" r:id="rId97"/>
    <p:sldId id="599" r:id="rId98"/>
    <p:sldId id="548" r:id="rId99"/>
    <p:sldId id="587" r:id="rId100"/>
    <p:sldId id="588" r:id="rId101"/>
    <p:sldId id="589" r:id="rId102"/>
    <p:sldId id="554" r:id="rId103"/>
    <p:sldId id="590" r:id="rId104"/>
    <p:sldId id="591" r:id="rId105"/>
    <p:sldId id="592" r:id="rId106"/>
    <p:sldId id="593" r:id="rId107"/>
    <p:sldId id="594" r:id="rId108"/>
    <p:sldId id="595" r:id="rId109"/>
    <p:sldId id="596" r:id="rId110"/>
    <p:sldId id="603" r:id="rId111"/>
    <p:sldId id="524" r:id="rId112"/>
  </p:sldIdLst>
  <p:sldSz cx="9144000" cy="6858000" type="screen4x3"/>
  <p:notesSz cx="6881813" cy="9296400"/>
  <p:defaultTextStyle>
    <a:defPPr>
      <a:defRPr lang="en-US"/>
    </a:defPPr>
    <a:lvl1pPr algn="l" rtl="0" fontAlgn="base">
      <a:spcBef>
        <a:spcPct val="0"/>
      </a:spcBef>
      <a:spcAft>
        <a:spcPct val="0"/>
      </a:spcAft>
      <a:defRPr sz="3200" b="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200" b="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200" b="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200" b="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200" b="1" kern="1200">
        <a:solidFill>
          <a:schemeClr val="tx1"/>
        </a:solidFill>
        <a:latin typeface="Times New Roman" pitchFamily="18" charset="0"/>
        <a:ea typeface="+mn-ea"/>
        <a:cs typeface="Arial" pitchFamily="34" charset="0"/>
      </a:defRPr>
    </a:lvl5pPr>
    <a:lvl6pPr marL="2286000" algn="l" defTabSz="914400" rtl="0" eaLnBrk="1" latinLnBrk="0" hangingPunct="1">
      <a:defRPr sz="3200" b="1" kern="1200">
        <a:solidFill>
          <a:schemeClr val="tx1"/>
        </a:solidFill>
        <a:latin typeface="Times New Roman" pitchFamily="18" charset="0"/>
        <a:ea typeface="+mn-ea"/>
        <a:cs typeface="Arial" pitchFamily="34" charset="0"/>
      </a:defRPr>
    </a:lvl6pPr>
    <a:lvl7pPr marL="2743200" algn="l" defTabSz="914400" rtl="0" eaLnBrk="1" latinLnBrk="0" hangingPunct="1">
      <a:defRPr sz="3200" b="1" kern="1200">
        <a:solidFill>
          <a:schemeClr val="tx1"/>
        </a:solidFill>
        <a:latin typeface="Times New Roman" pitchFamily="18" charset="0"/>
        <a:ea typeface="+mn-ea"/>
        <a:cs typeface="Arial" pitchFamily="34" charset="0"/>
      </a:defRPr>
    </a:lvl7pPr>
    <a:lvl8pPr marL="3200400" algn="l" defTabSz="914400" rtl="0" eaLnBrk="1" latinLnBrk="0" hangingPunct="1">
      <a:defRPr sz="3200" b="1" kern="1200">
        <a:solidFill>
          <a:schemeClr val="tx1"/>
        </a:solidFill>
        <a:latin typeface="Times New Roman" pitchFamily="18" charset="0"/>
        <a:ea typeface="+mn-ea"/>
        <a:cs typeface="Arial" pitchFamily="34" charset="0"/>
      </a:defRPr>
    </a:lvl8pPr>
    <a:lvl9pPr marL="3657600" algn="l" defTabSz="914400" rtl="0" eaLnBrk="1" latinLnBrk="0" hangingPunct="1">
      <a:defRPr sz="3200" b="1"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60" autoAdjust="0"/>
    <p:restoredTop sz="94662" autoAdjust="0"/>
  </p:normalViewPr>
  <p:slideViewPr>
    <p:cSldViewPr snapToObjects="1">
      <p:cViewPr>
        <p:scale>
          <a:sx n="100" d="100"/>
          <a:sy n="100" d="100"/>
        </p:scale>
        <p:origin x="-1140" y="6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11442"/>
    </p:cViewPr>
  </p:sorterViewPr>
  <p:notesViewPr>
    <p:cSldViewPr snapToObjects="1">
      <p:cViewPr varScale="1">
        <p:scale>
          <a:sx n="54" d="100"/>
          <a:sy n="54" d="100"/>
        </p:scale>
        <p:origin x="-2832" y="-10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1.xml"/><Relationship Id="rId1" Type="http://schemas.openxmlformats.org/officeDocument/2006/relationships/slide" Target="slides/slide9.xml"/><Relationship Id="rId4"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1"/>
            <a:ext cx="2982428" cy="464978"/>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92163" name="Rectangle 3"/>
          <p:cNvSpPr>
            <a:spLocks noGrp="1" noChangeArrowheads="1"/>
          </p:cNvSpPr>
          <p:nvPr>
            <p:ph type="dt" sz="quarter" idx="1"/>
          </p:nvPr>
        </p:nvSpPr>
        <p:spPr bwMode="auto">
          <a:xfrm>
            <a:off x="3899385" y="1"/>
            <a:ext cx="2982428" cy="464978"/>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31423"/>
            <a:ext cx="2982428" cy="464977"/>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899385" y="8831423"/>
            <a:ext cx="2982428" cy="464977"/>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lgn="r" eaLnBrk="0" hangingPunct="0">
              <a:defRPr sz="1200">
                <a:cs typeface="+mn-cs"/>
              </a:defRPr>
            </a:lvl1pPr>
          </a:lstStyle>
          <a:p>
            <a:pPr>
              <a:defRPr/>
            </a:pPr>
            <a:fld id="{B5CFF0E0-9292-4E99-842A-D31D68E327DC}" type="slidenum">
              <a:rPr lang="en-US"/>
              <a:pPr>
                <a:defRPr/>
              </a:pPr>
              <a:t>‹#›</a:t>
            </a:fld>
            <a:endParaRPr lang="en-US"/>
          </a:p>
        </p:txBody>
      </p:sp>
    </p:spTree>
    <p:extLst>
      <p:ext uri="{BB962C8B-B14F-4D97-AF65-F5344CB8AC3E}">
        <p14:creationId xmlns:p14="http://schemas.microsoft.com/office/powerpoint/2010/main" val="77487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1026"/>
          <p:cNvSpPr>
            <a:spLocks noGrp="1" noChangeArrowheads="1"/>
          </p:cNvSpPr>
          <p:nvPr>
            <p:ph type="hdr" sz="quarter"/>
          </p:nvPr>
        </p:nvSpPr>
        <p:spPr bwMode="auto">
          <a:xfrm>
            <a:off x="0" y="1"/>
            <a:ext cx="2982428" cy="464978"/>
          </a:xfrm>
          <a:prstGeom prst="rect">
            <a:avLst/>
          </a:prstGeom>
          <a:noFill/>
          <a:ln w="12700" cap="sq">
            <a:noFill/>
            <a:miter lim="800000"/>
            <a:headEnd type="none" w="sm" len="sm"/>
            <a:tailEnd type="none" w="sm" len="sm"/>
          </a:ln>
          <a:effectLst/>
        </p:spPr>
        <p:txBody>
          <a:bodyPr vert="horz" wrap="square" lIns="92418" tIns="46209" rIns="92418" bIns="46209"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08547" name="Rectangle 1027"/>
          <p:cNvSpPr>
            <a:spLocks noGrp="1" noChangeArrowheads="1"/>
          </p:cNvSpPr>
          <p:nvPr>
            <p:ph type="dt" idx="1"/>
          </p:nvPr>
        </p:nvSpPr>
        <p:spPr bwMode="auto">
          <a:xfrm>
            <a:off x="3899385" y="1"/>
            <a:ext cx="2982428" cy="464978"/>
          </a:xfrm>
          <a:prstGeom prst="rect">
            <a:avLst/>
          </a:prstGeom>
          <a:noFill/>
          <a:ln w="12700" cap="sq">
            <a:noFill/>
            <a:miter lim="800000"/>
            <a:headEnd type="none" w="sm" len="sm"/>
            <a:tailEnd type="none" w="sm" len="sm"/>
          </a:ln>
          <a:effectLst/>
        </p:spPr>
        <p:txBody>
          <a:bodyPr vert="horz" wrap="square" lIns="92418" tIns="46209" rIns="92418" bIns="46209"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108549" name="Rectangle 1029"/>
          <p:cNvSpPr>
            <a:spLocks noGrp="1" noChangeArrowheads="1"/>
          </p:cNvSpPr>
          <p:nvPr>
            <p:ph type="body" sz="quarter" idx="3"/>
          </p:nvPr>
        </p:nvSpPr>
        <p:spPr bwMode="auto">
          <a:xfrm>
            <a:off x="916958" y="4414924"/>
            <a:ext cx="5047898" cy="4184798"/>
          </a:xfrm>
          <a:prstGeom prst="rect">
            <a:avLst/>
          </a:prstGeom>
          <a:noFill/>
          <a:ln w="12700" cap="sq">
            <a:noFill/>
            <a:miter lim="800000"/>
            <a:headEnd type="none" w="sm" len="sm"/>
            <a:tailEnd type="none" w="sm" len="sm"/>
          </a:ln>
          <a:effectLst/>
        </p:spPr>
        <p:txBody>
          <a:bodyPr vert="horz" wrap="square" lIns="92418" tIns="46209" rIns="92418" bIns="462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1030"/>
          <p:cNvSpPr>
            <a:spLocks noGrp="1" noChangeArrowheads="1"/>
          </p:cNvSpPr>
          <p:nvPr>
            <p:ph type="ftr" sz="quarter" idx="4"/>
          </p:nvPr>
        </p:nvSpPr>
        <p:spPr bwMode="auto">
          <a:xfrm>
            <a:off x="0" y="8831423"/>
            <a:ext cx="2982428" cy="464977"/>
          </a:xfrm>
          <a:prstGeom prst="rect">
            <a:avLst/>
          </a:prstGeom>
          <a:noFill/>
          <a:ln w="12700" cap="sq">
            <a:noFill/>
            <a:miter lim="800000"/>
            <a:headEnd type="none" w="sm" len="sm"/>
            <a:tailEnd type="none" w="sm" len="sm"/>
          </a:ln>
          <a:effectLst/>
        </p:spPr>
        <p:txBody>
          <a:bodyPr vert="horz" wrap="square" lIns="92418" tIns="46209" rIns="92418" bIns="46209"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08551" name="Rectangle 1031"/>
          <p:cNvSpPr>
            <a:spLocks noGrp="1" noChangeArrowheads="1"/>
          </p:cNvSpPr>
          <p:nvPr>
            <p:ph type="sldNum" sz="quarter" idx="5"/>
          </p:nvPr>
        </p:nvSpPr>
        <p:spPr bwMode="auto">
          <a:xfrm>
            <a:off x="3899385" y="8831423"/>
            <a:ext cx="2982428" cy="464977"/>
          </a:xfrm>
          <a:prstGeom prst="rect">
            <a:avLst/>
          </a:prstGeom>
          <a:noFill/>
          <a:ln w="12700" cap="sq">
            <a:noFill/>
            <a:miter lim="800000"/>
            <a:headEnd type="none" w="sm" len="sm"/>
            <a:tailEnd type="none" w="sm" len="sm"/>
          </a:ln>
          <a:effectLst/>
        </p:spPr>
        <p:txBody>
          <a:bodyPr vert="horz" wrap="square" lIns="92418" tIns="46209" rIns="92418" bIns="46209" numCol="1" anchor="b" anchorCtr="0" compatLnSpc="1">
            <a:prstTxWarp prst="textNoShape">
              <a:avLst/>
            </a:prstTxWarp>
          </a:bodyPr>
          <a:lstStyle>
            <a:lvl1pPr algn="r" eaLnBrk="0" hangingPunct="0">
              <a:defRPr sz="1200">
                <a:cs typeface="+mn-cs"/>
              </a:defRPr>
            </a:lvl1pPr>
          </a:lstStyle>
          <a:p>
            <a:pPr>
              <a:defRPr/>
            </a:pPr>
            <a:fld id="{560BD1C5-117E-4168-A7B7-3C97EA08B6E1}" type="slidenum">
              <a:rPr lang="en-US"/>
              <a:pPr>
                <a:defRPr/>
              </a:pPr>
              <a:t>‹#›</a:t>
            </a:fld>
            <a:endParaRPr lang="en-US"/>
          </a:p>
        </p:txBody>
      </p:sp>
    </p:spTree>
    <p:extLst>
      <p:ext uri="{BB962C8B-B14F-4D97-AF65-F5344CB8AC3E}">
        <p14:creationId xmlns:p14="http://schemas.microsoft.com/office/powerpoint/2010/main" val="2126292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3812" indent="-286082">
              <a:spcBef>
                <a:spcPct val="30000"/>
              </a:spcBef>
              <a:defRPr sz="1200">
                <a:solidFill>
                  <a:schemeClr val="tx1"/>
                </a:solidFill>
                <a:latin typeface="Times New Roman" panose="02020603050405020304" pitchFamily="18" charset="0"/>
              </a:defRPr>
            </a:lvl2pPr>
            <a:lvl3pPr marL="1144327" indent="-228865">
              <a:spcBef>
                <a:spcPct val="30000"/>
              </a:spcBef>
              <a:defRPr sz="1200">
                <a:solidFill>
                  <a:schemeClr val="tx1"/>
                </a:solidFill>
                <a:latin typeface="Times New Roman" panose="02020603050405020304" pitchFamily="18" charset="0"/>
              </a:defRPr>
            </a:lvl3pPr>
            <a:lvl4pPr marL="1602057" indent="-228865">
              <a:spcBef>
                <a:spcPct val="30000"/>
              </a:spcBef>
              <a:defRPr sz="1200">
                <a:solidFill>
                  <a:schemeClr val="tx1"/>
                </a:solidFill>
                <a:latin typeface="Times New Roman" panose="02020603050405020304" pitchFamily="18" charset="0"/>
              </a:defRPr>
            </a:lvl4pPr>
            <a:lvl5pPr marL="2059788" indent="-228865">
              <a:spcBef>
                <a:spcPct val="30000"/>
              </a:spcBef>
              <a:defRPr sz="1200">
                <a:solidFill>
                  <a:schemeClr val="tx1"/>
                </a:solidFill>
                <a:latin typeface="Times New Roman" panose="02020603050405020304" pitchFamily="18" charset="0"/>
              </a:defRPr>
            </a:lvl5pPr>
            <a:lvl6pPr marL="2517518" indent="-228865" eaLnBrk="0" fontAlgn="base" hangingPunct="0">
              <a:spcBef>
                <a:spcPct val="30000"/>
              </a:spcBef>
              <a:spcAft>
                <a:spcPct val="0"/>
              </a:spcAft>
              <a:defRPr sz="1200">
                <a:solidFill>
                  <a:schemeClr val="tx1"/>
                </a:solidFill>
                <a:latin typeface="Times New Roman" panose="02020603050405020304" pitchFamily="18" charset="0"/>
              </a:defRPr>
            </a:lvl6pPr>
            <a:lvl7pPr marL="2975249" indent="-228865" eaLnBrk="0" fontAlgn="base" hangingPunct="0">
              <a:spcBef>
                <a:spcPct val="30000"/>
              </a:spcBef>
              <a:spcAft>
                <a:spcPct val="0"/>
              </a:spcAft>
              <a:defRPr sz="1200">
                <a:solidFill>
                  <a:schemeClr val="tx1"/>
                </a:solidFill>
                <a:latin typeface="Times New Roman" panose="02020603050405020304" pitchFamily="18" charset="0"/>
              </a:defRPr>
            </a:lvl7pPr>
            <a:lvl8pPr marL="3432979" indent="-228865" eaLnBrk="0" fontAlgn="base" hangingPunct="0">
              <a:spcBef>
                <a:spcPct val="30000"/>
              </a:spcBef>
              <a:spcAft>
                <a:spcPct val="0"/>
              </a:spcAft>
              <a:defRPr sz="1200">
                <a:solidFill>
                  <a:schemeClr val="tx1"/>
                </a:solidFill>
                <a:latin typeface="Times New Roman" panose="02020603050405020304" pitchFamily="18" charset="0"/>
              </a:defRPr>
            </a:lvl8pPr>
            <a:lvl9pPr marL="3890709" indent="-22886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F344B7EA-E954-4A75-8763-94D6C8ADD276}" type="slidenum">
              <a:rPr lang="en-US">
                <a:latin typeface="Arial" panose="020B0604020202020204" pitchFamily="34" charset="0"/>
              </a:rPr>
              <a:pPr eaLnBrk="1" hangingPunct="1">
                <a:spcBef>
                  <a:spcPct val="0"/>
                </a:spcBef>
                <a:defRPr/>
              </a:pPr>
              <a:t>3</a:t>
            </a:fld>
            <a:endParaRPr 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w="9525"/>
        </p:spPr>
        <p:txBody>
          <a:bodyPr/>
          <a:lstStyle/>
          <a:p>
            <a:pPr eaLnBrk="1" hangingPunct="1"/>
            <a:endParaRPr lang="en-US" altLang="en-US" smtClean="0"/>
          </a:p>
        </p:txBody>
      </p:sp>
      <p:sp>
        <p:nvSpPr>
          <p:cNvPr id="86020" name="Slide Number Placeholder 3"/>
          <p:cNvSpPr>
            <a:spLocks noGrp="1"/>
          </p:cNvSpPr>
          <p:nvPr>
            <p:ph type="sldNum" sz="quarter" idx="5"/>
          </p:nvPr>
        </p:nvSpPr>
        <p:spPr/>
        <p:txBody>
          <a:bodyPr/>
          <a:lstStyle/>
          <a:p>
            <a:pPr>
              <a:defRPr/>
            </a:pPr>
            <a:fld id="{D4BC15C3-FD9E-45A1-AA39-4599F1EAEF82}" type="slidenum">
              <a:rPr lang="en-US" smtClean="0"/>
              <a:pPr>
                <a:defRPr/>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w="9525"/>
        </p:spPr>
        <p:txBody>
          <a:bodyPr/>
          <a:lstStyle/>
          <a:p>
            <a:pPr eaLnBrk="1" hangingPunct="1"/>
            <a:endParaRPr lang="en-US" altLang="en-US" smtClean="0"/>
          </a:p>
        </p:txBody>
      </p:sp>
      <p:sp>
        <p:nvSpPr>
          <p:cNvPr id="87044" name="Slide Number Placeholder 3"/>
          <p:cNvSpPr>
            <a:spLocks noGrp="1"/>
          </p:cNvSpPr>
          <p:nvPr>
            <p:ph type="sldNum" sz="quarter" idx="5"/>
          </p:nvPr>
        </p:nvSpPr>
        <p:spPr/>
        <p:txBody>
          <a:bodyPr/>
          <a:lstStyle/>
          <a:p>
            <a:pPr>
              <a:defRPr/>
            </a:pPr>
            <a:fld id="{42478EF6-25B6-4680-86FE-077BC4466D85}" type="slidenum">
              <a:rPr lang="en-US" smtClean="0"/>
              <a:pPr>
                <a:defRPr/>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w="9525"/>
        </p:spPr>
        <p:txBody>
          <a:bodyPr/>
          <a:lstStyle/>
          <a:p>
            <a:pPr eaLnBrk="1" hangingPunct="1"/>
            <a:endParaRPr lang="en-US" altLang="en-US" smtClean="0"/>
          </a:p>
        </p:txBody>
      </p:sp>
      <p:sp>
        <p:nvSpPr>
          <p:cNvPr id="96260" name="Slide Number Placeholder 3"/>
          <p:cNvSpPr>
            <a:spLocks noGrp="1"/>
          </p:cNvSpPr>
          <p:nvPr>
            <p:ph type="sldNum" sz="quarter" idx="5"/>
          </p:nvPr>
        </p:nvSpPr>
        <p:spPr/>
        <p:txBody>
          <a:bodyPr/>
          <a:lstStyle/>
          <a:p>
            <a:pPr>
              <a:defRPr/>
            </a:pPr>
            <a:fld id="{3C3D44BF-0597-4274-BC84-FFC04D1720A6}" type="slidenum">
              <a:rPr lang="en-US" smtClean="0"/>
              <a:pPr>
                <a:defRPr/>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w="9525"/>
        </p:spPr>
        <p:txBody>
          <a:bodyPr/>
          <a:lstStyle/>
          <a:p>
            <a:pPr eaLnBrk="1" hangingPunct="1"/>
            <a:endParaRPr lang="en-US" altLang="en-US" smtClean="0"/>
          </a:p>
        </p:txBody>
      </p:sp>
      <p:sp>
        <p:nvSpPr>
          <p:cNvPr id="97284" name="Slide Number Placeholder 3"/>
          <p:cNvSpPr>
            <a:spLocks noGrp="1"/>
          </p:cNvSpPr>
          <p:nvPr>
            <p:ph type="sldNum" sz="quarter" idx="5"/>
          </p:nvPr>
        </p:nvSpPr>
        <p:spPr/>
        <p:txBody>
          <a:bodyPr/>
          <a:lstStyle/>
          <a:p>
            <a:pPr>
              <a:defRPr/>
            </a:pPr>
            <a:fld id="{F20F3B65-C77F-4456-B782-CDE62D963908}" type="slidenum">
              <a:rPr lang="en-US" smtClean="0"/>
              <a:pPr>
                <a:defRPr/>
              </a:pPr>
              <a:t>17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w="9525"/>
        </p:spPr>
        <p:txBody>
          <a:bodyPr/>
          <a:lstStyle/>
          <a:p>
            <a:pPr eaLnBrk="1" hangingPunct="1"/>
            <a:endParaRPr lang="en-US" altLang="en-US" smtClean="0"/>
          </a:p>
        </p:txBody>
      </p:sp>
      <p:sp>
        <p:nvSpPr>
          <p:cNvPr id="98308" name="Slide Number Placeholder 3"/>
          <p:cNvSpPr>
            <a:spLocks noGrp="1"/>
          </p:cNvSpPr>
          <p:nvPr>
            <p:ph type="sldNum" sz="quarter" idx="5"/>
          </p:nvPr>
        </p:nvSpPr>
        <p:spPr/>
        <p:txBody>
          <a:bodyPr/>
          <a:lstStyle/>
          <a:p>
            <a:pPr>
              <a:defRPr/>
            </a:pPr>
            <a:fld id="{5F0FC9EE-2F32-49F0-B18F-CBFB4D3B08E3}" type="slidenum">
              <a:rPr lang="en-US" smtClean="0"/>
              <a:pPr>
                <a:defRPr/>
              </a:pPr>
              <a:t>18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p:cNvSpPr>
            <a:spLocks noGrp="1" noChangeArrowheads="1"/>
          </p:cNvSpPr>
          <p:nvPr>
            <p:ph type="sldNum" sz="quarter" idx="5"/>
          </p:nvPr>
        </p:nvSpPr>
        <p:spPr/>
        <p:txBody>
          <a:bodyPr/>
          <a:lstStyle/>
          <a:p>
            <a:pPr>
              <a:defRPr/>
            </a:pPr>
            <a:fld id="{D162D445-5244-4402-A40B-50389B828E0B}" type="slidenum">
              <a:rPr lang="en-US" smtClean="0"/>
              <a:pPr>
                <a:defRPr/>
              </a:pPr>
              <a:t>19</a:t>
            </a:fld>
            <a:endParaRPr lang="en-US" smtClean="0"/>
          </a:p>
        </p:txBody>
      </p:sp>
      <p:sp>
        <p:nvSpPr>
          <p:cNvPr id="130051" name="Rectangle 2"/>
          <p:cNvSpPr>
            <a:spLocks noGrp="1" noRot="1" noChangeAspect="1" noChangeArrowheads="1" noTextEdit="1"/>
          </p:cNvSpPr>
          <p:nvPr>
            <p:ph type="sldImg"/>
          </p:nvPr>
        </p:nvSpPr>
        <p:spPr>
          <a:xfrm>
            <a:off x="1119188" y="698500"/>
            <a:ext cx="4646612" cy="3486150"/>
          </a:xfrm>
          <a:ln/>
        </p:spPr>
      </p:sp>
      <p:sp>
        <p:nvSpPr>
          <p:cNvPr id="130052" name="Rectangle 3"/>
          <p:cNvSpPr>
            <a:spLocks noGrp="1" noChangeArrowheads="1"/>
          </p:cNvSpPr>
          <p:nvPr>
            <p:ph type="body" idx="1"/>
          </p:nvPr>
        </p:nvSpPr>
        <p:spPr>
          <a:xfrm>
            <a:off x="915414" y="4414924"/>
            <a:ext cx="5050985" cy="4183222"/>
          </a:xfrm>
          <a:noFill/>
          <a:ln w="9525"/>
        </p:spPr>
        <p:txBody>
          <a:bodyPr lIns="88424" tIns="44213" rIns="88424" bIns="44213"/>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w="9525"/>
        </p:spPr>
        <p:txBody>
          <a:bodyPr/>
          <a:lstStyle/>
          <a:p>
            <a:pPr eaLnBrk="1" hangingPunct="1"/>
            <a:endParaRPr lang="en-US" altLang="en-US" smtClean="0"/>
          </a:p>
        </p:txBody>
      </p:sp>
      <p:sp>
        <p:nvSpPr>
          <p:cNvPr id="105476" name="Slide Number Placeholder 3"/>
          <p:cNvSpPr>
            <a:spLocks noGrp="1"/>
          </p:cNvSpPr>
          <p:nvPr>
            <p:ph type="sldNum" sz="quarter" idx="5"/>
          </p:nvPr>
        </p:nvSpPr>
        <p:spPr/>
        <p:txBody>
          <a:bodyPr/>
          <a:lstStyle/>
          <a:p>
            <a:pPr>
              <a:defRPr/>
            </a:pPr>
            <a:fld id="{7E90081E-FFD3-4035-9F42-7A13EAD66DFA}" type="slidenum">
              <a:rPr lang="en-US" smtClean="0"/>
              <a:pPr>
                <a:defRPr/>
              </a:pPr>
              <a:t>20</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w="9525"/>
        </p:spPr>
        <p:txBody>
          <a:bodyPr/>
          <a:lstStyle/>
          <a:p>
            <a:pPr eaLnBrk="1" hangingPunct="1"/>
            <a:endParaRPr lang="en-US" altLang="en-US" smtClean="0"/>
          </a:p>
        </p:txBody>
      </p:sp>
      <p:sp>
        <p:nvSpPr>
          <p:cNvPr id="106500" name="Slide Number Placeholder 3"/>
          <p:cNvSpPr>
            <a:spLocks noGrp="1"/>
          </p:cNvSpPr>
          <p:nvPr>
            <p:ph type="sldNum" sz="quarter" idx="5"/>
          </p:nvPr>
        </p:nvSpPr>
        <p:spPr/>
        <p:txBody>
          <a:bodyPr/>
          <a:lstStyle/>
          <a:p>
            <a:pPr>
              <a:defRPr/>
            </a:pPr>
            <a:fld id="{DCE29C88-AF52-4D39-AD88-5B019A3E3954}" type="slidenum">
              <a:rPr lang="en-US" smtClean="0"/>
              <a:pPr>
                <a:defRPr/>
              </a:pPr>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w="9525"/>
        </p:spPr>
        <p:txBody>
          <a:bodyPr/>
          <a:lstStyle/>
          <a:p>
            <a:pPr eaLnBrk="1" hangingPunct="1"/>
            <a:endParaRPr lang="en-US" altLang="en-US" smtClean="0"/>
          </a:p>
        </p:txBody>
      </p:sp>
      <p:sp>
        <p:nvSpPr>
          <p:cNvPr id="107524" name="Slide Number Placeholder 3"/>
          <p:cNvSpPr>
            <a:spLocks noGrp="1"/>
          </p:cNvSpPr>
          <p:nvPr>
            <p:ph type="sldNum" sz="quarter" idx="5"/>
          </p:nvPr>
        </p:nvSpPr>
        <p:spPr/>
        <p:txBody>
          <a:bodyPr/>
          <a:lstStyle/>
          <a:p>
            <a:pPr>
              <a:defRPr/>
            </a:pPr>
            <a:fld id="{1463724C-C046-4392-B1A4-E8D5596F9DB5}" type="slidenum">
              <a:rPr lang="en-US" smtClean="0"/>
              <a:pPr>
                <a:defRPr/>
              </a:pPr>
              <a:t>22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w="9525"/>
        </p:spPr>
        <p:txBody>
          <a:bodyPr/>
          <a:lstStyle/>
          <a:p>
            <a:pPr eaLnBrk="1" hangingPunct="1"/>
            <a:endParaRPr lang="en-US" altLang="en-US" smtClean="0"/>
          </a:p>
        </p:txBody>
      </p:sp>
      <p:sp>
        <p:nvSpPr>
          <p:cNvPr id="113668" name="Slide Number Placeholder 3"/>
          <p:cNvSpPr>
            <a:spLocks noGrp="1"/>
          </p:cNvSpPr>
          <p:nvPr>
            <p:ph type="sldNum" sz="quarter" idx="5"/>
          </p:nvPr>
        </p:nvSpPr>
        <p:spPr/>
        <p:txBody>
          <a:bodyPr/>
          <a:lstStyle/>
          <a:p>
            <a:pPr>
              <a:defRPr/>
            </a:pPr>
            <a:fld id="{D99F9E5D-3E52-4F02-8D2D-8269ACFB18E5}" type="slidenum">
              <a:rPr lang="en-US" smtClean="0"/>
              <a:pPr>
                <a:defRPr/>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3812" indent="-286082">
              <a:spcBef>
                <a:spcPct val="30000"/>
              </a:spcBef>
              <a:defRPr sz="1200">
                <a:solidFill>
                  <a:schemeClr val="tx1"/>
                </a:solidFill>
                <a:latin typeface="Times New Roman" panose="02020603050405020304" pitchFamily="18" charset="0"/>
              </a:defRPr>
            </a:lvl2pPr>
            <a:lvl3pPr marL="1144327" indent="-228865">
              <a:spcBef>
                <a:spcPct val="30000"/>
              </a:spcBef>
              <a:defRPr sz="1200">
                <a:solidFill>
                  <a:schemeClr val="tx1"/>
                </a:solidFill>
                <a:latin typeface="Times New Roman" panose="02020603050405020304" pitchFamily="18" charset="0"/>
              </a:defRPr>
            </a:lvl3pPr>
            <a:lvl4pPr marL="1602057" indent="-228865">
              <a:spcBef>
                <a:spcPct val="30000"/>
              </a:spcBef>
              <a:defRPr sz="1200">
                <a:solidFill>
                  <a:schemeClr val="tx1"/>
                </a:solidFill>
                <a:latin typeface="Times New Roman" panose="02020603050405020304" pitchFamily="18" charset="0"/>
              </a:defRPr>
            </a:lvl4pPr>
            <a:lvl5pPr marL="2059788" indent="-228865">
              <a:spcBef>
                <a:spcPct val="30000"/>
              </a:spcBef>
              <a:defRPr sz="1200">
                <a:solidFill>
                  <a:schemeClr val="tx1"/>
                </a:solidFill>
                <a:latin typeface="Times New Roman" panose="02020603050405020304" pitchFamily="18" charset="0"/>
              </a:defRPr>
            </a:lvl5pPr>
            <a:lvl6pPr marL="2517518" indent="-228865" eaLnBrk="0" fontAlgn="base" hangingPunct="0">
              <a:spcBef>
                <a:spcPct val="30000"/>
              </a:spcBef>
              <a:spcAft>
                <a:spcPct val="0"/>
              </a:spcAft>
              <a:defRPr sz="1200">
                <a:solidFill>
                  <a:schemeClr val="tx1"/>
                </a:solidFill>
                <a:latin typeface="Times New Roman" panose="02020603050405020304" pitchFamily="18" charset="0"/>
              </a:defRPr>
            </a:lvl6pPr>
            <a:lvl7pPr marL="2975249" indent="-228865" eaLnBrk="0" fontAlgn="base" hangingPunct="0">
              <a:spcBef>
                <a:spcPct val="30000"/>
              </a:spcBef>
              <a:spcAft>
                <a:spcPct val="0"/>
              </a:spcAft>
              <a:defRPr sz="1200">
                <a:solidFill>
                  <a:schemeClr val="tx1"/>
                </a:solidFill>
                <a:latin typeface="Times New Roman" panose="02020603050405020304" pitchFamily="18" charset="0"/>
              </a:defRPr>
            </a:lvl7pPr>
            <a:lvl8pPr marL="3432979" indent="-228865" eaLnBrk="0" fontAlgn="base" hangingPunct="0">
              <a:spcBef>
                <a:spcPct val="30000"/>
              </a:spcBef>
              <a:spcAft>
                <a:spcPct val="0"/>
              </a:spcAft>
              <a:defRPr sz="1200">
                <a:solidFill>
                  <a:schemeClr val="tx1"/>
                </a:solidFill>
                <a:latin typeface="Times New Roman" panose="02020603050405020304" pitchFamily="18" charset="0"/>
              </a:defRPr>
            </a:lvl8pPr>
            <a:lvl9pPr marL="3890709" indent="-22886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771F9ECC-2D7A-46BF-9563-7B84D0EED4BA}" type="slidenum">
              <a:rPr lang="en-US">
                <a:latin typeface="Arial" panose="020B0604020202020204" pitchFamily="34" charset="0"/>
              </a:rPr>
              <a:pPr eaLnBrk="1" hangingPunct="1">
                <a:spcBef>
                  <a:spcPct val="0"/>
                </a:spcBef>
                <a:defRPr/>
              </a:pPr>
              <a:t>4</a:t>
            </a:fld>
            <a:endParaRPr 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w="9525"/>
        </p:spPr>
        <p:txBody>
          <a:bodyPr/>
          <a:lstStyle/>
          <a:p>
            <a:pPr eaLnBrk="1" hangingPunct="1"/>
            <a:endParaRPr lang="en-US" altLang="en-US" smtClean="0"/>
          </a:p>
        </p:txBody>
      </p:sp>
      <p:sp>
        <p:nvSpPr>
          <p:cNvPr id="115716" name="Slide Number Placeholder 3"/>
          <p:cNvSpPr>
            <a:spLocks noGrp="1"/>
          </p:cNvSpPr>
          <p:nvPr>
            <p:ph type="sldNum" sz="quarter" idx="5"/>
          </p:nvPr>
        </p:nvSpPr>
        <p:spPr/>
        <p:txBody>
          <a:bodyPr/>
          <a:lstStyle/>
          <a:p>
            <a:pPr>
              <a:defRPr/>
            </a:pPr>
            <a:fld id="{2B42336B-9A52-4D1E-9B4A-CEF134D2E3FE}" type="slidenum">
              <a:rPr lang="en-US" smtClean="0"/>
              <a:pPr>
                <a:defRPr/>
              </a:pPr>
              <a:t>24</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w="9525"/>
        </p:spPr>
        <p:txBody>
          <a:bodyPr/>
          <a:lstStyle/>
          <a:p>
            <a:pPr eaLnBrk="1" hangingPunct="1"/>
            <a:endParaRPr lang="en-US" altLang="en-US" smtClean="0"/>
          </a:p>
        </p:txBody>
      </p:sp>
      <p:sp>
        <p:nvSpPr>
          <p:cNvPr id="117764" name="Slide Number Placeholder 3"/>
          <p:cNvSpPr>
            <a:spLocks noGrp="1"/>
          </p:cNvSpPr>
          <p:nvPr>
            <p:ph type="sldNum" sz="quarter" idx="5"/>
          </p:nvPr>
        </p:nvSpPr>
        <p:spPr/>
        <p:txBody>
          <a:bodyPr/>
          <a:lstStyle/>
          <a:p>
            <a:pPr>
              <a:defRPr/>
            </a:pPr>
            <a:fld id="{A19C0262-DD0B-4137-9278-E2F43FC92C89}" type="slidenum">
              <a:rPr lang="en-US" smtClean="0"/>
              <a:pPr>
                <a:defRPr/>
              </a:pPr>
              <a:t>25</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w="9525"/>
        </p:spPr>
        <p:txBody>
          <a:bodyPr/>
          <a:lstStyle/>
          <a:p>
            <a:endParaRPr lang="en-US" altLang="en-US" smtClean="0"/>
          </a:p>
        </p:txBody>
      </p:sp>
      <p:sp>
        <p:nvSpPr>
          <p:cNvPr id="125956" name="Slide Number Placeholder 3"/>
          <p:cNvSpPr>
            <a:spLocks noGrp="1"/>
          </p:cNvSpPr>
          <p:nvPr>
            <p:ph type="sldNum" sz="quarter" idx="5"/>
          </p:nvPr>
        </p:nvSpPr>
        <p:spPr/>
        <p:txBody>
          <a:bodyPr/>
          <a:lstStyle/>
          <a:p>
            <a:pPr>
              <a:defRPr/>
            </a:pPr>
            <a:fld id="{E66FDC1D-4524-4E55-AABE-67188A0F5910}" type="slidenum">
              <a:rPr lang="en-US" smtClean="0"/>
              <a:pPr>
                <a:defRPr/>
              </a:pPr>
              <a:t>26</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p:txBody>
          <a:bodyPr/>
          <a:lstStyle/>
          <a:p>
            <a:pPr>
              <a:defRPr/>
            </a:pPr>
            <a:fld id="{843B1BE5-094A-4905-AC75-1C994D03AAE4}" type="slidenum">
              <a:rPr lang="en-US" smtClean="0"/>
              <a:pPr>
                <a:defRPr/>
              </a:pPr>
              <a:t>27</a:t>
            </a:fld>
            <a:endParaRPr lang="en-US" smtClean="0"/>
          </a:p>
        </p:txBody>
      </p:sp>
      <p:sp>
        <p:nvSpPr>
          <p:cNvPr id="138243" name="Rectangle 2"/>
          <p:cNvSpPr>
            <a:spLocks noGrp="1" noRot="1" noChangeAspect="1" noChangeArrowheads="1" noTextEdit="1"/>
          </p:cNvSpPr>
          <p:nvPr>
            <p:ph type="sldImg"/>
          </p:nvPr>
        </p:nvSpPr>
        <p:spPr>
          <a:xfrm>
            <a:off x="1122363" y="700088"/>
            <a:ext cx="4640262" cy="3481387"/>
          </a:xfrm>
          <a:ln cap="flat"/>
        </p:spPr>
      </p:sp>
      <p:sp>
        <p:nvSpPr>
          <p:cNvPr id="138244"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w="9525"/>
        </p:spPr>
        <p:txBody>
          <a:bodyPr/>
          <a:lstStyle/>
          <a:p>
            <a:endParaRPr lang="en-US" altLang="en-US" smtClean="0"/>
          </a:p>
        </p:txBody>
      </p:sp>
      <p:sp>
        <p:nvSpPr>
          <p:cNvPr id="1187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987" eaLnBrk="0" hangingPunct="0">
              <a:defRPr sz="2400">
                <a:solidFill>
                  <a:schemeClr val="tx1"/>
                </a:solidFill>
                <a:latin typeface="Arial" pitchFamily="34" charset="0"/>
                <a:ea typeface="MS PGothic" pitchFamily="34" charset="-128"/>
              </a:defRPr>
            </a:lvl1pPr>
            <a:lvl2pPr marL="743804" indent="-286078" defTabSz="924987" eaLnBrk="0" hangingPunct="0">
              <a:defRPr sz="2400">
                <a:solidFill>
                  <a:schemeClr val="tx1"/>
                </a:solidFill>
                <a:latin typeface="Arial" pitchFamily="34" charset="0"/>
                <a:ea typeface="MS PGothic" pitchFamily="34" charset="-128"/>
              </a:defRPr>
            </a:lvl2pPr>
            <a:lvl3pPr marL="1144313" indent="-228864" defTabSz="924987" eaLnBrk="0" hangingPunct="0">
              <a:defRPr sz="2400">
                <a:solidFill>
                  <a:schemeClr val="tx1"/>
                </a:solidFill>
                <a:latin typeface="Arial" pitchFamily="34" charset="0"/>
                <a:ea typeface="MS PGothic" pitchFamily="34" charset="-128"/>
              </a:defRPr>
            </a:lvl3pPr>
            <a:lvl4pPr marL="1602040" indent="-228864" defTabSz="924987" eaLnBrk="0" hangingPunct="0">
              <a:defRPr sz="2400">
                <a:solidFill>
                  <a:schemeClr val="tx1"/>
                </a:solidFill>
                <a:latin typeface="Arial" pitchFamily="34" charset="0"/>
                <a:ea typeface="MS PGothic" pitchFamily="34" charset="-128"/>
              </a:defRPr>
            </a:lvl4pPr>
            <a:lvl5pPr marL="2059764" indent="-228864" defTabSz="924987" eaLnBrk="0" hangingPunct="0">
              <a:defRPr sz="2400">
                <a:solidFill>
                  <a:schemeClr val="tx1"/>
                </a:solidFill>
                <a:latin typeface="Arial" pitchFamily="34" charset="0"/>
                <a:ea typeface="MS PGothic" pitchFamily="34" charset="-128"/>
              </a:defRPr>
            </a:lvl5pPr>
            <a:lvl6pPr marL="2517489"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6pPr>
            <a:lvl7pPr marL="2975215"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7pPr>
            <a:lvl8pPr marL="3432940"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8pPr>
            <a:lvl9pPr marL="3890667"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8DE7D9F1-20B0-4BB7-9E32-98913355F3DA}" type="slidenum">
              <a:rPr lang="en-US" sz="1200"/>
              <a:pPr>
                <a:defRPr/>
              </a:pPr>
              <a:t>28</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31"/>
          <p:cNvSpPr>
            <a:spLocks noGrp="1" noChangeArrowheads="1"/>
          </p:cNvSpPr>
          <p:nvPr>
            <p:ph type="sldNum" sz="quarter" idx="5"/>
          </p:nvPr>
        </p:nvSpPr>
        <p:spPr/>
        <p:txBody>
          <a:bodyPr/>
          <a:lstStyle/>
          <a:p>
            <a:pPr>
              <a:defRPr/>
            </a:pPr>
            <a:fld id="{0EE16719-65A5-4C04-9AFF-3AA02F2474D4}" type="slidenum">
              <a:rPr lang="en-US" smtClean="0"/>
              <a:pPr>
                <a:defRPr/>
              </a:pPr>
              <a:t>29</a:t>
            </a:fld>
            <a:endParaRPr lang="en-US" smtClean="0"/>
          </a:p>
        </p:txBody>
      </p:sp>
      <p:sp>
        <p:nvSpPr>
          <p:cNvPr id="140291" name="Rectangle 2"/>
          <p:cNvSpPr>
            <a:spLocks noGrp="1" noRot="1" noChangeAspect="1" noChangeArrowheads="1" noTextEdit="1"/>
          </p:cNvSpPr>
          <p:nvPr>
            <p:ph type="sldImg"/>
          </p:nvPr>
        </p:nvSpPr>
        <p:spPr>
          <a:xfrm>
            <a:off x="1122363" y="700088"/>
            <a:ext cx="4640262" cy="3481387"/>
          </a:xfrm>
          <a:ln/>
        </p:spPr>
      </p:sp>
      <p:sp>
        <p:nvSpPr>
          <p:cNvPr id="140292" name="Rectangle 3"/>
          <p:cNvSpPr>
            <a:spLocks noGrp="1" noChangeArrowheads="1"/>
          </p:cNvSpPr>
          <p:nvPr>
            <p:ph type="body" idx="1"/>
          </p:nvPr>
        </p:nvSpPr>
        <p:spPr>
          <a:xfrm>
            <a:off x="915414" y="4414924"/>
            <a:ext cx="5050985" cy="4184798"/>
          </a:xfrm>
          <a:noFill/>
          <a:ln w="9525"/>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w="9525"/>
        </p:spPr>
        <p:txBody>
          <a:bodyPr/>
          <a:lstStyle/>
          <a:p>
            <a:endParaRPr lang="en-US" altLang="en-US" smtClean="0"/>
          </a:p>
        </p:txBody>
      </p:sp>
      <p:sp>
        <p:nvSpPr>
          <p:cNvPr id="1198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987" eaLnBrk="0" hangingPunct="0">
              <a:defRPr sz="2400">
                <a:solidFill>
                  <a:schemeClr val="tx1"/>
                </a:solidFill>
                <a:latin typeface="Arial" pitchFamily="34" charset="0"/>
                <a:ea typeface="MS PGothic" pitchFamily="34" charset="-128"/>
              </a:defRPr>
            </a:lvl1pPr>
            <a:lvl2pPr marL="743804" indent="-286078" defTabSz="924987" eaLnBrk="0" hangingPunct="0">
              <a:defRPr sz="2400">
                <a:solidFill>
                  <a:schemeClr val="tx1"/>
                </a:solidFill>
                <a:latin typeface="Arial" pitchFamily="34" charset="0"/>
                <a:ea typeface="MS PGothic" pitchFamily="34" charset="-128"/>
              </a:defRPr>
            </a:lvl2pPr>
            <a:lvl3pPr marL="1144313" indent="-228864" defTabSz="924987" eaLnBrk="0" hangingPunct="0">
              <a:defRPr sz="2400">
                <a:solidFill>
                  <a:schemeClr val="tx1"/>
                </a:solidFill>
                <a:latin typeface="Arial" pitchFamily="34" charset="0"/>
                <a:ea typeface="MS PGothic" pitchFamily="34" charset="-128"/>
              </a:defRPr>
            </a:lvl3pPr>
            <a:lvl4pPr marL="1602040" indent="-228864" defTabSz="924987" eaLnBrk="0" hangingPunct="0">
              <a:defRPr sz="2400">
                <a:solidFill>
                  <a:schemeClr val="tx1"/>
                </a:solidFill>
                <a:latin typeface="Arial" pitchFamily="34" charset="0"/>
                <a:ea typeface="MS PGothic" pitchFamily="34" charset="-128"/>
              </a:defRPr>
            </a:lvl4pPr>
            <a:lvl5pPr marL="2059764" indent="-228864" defTabSz="924987" eaLnBrk="0" hangingPunct="0">
              <a:defRPr sz="2400">
                <a:solidFill>
                  <a:schemeClr val="tx1"/>
                </a:solidFill>
                <a:latin typeface="Arial" pitchFamily="34" charset="0"/>
                <a:ea typeface="MS PGothic" pitchFamily="34" charset="-128"/>
              </a:defRPr>
            </a:lvl5pPr>
            <a:lvl6pPr marL="2517489"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6pPr>
            <a:lvl7pPr marL="2975215"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7pPr>
            <a:lvl8pPr marL="3432940"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8pPr>
            <a:lvl9pPr marL="3890667" indent="-228864" defTabSz="924987" eaLnBrk="0" fontAlgn="base" hangingPunct="0">
              <a:spcBef>
                <a:spcPct val="0"/>
              </a:spcBef>
              <a:spcAft>
                <a:spcPct val="0"/>
              </a:spcAft>
              <a:defRPr sz="2400">
                <a:solidFill>
                  <a:schemeClr val="tx1"/>
                </a:solidFill>
                <a:latin typeface="Arial" pitchFamily="34" charset="0"/>
                <a:ea typeface="MS PGothic" pitchFamily="34" charset="-128"/>
              </a:defRPr>
            </a:lvl9pPr>
          </a:lstStyle>
          <a:p>
            <a:pPr>
              <a:defRPr/>
            </a:pPr>
            <a:fld id="{BF61928F-2148-435E-A739-05812967D0AD}" type="slidenum">
              <a:rPr lang="en-US" sz="1200"/>
              <a:pPr>
                <a:defRPr/>
              </a:pPr>
              <a:t>30</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w="9525"/>
        </p:spPr>
        <p:txBody>
          <a:bodyPr/>
          <a:lstStyle/>
          <a:p>
            <a:endParaRPr lang="en-US" altLang="en-US" smtClean="0"/>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961" eaLnBrk="0" hangingPunct="0">
              <a:spcBef>
                <a:spcPct val="30000"/>
              </a:spcBef>
              <a:defRPr sz="1200">
                <a:solidFill>
                  <a:schemeClr val="tx1"/>
                </a:solidFill>
                <a:latin typeface="Arial" pitchFamily="34" charset="0"/>
                <a:ea typeface="MS PGothic" pitchFamily="34" charset="-128"/>
              </a:defRPr>
            </a:lvl1pPr>
            <a:lvl2pPr marL="739762" indent="-284524" defTabSz="919961" eaLnBrk="0" hangingPunct="0">
              <a:spcBef>
                <a:spcPct val="30000"/>
              </a:spcBef>
              <a:defRPr sz="1200">
                <a:solidFill>
                  <a:schemeClr val="tx1"/>
                </a:solidFill>
                <a:latin typeface="Arial" pitchFamily="34" charset="0"/>
                <a:ea typeface="MS PGothic" pitchFamily="34" charset="-128"/>
              </a:defRPr>
            </a:lvl2pPr>
            <a:lvl3pPr marL="1138096" indent="-227619" defTabSz="919961" eaLnBrk="0" hangingPunct="0">
              <a:spcBef>
                <a:spcPct val="30000"/>
              </a:spcBef>
              <a:defRPr sz="1200">
                <a:solidFill>
                  <a:schemeClr val="tx1"/>
                </a:solidFill>
                <a:latin typeface="Arial" pitchFamily="34" charset="0"/>
                <a:ea typeface="MS PGothic" pitchFamily="34" charset="-128"/>
              </a:defRPr>
            </a:lvl3pPr>
            <a:lvl4pPr marL="1593334" indent="-227619" defTabSz="919961" eaLnBrk="0" hangingPunct="0">
              <a:spcBef>
                <a:spcPct val="30000"/>
              </a:spcBef>
              <a:defRPr sz="1200">
                <a:solidFill>
                  <a:schemeClr val="tx1"/>
                </a:solidFill>
                <a:latin typeface="Arial" pitchFamily="34" charset="0"/>
                <a:ea typeface="MS PGothic" pitchFamily="34" charset="-128"/>
              </a:defRPr>
            </a:lvl4pPr>
            <a:lvl5pPr marL="2048573" indent="-227619" defTabSz="919961" eaLnBrk="0" hangingPunct="0">
              <a:spcBef>
                <a:spcPct val="30000"/>
              </a:spcBef>
              <a:defRPr sz="1200">
                <a:solidFill>
                  <a:schemeClr val="tx1"/>
                </a:solidFill>
                <a:latin typeface="Arial" pitchFamily="34" charset="0"/>
                <a:ea typeface="MS PGothic" pitchFamily="34" charset="-128"/>
              </a:defRPr>
            </a:lvl5pPr>
            <a:lvl6pPr marL="2503812"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A56CD57F-35FE-4302-B660-187FB2E56C59}" type="slidenum">
              <a:rPr lang="en-US" altLang="en-US" smtClean="0"/>
              <a:pPr>
                <a:spcBef>
                  <a:spcPct val="0"/>
                </a:spcBef>
                <a:defRPr/>
              </a:pPr>
              <a:t>32</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w="9525"/>
        </p:spPr>
        <p:txBody>
          <a:bodyPr/>
          <a:lstStyle/>
          <a:p>
            <a:endParaRPr lang="en-US" altLang="en-US" smtClean="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961" eaLnBrk="0" hangingPunct="0">
              <a:spcBef>
                <a:spcPct val="30000"/>
              </a:spcBef>
              <a:defRPr sz="1200">
                <a:solidFill>
                  <a:schemeClr val="tx1"/>
                </a:solidFill>
                <a:latin typeface="Arial" pitchFamily="34" charset="0"/>
                <a:ea typeface="MS PGothic" pitchFamily="34" charset="-128"/>
              </a:defRPr>
            </a:lvl1pPr>
            <a:lvl2pPr marL="739762" indent="-284524" defTabSz="919961" eaLnBrk="0" hangingPunct="0">
              <a:spcBef>
                <a:spcPct val="30000"/>
              </a:spcBef>
              <a:defRPr sz="1200">
                <a:solidFill>
                  <a:schemeClr val="tx1"/>
                </a:solidFill>
                <a:latin typeface="Arial" pitchFamily="34" charset="0"/>
                <a:ea typeface="MS PGothic" pitchFamily="34" charset="-128"/>
              </a:defRPr>
            </a:lvl2pPr>
            <a:lvl3pPr marL="1138096" indent="-227619" defTabSz="919961" eaLnBrk="0" hangingPunct="0">
              <a:spcBef>
                <a:spcPct val="30000"/>
              </a:spcBef>
              <a:defRPr sz="1200">
                <a:solidFill>
                  <a:schemeClr val="tx1"/>
                </a:solidFill>
                <a:latin typeface="Arial" pitchFamily="34" charset="0"/>
                <a:ea typeface="MS PGothic" pitchFamily="34" charset="-128"/>
              </a:defRPr>
            </a:lvl3pPr>
            <a:lvl4pPr marL="1593334" indent="-227619" defTabSz="919961" eaLnBrk="0" hangingPunct="0">
              <a:spcBef>
                <a:spcPct val="30000"/>
              </a:spcBef>
              <a:defRPr sz="1200">
                <a:solidFill>
                  <a:schemeClr val="tx1"/>
                </a:solidFill>
                <a:latin typeface="Arial" pitchFamily="34" charset="0"/>
                <a:ea typeface="MS PGothic" pitchFamily="34" charset="-128"/>
              </a:defRPr>
            </a:lvl4pPr>
            <a:lvl5pPr marL="2048573" indent="-227619" defTabSz="919961" eaLnBrk="0" hangingPunct="0">
              <a:spcBef>
                <a:spcPct val="30000"/>
              </a:spcBef>
              <a:defRPr sz="1200">
                <a:solidFill>
                  <a:schemeClr val="tx1"/>
                </a:solidFill>
                <a:latin typeface="Arial" pitchFamily="34" charset="0"/>
                <a:ea typeface="MS PGothic" pitchFamily="34" charset="-128"/>
              </a:defRPr>
            </a:lvl5pPr>
            <a:lvl6pPr marL="2503812"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C6ECFE11-CF31-460D-9E61-04E188A1E9CD}" type="slidenum">
              <a:rPr lang="en-US" altLang="en-US" smtClean="0"/>
              <a:pPr>
                <a:spcBef>
                  <a:spcPct val="0"/>
                </a:spcBef>
                <a:defRPr/>
              </a:pPr>
              <a:t>33</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w="9525"/>
        </p:spPr>
        <p:txBody>
          <a:bodyPr/>
          <a:lstStyle/>
          <a:p>
            <a:endParaRPr lang="en-US" altLang="en-US" smtClean="0"/>
          </a:p>
        </p:txBody>
      </p:sp>
      <p:sp>
        <p:nvSpPr>
          <p:cNvPr id="501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961" eaLnBrk="0" hangingPunct="0">
              <a:spcBef>
                <a:spcPct val="30000"/>
              </a:spcBef>
              <a:defRPr sz="1200">
                <a:solidFill>
                  <a:schemeClr val="tx1"/>
                </a:solidFill>
                <a:latin typeface="Arial" pitchFamily="34" charset="0"/>
                <a:ea typeface="MS PGothic" pitchFamily="34" charset="-128"/>
              </a:defRPr>
            </a:lvl1pPr>
            <a:lvl2pPr marL="739762" indent="-284524" defTabSz="919961" eaLnBrk="0" hangingPunct="0">
              <a:spcBef>
                <a:spcPct val="30000"/>
              </a:spcBef>
              <a:defRPr sz="1200">
                <a:solidFill>
                  <a:schemeClr val="tx1"/>
                </a:solidFill>
                <a:latin typeface="Arial" pitchFamily="34" charset="0"/>
                <a:ea typeface="MS PGothic" pitchFamily="34" charset="-128"/>
              </a:defRPr>
            </a:lvl2pPr>
            <a:lvl3pPr marL="1138096" indent="-227619" defTabSz="919961" eaLnBrk="0" hangingPunct="0">
              <a:spcBef>
                <a:spcPct val="30000"/>
              </a:spcBef>
              <a:defRPr sz="1200">
                <a:solidFill>
                  <a:schemeClr val="tx1"/>
                </a:solidFill>
                <a:latin typeface="Arial" pitchFamily="34" charset="0"/>
                <a:ea typeface="MS PGothic" pitchFamily="34" charset="-128"/>
              </a:defRPr>
            </a:lvl3pPr>
            <a:lvl4pPr marL="1593334" indent="-227619" defTabSz="919961" eaLnBrk="0" hangingPunct="0">
              <a:spcBef>
                <a:spcPct val="30000"/>
              </a:spcBef>
              <a:defRPr sz="1200">
                <a:solidFill>
                  <a:schemeClr val="tx1"/>
                </a:solidFill>
                <a:latin typeface="Arial" pitchFamily="34" charset="0"/>
                <a:ea typeface="MS PGothic" pitchFamily="34" charset="-128"/>
              </a:defRPr>
            </a:lvl4pPr>
            <a:lvl5pPr marL="2048573" indent="-227619" defTabSz="919961" eaLnBrk="0" hangingPunct="0">
              <a:spcBef>
                <a:spcPct val="30000"/>
              </a:spcBef>
              <a:defRPr sz="1200">
                <a:solidFill>
                  <a:schemeClr val="tx1"/>
                </a:solidFill>
                <a:latin typeface="Arial" pitchFamily="34" charset="0"/>
                <a:ea typeface="MS PGothic" pitchFamily="34" charset="-128"/>
              </a:defRPr>
            </a:lvl5pPr>
            <a:lvl6pPr marL="2503812"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7671C95E-3B92-4908-88EB-3082338C322D}" type="slidenum">
              <a:rPr lang="en-US" altLang="en-US" smtClean="0"/>
              <a:pPr>
                <a:spcBef>
                  <a:spcPct val="0"/>
                </a:spcBef>
                <a:defRPr/>
              </a:pPr>
              <a:t>38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3812" indent="-286082">
              <a:spcBef>
                <a:spcPct val="30000"/>
              </a:spcBef>
              <a:defRPr sz="1200">
                <a:solidFill>
                  <a:schemeClr val="tx1"/>
                </a:solidFill>
                <a:latin typeface="Times New Roman" panose="02020603050405020304" pitchFamily="18" charset="0"/>
              </a:defRPr>
            </a:lvl2pPr>
            <a:lvl3pPr marL="1144327" indent="-228865">
              <a:spcBef>
                <a:spcPct val="30000"/>
              </a:spcBef>
              <a:defRPr sz="1200">
                <a:solidFill>
                  <a:schemeClr val="tx1"/>
                </a:solidFill>
                <a:latin typeface="Times New Roman" panose="02020603050405020304" pitchFamily="18" charset="0"/>
              </a:defRPr>
            </a:lvl3pPr>
            <a:lvl4pPr marL="1602057" indent="-228865">
              <a:spcBef>
                <a:spcPct val="30000"/>
              </a:spcBef>
              <a:defRPr sz="1200">
                <a:solidFill>
                  <a:schemeClr val="tx1"/>
                </a:solidFill>
                <a:latin typeface="Times New Roman" panose="02020603050405020304" pitchFamily="18" charset="0"/>
              </a:defRPr>
            </a:lvl4pPr>
            <a:lvl5pPr marL="2059788" indent="-228865">
              <a:spcBef>
                <a:spcPct val="30000"/>
              </a:spcBef>
              <a:defRPr sz="1200">
                <a:solidFill>
                  <a:schemeClr val="tx1"/>
                </a:solidFill>
                <a:latin typeface="Times New Roman" panose="02020603050405020304" pitchFamily="18" charset="0"/>
              </a:defRPr>
            </a:lvl5pPr>
            <a:lvl6pPr marL="2517518" indent="-228865" eaLnBrk="0" fontAlgn="base" hangingPunct="0">
              <a:spcBef>
                <a:spcPct val="30000"/>
              </a:spcBef>
              <a:spcAft>
                <a:spcPct val="0"/>
              </a:spcAft>
              <a:defRPr sz="1200">
                <a:solidFill>
                  <a:schemeClr val="tx1"/>
                </a:solidFill>
                <a:latin typeface="Times New Roman" panose="02020603050405020304" pitchFamily="18" charset="0"/>
              </a:defRPr>
            </a:lvl6pPr>
            <a:lvl7pPr marL="2975249" indent="-228865" eaLnBrk="0" fontAlgn="base" hangingPunct="0">
              <a:spcBef>
                <a:spcPct val="30000"/>
              </a:spcBef>
              <a:spcAft>
                <a:spcPct val="0"/>
              </a:spcAft>
              <a:defRPr sz="1200">
                <a:solidFill>
                  <a:schemeClr val="tx1"/>
                </a:solidFill>
                <a:latin typeface="Times New Roman" panose="02020603050405020304" pitchFamily="18" charset="0"/>
              </a:defRPr>
            </a:lvl7pPr>
            <a:lvl8pPr marL="3432979" indent="-228865" eaLnBrk="0" fontAlgn="base" hangingPunct="0">
              <a:spcBef>
                <a:spcPct val="30000"/>
              </a:spcBef>
              <a:spcAft>
                <a:spcPct val="0"/>
              </a:spcAft>
              <a:defRPr sz="1200">
                <a:solidFill>
                  <a:schemeClr val="tx1"/>
                </a:solidFill>
                <a:latin typeface="Times New Roman" panose="02020603050405020304" pitchFamily="18" charset="0"/>
              </a:defRPr>
            </a:lvl8pPr>
            <a:lvl9pPr marL="3890709" indent="-22886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9B4620FA-16B0-4048-92C8-E0BEA6CFA4BC}" type="slidenum">
              <a:rPr lang="en-US">
                <a:latin typeface="Arial" panose="020B0604020202020204" pitchFamily="34" charset="0"/>
              </a:rPr>
              <a:pPr eaLnBrk="1" hangingPunct="1">
                <a:spcBef>
                  <a:spcPct val="0"/>
                </a:spcBef>
                <a:defRPr/>
              </a:pPr>
              <a:t>5</a:t>
            </a:fld>
            <a:endParaRPr 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961" eaLnBrk="0" hangingPunct="0">
              <a:spcBef>
                <a:spcPct val="30000"/>
              </a:spcBef>
              <a:defRPr sz="1200">
                <a:solidFill>
                  <a:schemeClr val="tx1"/>
                </a:solidFill>
                <a:latin typeface="Arial" pitchFamily="34" charset="0"/>
                <a:ea typeface="MS PGothic" pitchFamily="34" charset="-128"/>
              </a:defRPr>
            </a:lvl1pPr>
            <a:lvl2pPr marL="739762" indent="-284524" defTabSz="919961" eaLnBrk="0" hangingPunct="0">
              <a:spcBef>
                <a:spcPct val="30000"/>
              </a:spcBef>
              <a:defRPr sz="1200">
                <a:solidFill>
                  <a:schemeClr val="tx1"/>
                </a:solidFill>
                <a:latin typeface="Arial" pitchFamily="34" charset="0"/>
                <a:ea typeface="MS PGothic" pitchFamily="34" charset="-128"/>
              </a:defRPr>
            </a:lvl2pPr>
            <a:lvl3pPr marL="1138096" indent="-227619" defTabSz="919961" eaLnBrk="0" hangingPunct="0">
              <a:spcBef>
                <a:spcPct val="30000"/>
              </a:spcBef>
              <a:defRPr sz="1200">
                <a:solidFill>
                  <a:schemeClr val="tx1"/>
                </a:solidFill>
                <a:latin typeface="Arial" pitchFamily="34" charset="0"/>
                <a:ea typeface="MS PGothic" pitchFamily="34" charset="-128"/>
              </a:defRPr>
            </a:lvl3pPr>
            <a:lvl4pPr marL="1593334" indent="-227619" defTabSz="919961" eaLnBrk="0" hangingPunct="0">
              <a:spcBef>
                <a:spcPct val="30000"/>
              </a:spcBef>
              <a:defRPr sz="1200">
                <a:solidFill>
                  <a:schemeClr val="tx1"/>
                </a:solidFill>
                <a:latin typeface="Arial" pitchFamily="34" charset="0"/>
                <a:ea typeface="MS PGothic" pitchFamily="34" charset="-128"/>
              </a:defRPr>
            </a:lvl4pPr>
            <a:lvl5pPr marL="2048573" indent="-227619" defTabSz="919961" eaLnBrk="0" hangingPunct="0">
              <a:spcBef>
                <a:spcPct val="30000"/>
              </a:spcBef>
              <a:defRPr sz="1200">
                <a:solidFill>
                  <a:schemeClr val="tx1"/>
                </a:solidFill>
                <a:latin typeface="Arial" pitchFamily="34" charset="0"/>
                <a:ea typeface="MS PGothic" pitchFamily="34" charset="-128"/>
              </a:defRPr>
            </a:lvl5pPr>
            <a:lvl6pPr marL="2503812"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15D15B1C-2F16-4071-BB67-0EC9558C00FA}" type="slidenum">
              <a:rPr lang="en-US" altLang="en-US" smtClean="0"/>
              <a:pPr>
                <a:spcBef>
                  <a:spcPct val="0"/>
                </a:spcBef>
                <a:defRPr/>
              </a:pPr>
              <a:t>39</a:t>
            </a:fld>
            <a:endParaRPr lang="en-US" altLang="en-US" smtClean="0"/>
          </a:p>
        </p:txBody>
      </p:sp>
      <p:sp>
        <p:nvSpPr>
          <p:cNvPr id="145411" name="Rectangle 2"/>
          <p:cNvSpPr>
            <a:spLocks noGrp="1" noRot="1" noChangeAspect="1" noChangeArrowheads="1" noTextEdit="1"/>
          </p:cNvSpPr>
          <p:nvPr>
            <p:ph type="sldImg"/>
          </p:nvPr>
        </p:nvSpPr>
        <p:spPr>
          <a:xfrm>
            <a:off x="1120775" y="700088"/>
            <a:ext cx="4640263" cy="3481387"/>
          </a:xfrm>
          <a:ln/>
        </p:spPr>
      </p:sp>
      <p:sp>
        <p:nvSpPr>
          <p:cNvPr id="145412"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961" eaLnBrk="0" hangingPunct="0">
              <a:spcBef>
                <a:spcPct val="30000"/>
              </a:spcBef>
              <a:defRPr sz="1200">
                <a:solidFill>
                  <a:schemeClr val="tx1"/>
                </a:solidFill>
                <a:latin typeface="Arial" pitchFamily="34" charset="0"/>
                <a:ea typeface="MS PGothic" pitchFamily="34" charset="-128"/>
              </a:defRPr>
            </a:lvl1pPr>
            <a:lvl2pPr marL="739762" indent="-284524" defTabSz="919961" eaLnBrk="0" hangingPunct="0">
              <a:spcBef>
                <a:spcPct val="30000"/>
              </a:spcBef>
              <a:defRPr sz="1200">
                <a:solidFill>
                  <a:schemeClr val="tx1"/>
                </a:solidFill>
                <a:latin typeface="Arial" pitchFamily="34" charset="0"/>
                <a:ea typeface="MS PGothic" pitchFamily="34" charset="-128"/>
              </a:defRPr>
            </a:lvl2pPr>
            <a:lvl3pPr marL="1138096" indent="-227619" defTabSz="919961" eaLnBrk="0" hangingPunct="0">
              <a:spcBef>
                <a:spcPct val="30000"/>
              </a:spcBef>
              <a:defRPr sz="1200">
                <a:solidFill>
                  <a:schemeClr val="tx1"/>
                </a:solidFill>
                <a:latin typeface="Arial" pitchFamily="34" charset="0"/>
                <a:ea typeface="MS PGothic" pitchFamily="34" charset="-128"/>
              </a:defRPr>
            </a:lvl3pPr>
            <a:lvl4pPr marL="1593334" indent="-227619" defTabSz="919961" eaLnBrk="0" hangingPunct="0">
              <a:spcBef>
                <a:spcPct val="30000"/>
              </a:spcBef>
              <a:defRPr sz="1200">
                <a:solidFill>
                  <a:schemeClr val="tx1"/>
                </a:solidFill>
                <a:latin typeface="Arial" pitchFamily="34" charset="0"/>
                <a:ea typeface="MS PGothic" pitchFamily="34" charset="-128"/>
              </a:defRPr>
            </a:lvl4pPr>
            <a:lvl5pPr marL="2048573" indent="-227619" defTabSz="919961" eaLnBrk="0" hangingPunct="0">
              <a:spcBef>
                <a:spcPct val="30000"/>
              </a:spcBef>
              <a:defRPr sz="1200">
                <a:solidFill>
                  <a:schemeClr val="tx1"/>
                </a:solidFill>
                <a:latin typeface="Arial" pitchFamily="34" charset="0"/>
                <a:ea typeface="MS PGothic" pitchFamily="34" charset="-128"/>
              </a:defRPr>
            </a:lvl5pPr>
            <a:lvl6pPr marL="2503812"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BE09C45A-86DC-4D3B-86EB-0BC32DEB223D}" type="slidenum">
              <a:rPr lang="en-US" altLang="en-US" smtClean="0"/>
              <a:pPr>
                <a:spcBef>
                  <a:spcPct val="0"/>
                </a:spcBef>
                <a:defRPr/>
              </a:pPr>
              <a:t>40</a:t>
            </a:fld>
            <a:endParaRPr lang="en-US" altLang="en-US" smtClean="0"/>
          </a:p>
        </p:txBody>
      </p:sp>
      <p:sp>
        <p:nvSpPr>
          <p:cNvPr id="146435" name="Rectangle 2"/>
          <p:cNvSpPr>
            <a:spLocks noGrp="1" noRot="1" noChangeAspect="1" noChangeArrowheads="1" noTextEdit="1"/>
          </p:cNvSpPr>
          <p:nvPr>
            <p:ph type="sldImg"/>
          </p:nvPr>
        </p:nvSpPr>
        <p:spPr>
          <a:xfrm>
            <a:off x="1120775" y="700088"/>
            <a:ext cx="4640263" cy="3481387"/>
          </a:xfrm>
          <a:ln/>
        </p:spPr>
      </p:sp>
      <p:sp>
        <p:nvSpPr>
          <p:cNvPr id="146436"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w="9525"/>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D3B7E3-75F9-4AFD-B72D-008F570FAFC1}" type="slidenum">
              <a:rPr lang="en-US" smtClean="0"/>
              <a:pPr>
                <a:defRPr/>
              </a:pPr>
              <a:t>41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w="9525"/>
        </p:spPr>
        <p:txBody>
          <a:bodyPr/>
          <a:lstStyle/>
          <a:p>
            <a:endParaRPr lang="en-US" altLang="en-US" smtClean="0"/>
          </a:p>
        </p:txBody>
      </p:sp>
      <p:sp>
        <p:nvSpPr>
          <p:cNvPr id="53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961" eaLnBrk="0" hangingPunct="0">
              <a:spcBef>
                <a:spcPct val="30000"/>
              </a:spcBef>
              <a:defRPr sz="1200">
                <a:solidFill>
                  <a:schemeClr val="tx1"/>
                </a:solidFill>
                <a:latin typeface="Arial" pitchFamily="34" charset="0"/>
                <a:ea typeface="MS PGothic" pitchFamily="34" charset="-128"/>
              </a:defRPr>
            </a:lvl1pPr>
            <a:lvl2pPr marL="739762" indent="-284524" defTabSz="919961" eaLnBrk="0" hangingPunct="0">
              <a:spcBef>
                <a:spcPct val="30000"/>
              </a:spcBef>
              <a:defRPr sz="1200">
                <a:solidFill>
                  <a:schemeClr val="tx1"/>
                </a:solidFill>
                <a:latin typeface="Arial" pitchFamily="34" charset="0"/>
                <a:ea typeface="MS PGothic" pitchFamily="34" charset="-128"/>
              </a:defRPr>
            </a:lvl2pPr>
            <a:lvl3pPr marL="1138096" indent="-227619" defTabSz="919961" eaLnBrk="0" hangingPunct="0">
              <a:spcBef>
                <a:spcPct val="30000"/>
              </a:spcBef>
              <a:defRPr sz="1200">
                <a:solidFill>
                  <a:schemeClr val="tx1"/>
                </a:solidFill>
                <a:latin typeface="Arial" pitchFamily="34" charset="0"/>
                <a:ea typeface="MS PGothic" pitchFamily="34" charset="-128"/>
              </a:defRPr>
            </a:lvl3pPr>
            <a:lvl4pPr marL="1593334" indent="-227619" defTabSz="919961" eaLnBrk="0" hangingPunct="0">
              <a:spcBef>
                <a:spcPct val="30000"/>
              </a:spcBef>
              <a:defRPr sz="1200">
                <a:solidFill>
                  <a:schemeClr val="tx1"/>
                </a:solidFill>
                <a:latin typeface="Arial" pitchFamily="34" charset="0"/>
                <a:ea typeface="MS PGothic" pitchFamily="34" charset="-128"/>
              </a:defRPr>
            </a:lvl4pPr>
            <a:lvl5pPr marL="2048573" indent="-227619" defTabSz="919961" eaLnBrk="0" hangingPunct="0">
              <a:spcBef>
                <a:spcPct val="30000"/>
              </a:spcBef>
              <a:defRPr sz="1200">
                <a:solidFill>
                  <a:schemeClr val="tx1"/>
                </a:solidFill>
                <a:latin typeface="Arial" pitchFamily="34" charset="0"/>
                <a:ea typeface="MS PGothic" pitchFamily="34" charset="-128"/>
              </a:defRPr>
            </a:lvl5pPr>
            <a:lvl6pPr marL="2503812"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91996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04D9548F-7CE2-4C4E-A6E4-7C83431FCC1D}" type="slidenum">
              <a:rPr lang="en-US" altLang="en-US" smtClean="0"/>
              <a:pPr>
                <a:spcBef>
                  <a:spcPct val="0"/>
                </a:spcBef>
                <a:defRPr/>
              </a:pPr>
              <a:t>42</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w="9525"/>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00357501-F22A-40E5-A483-8836CABF115C}" type="slidenum">
              <a:rPr lang="en-US" smtClean="0"/>
              <a:pPr>
                <a:defRPr/>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w="9525"/>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19504D0-3521-45A2-ADFC-38F07F37CE44}" type="slidenum">
              <a:rPr lang="en-US" smtClean="0"/>
              <a:pPr>
                <a:defRPr/>
              </a:pPr>
              <a:t>44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w="9525"/>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7E58140F-CAF1-436E-99D4-7B8DD6CE0EE4}" type="slidenum">
              <a:rPr lang="en-US" smtClean="0"/>
              <a:pPr>
                <a:defRPr/>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41E610-342F-4AE7-A54D-14C9F459FE22}" type="slidenum">
              <a:rPr lang="en-US"/>
              <a:pPr>
                <a:defRPr/>
              </a:pPr>
              <a:t>50</a:t>
            </a:fld>
            <a:endParaRPr lang="en-US"/>
          </a:p>
        </p:txBody>
      </p:sp>
      <p:sp>
        <p:nvSpPr>
          <p:cNvPr id="152579" name="Rectangle 1026"/>
          <p:cNvSpPr>
            <a:spLocks noGrp="1" noRot="1" noChangeAspect="1" noChangeArrowheads="1" noTextEdit="1"/>
          </p:cNvSpPr>
          <p:nvPr>
            <p:ph type="sldImg"/>
          </p:nvPr>
        </p:nvSpPr>
        <p:spPr>
          <a:ln/>
        </p:spPr>
      </p:sp>
      <p:sp>
        <p:nvSpPr>
          <p:cNvPr id="152580" name="Rectangle 1027"/>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D3C6BD-C258-4165-B32B-B21AE4AFEBA7}" type="slidenum">
              <a:rPr lang="en-US"/>
              <a:pPr>
                <a:defRPr/>
              </a:pPr>
              <a:t>51</a:t>
            </a:fld>
            <a:endParaRPr lang="en-US"/>
          </a:p>
        </p:txBody>
      </p:sp>
      <p:sp>
        <p:nvSpPr>
          <p:cNvPr id="153603" name="Rectangle 1026"/>
          <p:cNvSpPr>
            <a:spLocks noGrp="1" noRot="1" noChangeAspect="1" noChangeArrowheads="1" noTextEdit="1"/>
          </p:cNvSpPr>
          <p:nvPr>
            <p:ph type="sldImg"/>
          </p:nvPr>
        </p:nvSpPr>
        <p:spPr>
          <a:ln/>
        </p:spPr>
      </p:sp>
      <p:sp>
        <p:nvSpPr>
          <p:cNvPr id="153604" name="Rectangle 1027"/>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w="9525"/>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69275BB7-2807-45FC-BCDF-3E09521CDF71}"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3812" indent="-286082">
              <a:spcBef>
                <a:spcPct val="30000"/>
              </a:spcBef>
              <a:defRPr sz="1200">
                <a:solidFill>
                  <a:schemeClr val="tx1"/>
                </a:solidFill>
                <a:latin typeface="Times New Roman" panose="02020603050405020304" pitchFamily="18" charset="0"/>
              </a:defRPr>
            </a:lvl2pPr>
            <a:lvl3pPr marL="1144327" indent="-228865">
              <a:spcBef>
                <a:spcPct val="30000"/>
              </a:spcBef>
              <a:defRPr sz="1200">
                <a:solidFill>
                  <a:schemeClr val="tx1"/>
                </a:solidFill>
                <a:latin typeface="Times New Roman" panose="02020603050405020304" pitchFamily="18" charset="0"/>
              </a:defRPr>
            </a:lvl3pPr>
            <a:lvl4pPr marL="1602057" indent="-228865">
              <a:spcBef>
                <a:spcPct val="30000"/>
              </a:spcBef>
              <a:defRPr sz="1200">
                <a:solidFill>
                  <a:schemeClr val="tx1"/>
                </a:solidFill>
                <a:latin typeface="Times New Roman" panose="02020603050405020304" pitchFamily="18" charset="0"/>
              </a:defRPr>
            </a:lvl4pPr>
            <a:lvl5pPr marL="2059788" indent="-228865">
              <a:spcBef>
                <a:spcPct val="30000"/>
              </a:spcBef>
              <a:defRPr sz="1200">
                <a:solidFill>
                  <a:schemeClr val="tx1"/>
                </a:solidFill>
                <a:latin typeface="Times New Roman" panose="02020603050405020304" pitchFamily="18" charset="0"/>
              </a:defRPr>
            </a:lvl5pPr>
            <a:lvl6pPr marL="2517518" indent="-228865" eaLnBrk="0" fontAlgn="base" hangingPunct="0">
              <a:spcBef>
                <a:spcPct val="30000"/>
              </a:spcBef>
              <a:spcAft>
                <a:spcPct val="0"/>
              </a:spcAft>
              <a:defRPr sz="1200">
                <a:solidFill>
                  <a:schemeClr val="tx1"/>
                </a:solidFill>
                <a:latin typeface="Times New Roman" panose="02020603050405020304" pitchFamily="18" charset="0"/>
              </a:defRPr>
            </a:lvl6pPr>
            <a:lvl7pPr marL="2975249" indent="-228865" eaLnBrk="0" fontAlgn="base" hangingPunct="0">
              <a:spcBef>
                <a:spcPct val="30000"/>
              </a:spcBef>
              <a:spcAft>
                <a:spcPct val="0"/>
              </a:spcAft>
              <a:defRPr sz="1200">
                <a:solidFill>
                  <a:schemeClr val="tx1"/>
                </a:solidFill>
                <a:latin typeface="Times New Roman" panose="02020603050405020304" pitchFamily="18" charset="0"/>
              </a:defRPr>
            </a:lvl7pPr>
            <a:lvl8pPr marL="3432979" indent="-228865" eaLnBrk="0" fontAlgn="base" hangingPunct="0">
              <a:spcBef>
                <a:spcPct val="30000"/>
              </a:spcBef>
              <a:spcAft>
                <a:spcPct val="0"/>
              </a:spcAft>
              <a:defRPr sz="1200">
                <a:solidFill>
                  <a:schemeClr val="tx1"/>
                </a:solidFill>
                <a:latin typeface="Times New Roman" panose="02020603050405020304" pitchFamily="18" charset="0"/>
              </a:defRPr>
            </a:lvl8pPr>
            <a:lvl9pPr marL="3890709" indent="-22886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defRPr/>
            </a:pPr>
            <a:fld id="{E5BA8452-4ACD-4196-A6F2-635CF048C773}" type="slidenum">
              <a:rPr lang="en-US">
                <a:latin typeface="Arial" panose="020B0604020202020204" pitchFamily="34" charset="0"/>
              </a:rPr>
              <a:pPr eaLnBrk="1" hangingPunct="1">
                <a:spcBef>
                  <a:spcPct val="0"/>
                </a:spcBef>
                <a:defRPr/>
              </a:pPr>
              <a:t>6</a:t>
            </a:fld>
            <a:endParaRPr lang="en-US">
              <a:latin typeface="Arial" panose="020B0604020202020204"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p:spPr>
        <p:txBody>
          <a:bodyPr/>
          <a:lstStyle/>
          <a:p>
            <a:pPr eaLnBrk="1" hangingPunct="1"/>
            <a:endParaRPr lang="en-US" alt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7CA029-3087-4683-B58E-D0757BFBB974}" type="slidenum">
              <a:rPr lang="en-US"/>
              <a:pPr>
                <a:defRPr/>
              </a:pPr>
              <a:t>53</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82289991-678D-4D96-A5A2-2C052AD2B050}" type="slidenum">
              <a:rPr lang="en-US" smtClean="0"/>
              <a:pPr>
                <a:defRPr/>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w="9525"/>
        </p:spPr>
        <p:txBody>
          <a:bodyPr/>
          <a:lstStyle/>
          <a:p>
            <a:pPr eaLnBrk="1" hangingPunct="1"/>
            <a:endParaRPr lang="en-US" altLang="en-US" smtClean="0">
              <a:latin typeface="Arial" pitchFamily="34" charset="0"/>
            </a:endParaRPr>
          </a:p>
        </p:txBody>
      </p:sp>
      <p:sp>
        <p:nvSpPr>
          <p:cNvPr id="542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itchFamily="34" charset="0"/>
              </a:defRPr>
            </a:lvl1pPr>
            <a:lvl2pPr marL="743930" indent="-286127">
              <a:spcBef>
                <a:spcPct val="30000"/>
              </a:spcBef>
              <a:defRPr sz="1200">
                <a:solidFill>
                  <a:schemeClr val="tx1"/>
                </a:solidFill>
                <a:latin typeface="Arial" pitchFamily="34" charset="0"/>
              </a:defRPr>
            </a:lvl2pPr>
            <a:lvl3pPr marL="1144507" indent="-228901">
              <a:spcBef>
                <a:spcPct val="30000"/>
              </a:spcBef>
              <a:defRPr sz="1200">
                <a:solidFill>
                  <a:schemeClr val="tx1"/>
                </a:solidFill>
                <a:latin typeface="Arial" pitchFamily="34" charset="0"/>
              </a:defRPr>
            </a:lvl3pPr>
            <a:lvl4pPr marL="1602310" indent="-228901">
              <a:spcBef>
                <a:spcPct val="30000"/>
              </a:spcBef>
              <a:defRPr sz="1200">
                <a:solidFill>
                  <a:schemeClr val="tx1"/>
                </a:solidFill>
                <a:latin typeface="Arial" pitchFamily="34" charset="0"/>
              </a:defRPr>
            </a:lvl4pPr>
            <a:lvl5pPr marL="2060112" indent="-228901">
              <a:spcBef>
                <a:spcPct val="30000"/>
              </a:spcBef>
              <a:defRPr sz="1200">
                <a:solidFill>
                  <a:schemeClr val="tx1"/>
                </a:solidFill>
                <a:latin typeface="Arial" pitchFamily="34" charset="0"/>
              </a:defRPr>
            </a:lvl5pPr>
            <a:lvl6pPr marL="2517915" indent="-228901" eaLnBrk="0" fontAlgn="base" hangingPunct="0">
              <a:spcBef>
                <a:spcPct val="30000"/>
              </a:spcBef>
              <a:spcAft>
                <a:spcPct val="0"/>
              </a:spcAft>
              <a:defRPr sz="1200">
                <a:solidFill>
                  <a:schemeClr val="tx1"/>
                </a:solidFill>
                <a:latin typeface="Arial" pitchFamily="34" charset="0"/>
              </a:defRPr>
            </a:lvl6pPr>
            <a:lvl7pPr marL="2975718" indent="-228901" eaLnBrk="0" fontAlgn="base" hangingPunct="0">
              <a:spcBef>
                <a:spcPct val="30000"/>
              </a:spcBef>
              <a:spcAft>
                <a:spcPct val="0"/>
              </a:spcAft>
              <a:defRPr sz="1200">
                <a:solidFill>
                  <a:schemeClr val="tx1"/>
                </a:solidFill>
                <a:latin typeface="Arial" pitchFamily="34" charset="0"/>
              </a:defRPr>
            </a:lvl7pPr>
            <a:lvl8pPr marL="3433520" indent="-228901" eaLnBrk="0" fontAlgn="base" hangingPunct="0">
              <a:spcBef>
                <a:spcPct val="30000"/>
              </a:spcBef>
              <a:spcAft>
                <a:spcPct val="0"/>
              </a:spcAft>
              <a:defRPr sz="1200">
                <a:solidFill>
                  <a:schemeClr val="tx1"/>
                </a:solidFill>
                <a:latin typeface="Arial" pitchFamily="34" charset="0"/>
              </a:defRPr>
            </a:lvl8pPr>
            <a:lvl9pPr marL="3891323" indent="-228901" eaLnBrk="0" fontAlgn="base" hangingPunct="0">
              <a:spcBef>
                <a:spcPct val="30000"/>
              </a:spcBef>
              <a:spcAft>
                <a:spcPct val="0"/>
              </a:spcAft>
              <a:defRPr sz="1200">
                <a:solidFill>
                  <a:schemeClr val="tx1"/>
                </a:solidFill>
                <a:latin typeface="Arial" pitchFamily="34" charset="0"/>
              </a:defRPr>
            </a:lvl9pPr>
          </a:lstStyle>
          <a:p>
            <a:pPr>
              <a:spcBef>
                <a:spcPct val="0"/>
              </a:spcBef>
              <a:defRPr/>
            </a:pPr>
            <a:fld id="{216FD0F7-F34E-40DA-A26B-304F38EC6C63}" type="slidenum">
              <a:rPr lang="en-US" altLang="en-US">
                <a:latin typeface="Times New Roman" pitchFamily="18" charset="0"/>
              </a:rPr>
              <a:pPr>
                <a:spcBef>
                  <a:spcPct val="0"/>
                </a:spcBef>
                <a:defRPr/>
              </a:pPr>
              <a:t>56</a:t>
            </a:fld>
            <a:endParaRPr lang="en-US" altLang="en-US">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txBox="1">
            <a:spLocks noGrp="1" noChangeArrowheads="1"/>
          </p:cNvSpPr>
          <p:nvPr/>
        </p:nvSpPr>
        <p:spPr bwMode="auto">
          <a:xfrm>
            <a:off x="3897842" y="8829847"/>
            <a:ext cx="2982428" cy="464978"/>
          </a:xfrm>
          <a:prstGeom prst="rect">
            <a:avLst/>
          </a:prstGeom>
          <a:noFill/>
          <a:ln w="9525">
            <a:noFill/>
            <a:miter lim="800000"/>
            <a:headEnd/>
            <a:tailEnd/>
          </a:ln>
        </p:spPr>
        <p:txBody>
          <a:bodyPr lIns="92418" tIns="46209" rIns="92418" bIns="46209" anchor="b"/>
          <a:lstStyle/>
          <a:p>
            <a:pPr algn="r"/>
            <a:fld id="{3F7FFEE7-F672-469A-883E-6EA94D3F27BA}" type="slidenum">
              <a:rPr lang="en-US" altLang="en-US" sz="1200">
                <a:latin typeface="Arial" pitchFamily="34" charset="0"/>
              </a:rPr>
              <a:pPr algn="r"/>
              <a:t>59</a:t>
            </a:fld>
            <a:endParaRPr lang="en-US" altLang="en-US" sz="1200">
              <a:latin typeface="Arial" pitchFamily="34" charset="0"/>
            </a:endParaRPr>
          </a:p>
        </p:txBody>
      </p:sp>
      <p:sp>
        <p:nvSpPr>
          <p:cNvPr id="158723" name="Rectangle 2"/>
          <p:cNvSpPr>
            <a:spLocks noGrp="1" noRot="1" noChangeAspect="1" noChangeArrowheads="1" noTextEdit="1"/>
          </p:cNvSpPr>
          <p:nvPr>
            <p:ph type="sldImg"/>
          </p:nvPr>
        </p:nvSpPr>
        <p:spPr>
          <a:xfrm>
            <a:off x="1128713" y="703263"/>
            <a:ext cx="4625975" cy="3470275"/>
          </a:xfrm>
          <a:ln w="12699" cap="flat"/>
        </p:spPr>
      </p:sp>
      <p:sp>
        <p:nvSpPr>
          <p:cNvPr id="158724" name="Rectangle 3"/>
          <p:cNvSpPr>
            <a:spLocks noChangeArrowheads="1"/>
          </p:cNvSpPr>
          <p:nvPr/>
        </p:nvSpPr>
        <p:spPr bwMode="auto">
          <a:xfrm>
            <a:off x="1216436" y="4504767"/>
            <a:ext cx="4623381" cy="1177418"/>
          </a:xfrm>
          <a:prstGeom prst="rect">
            <a:avLst/>
          </a:prstGeom>
          <a:noFill/>
          <a:ln w="9525">
            <a:noFill/>
            <a:miter lim="800000"/>
            <a:headEnd/>
            <a:tailEnd/>
          </a:ln>
        </p:spPr>
        <p:txBody>
          <a:bodyPr wrap="none" lIns="89857" tIns="44929" rIns="89857" bIns="44929" anchor="ctr"/>
          <a:lstStyle/>
          <a:p>
            <a:endParaRPr lang="en-US" altLang="en-US" sz="180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w="9525"/>
        </p:spPr>
        <p:txBody>
          <a:bodyPr/>
          <a:lstStyle/>
          <a:p>
            <a:pPr eaLnBrk="1" hangingPunct="1"/>
            <a:endParaRPr lang="en-US" altLang="en-US" smtClean="0">
              <a:latin typeface="Arial" pitchFamily="34" charset="0"/>
            </a:endParaRPr>
          </a:p>
        </p:txBody>
      </p:sp>
      <p:sp>
        <p:nvSpPr>
          <p:cNvPr id="159748" name="Slide Number Placeholder 3"/>
          <p:cNvSpPr txBox="1">
            <a:spLocks noGrp="1"/>
          </p:cNvSpPr>
          <p:nvPr/>
        </p:nvSpPr>
        <p:spPr bwMode="auto">
          <a:xfrm>
            <a:off x="3897842" y="8829847"/>
            <a:ext cx="2982428" cy="464978"/>
          </a:xfrm>
          <a:prstGeom prst="rect">
            <a:avLst/>
          </a:prstGeom>
          <a:noFill/>
          <a:ln w="9525">
            <a:noFill/>
            <a:miter lim="800000"/>
            <a:headEnd/>
            <a:tailEnd/>
          </a:ln>
        </p:spPr>
        <p:txBody>
          <a:bodyPr lIns="92418" tIns="46209" rIns="92418" bIns="46209" anchor="b"/>
          <a:lstStyle/>
          <a:p>
            <a:pPr algn="r"/>
            <a:fld id="{C9E9E347-A2D1-44D5-99A1-64DCE96C036B}" type="slidenum">
              <a:rPr lang="en-US" altLang="en-US" sz="1200">
                <a:latin typeface="Arial" pitchFamily="34" charset="0"/>
              </a:rPr>
              <a:pPr algn="r"/>
              <a:t>60</a:t>
            </a:fld>
            <a:endParaRPr lang="en-US" altLang="en-US" sz="120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w="9525"/>
        </p:spPr>
        <p:txBody>
          <a:bodyPr/>
          <a:lstStyle/>
          <a:p>
            <a:endParaRPr lang="en-US" altLang="en-US" smtClean="0">
              <a:latin typeface="Arial" pitchFamily="34" charset="0"/>
            </a:endParaRPr>
          </a:p>
        </p:txBody>
      </p:sp>
      <p:sp>
        <p:nvSpPr>
          <p:cNvPr id="160772" name="Slide Number Placeholder 3"/>
          <p:cNvSpPr txBox="1">
            <a:spLocks noGrp="1"/>
          </p:cNvSpPr>
          <p:nvPr/>
        </p:nvSpPr>
        <p:spPr bwMode="auto">
          <a:xfrm>
            <a:off x="3897842" y="8829847"/>
            <a:ext cx="2982428" cy="464978"/>
          </a:xfrm>
          <a:prstGeom prst="rect">
            <a:avLst/>
          </a:prstGeom>
          <a:noFill/>
          <a:ln w="9525">
            <a:noFill/>
            <a:miter lim="800000"/>
            <a:headEnd/>
            <a:tailEnd/>
          </a:ln>
        </p:spPr>
        <p:txBody>
          <a:bodyPr lIns="92418" tIns="46209" rIns="92418" bIns="46209" anchor="b"/>
          <a:lstStyle/>
          <a:p>
            <a:pPr algn="r"/>
            <a:fld id="{72382B0C-0A75-4CCC-B026-B89CEDE67406}" type="slidenum">
              <a:rPr lang="en-US" altLang="en-US" sz="1200">
                <a:latin typeface="Arial" pitchFamily="34" charset="0"/>
              </a:rPr>
              <a:pPr algn="r"/>
              <a:t>61</a:t>
            </a:fld>
            <a:endParaRPr lang="en-US" altLang="en-US" sz="120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txBox="1">
            <a:spLocks noGrp="1" noChangeArrowheads="1"/>
          </p:cNvSpPr>
          <p:nvPr/>
        </p:nvSpPr>
        <p:spPr bwMode="auto">
          <a:xfrm>
            <a:off x="3897842" y="8829847"/>
            <a:ext cx="2982428" cy="464978"/>
          </a:xfrm>
          <a:prstGeom prst="rect">
            <a:avLst/>
          </a:prstGeom>
          <a:noFill/>
          <a:ln w="9525">
            <a:noFill/>
            <a:miter lim="800000"/>
            <a:headEnd/>
            <a:tailEnd/>
          </a:ln>
        </p:spPr>
        <p:txBody>
          <a:bodyPr lIns="92418" tIns="46209" rIns="92418" bIns="46209" anchor="b"/>
          <a:lstStyle/>
          <a:p>
            <a:pPr algn="r"/>
            <a:fld id="{20FE2077-682A-40D1-9D38-B609B6F23A1D}" type="slidenum">
              <a:rPr lang="en-US" altLang="en-US" sz="1200">
                <a:latin typeface="Arial" pitchFamily="34" charset="0"/>
              </a:rPr>
              <a:pPr algn="r"/>
              <a:t>62</a:t>
            </a:fld>
            <a:endParaRPr lang="en-US" altLang="en-US" sz="1200">
              <a:latin typeface="Arial" pitchFamily="34" charset="0"/>
            </a:endParaRPr>
          </a:p>
        </p:txBody>
      </p:sp>
      <p:sp>
        <p:nvSpPr>
          <p:cNvPr id="161795" name="Rectangle 2"/>
          <p:cNvSpPr>
            <a:spLocks noGrp="1" noRot="1" noChangeAspect="1" noChangeArrowheads="1" noTextEdit="1"/>
          </p:cNvSpPr>
          <p:nvPr>
            <p:ph type="sldImg"/>
          </p:nvPr>
        </p:nvSpPr>
        <p:spPr>
          <a:xfrm>
            <a:off x="1128713" y="703263"/>
            <a:ext cx="4625975" cy="3470275"/>
          </a:xfrm>
          <a:ln w="12699" cap="flat"/>
        </p:spPr>
      </p:sp>
      <p:sp>
        <p:nvSpPr>
          <p:cNvPr id="161796" name="Rectangle 3"/>
          <p:cNvSpPr>
            <a:spLocks noChangeArrowheads="1"/>
          </p:cNvSpPr>
          <p:nvPr/>
        </p:nvSpPr>
        <p:spPr bwMode="auto">
          <a:xfrm>
            <a:off x="1216436" y="4504767"/>
            <a:ext cx="4623381" cy="1177418"/>
          </a:xfrm>
          <a:prstGeom prst="rect">
            <a:avLst/>
          </a:prstGeom>
          <a:noFill/>
          <a:ln w="9525">
            <a:noFill/>
            <a:miter lim="800000"/>
            <a:headEnd/>
            <a:tailEnd/>
          </a:ln>
        </p:spPr>
        <p:txBody>
          <a:bodyPr wrap="none" lIns="89857" tIns="44929" rIns="89857" bIns="44929"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w="9525"/>
        </p:spPr>
        <p:txBody>
          <a:bodyPr/>
          <a:lstStyle/>
          <a:p>
            <a:pPr eaLnBrk="1" hangingPunct="1"/>
            <a:endParaRPr lang="en-US" altLang="en-US" smtClean="0"/>
          </a:p>
        </p:txBody>
      </p:sp>
      <p:sp>
        <p:nvSpPr>
          <p:cNvPr id="90116" name="Slide Number Placeholder 3"/>
          <p:cNvSpPr>
            <a:spLocks noGrp="1"/>
          </p:cNvSpPr>
          <p:nvPr>
            <p:ph type="sldNum" sz="quarter" idx="5"/>
          </p:nvPr>
        </p:nvSpPr>
        <p:spPr/>
        <p:txBody>
          <a:bodyPr/>
          <a:lstStyle/>
          <a:p>
            <a:pPr>
              <a:defRPr/>
            </a:pPr>
            <a:fld id="{8DE4C414-A629-4FEF-B6F2-08DC0696BD30}" type="slidenum">
              <a:rPr lang="en-US" smtClean="0"/>
              <a:pPr>
                <a:defRPr/>
              </a:pPr>
              <a:t>63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w="9525"/>
        </p:spPr>
        <p:txBody>
          <a:bodyPr/>
          <a:lstStyle/>
          <a:p>
            <a:pPr>
              <a:spcBef>
                <a:spcPct val="0"/>
              </a:spcBef>
            </a:pPr>
            <a:endParaRPr lang="en-US" altLang="en-US" smtClean="0"/>
          </a:p>
        </p:txBody>
      </p:sp>
      <p:sp>
        <p:nvSpPr>
          <p:cNvPr id="47107" name="Slide Number Placeholder 3"/>
          <p:cNvSpPr>
            <a:spLocks noGrp="1"/>
          </p:cNvSpPr>
          <p:nvPr>
            <p:ph type="sldNum" sz="quarter" idx="5"/>
          </p:nvPr>
        </p:nvSpPr>
        <p:spPr/>
        <p:txBody>
          <a:bodyPr/>
          <a:lstStyle/>
          <a:p>
            <a:pPr>
              <a:defRPr/>
            </a:pPr>
            <a:fld id="{39C34F3F-E201-4719-9D25-08188FD1E6AC}" type="slidenum">
              <a:rPr lang="en-US">
                <a:latin typeface="Arial" charset="0"/>
              </a:rPr>
              <a:pPr>
                <a:defRPr/>
              </a:pPr>
              <a:t>64</a:t>
            </a:fld>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w="9525"/>
        </p:spPr>
        <p:txBody>
          <a:bodyPr/>
          <a:lstStyle/>
          <a:p>
            <a:pPr eaLnBrk="1" hangingPunct="1"/>
            <a:endParaRPr lang="en-US" altLang="en-US" smtClean="0">
              <a:latin typeface="Arial" pitchFamily="34" charset="0"/>
            </a:endParaRPr>
          </a:p>
        </p:txBody>
      </p:sp>
      <p:sp>
        <p:nvSpPr>
          <p:cNvPr id="164868" name="Slide Number Placeholder 3"/>
          <p:cNvSpPr txBox="1">
            <a:spLocks noGrp="1"/>
          </p:cNvSpPr>
          <p:nvPr/>
        </p:nvSpPr>
        <p:spPr bwMode="auto">
          <a:xfrm>
            <a:off x="3897842" y="8829847"/>
            <a:ext cx="2982428" cy="464978"/>
          </a:xfrm>
          <a:prstGeom prst="rect">
            <a:avLst/>
          </a:prstGeom>
          <a:noFill/>
          <a:ln w="9525">
            <a:noFill/>
            <a:miter lim="800000"/>
            <a:headEnd/>
            <a:tailEnd/>
          </a:ln>
        </p:spPr>
        <p:txBody>
          <a:bodyPr lIns="92418" tIns="46209" rIns="92418" bIns="46209" anchor="b"/>
          <a:lstStyle/>
          <a:p>
            <a:pPr algn="r"/>
            <a:fld id="{1233E3C2-7A51-47BD-8B74-7F52E518F2D1}" type="slidenum">
              <a:rPr lang="en-US" altLang="en-US" sz="1200">
                <a:latin typeface="Arial" pitchFamily="34" charset="0"/>
              </a:rPr>
              <a:pPr algn="r"/>
              <a:t>65</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Times New Roman" panose="02020603050405020304" pitchFamily="18" charset="0"/>
              </a:defRPr>
            </a:lvl1pPr>
            <a:lvl2pPr marL="743812" indent="-286082">
              <a:spcBef>
                <a:spcPct val="30000"/>
              </a:spcBef>
              <a:defRPr sz="1200">
                <a:solidFill>
                  <a:schemeClr val="tx1"/>
                </a:solidFill>
                <a:latin typeface="Times New Roman" panose="02020603050405020304" pitchFamily="18" charset="0"/>
              </a:defRPr>
            </a:lvl2pPr>
            <a:lvl3pPr marL="1144327" indent="-228865">
              <a:spcBef>
                <a:spcPct val="30000"/>
              </a:spcBef>
              <a:defRPr sz="1200">
                <a:solidFill>
                  <a:schemeClr val="tx1"/>
                </a:solidFill>
                <a:latin typeface="Times New Roman" panose="02020603050405020304" pitchFamily="18" charset="0"/>
              </a:defRPr>
            </a:lvl3pPr>
            <a:lvl4pPr marL="1602057" indent="-228865">
              <a:spcBef>
                <a:spcPct val="30000"/>
              </a:spcBef>
              <a:defRPr sz="1200">
                <a:solidFill>
                  <a:schemeClr val="tx1"/>
                </a:solidFill>
                <a:latin typeface="Times New Roman" panose="02020603050405020304" pitchFamily="18" charset="0"/>
              </a:defRPr>
            </a:lvl4pPr>
            <a:lvl5pPr marL="2059788" indent="-228865">
              <a:spcBef>
                <a:spcPct val="30000"/>
              </a:spcBef>
              <a:defRPr sz="1200">
                <a:solidFill>
                  <a:schemeClr val="tx1"/>
                </a:solidFill>
                <a:latin typeface="Times New Roman" panose="02020603050405020304" pitchFamily="18" charset="0"/>
              </a:defRPr>
            </a:lvl5pPr>
            <a:lvl6pPr marL="2517518" indent="-228865" eaLnBrk="0" fontAlgn="base" hangingPunct="0">
              <a:spcBef>
                <a:spcPct val="30000"/>
              </a:spcBef>
              <a:spcAft>
                <a:spcPct val="0"/>
              </a:spcAft>
              <a:defRPr sz="1200">
                <a:solidFill>
                  <a:schemeClr val="tx1"/>
                </a:solidFill>
                <a:latin typeface="Times New Roman" panose="02020603050405020304" pitchFamily="18" charset="0"/>
              </a:defRPr>
            </a:lvl6pPr>
            <a:lvl7pPr marL="2975249" indent="-228865" eaLnBrk="0" fontAlgn="base" hangingPunct="0">
              <a:spcBef>
                <a:spcPct val="30000"/>
              </a:spcBef>
              <a:spcAft>
                <a:spcPct val="0"/>
              </a:spcAft>
              <a:defRPr sz="1200">
                <a:solidFill>
                  <a:schemeClr val="tx1"/>
                </a:solidFill>
                <a:latin typeface="Times New Roman" panose="02020603050405020304" pitchFamily="18" charset="0"/>
              </a:defRPr>
            </a:lvl7pPr>
            <a:lvl8pPr marL="3432979" indent="-228865" eaLnBrk="0" fontAlgn="base" hangingPunct="0">
              <a:spcBef>
                <a:spcPct val="30000"/>
              </a:spcBef>
              <a:spcAft>
                <a:spcPct val="0"/>
              </a:spcAft>
              <a:defRPr sz="1200">
                <a:solidFill>
                  <a:schemeClr val="tx1"/>
                </a:solidFill>
                <a:latin typeface="Times New Roman" panose="02020603050405020304" pitchFamily="18" charset="0"/>
              </a:defRPr>
            </a:lvl8pPr>
            <a:lvl9pPr marL="3890709" indent="-22886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9FE6B092-85A8-414C-A412-DEF14D55EDEB}" type="slidenum">
              <a:rPr lang="en-US"/>
              <a:pPr>
                <a:spcBef>
                  <a:spcPct val="0"/>
                </a:spcBef>
                <a:defRPr/>
              </a:pPr>
              <a:t>8</a:t>
            </a:fld>
            <a:endParaRPr lang="en-US"/>
          </a:p>
        </p:txBody>
      </p:sp>
      <p:sp>
        <p:nvSpPr>
          <p:cNvPr id="119811" name="Rectangle 2"/>
          <p:cNvSpPr>
            <a:spLocks noGrp="1" noRot="1" noChangeAspect="1" noChangeArrowheads="1" noTextEdit="1"/>
          </p:cNvSpPr>
          <p:nvPr>
            <p:ph type="sldImg"/>
          </p:nvPr>
        </p:nvSpPr>
        <p:spPr>
          <a:xfrm>
            <a:off x="1214438" y="704850"/>
            <a:ext cx="4675187" cy="3506788"/>
          </a:xfrm>
          <a:ln w="12700" cap="flat">
            <a:solidFill>
              <a:schemeClr val="tx1"/>
            </a:solidFill>
          </a:ln>
        </p:spPr>
      </p:sp>
      <p:sp>
        <p:nvSpPr>
          <p:cNvPr id="119812" name="Rectangle 3"/>
          <p:cNvSpPr>
            <a:spLocks noGrp="1" noChangeArrowheads="1"/>
          </p:cNvSpPr>
          <p:nvPr>
            <p:ph type="body" idx="1"/>
          </p:nvPr>
        </p:nvSpPr>
        <p:spPr>
          <a:xfrm>
            <a:off x="944744" y="4446448"/>
            <a:ext cx="5211530" cy="4214746"/>
          </a:xfrm>
          <a:noFill/>
          <a:ln w="9525"/>
        </p:spPr>
        <p:txBody>
          <a:bodyPr lIns="93312" tIns="46656" rIns="93312" bIns="46656"/>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w="9525"/>
        </p:spPr>
        <p:txBody>
          <a:bodyPr/>
          <a:lstStyle/>
          <a:p>
            <a:pPr eaLnBrk="1" hangingPunct="1"/>
            <a:endParaRPr lang="en-US" altLang="en-US" smtClean="0">
              <a:latin typeface="Arial" pitchFamily="34" charset="0"/>
            </a:endParaRPr>
          </a:p>
        </p:txBody>
      </p:sp>
      <p:sp>
        <p:nvSpPr>
          <p:cNvPr id="165892" name="Slide Number Placeholder 3"/>
          <p:cNvSpPr txBox="1">
            <a:spLocks noGrp="1"/>
          </p:cNvSpPr>
          <p:nvPr/>
        </p:nvSpPr>
        <p:spPr bwMode="auto">
          <a:xfrm>
            <a:off x="3897842" y="8829847"/>
            <a:ext cx="2982428" cy="464978"/>
          </a:xfrm>
          <a:prstGeom prst="rect">
            <a:avLst/>
          </a:prstGeom>
          <a:noFill/>
          <a:ln w="9525">
            <a:noFill/>
            <a:miter lim="800000"/>
            <a:headEnd/>
            <a:tailEnd/>
          </a:ln>
        </p:spPr>
        <p:txBody>
          <a:bodyPr lIns="92418" tIns="46209" rIns="92418" bIns="46209" anchor="b"/>
          <a:lstStyle/>
          <a:p>
            <a:pPr algn="r"/>
            <a:fld id="{C5B6F075-153E-4377-A9F8-3E7C57EFCBC4}" type="slidenum">
              <a:rPr lang="en-US" altLang="en-US" sz="1200">
                <a:latin typeface="Arial" pitchFamily="34" charset="0"/>
              </a:rPr>
              <a:pPr algn="r"/>
              <a:t>66</a:t>
            </a:fld>
            <a:endParaRPr lang="en-US" altLang="en-US" sz="120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w="9525"/>
        </p:spPr>
        <p:txBody>
          <a:bodyPr/>
          <a:lstStyle/>
          <a:p>
            <a:pPr eaLnBrk="1" hangingPunct="1"/>
            <a:endParaRPr lang="en-US" altLang="en-US" smtClean="0"/>
          </a:p>
        </p:txBody>
      </p:sp>
      <p:sp>
        <p:nvSpPr>
          <p:cNvPr id="93188" name="Slide Number Placeholder 3"/>
          <p:cNvSpPr>
            <a:spLocks noGrp="1"/>
          </p:cNvSpPr>
          <p:nvPr>
            <p:ph type="sldNum" sz="quarter" idx="5"/>
          </p:nvPr>
        </p:nvSpPr>
        <p:spPr/>
        <p:txBody>
          <a:bodyPr/>
          <a:lstStyle/>
          <a:p>
            <a:pPr>
              <a:defRPr/>
            </a:pPr>
            <a:fld id="{1E74DB1F-DB8D-4845-8DCB-8E6975F5AD52}" type="slidenum">
              <a:rPr lang="en-US" smtClean="0"/>
              <a:pPr>
                <a:defRPr/>
              </a:pPr>
              <a:t>68</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p:txBody>
          <a:bodyPr/>
          <a:lstStyle/>
          <a:p>
            <a:pPr>
              <a:defRPr/>
            </a:pPr>
            <a:fld id="{2C9C87C9-FC7C-44D6-B490-4613CBAE5A3A}" type="slidenum">
              <a:rPr lang="en-US" smtClean="0"/>
              <a:pPr>
                <a:defRPr/>
              </a:pPr>
              <a:t>75</a:t>
            </a:fld>
            <a:endParaRPr lang="en-US" smtClean="0"/>
          </a:p>
        </p:txBody>
      </p:sp>
      <p:sp>
        <p:nvSpPr>
          <p:cNvPr id="167939" name="Rectangle 2"/>
          <p:cNvSpPr>
            <a:spLocks noGrp="1" noRot="1" noChangeAspect="1" noChangeArrowheads="1" noTextEdit="1"/>
          </p:cNvSpPr>
          <p:nvPr>
            <p:ph type="sldImg"/>
          </p:nvPr>
        </p:nvSpPr>
        <p:spPr>
          <a:xfrm>
            <a:off x="1122363" y="700088"/>
            <a:ext cx="4640262" cy="3481387"/>
          </a:xfrm>
          <a:ln w="12700" cap="flat">
            <a:solidFill>
              <a:schemeClr val="tx1"/>
            </a:solidFill>
          </a:ln>
        </p:spPr>
      </p:sp>
      <p:sp>
        <p:nvSpPr>
          <p:cNvPr id="167940" name="Rectangle 3"/>
          <p:cNvSpPr>
            <a:spLocks noGrp="1" noChangeArrowheads="1"/>
          </p:cNvSpPr>
          <p:nvPr>
            <p:ph type="body" idx="1"/>
          </p:nvPr>
        </p:nvSpPr>
        <p:spPr>
          <a:xfrm>
            <a:off x="915414" y="4414924"/>
            <a:ext cx="5050985" cy="4184798"/>
          </a:xfrm>
          <a:noFill/>
          <a:ln w="9525"/>
        </p:spPr>
        <p:txBody>
          <a:bodyPr lIns="91713" tIns="45857" rIns="91713" bIns="45857"/>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p:txBody>
          <a:bodyPr/>
          <a:lstStyle/>
          <a:p>
            <a:pPr>
              <a:defRPr/>
            </a:pPr>
            <a:fld id="{A789702E-F833-4C66-AC4F-FA4BC10E6DCE}" type="slidenum">
              <a:rPr lang="en-US" smtClean="0"/>
              <a:pPr>
                <a:defRPr/>
              </a:pPr>
              <a:t>76</a:t>
            </a:fld>
            <a:endParaRPr lang="en-US" smtClean="0"/>
          </a:p>
        </p:txBody>
      </p:sp>
      <p:sp>
        <p:nvSpPr>
          <p:cNvPr id="168963" name="Rectangle 2"/>
          <p:cNvSpPr>
            <a:spLocks noGrp="1" noRot="1" noChangeAspect="1" noChangeArrowheads="1" noTextEdit="1"/>
          </p:cNvSpPr>
          <p:nvPr>
            <p:ph type="sldImg"/>
          </p:nvPr>
        </p:nvSpPr>
        <p:spPr>
          <a:xfrm>
            <a:off x="1122363" y="700088"/>
            <a:ext cx="4640262" cy="3481387"/>
          </a:xfrm>
          <a:ln/>
        </p:spPr>
      </p:sp>
      <p:sp>
        <p:nvSpPr>
          <p:cNvPr id="168964" name="Rectangle 3"/>
          <p:cNvSpPr>
            <a:spLocks noGrp="1" noChangeArrowheads="1"/>
          </p:cNvSpPr>
          <p:nvPr>
            <p:ph type="body" idx="1"/>
          </p:nvPr>
        </p:nvSpPr>
        <p:spPr>
          <a:xfrm>
            <a:off x="915414" y="4414924"/>
            <a:ext cx="5050985" cy="4184798"/>
          </a:xfrm>
          <a:noFill/>
          <a:ln w="9525"/>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w="9525"/>
        </p:spPr>
        <p:txBody>
          <a:bodyPr/>
          <a:lstStyle/>
          <a:p>
            <a:endParaRPr lang="en-US" altLang="en-US" smtClean="0"/>
          </a:p>
        </p:txBody>
      </p:sp>
      <p:sp>
        <p:nvSpPr>
          <p:cNvPr id="553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831" eaLnBrk="0" hangingPunct="0">
              <a:spcBef>
                <a:spcPct val="30000"/>
              </a:spcBef>
              <a:defRPr sz="1200">
                <a:solidFill>
                  <a:schemeClr val="tx1"/>
                </a:solidFill>
                <a:latin typeface="Arial" pitchFamily="34" charset="0"/>
                <a:ea typeface="MS PGothic" pitchFamily="34" charset="-128"/>
              </a:defRPr>
            </a:lvl1pPr>
            <a:lvl2pPr marL="739762" indent="-284524" defTabSz="897831" eaLnBrk="0" hangingPunct="0">
              <a:spcBef>
                <a:spcPct val="30000"/>
              </a:spcBef>
              <a:defRPr sz="1200">
                <a:solidFill>
                  <a:schemeClr val="tx1"/>
                </a:solidFill>
                <a:latin typeface="Arial" pitchFamily="34" charset="0"/>
                <a:ea typeface="MS PGothic" pitchFamily="34" charset="-128"/>
              </a:defRPr>
            </a:lvl2pPr>
            <a:lvl3pPr marL="1138096" indent="-227619" defTabSz="897831" eaLnBrk="0" hangingPunct="0">
              <a:spcBef>
                <a:spcPct val="30000"/>
              </a:spcBef>
              <a:defRPr sz="1200">
                <a:solidFill>
                  <a:schemeClr val="tx1"/>
                </a:solidFill>
                <a:latin typeface="Arial" pitchFamily="34" charset="0"/>
                <a:ea typeface="MS PGothic" pitchFamily="34" charset="-128"/>
              </a:defRPr>
            </a:lvl3pPr>
            <a:lvl4pPr marL="1593334" indent="-227619" defTabSz="897831" eaLnBrk="0" hangingPunct="0">
              <a:spcBef>
                <a:spcPct val="30000"/>
              </a:spcBef>
              <a:defRPr sz="1200">
                <a:solidFill>
                  <a:schemeClr val="tx1"/>
                </a:solidFill>
                <a:latin typeface="Arial" pitchFamily="34" charset="0"/>
                <a:ea typeface="MS PGothic" pitchFamily="34" charset="-128"/>
              </a:defRPr>
            </a:lvl4pPr>
            <a:lvl5pPr marL="2048573" indent="-227619" defTabSz="897831" eaLnBrk="0" hangingPunct="0">
              <a:spcBef>
                <a:spcPct val="30000"/>
              </a:spcBef>
              <a:defRPr sz="1200">
                <a:solidFill>
                  <a:schemeClr val="tx1"/>
                </a:solidFill>
                <a:latin typeface="Arial" pitchFamily="34" charset="0"/>
                <a:ea typeface="MS PGothic" pitchFamily="34" charset="-128"/>
              </a:defRPr>
            </a:lvl5pPr>
            <a:lvl6pPr marL="2503812"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7D350F1C-98D8-4B86-BB86-35284FF39181}" type="slidenum">
              <a:rPr lang="en-US" altLang="en-US" sz="1000">
                <a:latin typeface="Times New Roman" pitchFamily="18" charset="0"/>
              </a:rPr>
              <a:pPr>
                <a:spcBef>
                  <a:spcPct val="0"/>
                </a:spcBef>
                <a:defRPr/>
              </a:pPr>
              <a:t>77</a:t>
            </a:fld>
            <a:endParaRPr lang="en-US" altLang="en-US" sz="100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w="9525"/>
        </p:spPr>
        <p:txBody>
          <a:bodyPr/>
          <a:lstStyle/>
          <a:p>
            <a:endParaRPr lang="en-US" altLang="en-US" smtClean="0"/>
          </a:p>
        </p:txBody>
      </p:sp>
      <p:sp>
        <p:nvSpPr>
          <p:cNvPr id="57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831" eaLnBrk="0" hangingPunct="0">
              <a:spcBef>
                <a:spcPct val="30000"/>
              </a:spcBef>
              <a:defRPr sz="1200">
                <a:solidFill>
                  <a:schemeClr val="tx1"/>
                </a:solidFill>
                <a:latin typeface="Arial" pitchFamily="34" charset="0"/>
                <a:ea typeface="MS PGothic" pitchFamily="34" charset="-128"/>
              </a:defRPr>
            </a:lvl1pPr>
            <a:lvl2pPr marL="739762" indent="-284524" defTabSz="897831" eaLnBrk="0" hangingPunct="0">
              <a:spcBef>
                <a:spcPct val="30000"/>
              </a:spcBef>
              <a:defRPr sz="1200">
                <a:solidFill>
                  <a:schemeClr val="tx1"/>
                </a:solidFill>
                <a:latin typeface="Arial" pitchFamily="34" charset="0"/>
                <a:ea typeface="MS PGothic" pitchFamily="34" charset="-128"/>
              </a:defRPr>
            </a:lvl2pPr>
            <a:lvl3pPr marL="1138096" indent="-227619" defTabSz="897831" eaLnBrk="0" hangingPunct="0">
              <a:spcBef>
                <a:spcPct val="30000"/>
              </a:spcBef>
              <a:defRPr sz="1200">
                <a:solidFill>
                  <a:schemeClr val="tx1"/>
                </a:solidFill>
                <a:latin typeface="Arial" pitchFamily="34" charset="0"/>
                <a:ea typeface="MS PGothic" pitchFamily="34" charset="-128"/>
              </a:defRPr>
            </a:lvl3pPr>
            <a:lvl4pPr marL="1593334" indent="-227619" defTabSz="897831" eaLnBrk="0" hangingPunct="0">
              <a:spcBef>
                <a:spcPct val="30000"/>
              </a:spcBef>
              <a:defRPr sz="1200">
                <a:solidFill>
                  <a:schemeClr val="tx1"/>
                </a:solidFill>
                <a:latin typeface="Arial" pitchFamily="34" charset="0"/>
                <a:ea typeface="MS PGothic" pitchFamily="34" charset="-128"/>
              </a:defRPr>
            </a:lvl4pPr>
            <a:lvl5pPr marL="2048573" indent="-227619" defTabSz="897831" eaLnBrk="0" hangingPunct="0">
              <a:spcBef>
                <a:spcPct val="30000"/>
              </a:spcBef>
              <a:defRPr sz="1200">
                <a:solidFill>
                  <a:schemeClr val="tx1"/>
                </a:solidFill>
                <a:latin typeface="Arial" pitchFamily="34" charset="0"/>
                <a:ea typeface="MS PGothic" pitchFamily="34" charset="-128"/>
              </a:defRPr>
            </a:lvl5pPr>
            <a:lvl6pPr marL="2503812"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C3A3157D-2420-4D44-BE7F-80751A739AEE}" type="slidenum">
              <a:rPr lang="en-US" altLang="en-US" sz="1000">
                <a:latin typeface="Times New Roman" pitchFamily="18" charset="0"/>
              </a:rPr>
              <a:pPr>
                <a:spcBef>
                  <a:spcPct val="0"/>
                </a:spcBef>
                <a:defRPr/>
              </a:pPr>
              <a:t>81</a:t>
            </a:fld>
            <a:endParaRPr lang="en-US" altLang="en-US" sz="100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w="9525"/>
        </p:spPr>
        <p:txBody>
          <a:bodyPr/>
          <a:lstStyle/>
          <a:p>
            <a:endParaRPr lang="en-US" altLang="en-US" smtClean="0"/>
          </a:p>
        </p:txBody>
      </p:sp>
      <p:sp>
        <p:nvSpPr>
          <p:cNvPr id="59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831" eaLnBrk="0" hangingPunct="0">
              <a:spcBef>
                <a:spcPct val="30000"/>
              </a:spcBef>
              <a:defRPr sz="1200">
                <a:solidFill>
                  <a:schemeClr val="tx1"/>
                </a:solidFill>
                <a:latin typeface="Arial" pitchFamily="34" charset="0"/>
                <a:ea typeface="MS PGothic" pitchFamily="34" charset="-128"/>
              </a:defRPr>
            </a:lvl1pPr>
            <a:lvl2pPr marL="739762" indent="-284524" defTabSz="897831" eaLnBrk="0" hangingPunct="0">
              <a:spcBef>
                <a:spcPct val="30000"/>
              </a:spcBef>
              <a:defRPr sz="1200">
                <a:solidFill>
                  <a:schemeClr val="tx1"/>
                </a:solidFill>
                <a:latin typeface="Arial" pitchFamily="34" charset="0"/>
                <a:ea typeface="MS PGothic" pitchFamily="34" charset="-128"/>
              </a:defRPr>
            </a:lvl2pPr>
            <a:lvl3pPr marL="1138096" indent="-227619" defTabSz="897831" eaLnBrk="0" hangingPunct="0">
              <a:spcBef>
                <a:spcPct val="30000"/>
              </a:spcBef>
              <a:defRPr sz="1200">
                <a:solidFill>
                  <a:schemeClr val="tx1"/>
                </a:solidFill>
                <a:latin typeface="Arial" pitchFamily="34" charset="0"/>
                <a:ea typeface="MS PGothic" pitchFamily="34" charset="-128"/>
              </a:defRPr>
            </a:lvl3pPr>
            <a:lvl4pPr marL="1593334" indent="-227619" defTabSz="897831" eaLnBrk="0" hangingPunct="0">
              <a:spcBef>
                <a:spcPct val="30000"/>
              </a:spcBef>
              <a:defRPr sz="1200">
                <a:solidFill>
                  <a:schemeClr val="tx1"/>
                </a:solidFill>
                <a:latin typeface="Arial" pitchFamily="34" charset="0"/>
                <a:ea typeface="MS PGothic" pitchFamily="34" charset="-128"/>
              </a:defRPr>
            </a:lvl4pPr>
            <a:lvl5pPr marL="2048573" indent="-227619" defTabSz="897831" eaLnBrk="0" hangingPunct="0">
              <a:spcBef>
                <a:spcPct val="30000"/>
              </a:spcBef>
              <a:defRPr sz="1200">
                <a:solidFill>
                  <a:schemeClr val="tx1"/>
                </a:solidFill>
                <a:latin typeface="Arial" pitchFamily="34" charset="0"/>
                <a:ea typeface="MS PGothic" pitchFamily="34" charset="-128"/>
              </a:defRPr>
            </a:lvl5pPr>
            <a:lvl6pPr marL="2503812"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FD6DD67E-F7A5-4C77-A65A-AD408288DA5D}" type="slidenum">
              <a:rPr lang="en-US" altLang="en-US" sz="1000">
                <a:latin typeface="Times New Roman" pitchFamily="18" charset="0"/>
              </a:rPr>
              <a:pPr>
                <a:spcBef>
                  <a:spcPct val="0"/>
                </a:spcBef>
                <a:defRPr/>
              </a:pPr>
              <a:t>82</a:t>
            </a:fld>
            <a:endParaRPr lang="en-US" altLang="en-US" sz="100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w="9525"/>
        </p:spPr>
        <p:txBody>
          <a:bodyPr/>
          <a:lstStyle/>
          <a:p>
            <a:endParaRPr lang="en-US" altLang="en-US" smtClean="0"/>
          </a:p>
        </p:txBody>
      </p:sp>
      <p:sp>
        <p:nvSpPr>
          <p:cNvPr id="604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831" eaLnBrk="0" hangingPunct="0">
              <a:spcBef>
                <a:spcPct val="30000"/>
              </a:spcBef>
              <a:defRPr sz="1200">
                <a:solidFill>
                  <a:schemeClr val="tx1"/>
                </a:solidFill>
                <a:latin typeface="Arial" pitchFamily="34" charset="0"/>
                <a:ea typeface="MS PGothic" pitchFamily="34" charset="-128"/>
              </a:defRPr>
            </a:lvl1pPr>
            <a:lvl2pPr marL="739762" indent="-284524" defTabSz="897831" eaLnBrk="0" hangingPunct="0">
              <a:spcBef>
                <a:spcPct val="30000"/>
              </a:spcBef>
              <a:defRPr sz="1200">
                <a:solidFill>
                  <a:schemeClr val="tx1"/>
                </a:solidFill>
                <a:latin typeface="Arial" pitchFamily="34" charset="0"/>
                <a:ea typeface="MS PGothic" pitchFamily="34" charset="-128"/>
              </a:defRPr>
            </a:lvl2pPr>
            <a:lvl3pPr marL="1138096" indent="-227619" defTabSz="897831" eaLnBrk="0" hangingPunct="0">
              <a:spcBef>
                <a:spcPct val="30000"/>
              </a:spcBef>
              <a:defRPr sz="1200">
                <a:solidFill>
                  <a:schemeClr val="tx1"/>
                </a:solidFill>
                <a:latin typeface="Arial" pitchFamily="34" charset="0"/>
                <a:ea typeface="MS PGothic" pitchFamily="34" charset="-128"/>
              </a:defRPr>
            </a:lvl3pPr>
            <a:lvl4pPr marL="1593334" indent="-227619" defTabSz="897831" eaLnBrk="0" hangingPunct="0">
              <a:spcBef>
                <a:spcPct val="30000"/>
              </a:spcBef>
              <a:defRPr sz="1200">
                <a:solidFill>
                  <a:schemeClr val="tx1"/>
                </a:solidFill>
                <a:latin typeface="Arial" pitchFamily="34" charset="0"/>
                <a:ea typeface="MS PGothic" pitchFamily="34" charset="-128"/>
              </a:defRPr>
            </a:lvl4pPr>
            <a:lvl5pPr marL="2048573" indent="-227619" defTabSz="897831" eaLnBrk="0" hangingPunct="0">
              <a:spcBef>
                <a:spcPct val="30000"/>
              </a:spcBef>
              <a:defRPr sz="1200">
                <a:solidFill>
                  <a:schemeClr val="tx1"/>
                </a:solidFill>
                <a:latin typeface="Arial" pitchFamily="34" charset="0"/>
                <a:ea typeface="MS PGothic" pitchFamily="34" charset="-128"/>
              </a:defRPr>
            </a:lvl5pPr>
            <a:lvl6pPr marL="2503812"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860B8700-1E99-4BC6-AB97-E6AEBCCFDBCF}" type="slidenum">
              <a:rPr lang="en-US" altLang="en-US" sz="1000">
                <a:latin typeface="Times New Roman" pitchFamily="18" charset="0"/>
              </a:rPr>
              <a:pPr>
                <a:spcBef>
                  <a:spcPct val="0"/>
                </a:spcBef>
                <a:defRPr/>
              </a:pPr>
              <a:t>84</a:t>
            </a:fld>
            <a:endParaRPr lang="en-US" altLang="en-US" sz="100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w="9525"/>
        </p:spPr>
        <p:txBody>
          <a:bodyPr/>
          <a:lstStyle/>
          <a:p>
            <a:endParaRPr lang="en-US" altLang="en-US" smtClean="0"/>
          </a:p>
        </p:txBody>
      </p:sp>
      <p:sp>
        <p:nvSpPr>
          <p:cNvPr id="614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831" eaLnBrk="0" hangingPunct="0">
              <a:spcBef>
                <a:spcPct val="30000"/>
              </a:spcBef>
              <a:defRPr sz="1200">
                <a:solidFill>
                  <a:schemeClr val="tx1"/>
                </a:solidFill>
                <a:latin typeface="Arial" pitchFamily="34" charset="0"/>
                <a:ea typeface="MS PGothic" pitchFamily="34" charset="-128"/>
              </a:defRPr>
            </a:lvl1pPr>
            <a:lvl2pPr marL="739762" indent="-284524" defTabSz="897831" eaLnBrk="0" hangingPunct="0">
              <a:spcBef>
                <a:spcPct val="30000"/>
              </a:spcBef>
              <a:defRPr sz="1200">
                <a:solidFill>
                  <a:schemeClr val="tx1"/>
                </a:solidFill>
                <a:latin typeface="Arial" pitchFamily="34" charset="0"/>
                <a:ea typeface="MS PGothic" pitchFamily="34" charset="-128"/>
              </a:defRPr>
            </a:lvl2pPr>
            <a:lvl3pPr marL="1138096" indent="-227619" defTabSz="897831" eaLnBrk="0" hangingPunct="0">
              <a:spcBef>
                <a:spcPct val="30000"/>
              </a:spcBef>
              <a:defRPr sz="1200">
                <a:solidFill>
                  <a:schemeClr val="tx1"/>
                </a:solidFill>
                <a:latin typeface="Arial" pitchFamily="34" charset="0"/>
                <a:ea typeface="MS PGothic" pitchFamily="34" charset="-128"/>
              </a:defRPr>
            </a:lvl3pPr>
            <a:lvl4pPr marL="1593334" indent="-227619" defTabSz="897831" eaLnBrk="0" hangingPunct="0">
              <a:spcBef>
                <a:spcPct val="30000"/>
              </a:spcBef>
              <a:defRPr sz="1200">
                <a:solidFill>
                  <a:schemeClr val="tx1"/>
                </a:solidFill>
                <a:latin typeface="Arial" pitchFamily="34" charset="0"/>
                <a:ea typeface="MS PGothic" pitchFamily="34" charset="-128"/>
              </a:defRPr>
            </a:lvl4pPr>
            <a:lvl5pPr marL="2048573" indent="-227619" defTabSz="897831" eaLnBrk="0" hangingPunct="0">
              <a:spcBef>
                <a:spcPct val="30000"/>
              </a:spcBef>
              <a:defRPr sz="1200">
                <a:solidFill>
                  <a:schemeClr val="tx1"/>
                </a:solidFill>
                <a:latin typeface="Arial" pitchFamily="34" charset="0"/>
                <a:ea typeface="MS PGothic" pitchFamily="34" charset="-128"/>
              </a:defRPr>
            </a:lvl5pPr>
            <a:lvl6pPr marL="2503812"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6pPr>
            <a:lvl7pPr marL="2959049"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7pPr>
            <a:lvl8pPr marL="3414288"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8pPr>
            <a:lvl9pPr marL="3869527" indent="-227619" defTabSz="897831"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7B8460EE-3FD7-4FC8-AC6C-1BF034AD8620}" type="slidenum">
              <a:rPr lang="en-US" altLang="en-US" sz="1000">
                <a:latin typeface="Times New Roman" pitchFamily="18" charset="0"/>
              </a:rPr>
              <a:pPr>
                <a:spcBef>
                  <a:spcPct val="0"/>
                </a:spcBef>
                <a:defRPr/>
              </a:pPr>
              <a:t>85</a:t>
            </a:fld>
            <a:endParaRPr lang="en-US" altLang="en-US" sz="100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Rot="1" noChangeAspect="1" noChangeArrowheads="1" noTextEdit="1"/>
          </p:cNvSpPr>
          <p:nvPr>
            <p:ph type="sldImg"/>
          </p:nvPr>
        </p:nvSpPr>
        <p:spPr>
          <a:ln/>
        </p:spPr>
      </p:sp>
      <p:sp>
        <p:nvSpPr>
          <p:cNvPr id="175107" name="Rectangle 1027"/>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p:txBody>
          <a:bodyPr/>
          <a:lstStyle/>
          <a:p>
            <a:pPr>
              <a:defRPr/>
            </a:pPr>
            <a:fld id="{662B1102-A3E9-489F-853C-A02A2D7B2DFC}" type="slidenum">
              <a:rPr lang="en-US" smtClean="0"/>
              <a:pPr>
                <a:defRPr/>
              </a:pPr>
              <a:t>9</a:t>
            </a:fld>
            <a:endParaRPr lang="en-US" smtClean="0"/>
          </a:p>
        </p:txBody>
      </p:sp>
      <p:sp>
        <p:nvSpPr>
          <p:cNvPr id="120835" name="Rectangle 2"/>
          <p:cNvSpPr>
            <a:spLocks noGrp="1" noRot="1" noChangeAspect="1" noChangeArrowheads="1" noTextEdit="1"/>
          </p:cNvSpPr>
          <p:nvPr>
            <p:ph type="sldImg"/>
          </p:nvPr>
        </p:nvSpPr>
        <p:spPr>
          <a:xfrm>
            <a:off x="1122363" y="700088"/>
            <a:ext cx="4640262" cy="3481387"/>
          </a:xfrm>
          <a:ln/>
        </p:spPr>
      </p:sp>
      <p:sp>
        <p:nvSpPr>
          <p:cNvPr id="120836" name="Rectangle 3"/>
          <p:cNvSpPr>
            <a:spLocks noGrp="1" noChangeArrowheads="1"/>
          </p:cNvSpPr>
          <p:nvPr>
            <p:ph type="body" idx="1"/>
          </p:nvPr>
        </p:nvSpPr>
        <p:spPr>
          <a:xfrm>
            <a:off x="915414" y="4414924"/>
            <a:ext cx="5050985" cy="4184798"/>
          </a:xfrm>
          <a:noFill/>
          <a:ln w="9525"/>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Grp="1" noRot="1" noChangeAspect="1" noChangeArrowheads="1" noTextEdit="1"/>
          </p:cNvSpPr>
          <p:nvPr>
            <p:ph type="sldImg"/>
          </p:nvPr>
        </p:nvSpPr>
        <p:spPr>
          <a:ln/>
        </p:spPr>
      </p:sp>
      <p:sp>
        <p:nvSpPr>
          <p:cNvPr id="178179" name="Rectangle 1027"/>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050"/>
          <p:cNvSpPr>
            <a:spLocks noGrp="1" noRot="1" noChangeAspect="1" noChangeArrowheads="1" noTextEdit="1"/>
          </p:cNvSpPr>
          <p:nvPr>
            <p:ph type="sldImg"/>
          </p:nvPr>
        </p:nvSpPr>
        <p:spPr>
          <a:ln/>
        </p:spPr>
      </p:sp>
      <p:sp>
        <p:nvSpPr>
          <p:cNvPr id="180227" name="Rectangle 2051"/>
          <p:cNvSpPr>
            <a:spLocks noGrp="1" noChangeArrowheads="1"/>
          </p:cNvSpPr>
          <p:nvPr>
            <p:ph type="body" idx="1"/>
          </p:nvPr>
        </p:nvSpPr>
        <p:spPr>
          <a:noFill/>
          <a:ln w="9525"/>
        </p:spPr>
        <p:txBody>
          <a:bodyPr/>
          <a:lstStyle/>
          <a:p>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sz="1200">
                <a:solidFill>
                  <a:schemeClr val="tx1"/>
                </a:solidFill>
                <a:latin typeface="Arial" pitchFamily="34" charset="0"/>
              </a:defRPr>
            </a:lvl1pPr>
            <a:lvl2pPr marL="731212" indent="-281358">
              <a:spcBef>
                <a:spcPct val="30000"/>
              </a:spcBef>
              <a:defRPr sz="1200">
                <a:solidFill>
                  <a:schemeClr val="tx1"/>
                </a:solidFill>
                <a:latin typeface="Arial" pitchFamily="34" charset="0"/>
              </a:defRPr>
            </a:lvl2pPr>
            <a:lvl3pPr marL="1125432" indent="-224134">
              <a:spcBef>
                <a:spcPct val="30000"/>
              </a:spcBef>
              <a:defRPr sz="1200">
                <a:solidFill>
                  <a:schemeClr val="tx1"/>
                </a:solidFill>
                <a:latin typeface="Arial" pitchFamily="34" charset="0"/>
              </a:defRPr>
            </a:lvl3pPr>
            <a:lvl4pPr marL="1575288" indent="-224134">
              <a:spcBef>
                <a:spcPct val="30000"/>
              </a:spcBef>
              <a:defRPr sz="1200">
                <a:solidFill>
                  <a:schemeClr val="tx1"/>
                </a:solidFill>
                <a:latin typeface="Arial" pitchFamily="34" charset="0"/>
              </a:defRPr>
            </a:lvl4pPr>
            <a:lvl5pPr marL="2026732" indent="-224134">
              <a:spcBef>
                <a:spcPct val="30000"/>
              </a:spcBef>
              <a:defRPr sz="1200">
                <a:solidFill>
                  <a:schemeClr val="tx1"/>
                </a:solidFill>
                <a:latin typeface="Arial" pitchFamily="34" charset="0"/>
              </a:defRPr>
            </a:lvl5pPr>
            <a:lvl6pPr marL="2484534" indent="-224134" eaLnBrk="0" fontAlgn="base" hangingPunct="0">
              <a:spcBef>
                <a:spcPct val="30000"/>
              </a:spcBef>
              <a:spcAft>
                <a:spcPct val="0"/>
              </a:spcAft>
              <a:defRPr sz="1200">
                <a:solidFill>
                  <a:schemeClr val="tx1"/>
                </a:solidFill>
                <a:latin typeface="Arial" pitchFamily="34" charset="0"/>
              </a:defRPr>
            </a:lvl6pPr>
            <a:lvl7pPr marL="2942337" indent="-224134" eaLnBrk="0" fontAlgn="base" hangingPunct="0">
              <a:spcBef>
                <a:spcPct val="30000"/>
              </a:spcBef>
              <a:spcAft>
                <a:spcPct val="0"/>
              </a:spcAft>
              <a:defRPr sz="1200">
                <a:solidFill>
                  <a:schemeClr val="tx1"/>
                </a:solidFill>
                <a:latin typeface="Arial" pitchFamily="34" charset="0"/>
              </a:defRPr>
            </a:lvl7pPr>
            <a:lvl8pPr marL="3400140" indent="-224134" eaLnBrk="0" fontAlgn="base" hangingPunct="0">
              <a:spcBef>
                <a:spcPct val="30000"/>
              </a:spcBef>
              <a:spcAft>
                <a:spcPct val="0"/>
              </a:spcAft>
              <a:defRPr sz="1200">
                <a:solidFill>
                  <a:schemeClr val="tx1"/>
                </a:solidFill>
                <a:latin typeface="Arial" pitchFamily="34" charset="0"/>
              </a:defRPr>
            </a:lvl8pPr>
            <a:lvl9pPr marL="3857942" indent="-224134" eaLnBrk="0" fontAlgn="base" hangingPunct="0">
              <a:spcBef>
                <a:spcPct val="30000"/>
              </a:spcBef>
              <a:spcAft>
                <a:spcPct val="0"/>
              </a:spcAft>
              <a:defRPr sz="1200">
                <a:solidFill>
                  <a:schemeClr val="tx1"/>
                </a:solidFill>
                <a:latin typeface="Arial" pitchFamily="34" charset="0"/>
              </a:defRPr>
            </a:lvl9pPr>
          </a:lstStyle>
          <a:p>
            <a:pPr>
              <a:spcBef>
                <a:spcPct val="0"/>
              </a:spcBef>
              <a:defRPr/>
            </a:pPr>
            <a:fld id="{C76F464E-75EE-4A02-9FCE-A592909F0471}" type="slidenum">
              <a:rPr lang="en-US" altLang="en-US">
                <a:latin typeface="Times New Roman" pitchFamily="18" charset="0"/>
              </a:rPr>
              <a:pPr>
                <a:spcBef>
                  <a:spcPct val="0"/>
                </a:spcBef>
                <a:defRPr/>
              </a:pPr>
              <a:t>100</a:t>
            </a:fld>
            <a:endParaRPr lang="en-US" altLang="en-US">
              <a:latin typeface="Times New Roman"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r>
              <a:rPr lang="en-US" altLang="en-US" smtClean="0">
                <a:latin typeface="Arial" pitchFamily="34" charset="0"/>
              </a:rPr>
              <a:t>Early research on CAT was funded by the U.S. military to enhance mental measurement.</a:t>
            </a:r>
          </a:p>
          <a:p>
            <a:r>
              <a:rPr lang="en-US" altLang="en-US" smtClean="0">
                <a:latin typeface="Arial" pitchFamily="34" charset="0"/>
              </a:rPr>
              <a:t>NASD = National Association of Security Dealers.  In 1978 they began developing CAT for regulatory exam to assess knowledge of securities and securities future products among licensed brokers.</a:t>
            </a:r>
          </a:p>
          <a:p>
            <a:r>
              <a:rPr lang="en-US" altLang="en-US" smtClean="0">
                <a:latin typeface="Arial" pitchFamily="34" charset="0"/>
              </a:rPr>
              <a:t>The National Council of State Boards of Nursing starting using CAT in 1994.</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w="9525"/>
        </p:spPr>
        <p:txBody>
          <a:bodyPr/>
          <a:lstStyle/>
          <a:p>
            <a:pPr marL="217132" indent="-217132"/>
            <a:r>
              <a:rPr lang="en-US" altLang="en-US" smtClean="0">
                <a:latin typeface="Arial" pitchFamily="34" charset="0"/>
              </a:rPr>
              <a:t>T = z*10 + 50</a:t>
            </a:r>
          </a:p>
        </p:txBody>
      </p:sp>
      <p:sp>
        <p:nvSpPr>
          <p:cNvPr id="686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DACCB05D-A5F4-4803-9055-6982377C32B3}" type="slidenum">
              <a:rPr lang="en-US" altLang="en-US"/>
              <a:pPr>
                <a:defRPr/>
              </a:pPr>
              <a:t>101</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w="9525"/>
        </p:spPr>
        <p:txBody>
          <a:bodyPr/>
          <a:lstStyle/>
          <a:p>
            <a:pPr marL="223381" indent="-223381"/>
            <a:endParaRPr lang="en-US" altLang="en-US" smtClean="0">
              <a:latin typeface="Arial" pitchFamily="34" charset="0"/>
            </a:endParaRPr>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3930" indent="-286127" eaLnBrk="0" hangingPunct="0">
              <a:defRPr>
                <a:solidFill>
                  <a:schemeClr val="tx1"/>
                </a:solidFill>
                <a:latin typeface="Arial" pitchFamily="34" charset="0"/>
              </a:defRPr>
            </a:lvl2pPr>
            <a:lvl3pPr marL="1144507" indent="-228901" eaLnBrk="0" hangingPunct="0">
              <a:defRPr>
                <a:solidFill>
                  <a:schemeClr val="tx1"/>
                </a:solidFill>
                <a:latin typeface="Arial" pitchFamily="34" charset="0"/>
              </a:defRPr>
            </a:lvl3pPr>
            <a:lvl4pPr marL="1602310" indent="-228901" eaLnBrk="0" hangingPunct="0">
              <a:defRPr>
                <a:solidFill>
                  <a:schemeClr val="tx1"/>
                </a:solidFill>
                <a:latin typeface="Arial" pitchFamily="34" charset="0"/>
              </a:defRPr>
            </a:lvl4pPr>
            <a:lvl5pPr marL="2060112" indent="-228901" eaLnBrk="0" hangingPunct="0">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eaLnBrk="1" hangingPunct="1">
              <a:defRPr/>
            </a:pPr>
            <a:fld id="{A039C3A1-0CA8-4119-A737-EF592C006C0A}" type="slidenum">
              <a:rPr lang="en-US" smtClean="0"/>
              <a:pPr eaLnBrk="1" hangingPunct="1">
                <a:defRPr/>
              </a:pPr>
              <a:t>102</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w="9525"/>
        </p:spPr>
        <p:txBody>
          <a:bodyPr/>
          <a:lstStyle/>
          <a:p>
            <a:r>
              <a:rPr lang="en-US" altLang="en-US" smtClean="0">
                <a:latin typeface="Arial" pitchFamily="34" charset="0"/>
              </a:rPr>
              <a:t>Never: 39</a:t>
            </a:r>
          </a:p>
          <a:p>
            <a:r>
              <a:rPr lang="en-US" altLang="en-US" smtClean="0">
                <a:latin typeface="Arial" pitchFamily="34" charset="0"/>
              </a:rPr>
              <a:t>Rarely: 48</a:t>
            </a:r>
          </a:p>
          <a:p>
            <a:r>
              <a:rPr lang="en-US" altLang="en-US" smtClean="0">
                <a:latin typeface="Arial" pitchFamily="34" charset="0"/>
              </a:rPr>
              <a:t>Sometimes = 56</a:t>
            </a:r>
          </a:p>
          <a:p>
            <a:r>
              <a:rPr lang="en-US" altLang="en-US" smtClean="0">
                <a:latin typeface="Arial" pitchFamily="34" charset="0"/>
              </a:rPr>
              <a:t>Often = 64</a:t>
            </a:r>
          </a:p>
          <a:p>
            <a:r>
              <a:rPr lang="en-US" altLang="en-US" smtClean="0">
                <a:latin typeface="Arial" pitchFamily="34" charset="0"/>
              </a:rPr>
              <a:t>Always = 72</a:t>
            </a:r>
          </a:p>
        </p:txBody>
      </p:sp>
      <p:sp>
        <p:nvSpPr>
          <p:cNvPr id="696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AB49BFFE-0224-4968-9F7B-D0DA6128F570}" type="slidenum">
              <a:rPr lang="en-US" altLang="en-US"/>
              <a:pPr>
                <a:defRPr/>
              </a:pPr>
              <a:t>103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w="9525"/>
        </p:spPr>
        <p:txBody>
          <a:bodyPr/>
          <a:lstStyle/>
          <a:p>
            <a:pPr eaLnBrk="1" hangingPunct="1"/>
            <a:endParaRPr lang="en-US" altLang="en-US" smtClean="0"/>
          </a:p>
        </p:txBody>
      </p:sp>
      <p:sp>
        <p:nvSpPr>
          <p:cNvPr id="95236" name="Slide Number Placeholder 3"/>
          <p:cNvSpPr>
            <a:spLocks noGrp="1"/>
          </p:cNvSpPr>
          <p:nvPr>
            <p:ph type="sldNum" sz="quarter" idx="5"/>
          </p:nvPr>
        </p:nvSpPr>
        <p:spPr/>
        <p:txBody>
          <a:bodyPr/>
          <a:lstStyle/>
          <a:p>
            <a:pPr>
              <a:defRPr/>
            </a:pPr>
            <a:fld id="{A122978B-700B-417D-A321-54AF23ACE444}" type="slidenum">
              <a:rPr lang="en-US" smtClean="0"/>
              <a:pPr>
                <a:defRPr/>
              </a:pPr>
              <a:t>10</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w="9525"/>
        </p:spPr>
        <p:txBody>
          <a:bodyPr/>
          <a:lstStyle/>
          <a:p>
            <a:endParaRPr lang="en-US" altLang="en-US" smtClean="0">
              <a:latin typeface="Arial" pitchFamily="34" charset="0"/>
            </a:endParaRPr>
          </a:p>
        </p:txBody>
      </p:sp>
      <p:sp>
        <p:nvSpPr>
          <p:cNvPr id="7066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C15AE009-CDB2-4EBA-AFD5-79D28A9D7461}" type="slidenum">
              <a:rPr lang="en-US" altLang="en-US"/>
              <a:pPr>
                <a:defRPr/>
              </a:pPr>
              <a:t>104</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w="9525"/>
        </p:spPr>
        <p:txBody>
          <a:bodyPr/>
          <a:lstStyle/>
          <a:p>
            <a:endParaRPr lang="en-US" altLang="en-US" smtClean="0">
              <a:latin typeface="Arial" pitchFamily="34" charset="0"/>
            </a:endParaRPr>
          </a:p>
        </p:txBody>
      </p:sp>
      <p:sp>
        <p:nvSpPr>
          <p:cNvPr id="716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146E6715-F9A2-4292-8C91-E78D999E9B6D}" type="slidenum">
              <a:rPr lang="en-US" altLang="en-US"/>
              <a:pPr>
                <a:defRPr/>
              </a:pPr>
              <a:t>105</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w="9525"/>
        </p:spPr>
        <p:txBody>
          <a:bodyPr/>
          <a:lstStyle/>
          <a:p>
            <a:endParaRPr lang="en-US" altLang="en-US" smtClean="0">
              <a:latin typeface="Arial" pitchFamily="34" charset="0"/>
            </a:endParaRPr>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528A48D0-FB42-461A-8A79-F64BCEC06516}" type="slidenum">
              <a:rPr lang="en-US" altLang="en-US"/>
              <a:pPr>
                <a:defRPr/>
              </a:pPr>
              <a:t>106</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w="9525"/>
        </p:spPr>
        <p:txBody>
          <a:bodyPr/>
          <a:lstStyle/>
          <a:p>
            <a:endParaRPr lang="en-US" altLang="en-US" smtClean="0">
              <a:latin typeface="Arial" pitchFamily="34" charset="0"/>
            </a:endParaRP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4B59BCE4-3637-46BB-BA75-2E0E8A8413AA}" type="slidenum">
              <a:rPr lang="en-US" altLang="en-US"/>
              <a:pPr>
                <a:defRPr/>
              </a:pPr>
              <a:t>107</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w="9525"/>
        </p:spPr>
        <p:txBody>
          <a:bodyPr/>
          <a:lstStyle/>
          <a:p>
            <a:endParaRPr lang="en-US" altLang="en-US" smtClean="0">
              <a:latin typeface="Arial" pitchFamily="34" charset="0"/>
            </a:endParaRP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3930" indent="-286127">
              <a:defRPr>
                <a:solidFill>
                  <a:schemeClr val="tx1"/>
                </a:solidFill>
                <a:latin typeface="Arial" pitchFamily="34" charset="0"/>
              </a:defRPr>
            </a:lvl2pPr>
            <a:lvl3pPr marL="1144507" indent="-228901">
              <a:defRPr>
                <a:solidFill>
                  <a:schemeClr val="tx1"/>
                </a:solidFill>
                <a:latin typeface="Arial" pitchFamily="34" charset="0"/>
              </a:defRPr>
            </a:lvl3pPr>
            <a:lvl4pPr marL="1602310" indent="-228901">
              <a:defRPr>
                <a:solidFill>
                  <a:schemeClr val="tx1"/>
                </a:solidFill>
                <a:latin typeface="Arial" pitchFamily="34" charset="0"/>
              </a:defRPr>
            </a:lvl4pPr>
            <a:lvl5pPr marL="2060112" indent="-228901">
              <a:defRPr>
                <a:solidFill>
                  <a:schemeClr val="tx1"/>
                </a:solidFill>
                <a:latin typeface="Arial" pitchFamily="34" charset="0"/>
              </a:defRPr>
            </a:lvl5pPr>
            <a:lvl6pPr marL="2517915" indent="-228901" eaLnBrk="0" fontAlgn="base" hangingPunct="0">
              <a:spcBef>
                <a:spcPct val="0"/>
              </a:spcBef>
              <a:spcAft>
                <a:spcPct val="0"/>
              </a:spcAft>
              <a:defRPr>
                <a:solidFill>
                  <a:schemeClr val="tx1"/>
                </a:solidFill>
                <a:latin typeface="Arial" pitchFamily="34" charset="0"/>
              </a:defRPr>
            </a:lvl6pPr>
            <a:lvl7pPr marL="2975718" indent="-228901" eaLnBrk="0" fontAlgn="base" hangingPunct="0">
              <a:spcBef>
                <a:spcPct val="0"/>
              </a:spcBef>
              <a:spcAft>
                <a:spcPct val="0"/>
              </a:spcAft>
              <a:defRPr>
                <a:solidFill>
                  <a:schemeClr val="tx1"/>
                </a:solidFill>
                <a:latin typeface="Arial" pitchFamily="34" charset="0"/>
              </a:defRPr>
            </a:lvl7pPr>
            <a:lvl8pPr marL="3433520" indent="-228901" eaLnBrk="0" fontAlgn="base" hangingPunct="0">
              <a:spcBef>
                <a:spcPct val="0"/>
              </a:spcBef>
              <a:spcAft>
                <a:spcPct val="0"/>
              </a:spcAft>
              <a:defRPr>
                <a:solidFill>
                  <a:schemeClr val="tx1"/>
                </a:solidFill>
                <a:latin typeface="Arial" pitchFamily="34" charset="0"/>
              </a:defRPr>
            </a:lvl8pPr>
            <a:lvl9pPr marL="3891323" indent="-228901" eaLnBrk="0" fontAlgn="base" hangingPunct="0">
              <a:spcBef>
                <a:spcPct val="0"/>
              </a:spcBef>
              <a:spcAft>
                <a:spcPct val="0"/>
              </a:spcAft>
              <a:defRPr>
                <a:solidFill>
                  <a:schemeClr val="tx1"/>
                </a:solidFill>
                <a:latin typeface="Arial" pitchFamily="34" charset="0"/>
              </a:defRPr>
            </a:lvl9pPr>
          </a:lstStyle>
          <a:p>
            <a:pPr>
              <a:defRPr/>
            </a:pPr>
            <a:fld id="{50749EF7-91DD-424C-BC6B-D3F4E3F7C9F3}" type="slidenum">
              <a:rPr lang="en-US" altLang="en-US"/>
              <a:pPr>
                <a:defRPr/>
              </a:pPr>
              <a:t>108</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3930" indent="-286127" eaLnBrk="0" hangingPunct="0">
              <a:defRPr>
                <a:solidFill>
                  <a:schemeClr val="tx1"/>
                </a:solidFill>
                <a:latin typeface="Arial" charset="0"/>
                <a:ea typeface="ＭＳ Ｐゴシック" pitchFamily="-108" charset="-128"/>
              </a:defRPr>
            </a:lvl2pPr>
            <a:lvl3pPr marL="1144507" indent="-228901" eaLnBrk="0" hangingPunct="0">
              <a:defRPr>
                <a:solidFill>
                  <a:schemeClr val="tx1"/>
                </a:solidFill>
                <a:latin typeface="Arial" charset="0"/>
                <a:ea typeface="ＭＳ Ｐゴシック" pitchFamily="-108" charset="-128"/>
              </a:defRPr>
            </a:lvl3pPr>
            <a:lvl4pPr marL="1602310" indent="-228901" eaLnBrk="0" hangingPunct="0">
              <a:defRPr>
                <a:solidFill>
                  <a:schemeClr val="tx1"/>
                </a:solidFill>
                <a:latin typeface="Arial" charset="0"/>
                <a:ea typeface="ＭＳ Ｐゴシック" pitchFamily="-108" charset="-128"/>
              </a:defRPr>
            </a:lvl4pPr>
            <a:lvl5pPr marL="2060112" indent="-228901" eaLnBrk="0" hangingPunct="0">
              <a:defRPr>
                <a:solidFill>
                  <a:schemeClr val="tx1"/>
                </a:solidFill>
                <a:latin typeface="Arial" charset="0"/>
                <a:ea typeface="ＭＳ Ｐゴシック" pitchFamily="-108" charset="-128"/>
              </a:defRPr>
            </a:lvl5pPr>
            <a:lvl6pPr marL="2517915" indent="-228901" eaLnBrk="0" fontAlgn="base" hangingPunct="0">
              <a:spcBef>
                <a:spcPct val="0"/>
              </a:spcBef>
              <a:spcAft>
                <a:spcPct val="0"/>
              </a:spcAft>
              <a:defRPr>
                <a:solidFill>
                  <a:schemeClr val="tx1"/>
                </a:solidFill>
                <a:latin typeface="Arial" charset="0"/>
                <a:ea typeface="ＭＳ Ｐゴシック" pitchFamily="-108" charset="-128"/>
              </a:defRPr>
            </a:lvl6pPr>
            <a:lvl7pPr marL="2975718" indent="-228901" eaLnBrk="0" fontAlgn="base" hangingPunct="0">
              <a:spcBef>
                <a:spcPct val="0"/>
              </a:spcBef>
              <a:spcAft>
                <a:spcPct val="0"/>
              </a:spcAft>
              <a:defRPr>
                <a:solidFill>
                  <a:schemeClr val="tx1"/>
                </a:solidFill>
                <a:latin typeface="Arial" charset="0"/>
                <a:ea typeface="ＭＳ Ｐゴシック" pitchFamily="-108" charset="-128"/>
              </a:defRPr>
            </a:lvl7pPr>
            <a:lvl8pPr marL="3433520" indent="-228901" eaLnBrk="0" fontAlgn="base" hangingPunct="0">
              <a:spcBef>
                <a:spcPct val="0"/>
              </a:spcBef>
              <a:spcAft>
                <a:spcPct val="0"/>
              </a:spcAft>
              <a:defRPr>
                <a:solidFill>
                  <a:schemeClr val="tx1"/>
                </a:solidFill>
                <a:latin typeface="Arial" charset="0"/>
                <a:ea typeface="ＭＳ Ｐゴシック" pitchFamily="-108" charset="-128"/>
              </a:defRPr>
            </a:lvl8pPr>
            <a:lvl9pPr marL="3891323" indent="-228901"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defRPr/>
            </a:pPr>
            <a:fld id="{D81E44E4-4BC4-4A8B-8C00-2341FDED9C6C}" type="slidenum">
              <a:rPr lang="en-US"/>
              <a:pPr eaLnBrk="1" hangingPunct="1">
                <a:defRPr/>
              </a:pPr>
              <a:t>111</a:t>
            </a:fld>
            <a:endParaRPr lang="en-US"/>
          </a:p>
        </p:txBody>
      </p:sp>
      <p:sp>
        <p:nvSpPr>
          <p:cNvPr id="190467" name="Slide Image Placeholder 1"/>
          <p:cNvSpPr>
            <a:spLocks noGrp="1" noRot="1" noChangeAspect="1" noTextEdit="1"/>
          </p:cNvSpPr>
          <p:nvPr>
            <p:ph type="sldImg"/>
          </p:nvPr>
        </p:nvSpPr>
        <p:spPr>
          <a:ln/>
        </p:spPr>
      </p:sp>
      <p:sp>
        <p:nvSpPr>
          <p:cNvPr id="190468" name="Notes Placeholder 2"/>
          <p:cNvSpPr>
            <a:spLocks noGrp="1"/>
          </p:cNvSpPr>
          <p:nvPr>
            <p:ph type="body" idx="1"/>
          </p:nvPr>
        </p:nvSpPr>
        <p:spPr>
          <a:xfrm>
            <a:off x="916958" y="4416500"/>
            <a:ext cx="5047898" cy="4183222"/>
          </a:xfrm>
          <a:noFill/>
          <a:ln w="9525"/>
        </p:spPr>
        <p:txBody>
          <a:bodyPr/>
          <a:lstStyle/>
          <a:p>
            <a:pPr eaLnBrk="1" hangingPunct="1"/>
            <a:endParaRPr lang="en-US" altLang="en-US" smtClean="0">
              <a:latin typeface="Arial" pitchFamily="34" charset="0"/>
            </a:endParaRPr>
          </a:p>
        </p:txBody>
      </p:sp>
      <p:sp>
        <p:nvSpPr>
          <p:cNvPr id="190469" name="Slide Number Placeholder 3"/>
          <p:cNvSpPr txBox="1">
            <a:spLocks noGrp="1"/>
          </p:cNvSpPr>
          <p:nvPr/>
        </p:nvSpPr>
        <p:spPr bwMode="auto">
          <a:xfrm>
            <a:off x="3899385" y="8831423"/>
            <a:ext cx="2982428" cy="464977"/>
          </a:xfrm>
          <a:prstGeom prst="rect">
            <a:avLst/>
          </a:prstGeom>
          <a:noFill/>
          <a:ln w="12700" cap="sq">
            <a:noFill/>
            <a:miter lim="800000"/>
            <a:headEnd type="none" w="sm" len="sm"/>
            <a:tailEnd type="none" w="sm" len="sm"/>
          </a:ln>
        </p:spPr>
        <p:txBody>
          <a:bodyPr lIns="91560" tIns="45781" rIns="91560" bIns="45781" anchor="b"/>
          <a:lstStyle/>
          <a:p>
            <a:pPr algn="r" eaLnBrk="0" hangingPunct="0"/>
            <a:fld id="{1C66787E-2916-4B06-8C09-D7DF3ED913EA}" type="slidenum">
              <a:rPr lang="en-US" altLang="en-US" sz="1200">
                <a:ea typeface="MS PGothic" pitchFamily="34" charset="-128"/>
              </a:rPr>
              <a:pPr algn="r" eaLnBrk="0" hangingPunct="0"/>
              <a:t>111</a:t>
            </a:fld>
            <a:endParaRPr lang="en-US" altLang="en-US" sz="120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p:txBody>
          <a:bodyPr/>
          <a:lstStyle/>
          <a:p>
            <a:pPr>
              <a:defRPr/>
            </a:pPr>
            <a:fld id="{714534B5-FD29-4BDD-8E2C-832E419F97CC}" type="slidenum">
              <a:rPr lang="en-US" smtClean="0"/>
              <a:pPr>
                <a:defRPr/>
              </a:pPr>
              <a:t>11</a:t>
            </a:fld>
            <a:endParaRPr lang="en-US" smtClean="0"/>
          </a:p>
        </p:txBody>
      </p:sp>
      <p:sp>
        <p:nvSpPr>
          <p:cNvPr id="122883" name="Rectangle 2"/>
          <p:cNvSpPr>
            <a:spLocks noGrp="1" noRot="1" noChangeAspect="1" noChangeArrowheads="1" noTextEdit="1"/>
          </p:cNvSpPr>
          <p:nvPr>
            <p:ph type="sldImg"/>
          </p:nvPr>
        </p:nvSpPr>
        <p:spPr>
          <a:xfrm>
            <a:off x="1122363" y="700088"/>
            <a:ext cx="4640262" cy="3481387"/>
          </a:xfrm>
          <a:ln w="12700" cap="flat">
            <a:solidFill>
              <a:schemeClr val="tx1"/>
            </a:solidFill>
          </a:ln>
        </p:spPr>
      </p:sp>
      <p:sp>
        <p:nvSpPr>
          <p:cNvPr id="122884" name="Rectangle 3"/>
          <p:cNvSpPr>
            <a:spLocks noGrp="1" noChangeArrowheads="1"/>
          </p:cNvSpPr>
          <p:nvPr>
            <p:ph type="body" idx="1"/>
          </p:nvPr>
        </p:nvSpPr>
        <p:spPr>
          <a:xfrm>
            <a:off x="915414" y="4414924"/>
            <a:ext cx="5050985" cy="4184798"/>
          </a:xfrm>
          <a:noFill/>
          <a:ln w="9525"/>
        </p:spPr>
        <p:txBody>
          <a:bodyPr lIns="91713" tIns="45857" rIns="91713" bIns="45857"/>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w="9525"/>
        </p:spPr>
        <p:txBody>
          <a:bodyPr/>
          <a:lstStyle/>
          <a:p>
            <a:pPr eaLnBrk="1" hangingPunct="1"/>
            <a:endParaRPr lang="en-US" altLang="en-US" smtClean="0"/>
          </a:p>
        </p:txBody>
      </p:sp>
      <p:sp>
        <p:nvSpPr>
          <p:cNvPr id="84996" name="Slide Number Placeholder 3"/>
          <p:cNvSpPr>
            <a:spLocks noGrp="1"/>
          </p:cNvSpPr>
          <p:nvPr>
            <p:ph type="sldNum" sz="quarter" idx="5"/>
          </p:nvPr>
        </p:nvSpPr>
        <p:spPr/>
        <p:txBody>
          <a:bodyPr/>
          <a:lstStyle/>
          <a:p>
            <a:pPr>
              <a:defRPr/>
            </a:pPr>
            <a:fld id="{5C25FF82-9127-46F3-B7E7-C10E81FB8D35}" type="slidenum">
              <a:rPr lang="en-US" smtClean="0"/>
              <a:pPr>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638"/>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4C62D00-B1E3-4835-884C-5F222AD40C36}" type="datetime4">
              <a:rPr lang="en-US" smtClean="0"/>
              <a:t>January 23,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4FC7D-27F8-4040-9DB7-283913AE0F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45A4A1-9252-4FD7-8760-8C2999A8B094}" type="datetime4">
              <a:rPr lang="en-US" smtClean="0"/>
              <a:t>January 23,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D421E-8161-453C-8076-6BF5406752A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851"/>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851"/>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35401EB-4B9C-48CC-ADED-389175255878}" type="datetime4">
              <a:rPr lang="en-US" smtClean="0"/>
              <a:t>January 23,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F06D7-3CF0-4962-B168-1E7701C0AC9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93E360E-EB38-4DBC-9C96-F00C75741A90}" type="datetime4">
              <a:rPr lang="en-US" smtClean="0"/>
              <a:t>January 23,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144EA-161E-419D-B606-46724030BA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7113"/>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FE16653-7477-46EE-A296-04E01C88B3E7}" type="datetime4">
              <a:rPr lang="en-US" smtClean="0"/>
              <a:t>January 23, 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58977-03B1-44FE-8B2A-BEE55865E6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6"/>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0644D67-F380-4D19-8DC2-D8D7A69C8563}" type="datetime4">
              <a:rPr lang="en-US" smtClean="0"/>
              <a:t>January 23, 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719EFA-3A8A-4C18-A720-9C0EC50ECD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773"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773"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94CBE2D-70F3-49DF-A8CE-D027752C8EA0}" type="datetime4">
              <a:rPr lang="en-US" smtClean="0"/>
              <a:t>January 23, 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7A2FA-A687-472D-9525-18D7C7100D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5920A68-4B0D-44CB-80E7-7F72BDD3676F}" type="datetime4">
              <a:rPr lang="en-US" smtClean="0"/>
              <a:t>January 23, 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B15C0F-D46F-4F15-BEA4-3F0FAA134F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42E1A488-F133-44E0-BCE0-C7297E6E078D}" type="datetime4">
              <a:rPr lang="en-US" smtClean="0"/>
              <a:t>January 23, 2014</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372350" y="6245225"/>
            <a:ext cx="1466850" cy="476250"/>
          </a:xfrm>
        </p:spPr>
        <p:txBody>
          <a:bodyPr/>
          <a:lstStyle>
            <a:lvl1pPr>
              <a:defRPr/>
            </a:lvl1pPr>
          </a:lstStyle>
          <a:p>
            <a:pPr>
              <a:defRPr/>
            </a:pPr>
            <a:fld id="{FC104A63-7622-4A0E-8213-283EA964E1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5"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263"/>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5"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1975F8-1663-4452-B460-4155C3994215}" type="datetime4">
              <a:rPr lang="en-US" smtClean="0"/>
              <a:t>January 23, 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B76091-6E7F-47D4-BCEF-D4FB530B77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6B6E74-21EF-4574-967D-34216100E44B}" type="datetime4">
              <a:rPr lang="en-US" smtClean="0"/>
              <a:t>January 23, 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EE16E-B068-4EA7-9C0F-EA431C66DB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8964" name="Rectangle 4"/>
          <p:cNvSpPr>
            <a:spLocks noGrp="1" noChangeArrowheads="1"/>
          </p:cNvSpPr>
          <p:nvPr>
            <p:ph type="dt" sz="half" idx="2"/>
          </p:nvPr>
        </p:nvSpPr>
        <p:spPr bwMode="auto">
          <a:xfrm>
            <a:off x="514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cs typeface="+mn-cs"/>
              </a:defRPr>
            </a:lvl1pPr>
          </a:lstStyle>
          <a:p>
            <a:pPr>
              <a:defRPr/>
            </a:pPr>
            <a:fld id="{B61280BB-8824-4F15-A934-5DD9C1B3420A}" type="datetime4">
              <a:rPr lang="en-US" smtClean="0"/>
              <a:t>January 23, 2014</a:t>
            </a:fld>
            <a:endParaRPr lang="en-US"/>
          </a:p>
        </p:txBody>
      </p:sp>
      <p:sp>
        <p:nvSpPr>
          <p:cNvPr id="168965" name="Rectangle 5"/>
          <p:cNvSpPr>
            <a:spLocks noGrp="1" noChangeArrowheads="1"/>
          </p:cNvSpPr>
          <p:nvPr>
            <p:ph type="ftr" sz="quarter" idx="3"/>
          </p:nvPr>
        </p:nvSpPr>
        <p:spPr bwMode="auto">
          <a:xfrm>
            <a:off x="3514725" y="6245225"/>
            <a:ext cx="32575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68966" name="Rectangle 6"/>
          <p:cNvSpPr>
            <a:spLocks noGrp="1" noChangeArrowheads="1"/>
          </p:cNvSpPr>
          <p:nvPr>
            <p:ph type="sldNum" sz="quarter" idx="4"/>
          </p:nvPr>
        </p:nvSpPr>
        <p:spPr bwMode="auto">
          <a:xfrm>
            <a:off x="7372350" y="6245225"/>
            <a:ext cx="24003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cs typeface="+mn-cs"/>
              </a:defRPr>
            </a:lvl1pPr>
          </a:lstStyle>
          <a:p>
            <a:pPr>
              <a:defRPr/>
            </a:pPr>
            <a:fld id="{122CADC7-F8D5-43F5-B6BB-578E5327D4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8" r:id="rId7"/>
    <p:sldLayoutId id="2147483804" r:id="rId8"/>
    <p:sldLayoutId id="2147483805" r:id="rId9"/>
    <p:sldLayoutId id="2147483806" r:id="rId10"/>
    <p:sldLayoutId id="21474838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hyperlink" Target="http://gim.med.ucla.edu/FacultyPages/Hays/" TargetMode="External"/><Relationship Id="rId4" Type="http://schemas.openxmlformats.org/officeDocument/2006/relationships/hyperlink" Target="mailto:drhays@ucla.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acesignsonlin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araw.mede.uic.edu/cgi-bin/utility.cgi"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euroqol.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hyperlink" Target="http://www.shef.ac.uk/scharr/sections/heds/mvh/sf-6d"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4.wmf"/><Relationship Id="rId3" Type="http://schemas.openxmlformats.org/officeDocument/2006/relationships/notesSlide" Target="../notesSlides/notesSlide44.xml"/><Relationship Id="rId7" Type="http://schemas.openxmlformats.org/officeDocument/2006/relationships/image" Target="../media/image21.wmf"/><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7.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2.wmf"/><Relationship Id="rId14" Type="http://schemas.openxmlformats.org/officeDocument/2006/relationships/oleObject" Target="../embeddings/oleObject11.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Microsoft_Word_97_-_2003_Document1.doc"/><Relationship Id="rId4" Type="http://schemas.openxmlformats.org/officeDocument/2006/relationships/oleObject" Target="../embeddings/oleObject1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emf"/><Relationship Id="rId5" Type="http://schemas.openxmlformats.org/officeDocument/2006/relationships/oleObject" Target="../embeddings/Microsoft_Word_97_-_2003_Document2.doc"/><Relationship Id="rId4" Type="http://schemas.openxmlformats.org/officeDocument/2006/relationships/oleObject" Target="../embeddings/oleObject14.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1.emf"/><Relationship Id="rId4" Type="http://schemas.openxmlformats.org/officeDocument/2006/relationships/oleObject" Target="../embeddings/oleObject15.bin"/></Relationships>
</file>

<file path=ppt/slides/_rels/slide6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35.emf"/><Relationship Id="rId4" Type="http://schemas.openxmlformats.org/officeDocument/2006/relationships/oleObject" Target="../embeddings/oleObject16.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eer.cancer.gov/registries/list.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outcomes.cancer.gov/surveys/seer-mhos/" TargetMode="External"/><Relationship Id="rId2" Type="http://schemas.openxmlformats.org/officeDocument/2006/relationships/hyperlink" Target="http://outcomes.cancer.gov/surveys/seer-mho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7.png"/><Relationship Id="rId4" Type="http://schemas.openxmlformats.org/officeDocument/2006/relationships/oleObject" Target="../embeddings/Microsoft_Excel_97-2003_Worksheet3.xls"/></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8.emf"/><Relationship Id="rId4" Type="http://schemas.openxmlformats.org/officeDocument/2006/relationships/oleObject" Target="../embeddings/Microsoft_Word_97_-_2003_Document4.doc"/></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9.png"/><Relationship Id="rId5" Type="http://schemas.openxmlformats.org/officeDocument/2006/relationships/oleObject" Target="../embeddings/Microsoft_Excel_97-2003_Worksheet5.xls"/><Relationship Id="rId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0.emf"/><Relationship Id="rId5" Type="http://schemas.openxmlformats.org/officeDocument/2006/relationships/oleObject" Target="../embeddings/Microsoft_Excel_97-2003_Worksheet6.xls"/><Relationship Id="rId4" Type="http://schemas.openxmlformats.org/officeDocument/2006/relationships/oleObject" Target="../embeddings/oleObject21.bin"/></Relationships>
</file>

<file path=ppt/slides/_rels/slide9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3.bin"/><Relationship Id="rId5" Type="http://schemas.openxmlformats.org/officeDocument/2006/relationships/image" Target="../media/image43.wmf"/><Relationship Id="rId4" Type="http://schemas.openxmlformats.org/officeDocument/2006/relationships/oleObject" Target="../embeddings/oleObject22.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5.wmf"/><Relationship Id="rId4" Type="http://schemas.openxmlformats.org/officeDocument/2006/relationships/oleObject" Target="../embeddings/oleObject24.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6.png"/><Relationship Id="rId5" Type="http://schemas.openxmlformats.org/officeDocument/2006/relationships/oleObject" Target="../embeddings/Microsoft_Excel_97-2003_Worksheet7.xls"/><Relationship Id="rId4" Type="http://schemas.openxmlformats.org/officeDocument/2006/relationships/oleObject" Target="../embeddings/oleObject25.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152400"/>
            <a:ext cx="8991600" cy="1162050"/>
          </a:xfrm>
        </p:spPr>
        <p:txBody>
          <a:bodyPr/>
          <a:lstStyle/>
          <a:p>
            <a:pPr algn="ctr"/>
            <a:r>
              <a:rPr lang="en-US" altLang="en-US" sz="3200" dirty="0" smtClean="0">
                <a:latin typeface="Comic Sans MS" pitchFamily="66" charset="0"/>
              </a:rPr>
              <a:t>Patient-Centered Outcomes </a:t>
            </a:r>
            <a:br>
              <a:rPr lang="en-US" altLang="en-US" sz="3200" dirty="0" smtClean="0">
                <a:latin typeface="Comic Sans MS" pitchFamily="66" charset="0"/>
              </a:rPr>
            </a:br>
            <a:r>
              <a:rPr lang="en-US" altLang="en-US" sz="3200" dirty="0" smtClean="0">
                <a:latin typeface="Comic Sans MS" pitchFamily="66" charset="0"/>
              </a:rPr>
              <a:t>of Health Care</a:t>
            </a:r>
          </a:p>
        </p:txBody>
      </p:sp>
      <p:pic>
        <p:nvPicPr>
          <p:cNvPr id="3075" name="Content Placeholder 5"/>
          <p:cNvPicPr>
            <a:picLocks noGrp="1" noChangeAspect="1"/>
          </p:cNvPicPr>
          <p:nvPr>
            <p:ph idx="1"/>
          </p:nvPr>
        </p:nvPicPr>
        <p:blipFill>
          <a:blip r:embed="rId2" cstate="print"/>
          <a:srcRect/>
          <a:stretch>
            <a:fillRect/>
          </a:stretch>
        </p:blipFill>
        <p:spPr>
          <a:xfrm>
            <a:off x="4419600" y="1554163"/>
            <a:ext cx="4572000" cy="3233737"/>
          </a:xfrm>
        </p:spPr>
      </p:pic>
      <p:sp>
        <p:nvSpPr>
          <p:cNvPr id="3076" name="Text Placeholder 6"/>
          <p:cNvSpPr>
            <a:spLocks noGrp="1"/>
          </p:cNvSpPr>
          <p:nvPr>
            <p:ph type="body" sz="half" idx="2"/>
          </p:nvPr>
        </p:nvSpPr>
        <p:spPr>
          <a:xfrm>
            <a:off x="304800" y="1752600"/>
            <a:ext cx="6096000" cy="4373563"/>
          </a:xfrm>
        </p:spPr>
        <p:txBody>
          <a:bodyPr/>
          <a:lstStyle/>
          <a:p>
            <a:r>
              <a:rPr lang="en-US" altLang="en-US" sz="2400" dirty="0" smtClean="0">
                <a:latin typeface="Comic Sans MS" pitchFamily="66" charset="0"/>
              </a:rPr>
              <a:t>CTSI Training Module 3C</a:t>
            </a:r>
          </a:p>
          <a:p>
            <a:r>
              <a:rPr lang="en-US" altLang="en-US" sz="2400" dirty="0" smtClean="0">
                <a:latin typeface="Comic Sans MS" pitchFamily="66" charset="0"/>
              </a:rPr>
              <a:t>Comparative Effectiveness Research</a:t>
            </a:r>
          </a:p>
          <a:p>
            <a:r>
              <a:rPr lang="en-US" altLang="en-US" sz="2400" dirty="0" smtClean="0">
                <a:latin typeface="Comic Sans MS" pitchFamily="66" charset="0"/>
              </a:rPr>
              <a:t>January 23, 2014</a:t>
            </a:r>
          </a:p>
          <a:p>
            <a:r>
              <a:rPr lang="en-US" altLang="en-US" sz="2400" dirty="0" smtClean="0">
                <a:latin typeface="Comic Sans MS" pitchFamily="66" charset="0"/>
              </a:rPr>
              <a:t>8:30am – 12:30pm</a:t>
            </a:r>
          </a:p>
          <a:p>
            <a:r>
              <a:rPr lang="en-US" altLang="en-US" sz="2400" dirty="0" smtClean="0">
                <a:latin typeface="Comic Sans MS" pitchFamily="66" charset="0"/>
              </a:rPr>
              <a:t>CHS 17-187</a:t>
            </a:r>
          </a:p>
        </p:txBody>
      </p:sp>
      <p:sp>
        <p:nvSpPr>
          <p:cNvPr id="4" name="Slide Number Placeholder 3"/>
          <p:cNvSpPr>
            <a:spLocks noGrp="1"/>
          </p:cNvSpPr>
          <p:nvPr>
            <p:ph type="sldNum" sz="quarter" idx="12"/>
          </p:nvPr>
        </p:nvSpPr>
        <p:spPr>
          <a:xfrm>
            <a:off x="6591300" y="6245225"/>
            <a:ext cx="2400300" cy="476250"/>
          </a:xfrm>
        </p:spPr>
        <p:txBody>
          <a:bodyPr/>
          <a:lstStyle/>
          <a:p>
            <a:pPr>
              <a:defRPr/>
            </a:pPr>
            <a:fld id="{7646C21A-8BFE-462D-BFF3-46243DE50252}" type="slidenum">
              <a:rPr lang="en-US" smtClean="0"/>
              <a:pPr>
                <a:defRPr/>
              </a:pPr>
              <a:t>1</a:t>
            </a:fld>
            <a:endParaRPr lang="en-US" dirty="0"/>
          </a:p>
        </p:txBody>
      </p:sp>
      <p:sp>
        <p:nvSpPr>
          <p:cNvPr id="3078" name="TextBox 7"/>
          <p:cNvSpPr txBox="1">
            <a:spLocks noChangeArrowheads="1"/>
          </p:cNvSpPr>
          <p:nvPr/>
        </p:nvSpPr>
        <p:spPr bwMode="auto">
          <a:xfrm>
            <a:off x="5562600" y="4495800"/>
            <a:ext cx="3581400" cy="523220"/>
          </a:xfrm>
          <a:prstGeom prst="rect">
            <a:avLst/>
          </a:prstGeom>
          <a:noFill/>
          <a:ln w="9525">
            <a:noFill/>
            <a:miter lim="800000"/>
            <a:headEnd/>
            <a:tailEnd/>
          </a:ln>
        </p:spPr>
        <p:txBody>
          <a:bodyPr>
            <a:spAutoFit/>
          </a:bodyPr>
          <a:lstStyle/>
          <a:p>
            <a:r>
              <a:rPr lang="en-US" altLang="en-US" sz="2800" dirty="0">
                <a:latin typeface="Comic Sans MS" pitchFamily="66" charset="0"/>
              </a:rPr>
              <a:t>Ron </a:t>
            </a:r>
            <a:r>
              <a:rPr lang="en-US" altLang="en-US" sz="2800" dirty="0" err="1" smtClean="0">
                <a:latin typeface="Comic Sans MS" pitchFamily="66" charset="0"/>
              </a:rPr>
              <a:t>D.Hays</a:t>
            </a:r>
            <a:r>
              <a:rPr lang="en-US" altLang="en-US" sz="2800" dirty="0">
                <a:latin typeface="Comic Sans MS" pitchFamily="66" charset="0"/>
              </a:rPr>
              <a:t>, Ph.D.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CFC50F31-5FA5-41FE-B12B-B94F105F817D}" type="slidenum">
              <a:rPr lang="en-US"/>
              <a:pPr>
                <a:defRPr/>
              </a:pPr>
              <a:t>10</a:t>
            </a:fld>
            <a:endParaRPr lang="en-US"/>
          </a:p>
        </p:txBody>
      </p:sp>
      <p:sp>
        <p:nvSpPr>
          <p:cNvPr id="12291" name="Rectangle 2"/>
          <p:cNvSpPr>
            <a:spLocks noChangeArrowheads="1"/>
          </p:cNvSpPr>
          <p:nvPr/>
        </p:nvSpPr>
        <p:spPr bwMode="auto">
          <a:xfrm>
            <a:off x="4343400" y="2590800"/>
            <a:ext cx="5257800" cy="3505200"/>
          </a:xfrm>
          <a:prstGeom prst="rect">
            <a:avLst/>
          </a:prstGeom>
          <a:noFill/>
          <a:ln w="9525">
            <a:noFill/>
            <a:miter lim="800000"/>
            <a:headEnd/>
            <a:tailEnd/>
          </a:ln>
        </p:spPr>
        <p:txBody>
          <a:bodyPr lIns="92075" tIns="46038" rIns="92075" bIns="46038"/>
          <a:lstStyle/>
          <a:p>
            <a:pPr eaLnBrk="0" hangingPunct="0">
              <a:lnSpc>
                <a:spcPct val="90000"/>
              </a:lnSpc>
              <a:spcBef>
                <a:spcPct val="100000"/>
              </a:spcBef>
            </a:pPr>
            <a:endParaRPr lang="en-US" altLang="en-US" sz="2600">
              <a:latin typeface="Arial" pitchFamily="34" charset="0"/>
            </a:endParaRPr>
          </a:p>
          <a:p>
            <a:pPr eaLnBrk="0" hangingPunct="0">
              <a:lnSpc>
                <a:spcPct val="90000"/>
              </a:lnSpc>
              <a:spcBef>
                <a:spcPct val="100000"/>
              </a:spcBef>
            </a:pPr>
            <a:r>
              <a:rPr lang="en-US" altLang="en-US" sz="2600">
                <a:latin typeface="Arial" pitchFamily="34" charset="0"/>
              </a:rPr>
              <a:t>- Targeted vs. Generic  </a:t>
            </a:r>
          </a:p>
          <a:p>
            <a:pPr eaLnBrk="0" hangingPunct="0">
              <a:lnSpc>
                <a:spcPct val="90000"/>
              </a:lnSpc>
              <a:spcBef>
                <a:spcPct val="100000"/>
              </a:spcBef>
            </a:pPr>
            <a:r>
              <a:rPr lang="en-US" altLang="en-US" sz="2600">
                <a:latin typeface="Arial" pitchFamily="34" charset="0"/>
              </a:rPr>
              <a:t>- Profile vs. Preference-based </a:t>
            </a:r>
          </a:p>
        </p:txBody>
      </p:sp>
      <p:pic>
        <p:nvPicPr>
          <p:cNvPr id="12292" name="Picture 3" descr="CRTCH017"/>
          <p:cNvPicPr>
            <a:picLocks noChangeAspect="1" noChangeArrowheads="1"/>
          </p:cNvPicPr>
          <p:nvPr/>
        </p:nvPicPr>
        <p:blipFill>
          <a:blip r:embed="rId3" cstate="print"/>
          <a:srcRect/>
          <a:stretch>
            <a:fillRect/>
          </a:stretch>
        </p:blipFill>
        <p:spPr bwMode="auto">
          <a:xfrm>
            <a:off x="685800" y="1981200"/>
            <a:ext cx="3657600" cy="3505200"/>
          </a:xfrm>
          <a:prstGeom prst="rect">
            <a:avLst/>
          </a:prstGeom>
          <a:noFill/>
          <a:ln w="9525">
            <a:noFill/>
            <a:miter lim="800000"/>
            <a:headEnd/>
            <a:tailEnd/>
          </a:ln>
        </p:spPr>
      </p:pic>
      <p:sp>
        <p:nvSpPr>
          <p:cNvPr id="12293" name="Rectangle 4"/>
          <p:cNvSpPr>
            <a:spLocks noGrp="1" noChangeArrowheads="1"/>
          </p:cNvSpPr>
          <p:nvPr>
            <p:ph type="title" idx="4294967295"/>
          </p:nvPr>
        </p:nvSpPr>
        <p:spPr>
          <a:xfrm>
            <a:off x="0" y="274638"/>
            <a:ext cx="9258300" cy="1143000"/>
          </a:xfrm>
        </p:spPr>
        <p:txBody>
          <a:bodyPr/>
          <a:lstStyle/>
          <a:p>
            <a:pPr eaLnBrk="1" hangingPunct="1"/>
            <a:r>
              <a:rPr lang="en-US" altLang="en-US" b="1" dirty="0" smtClean="0">
                <a:latin typeface="Comic Sans MS" pitchFamily="66" charset="0"/>
              </a:rPr>
              <a:t>Types of HRQOL Measures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Title 3"/>
          <p:cNvSpPr>
            <a:spLocks noGrp="1"/>
          </p:cNvSpPr>
          <p:nvPr>
            <p:ph type="title"/>
          </p:nvPr>
        </p:nvSpPr>
        <p:spPr>
          <a:xfrm>
            <a:off x="609600" y="304800"/>
            <a:ext cx="7772400" cy="914400"/>
          </a:xfrm>
        </p:spPr>
        <p:txBody>
          <a:bodyPr/>
          <a:lstStyle/>
          <a:p>
            <a:r>
              <a:rPr lang="en-US" altLang="en-US" sz="3600" b="1" dirty="0" smtClean="0">
                <a:latin typeface="Comic Sans MS" pitchFamily="66" charset="0"/>
              </a:rPr>
              <a:t>Computer Adaptive Testing (CAT)</a:t>
            </a:r>
          </a:p>
        </p:txBody>
      </p:sp>
      <p:sp>
        <p:nvSpPr>
          <p:cNvPr id="103427" name="Text Box 4"/>
          <p:cNvSpPr txBox="1">
            <a:spLocks noChangeArrowheads="1"/>
          </p:cNvSpPr>
          <p:nvPr/>
        </p:nvSpPr>
        <p:spPr bwMode="auto">
          <a:xfrm>
            <a:off x="8610600" y="6338888"/>
            <a:ext cx="533400" cy="519112"/>
          </a:xfrm>
          <a:prstGeom prst="rect">
            <a:avLst/>
          </a:prstGeom>
          <a:noFill/>
          <a:ln w="9525">
            <a:noFill/>
            <a:miter lim="800000"/>
            <a:headEnd/>
            <a:tailEnd/>
          </a:ln>
        </p:spPr>
        <p:txBody>
          <a:bodyPr>
            <a:spAutoFit/>
          </a:bodyPr>
          <a:lstStyle/>
          <a:p>
            <a:pPr algn="ctr">
              <a:spcBef>
                <a:spcPct val="50000"/>
              </a:spcBef>
            </a:pPr>
            <a:endParaRPr lang="en-US" altLang="en-US" sz="2800"/>
          </a:p>
        </p:txBody>
      </p:sp>
      <p:pic>
        <p:nvPicPr>
          <p:cNvPr id="5" name="Picture 4" descr="armyhd"/>
          <p:cNvPicPr>
            <a:picLocks noChangeAspect="1" noChangeArrowheads="1"/>
          </p:cNvPicPr>
          <p:nvPr/>
        </p:nvPicPr>
        <p:blipFill rotWithShape="1">
          <a:blip r:embed="rId3" cstate="print"/>
          <a:srcRect r="79384"/>
          <a:stretch/>
        </p:blipFill>
        <p:spPr bwMode="auto">
          <a:xfrm>
            <a:off x="838200" y="1905000"/>
            <a:ext cx="1657350" cy="873125"/>
          </a:xfrm>
          <a:prstGeom prst="rect">
            <a:avLst/>
          </a:prstGeom>
          <a:noFill/>
          <a:ln w="28575">
            <a:solidFill>
              <a:schemeClr val="tx1">
                <a:lumMod val="50000"/>
              </a:schemeClr>
            </a:solidFill>
            <a:miter lim="800000"/>
            <a:headEnd/>
            <a:tailEnd/>
          </a:ln>
        </p:spPr>
      </p:pic>
      <p:pic>
        <p:nvPicPr>
          <p:cNvPr id="103429" name="Picture 6" descr="nasd_logo"/>
          <p:cNvPicPr>
            <a:picLocks noChangeAspect="1" noChangeArrowheads="1"/>
          </p:cNvPicPr>
          <p:nvPr/>
        </p:nvPicPr>
        <p:blipFill>
          <a:blip r:embed="rId4" cstate="print"/>
          <a:srcRect/>
          <a:stretch>
            <a:fillRect/>
          </a:stretch>
        </p:blipFill>
        <p:spPr bwMode="auto">
          <a:xfrm>
            <a:off x="304800" y="3195638"/>
            <a:ext cx="2690813" cy="1147762"/>
          </a:xfrm>
          <a:prstGeom prst="rect">
            <a:avLst/>
          </a:prstGeom>
          <a:noFill/>
          <a:ln w="9525">
            <a:noFill/>
            <a:miter lim="800000"/>
            <a:headEnd/>
            <a:tailEnd/>
          </a:ln>
        </p:spPr>
      </p:pic>
      <p:pic>
        <p:nvPicPr>
          <p:cNvPr id="103430" name="Picture 10" descr="ncsbn3"/>
          <p:cNvPicPr>
            <a:picLocks noChangeAspect="1" noChangeArrowheads="1"/>
          </p:cNvPicPr>
          <p:nvPr/>
        </p:nvPicPr>
        <p:blipFill>
          <a:blip r:embed="rId5" cstate="print"/>
          <a:srcRect/>
          <a:stretch>
            <a:fillRect/>
          </a:stretch>
        </p:blipFill>
        <p:spPr bwMode="auto">
          <a:xfrm>
            <a:off x="3276600" y="3200400"/>
            <a:ext cx="5527675" cy="1185863"/>
          </a:xfrm>
          <a:prstGeom prst="rect">
            <a:avLst/>
          </a:prstGeom>
          <a:noFill/>
          <a:ln w="9525">
            <a:noFill/>
            <a:miter lim="800000"/>
            <a:headEnd/>
            <a:tailEnd/>
          </a:ln>
        </p:spPr>
      </p:pic>
      <p:pic>
        <p:nvPicPr>
          <p:cNvPr id="103431" name="Picture 5" descr="gre2"/>
          <p:cNvPicPr>
            <a:picLocks noChangeAspect="1" noChangeArrowheads="1"/>
          </p:cNvPicPr>
          <p:nvPr/>
        </p:nvPicPr>
        <p:blipFill>
          <a:blip r:embed="rId6" cstate="print"/>
          <a:srcRect/>
          <a:stretch>
            <a:fillRect/>
          </a:stretch>
        </p:blipFill>
        <p:spPr bwMode="auto">
          <a:xfrm>
            <a:off x="3124200" y="1905000"/>
            <a:ext cx="5705475" cy="914400"/>
          </a:xfrm>
          <a:prstGeom prst="rect">
            <a:avLst/>
          </a:prstGeom>
          <a:noFill/>
          <a:ln w="9525">
            <a:noFill/>
            <a:miter lim="800000"/>
            <a:headEnd/>
            <a:tailEnd/>
          </a:ln>
        </p:spPr>
      </p:pic>
      <p:pic>
        <p:nvPicPr>
          <p:cNvPr id="103432" name="Picture 14"/>
          <p:cNvPicPr>
            <a:picLocks noChangeAspect="1"/>
          </p:cNvPicPr>
          <p:nvPr/>
        </p:nvPicPr>
        <p:blipFill>
          <a:blip r:embed="rId7" cstate="print"/>
          <a:srcRect/>
          <a:stretch>
            <a:fillRect/>
          </a:stretch>
        </p:blipFill>
        <p:spPr bwMode="auto">
          <a:xfrm>
            <a:off x="1676400" y="4800600"/>
            <a:ext cx="5168900" cy="1139825"/>
          </a:xfrm>
          <a:prstGeom prst="rect">
            <a:avLst/>
          </a:prstGeom>
          <a:noFill/>
          <a:ln w="9525">
            <a:noFill/>
            <a:miter lim="800000"/>
            <a:headEnd/>
            <a:tailEnd/>
          </a:ln>
        </p:spPr>
      </p:pic>
      <p:sp>
        <p:nvSpPr>
          <p:cNvPr id="9" name="Slide Number Placeholder 8"/>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100</a:t>
            </a:fld>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0" y="274638"/>
            <a:ext cx="9144000" cy="1143000"/>
          </a:xfrm>
        </p:spPr>
        <p:txBody>
          <a:bodyPr/>
          <a:lstStyle/>
          <a:p>
            <a:r>
              <a:rPr lang="en-US" altLang="en-US" sz="4000" b="1" dirty="0" smtClean="0">
                <a:latin typeface="Comic Sans MS" pitchFamily="66" charset="0"/>
              </a:rPr>
              <a:t>Reliability Target for Use of Measures with Individuals </a:t>
            </a:r>
          </a:p>
        </p:txBody>
      </p:sp>
      <p:sp>
        <p:nvSpPr>
          <p:cNvPr id="51203" name="Content Placeholder 2"/>
          <p:cNvSpPr>
            <a:spLocks noGrp="1"/>
          </p:cNvSpPr>
          <p:nvPr>
            <p:ph idx="1"/>
          </p:nvPr>
        </p:nvSpPr>
        <p:spPr>
          <a:xfrm>
            <a:off x="533400" y="1828800"/>
            <a:ext cx="8077200" cy="3505200"/>
          </a:xfrm>
        </p:spPr>
        <p:txBody>
          <a:bodyPr/>
          <a:lstStyle/>
          <a:p>
            <a:pPr eaLnBrk="1" hangingPunct="1">
              <a:buFont typeface="Wingdings" panose="05000000000000000000" pitchFamily="2" charset="2"/>
              <a:buChar char="§"/>
              <a:defRPr/>
            </a:pPr>
            <a:r>
              <a:rPr lang="en-US" dirty="0" smtClean="0">
                <a:latin typeface="Comic Sans MS" panose="030F0702030302020204" pitchFamily="66" charset="0"/>
              </a:rPr>
              <a:t>Reliability ranges from 0-1</a:t>
            </a:r>
          </a:p>
          <a:p>
            <a:pPr lvl="1" eaLnBrk="1" hangingPunct="1">
              <a:buFont typeface="Wingdings" panose="05000000000000000000" pitchFamily="2" charset="2"/>
              <a:buChar char="§"/>
              <a:defRPr/>
            </a:pPr>
            <a:r>
              <a:rPr lang="en-US" dirty="0" smtClean="0">
                <a:latin typeface="Comic Sans MS" panose="030F0702030302020204" pitchFamily="66" charset="0"/>
              </a:rPr>
              <a:t>0.90 or above is goal</a:t>
            </a:r>
          </a:p>
          <a:p>
            <a:pPr marL="584200" lvl="1">
              <a:spcBef>
                <a:spcPct val="0"/>
              </a:spcBef>
              <a:buFont typeface="Wingdings" panose="05000000000000000000" pitchFamily="2" charset="2"/>
              <a:buChar char="Ø"/>
              <a:tabLst>
                <a:tab pos="228600" algn="l"/>
                <a:tab pos="457200" algn="l"/>
                <a:tab pos="673100" algn="l"/>
              </a:tabLst>
              <a:defRPr/>
            </a:pPr>
            <a:r>
              <a:rPr lang="en-US" dirty="0" smtClean="0"/>
              <a:t>SEM = SD (1- reliability)</a:t>
            </a:r>
            <a:r>
              <a:rPr lang="en-US" baseline="30000" dirty="0" smtClean="0"/>
              <a:t>1/2</a:t>
            </a:r>
            <a:r>
              <a:rPr lang="en-US" dirty="0" smtClean="0"/>
              <a:t> </a:t>
            </a:r>
          </a:p>
          <a:p>
            <a:pPr marL="584200" lvl="1">
              <a:spcBef>
                <a:spcPct val="0"/>
              </a:spcBef>
              <a:buFont typeface="Wingdings" panose="05000000000000000000" pitchFamily="2" charset="2"/>
              <a:buChar char="Ø"/>
              <a:tabLst>
                <a:tab pos="228600" algn="l"/>
                <a:tab pos="457200" algn="l"/>
                <a:tab pos="673100" algn="l"/>
              </a:tabLst>
              <a:defRPr/>
            </a:pPr>
            <a:r>
              <a:rPr lang="en-US" dirty="0" smtClean="0"/>
              <a:t> 95% CI = true score +/- 1.96 x SEM</a:t>
            </a:r>
          </a:p>
          <a:p>
            <a:pPr marL="984250" lvl="2">
              <a:spcBef>
                <a:spcPct val="0"/>
              </a:spcBef>
              <a:buFont typeface="Wingdings" panose="05000000000000000000" pitchFamily="2" charset="2"/>
              <a:buChar char="Ø"/>
              <a:tabLst>
                <a:tab pos="228600" algn="l"/>
                <a:tab pos="457200" algn="l"/>
                <a:tab pos="673100" algn="l"/>
              </a:tabLst>
              <a:defRPr/>
            </a:pPr>
            <a:r>
              <a:rPr lang="en-US" dirty="0" smtClean="0"/>
              <a:t> if true z-score = 0, then CI: -.62 to +.62</a:t>
            </a:r>
          </a:p>
          <a:p>
            <a:pPr marL="1441450" lvl="3">
              <a:spcBef>
                <a:spcPct val="0"/>
              </a:spcBef>
              <a:buFont typeface="Wingdings" panose="05000000000000000000" pitchFamily="2" charset="2"/>
              <a:buChar char="Ø"/>
              <a:tabLst>
                <a:tab pos="228600" algn="l"/>
                <a:tab pos="457200" algn="l"/>
                <a:tab pos="673100" algn="l"/>
              </a:tabLst>
              <a:defRPr/>
            </a:pPr>
            <a:r>
              <a:rPr lang="en-US" dirty="0" smtClean="0"/>
              <a:t>Width of CI is 1.24 z-score units	</a:t>
            </a:r>
          </a:p>
          <a:p>
            <a:pPr>
              <a:defRPr/>
            </a:pPr>
            <a:endParaRPr lang="en-US" dirty="0" smtClean="0">
              <a:latin typeface="Comic Sans MS" panose="030F0702030302020204" pitchFamily="66" charset="0"/>
            </a:endParaRPr>
          </a:p>
          <a:p>
            <a:pPr>
              <a:defRPr/>
            </a:pPr>
            <a:r>
              <a:rPr lang="en-US" dirty="0" smtClean="0">
                <a:latin typeface="Comic Sans MS" panose="030F0702030302020204" pitchFamily="66" charset="0"/>
              </a:rPr>
              <a:t>Reliability = 0.90 when </a:t>
            </a:r>
            <a:r>
              <a:rPr lang="en-US" u="sng" dirty="0" smtClean="0">
                <a:latin typeface="Comic Sans MS" panose="030F0702030302020204" pitchFamily="66" charset="0"/>
              </a:rPr>
              <a:t>SE = 3.2 </a:t>
            </a:r>
          </a:p>
          <a:p>
            <a:pPr lvl="1">
              <a:defRPr/>
            </a:pPr>
            <a:r>
              <a:rPr lang="en-US" dirty="0" smtClean="0">
                <a:latin typeface="Comic Sans MS" panose="030F0702030302020204" pitchFamily="66" charset="0"/>
              </a:rPr>
              <a:t>T-scores (mean = 50, SD = 10)</a:t>
            </a:r>
          </a:p>
          <a:p>
            <a:pPr lvl="1">
              <a:defRPr/>
            </a:pPr>
            <a:r>
              <a:rPr lang="en-US" dirty="0" smtClean="0">
                <a:latin typeface="Comic Sans MS" panose="030F0702030302020204" pitchFamily="66" charset="0"/>
              </a:rPr>
              <a:t>Reliability = 1 – (SE/10)</a:t>
            </a:r>
            <a:r>
              <a:rPr lang="en-US" baseline="30000" dirty="0" smtClean="0">
                <a:latin typeface="Comic Sans MS" panose="030F0702030302020204" pitchFamily="66" charset="0"/>
              </a:rPr>
              <a:t>2</a:t>
            </a:r>
            <a:endParaRPr lang="en-US" dirty="0" smtClean="0">
              <a:latin typeface="Comic Sans MS" panose="030F0702030302020204" pitchFamily="66" charset="0"/>
            </a:endParaRPr>
          </a:p>
          <a:p>
            <a:pPr marL="914400" lvl="2" indent="0">
              <a:buFontTx/>
              <a:buNone/>
              <a:defRPr/>
            </a:pPr>
            <a:endParaRPr lang="en-US" dirty="0" smtClean="0">
              <a:latin typeface="Comic Sans MS" panose="030F0702030302020204" pitchFamily="66" charset="0"/>
            </a:endParaRPr>
          </a:p>
          <a:p>
            <a:pPr lvl="1">
              <a:defRPr/>
            </a:pPr>
            <a:endParaRPr lang="en-US" dirty="0" smtClean="0"/>
          </a:p>
          <a:p>
            <a:pPr lvl="1">
              <a:buFontTx/>
              <a:buNone/>
              <a:defRPr/>
            </a:pPr>
            <a:endParaRPr lang="en-US" dirty="0" smtClean="0"/>
          </a:p>
          <a:p>
            <a:pPr lvl="1">
              <a:buFontTx/>
              <a:buNone/>
              <a:defRPr/>
            </a:pPr>
            <a:r>
              <a:rPr lang="en-US" dirty="0" smtClean="0"/>
              <a:t>	</a:t>
            </a:r>
            <a:endParaRPr lang="en-US" baseline="30000" dirty="0" smtClean="0"/>
          </a:p>
          <a:p>
            <a:pPr>
              <a:defRPr/>
            </a:pPr>
            <a:endParaRPr lang="en-US" dirty="0" smtClean="0"/>
          </a:p>
          <a:p>
            <a:pPr>
              <a:defRPr/>
            </a:pPr>
            <a:endParaRPr lang="en-US" baseline="30000" dirty="0" smtClean="0"/>
          </a:p>
          <a:p>
            <a:pPr lvl="1">
              <a:buFontTx/>
              <a:buNone/>
              <a:defRPr/>
            </a:pPr>
            <a:endParaRPr lang="en-US" dirty="0" smtClean="0"/>
          </a:p>
        </p:txBody>
      </p:sp>
      <p:sp>
        <p:nvSpPr>
          <p:cNvPr id="104452" name="TextBox 1"/>
          <p:cNvSpPr txBox="1">
            <a:spLocks noChangeArrowheads="1"/>
          </p:cNvSpPr>
          <p:nvPr/>
        </p:nvSpPr>
        <p:spPr bwMode="auto">
          <a:xfrm>
            <a:off x="6781800" y="5453063"/>
            <a:ext cx="1990725" cy="584200"/>
          </a:xfrm>
          <a:prstGeom prst="rect">
            <a:avLst/>
          </a:prstGeom>
          <a:noFill/>
          <a:ln w="9525">
            <a:noFill/>
            <a:miter lim="800000"/>
            <a:headEnd/>
            <a:tailEnd/>
          </a:ln>
        </p:spPr>
        <p:txBody>
          <a:bodyPr wrap="none">
            <a:spAutoFit/>
          </a:bodyPr>
          <a:lstStyle/>
          <a:p>
            <a:r>
              <a:rPr lang="en-US" altLang="en-US" sz="2000"/>
              <a:t>T =</a:t>
            </a:r>
            <a:r>
              <a:rPr lang="en-US" altLang="en-US"/>
              <a:t> </a:t>
            </a:r>
            <a:r>
              <a:rPr lang="en-US" altLang="en-US" sz="2000"/>
              <a:t>50 + (z * 10)</a:t>
            </a:r>
          </a:p>
        </p:txBody>
      </p:sp>
      <p:sp>
        <p:nvSpPr>
          <p:cNvPr id="5" name="Slide Number Placeholder 4"/>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B7B15820-7770-43F5-A244-143AC7B56349}" type="slidenum">
              <a:rPr lang="en-US"/>
              <a:pPr>
                <a:defRPr/>
              </a:pPr>
              <a:t>102</a:t>
            </a:fld>
            <a:endParaRPr lang="en-US" dirty="0"/>
          </a:p>
        </p:txBody>
      </p:sp>
      <p:sp>
        <p:nvSpPr>
          <p:cNvPr id="101379" name="Title 1"/>
          <p:cNvSpPr>
            <a:spLocks noGrp="1"/>
          </p:cNvSpPr>
          <p:nvPr>
            <p:ph type="title"/>
          </p:nvPr>
        </p:nvSpPr>
        <p:spPr>
          <a:xfrm>
            <a:off x="0" y="274638"/>
            <a:ext cx="9258300" cy="1143000"/>
          </a:xfrm>
        </p:spPr>
        <p:txBody>
          <a:bodyPr/>
          <a:lstStyle/>
          <a:p>
            <a:r>
              <a:rPr lang="en-US" altLang="en-US" b="1" dirty="0" smtClean="0">
                <a:latin typeface="Comic Sans MS" pitchFamily="66" charset="0"/>
              </a:rPr>
              <a:t>Reliability and SEM</a:t>
            </a:r>
          </a:p>
        </p:txBody>
      </p:sp>
      <p:sp>
        <p:nvSpPr>
          <p:cNvPr id="30723" name="Content Placeholder 2"/>
          <p:cNvSpPr>
            <a:spLocks noGrp="1"/>
          </p:cNvSpPr>
          <p:nvPr>
            <p:ph idx="1"/>
          </p:nvPr>
        </p:nvSpPr>
        <p:spPr>
          <a:xfrm>
            <a:off x="457200" y="1524000"/>
            <a:ext cx="8077200" cy="3505200"/>
          </a:xfrm>
        </p:spPr>
        <p:txBody>
          <a:bodyPr/>
          <a:lstStyle/>
          <a:p>
            <a:pPr>
              <a:defRPr/>
            </a:pPr>
            <a:r>
              <a:rPr lang="en-US" dirty="0" smtClean="0">
                <a:latin typeface="Comic Sans MS" pitchFamily="66" charset="0"/>
              </a:rPr>
              <a:t>For z-scores  (mean = 0 and SD = 1):</a:t>
            </a:r>
          </a:p>
          <a:p>
            <a:pPr lvl="1">
              <a:defRPr/>
            </a:pPr>
            <a:r>
              <a:rPr lang="en-US" dirty="0" smtClean="0">
                <a:latin typeface="Comic Sans MS" pitchFamily="66" charset="0"/>
              </a:rPr>
              <a:t>Reliability = 1 – SE</a:t>
            </a:r>
            <a:r>
              <a:rPr lang="en-US" baseline="30000" dirty="0" smtClean="0">
                <a:latin typeface="Comic Sans MS" pitchFamily="66" charset="0"/>
              </a:rPr>
              <a:t>2 </a:t>
            </a:r>
            <a:endParaRPr lang="en-US" dirty="0" smtClean="0">
              <a:latin typeface="Comic Sans MS" pitchFamily="66" charset="0"/>
            </a:endParaRPr>
          </a:p>
          <a:p>
            <a:pPr lvl="1">
              <a:defRPr/>
            </a:pPr>
            <a:r>
              <a:rPr lang="en-US" dirty="0" smtClean="0">
                <a:latin typeface="Comic Sans MS" pitchFamily="66" charset="0"/>
              </a:rPr>
              <a:t>So reliability = </a:t>
            </a:r>
            <a:r>
              <a:rPr lang="en-US" b="1" dirty="0" smtClean="0">
                <a:latin typeface="Comic Sans MS" pitchFamily="66" charset="0"/>
              </a:rPr>
              <a:t>0.90</a:t>
            </a:r>
            <a:r>
              <a:rPr lang="en-US" dirty="0" smtClean="0">
                <a:latin typeface="Comic Sans MS" pitchFamily="66" charset="0"/>
              </a:rPr>
              <a:t> when SE = 0.32</a:t>
            </a:r>
          </a:p>
          <a:p>
            <a:pPr lvl="1">
              <a:defRPr/>
            </a:pPr>
            <a:endParaRPr lang="en-US" dirty="0">
              <a:latin typeface="Comic Sans MS" pitchFamily="66" charset="0"/>
            </a:endParaRPr>
          </a:p>
          <a:p>
            <a:pPr>
              <a:defRPr/>
            </a:pPr>
            <a:r>
              <a:rPr lang="en-US" dirty="0" smtClean="0">
                <a:latin typeface="Comic Sans MS" pitchFamily="66" charset="0"/>
              </a:rPr>
              <a:t>For T-scores  (mean = 50 and SD = 10):</a:t>
            </a:r>
          </a:p>
          <a:p>
            <a:pPr lvl="1">
              <a:defRPr/>
            </a:pPr>
            <a:r>
              <a:rPr lang="en-US" dirty="0" smtClean="0">
                <a:latin typeface="Comic Sans MS" pitchFamily="66" charset="0"/>
              </a:rPr>
              <a:t>Reliability = 1 – (SE/10)</a:t>
            </a:r>
            <a:r>
              <a:rPr lang="en-US" baseline="30000" dirty="0" smtClean="0">
                <a:latin typeface="Comic Sans MS" pitchFamily="66" charset="0"/>
              </a:rPr>
              <a:t>2</a:t>
            </a:r>
            <a:endParaRPr lang="en-US" dirty="0" smtClean="0">
              <a:latin typeface="Comic Sans MS" pitchFamily="66" charset="0"/>
            </a:endParaRPr>
          </a:p>
          <a:p>
            <a:pPr lvl="1">
              <a:defRPr/>
            </a:pPr>
            <a:r>
              <a:rPr lang="en-US" dirty="0" smtClean="0">
                <a:latin typeface="Comic Sans MS" pitchFamily="66" charset="0"/>
              </a:rPr>
              <a:t>So reliability = </a:t>
            </a:r>
            <a:r>
              <a:rPr lang="en-US" b="1" dirty="0" smtClean="0">
                <a:latin typeface="Comic Sans MS" pitchFamily="66" charset="0"/>
              </a:rPr>
              <a:t>0.90</a:t>
            </a:r>
            <a:r>
              <a:rPr lang="en-US" dirty="0" smtClean="0">
                <a:latin typeface="Comic Sans MS" pitchFamily="66" charset="0"/>
              </a:rPr>
              <a:t> when SE = 3.2</a:t>
            </a:r>
          </a:p>
          <a:p>
            <a:pPr lvl="1">
              <a:defRPr/>
            </a:pPr>
            <a:endParaRPr lang="en-US" dirty="0" smtClean="0"/>
          </a:p>
          <a:p>
            <a:pPr marL="457200" lvl="1" indent="0">
              <a:buFontTx/>
              <a:buNone/>
              <a:defRPr/>
            </a:pPr>
            <a:endParaRPr lang="en-US" dirty="0" smtClean="0"/>
          </a:p>
          <a:p>
            <a:pPr lvl="1">
              <a:buFontTx/>
              <a:buNone/>
              <a:defRPr/>
            </a:pPr>
            <a:r>
              <a:rPr lang="en-US" dirty="0" smtClean="0"/>
              <a:t>	</a:t>
            </a:r>
            <a:endParaRPr lang="en-US" baseline="30000" dirty="0" smtClean="0"/>
          </a:p>
          <a:p>
            <a:pPr>
              <a:defRPr/>
            </a:pPr>
            <a:endParaRPr lang="en-US" dirty="0" smtClean="0"/>
          </a:p>
          <a:p>
            <a:pPr>
              <a:defRPr/>
            </a:pPr>
            <a:endParaRPr lang="en-US" baseline="30000" dirty="0" smtClean="0"/>
          </a:p>
          <a:p>
            <a:pPr lvl="1">
              <a:buFontTx/>
              <a:buNone/>
              <a:defRPr/>
            </a:pPr>
            <a:endParaRPr lang="en-US"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28600" y="76200"/>
            <a:ext cx="8763000" cy="1143000"/>
          </a:xfrm>
        </p:spPr>
        <p:txBody>
          <a:bodyPr/>
          <a:lstStyle/>
          <a:p>
            <a:r>
              <a:rPr lang="en-US" altLang="en-US" sz="4000" b="1" dirty="0" smtClean="0">
                <a:latin typeface="Comic Sans MS" pitchFamily="66" charset="0"/>
              </a:rPr>
              <a:t>In the past 7 days … </a:t>
            </a:r>
          </a:p>
        </p:txBody>
      </p:sp>
      <p:sp>
        <p:nvSpPr>
          <p:cNvPr id="41987" name="Content Placeholder 2"/>
          <p:cNvSpPr>
            <a:spLocks noGrp="1"/>
          </p:cNvSpPr>
          <p:nvPr>
            <p:ph idx="1"/>
          </p:nvPr>
        </p:nvSpPr>
        <p:spPr>
          <a:xfrm>
            <a:off x="514350" y="1600200"/>
            <a:ext cx="7943850" cy="4525963"/>
          </a:xfrm>
        </p:spPr>
        <p:txBody>
          <a:bodyPr/>
          <a:lstStyle/>
          <a:p>
            <a:pPr marL="0" indent="0">
              <a:buFontTx/>
              <a:buNone/>
            </a:pPr>
            <a:r>
              <a:rPr lang="en-US" altLang="en-US" dirty="0" smtClean="0">
                <a:latin typeface="Comic Sans MS" pitchFamily="66" charset="0"/>
              </a:rPr>
              <a:t>I was grouchy </a:t>
            </a:r>
            <a:r>
              <a:rPr lang="en-US" altLang="en-US" dirty="0" smtClean="0">
                <a:solidFill>
                  <a:srgbClr val="FFC000"/>
                </a:solidFill>
                <a:latin typeface="Comic Sans MS" pitchFamily="66" charset="0"/>
              </a:rPr>
              <a:t>[1</a:t>
            </a:r>
            <a:r>
              <a:rPr lang="en-US" altLang="en-US" baseline="30000" dirty="0" smtClean="0">
                <a:solidFill>
                  <a:srgbClr val="FFC000"/>
                </a:solidFill>
                <a:latin typeface="Comic Sans MS" pitchFamily="66" charset="0"/>
              </a:rPr>
              <a:t>st</a:t>
            </a:r>
            <a:r>
              <a:rPr lang="en-US" altLang="en-US" dirty="0" smtClean="0">
                <a:solidFill>
                  <a:srgbClr val="FFC000"/>
                </a:solidFill>
                <a:latin typeface="Comic Sans MS" pitchFamily="66" charset="0"/>
              </a:rPr>
              <a:t> question]</a:t>
            </a:r>
          </a:p>
          <a:p>
            <a:pPr lvl="1"/>
            <a:r>
              <a:rPr lang="en-US" altLang="en-US" dirty="0" smtClean="0">
                <a:latin typeface="Comic Sans MS" pitchFamily="66" charset="0"/>
              </a:rPr>
              <a:t>Never                            [39]</a:t>
            </a:r>
          </a:p>
          <a:p>
            <a:pPr lvl="1"/>
            <a:r>
              <a:rPr lang="en-US" altLang="en-US" dirty="0" smtClean="0">
                <a:latin typeface="Comic Sans MS" pitchFamily="66" charset="0"/>
              </a:rPr>
              <a:t>Rarely                            [48]</a:t>
            </a:r>
          </a:p>
          <a:p>
            <a:pPr lvl="1"/>
            <a:r>
              <a:rPr lang="en-US" altLang="en-US" dirty="0" smtClean="0">
                <a:latin typeface="Comic Sans MS" pitchFamily="66" charset="0"/>
              </a:rPr>
              <a:t>Sometimes                     [56]</a:t>
            </a:r>
          </a:p>
          <a:p>
            <a:pPr lvl="1"/>
            <a:r>
              <a:rPr lang="en-US" altLang="en-US" dirty="0" smtClean="0">
                <a:latin typeface="Comic Sans MS" pitchFamily="66" charset="0"/>
              </a:rPr>
              <a:t>Often                             [64]</a:t>
            </a:r>
          </a:p>
          <a:p>
            <a:pPr lvl="1"/>
            <a:r>
              <a:rPr lang="en-US" altLang="en-US" dirty="0" smtClean="0">
                <a:latin typeface="Comic Sans MS" pitchFamily="66" charset="0"/>
              </a:rPr>
              <a:t>Always                            [72]</a:t>
            </a:r>
          </a:p>
          <a:p>
            <a:pPr marL="0" indent="0">
              <a:buFontTx/>
              <a:buNone/>
            </a:pPr>
            <a:endParaRPr lang="en-US" altLang="en-US" dirty="0" smtClean="0">
              <a:latin typeface="Comic Sans MS" pitchFamily="66" charset="0"/>
            </a:endParaRPr>
          </a:p>
          <a:p>
            <a:pPr marL="0" indent="0">
              <a:buFontTx/>
              <a:buNone/>
            </a:pPr>
            <a:r>
              <a:rPr lang="en-US" altLang="en-US" dirty="0" smtClean="0">
                <a:latin typeface="Comic Sans MS" pitchFamily="66" charset="0"/>
              </a:rPr>
              <a:t>Estimated Anger = 56.1  </a:t>
            </a:r>
          </a:p>
          <a:p>
            <a:pPr marL="0" indent="0">
              <a:buFontTx/>
              <a:buNone/>
            </a:pPr>
            <a:r>
              <a:rPr lang="en-US" altLang="en-US" dirty="0" smtClean="0">
                <a:latin typeface="Comic Sans MS" pitchFamily="66" charset="0"/>
              </a:rPr>
              <a:t>SE = 5.7 (rel. = 0.68)</a:t>
            </a:r>
          </a:p>
        </p:txBody>
      </p:sp>
      <p:sp>
        <p:nvSpPr>
          <p:cNvPr id="4" name="Slide Number Placeholder 3"/>
          <p:cNvSpPr>
            <a:spLocks noGrp="1"/>
          </p:cNvSpPr>
          <p:nvPr>
            <p:ph type="sldNum" sz="quarter" idx="12"/>
          </p:nvPr>
        </p:nvSpPr>
        <p:spPr>
          <a:xfrm>
            <a:off x="6591300" y="6245225"/>
            <a:ext cx="2400300" cy="476250"/>
          </a:xfrm>
        </p:spPr>
        <p:txBody>
          <a:bodyPr/>
          <a:lstStyle/>
          <a:p>
            <a:pPr>
              <a:defRPr/>
            </a:pPr>
            <a:fld id="{0C5144EA-161E-419D-B606-46724030BA3B}" type="slidenum">
              <a:rPr lang="en-US" smtClean="0"/>
              <a:pPr>
                <a:defRPr/>
              </a:pPr>
              <a:t>103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76200" y="0"/>
            <a:ext cx="9258300" cy="1143000"/>
          </a:xfrm>
        </p:spPr>
        <p:txBody>
          <a:bodyPr/>
          <a:lstStyle/>
          <a:p>
            <a:r>
              <a:rPr lang="en-US" altLang="en-US" b="1" dirty="0" smtClean="0">
                <a:latin typeface="Comic Sans MS" pitchFamily="66" charset="0"/>
              </a:rPr>
              <a:t>In the past 7 days …</a:t>
            </a:r>
          </a:p>
        </p:txBody>
      </p:sp>
      <p:sp>
        <p:nvSpPr>
          <p:cNvPr id="41987" name="Content Placeholder 2"/>
          <p:cNvSpPr>
            <a:spLocks noGrp="1"/>
          </p:cNvSpPr>
          <p:nvPr>
            <p:ph idx="1"/>
          </p:nvPr>
        </p:nvSpPr>
        <p:spPr>
          <a:xfrm>
            <a:off x="609600" y="1219200"/>
            <a:ext cx="7467600" cy="3429000"/>
          </a:xfrm>
        </p:spPr>
        <p:txBody>
          <a:bodyPr/>
          <a:lstStyle/>
          <a:p>
            <a:pPr marL="0" indent="0">
              <a:buFontTx/>
              <a:buNone/>
            </a:pPr>
            <a:r>
              <a:rPr lang="en-US" altLang="en-US" dirty="0" smtClean="0">
                <a:latin typeface="Comic Sans MS" pitchFamily="66" charset="0"/>
              </a:rPr>
              <a:t>I felt like I was ready to explode </a:t>
            </a:r>
          </a:p>
          <a:p>
            <a:pPr marL="0" indent="0">
              <a:buFontTx/>
              <a:buNone/>
            </a:pPr>
            <a:r>
              <a:rPr lang="en-US" altLang="en-US" dirty="0" smtClean="0">
                <a:solidFill>
                  <a:srgbClr val="FFC000"/>
                </a:solidFill>
                <a:latin typeface="Comic Sans MS" pitchFamily="66" charset="0"/>
              </a:rPr>
              <a:t>[2</a:t>
            </a:r>
            <a:r>
              <a:rPr lang="en-US" altLang="en-US" baseline="30000" dirty="0" smtClean="0">
                <a:solidFill>
                  <a:srgbClr val="FFC000"/>
                </a:solidFill>
                <a:latin typeface="Comic Sans MS" pitchFamily="66" charset="0"/>
              </a:rPr>
              <a:t>nd</a:t>
            </a:r>
            <a:r>
              <a:rPr lang="en-US" altLang="en-US" dirty="0" smtClean="0">
                <a:solidFill>
                  <a:srgbClr val="FFC000"/>
                </a:solidFill>
                <a:latin typeface="Comic Sans MS" pitchFamily="66" charset="0"/>
              </a:rPr>
              <a:t>  question]</a:t>
            </a:r>
            <a:endParaRPr lang="en-US" altLang="en-US" dirty="0" smtClean="0">
              <a:latin typeface="Comic Sans MS" pitchFamily="66" charset="0"/>
            </a:endParaRPr>
          </a:p>
          <a:p>
            <a:pPr lvl="1"/>
            <a:r>
              <a:rPr lang="en-US" altLang="en-US" dirty="0" smtClean="0">
                <a:latin typeface="Comic Sans MS" pitchFamily="66" charset="0"/>
              </a:rPr>
              <a:t>Never</a:t>
            </a:r>
          </a:p>
          <a:p>
            <a:pPr lvl="1"/>
            <a:r>
              <a:rPr lang="en-US" altLang="en-US" dirty="0" smtClean="0">
                <a:latin typeface="Comic Sans MS" pitchFamily="66" charset="0"/>
              </a:rPr>
              <a:t>Rarely</a:t>
            </a:r>
          </a:p>
          <a:p>
            <a:pPr lvl="1"/>
            <a:r>
              <a:rPr lang="en-US" altLang="en-US" dirty="0" smtClean="0">
                <a:latin typeface="Comic Sans MS" pitchFamily="66" charset="0"/>
              </a:rPr>
              <a:t>Sometimes</a:t>
            </a:r>
          </a:p>
          <a:p>
            <a:pPr lvl="1"/>
            <a:r>
              <a:rPr lang="en-US" altLang="en-US" dirty="0" smtClean="0">
                <a:latin typeface="Comic Sans MS" pitchFamily="66" charset="0"/>
              </a:rPr>
              <a:t>Often</a:t>
            </a:r>
          </a:p>
          <a:p>
            <a:pPr lvl="1"/>
            <a:r>
              <a:rPr lang="en-US" altLang="en-US" dirty="0" smtClean="0">
                <a:latin typeface="Comic Sans MS" pitchFamily="66" charset="0"/>
              </a:rPr>
              <a:t>Always</a:t>
            </a:r>
          </a:p>
          <a:p>
            <a:pPr marL="0" indent="0">
              <a:buFontTx/>
              <a:buNone/>
            </a:pPr>
            <a:endParaRPr lang="en-US" altLang="en-US" dirty="0" smtClean="0">
              <a:latin typeface="Comic Sans MS" pitchFamily="66" charset="0"/>
            </a:endParaRPr>
          </a:p>
          <a:p>
            <a:pPr marL="0" indent="0">
              <a:buFontTx/>
              <a:buNone/>
            </a:pPr>
            <a:r>
              <a:rPr lang="en-US" altLang="en-US" dirty="0" smtClean="0">
                <a:latin typeface="Comic Sans MS" pitchFamily="66" charset="0"/>
              </a:rPr>
              <a:t>Estimated Anger = 51.9  </a:t>
            </a:r>
          </a:p>
          <a:p>
            <a:pPr marL="0" indent="0">
              <a:buFontTx/>
              <a:buNone/>
            </a:pPr>
            <a:r>
              <a:rPr lang="en-US" altLang="en-US" dirty="0" smtClean="0">
                <a:latin typeface="Comic Sans MS" pitchFamily="66" charset="0"/>
              </a:rPr>
              <a:t>SE = 4.8 (rel. = 0.77)</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104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41987">
                                            <p:txEl>
                                              <p:pRg st="2" end="2"/>
                                            </p:txEl>
                                          </p:spTgt>
                                        </p:tgtEl>
                                        <p:attrNameLst>
                                          <p:attrName>style.visibility</p:attrName>
                                        </p:attrNameLst>
                                      </p:cBhvr>
                                      <p:to>
                                        <p:strVal val="visible"/>
                                      </p:to>
                                    </p:set>
                                    <p:animEffect transition="in" filter="fade">
                                      <p:cBhvr>
                                        <p:cTn id="25" dur="2000"/>
                                        <p:tgtEl>
                                          <p:spTgt spid="41987">
                                            <p:txEl>
                                              <p:pRg st="2" end="2"/>
                                            </p:txEl>
                                          </p:spTgt>
                                        </p:tgtEl>
                                      </p:cBhvr>
                                    </p:animEffect>
                                    <p:anim calcmode="lin" valueType="num">
                                      <p:cBhvr>
                                        <p:cTn id="26"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274638"/>
            <a:ext cx="9258300" cy="1143000"/>
          </a:xfrm>
        </p:spPr>
        <p:txBody>
          <a:bodyPr/>
          <a:lstStyle/>
          <a:p>
            <a:r>
              <a:rPr lang="en-US" altLang="en-US" b="1" dirty="0" smtClean="0">
                <a:latin typeface="Comic Sans MS" pitchFamily="66" charset="0"/>
              </a:rPr>
              <a:t>In the past 7 days …</a:t>
            </a:r>
          </a:p>
        </p:txBody>
      </p:sp>
      <p:sp>
        <p:nvSpPr>
          <p:cNvPr id="41987" name="Content Placeholder 2"/>
          <p:cNvSpPr>
            <a:spLocks noGrp="1"/>
          </p:cNvSpPr>
          <p:nvPr>
            <p:ph idx="1"/>
          </p:nvPr>
        </p:nvSpPr>
        <p:spPr/>
        <p:txBody>
          <a:bodyPr/>
          <a:lstStyle/>
          <a:p>
            <a:pPr marL="0" indent="0">
              <a:buFontTx/>
              <a:buNone/>
            </a:pPr>
            <a:r>
              <a:rPr lang="en-US" altLang="en-US" dirty="0" smtClean="0">
                <a:latin typeface="Comic Sans MS" pitchFamily="66" charset="0"/>
              </a:rPr>
              <a:t>I felt angry </a:t>
            </a:r>
            <a:r>
              <a:rPr lang="en-US" altLang="en-US" dirty="0" smtClean="0">
                <a:solidFill>
                  <a:srgbClr val="FFC000"/>
                </a:solidFill>
                <a:latin typeface="Comic Sans MS" pitchFamily="66" charset="0"/>
              </a:rPr>
              <a:t>[3</a:t>
            </a:r>
            <a:r>
              <a:rPr lang="en-US" altLang="en-US" baseline="30000" dirty="0" smtClean="0">
                <a:solidFill>
                  <a:srgbClr val="FFC000"/>
                </a:solidFill>
                <a:latin typeface="Comic Sans MS" pitchFamily="66" charset="0"/>
              </a:rPr>
              <a:t>rd</a:t>
            </a:r>
            <a:r>
              <a:rPr lang="en-US" altLang="en-US" dirty="0" smtClean="0">
                <a:solidFill>
                  <a:srgbClr val="FFC000"/>
                </a:solidFill>
                <a:latin typeface="Comic Sans MS" pitchFamily="66" charset="0"/>
              </a:rPr>
              <a:t> question]</a:t>
            </a:r>
            <a:endParaRPr lang="en-US" altLang="en-US" dirty="0" smtClean="0">
              <a:latin typeface="Comic Sans MS" pitchFamily="66" charset="0"/>
            </a:endParaRPr>
          </a:p>
          <a:p>
            <a:pPr lvl="1"/>
            <a:r>
              <a:rPr lang="en-US" altLang="en-US" dirty="0" smtClean="0">
                <a:latin typeface="Comic Sans MS" pitchFamily="66" charset="0"/>
              </a:rPr>
              <a:t>Never</a:t>
            </a:r>
          </a:p>
          <a:p>
            <a:pPr lvl="1"/>
            <a:r>
              <a:rPr lang="en-US" altLang="en-US" dirty="0" smtClean="0">
                <a:latin typeface="Comic Sans MS" pitchFamily="66" charset="0"/>
              </a:rPr>
              <a:t>Rarely</a:t>
            </a:r>
          </a:p>
          <a:p>
            <a:pPr lvl="1"/>
            <a:r>
              <a:rPr lang="en-US" altLang="en-US" dirty="0" smtClean="0">
                <a:latin typeface="Comic Sans MS" pitchFamily="66" charset="0"/>
              </a:rPr>
              <a:t>Sometimes</a:t>
            </a:r>
          </a:p>
          <a:p>
            <a:pPr lvl="1"/>
            <a:r>
              <a:rPr lang="en-US" altLang="en-US" dirty="0" smtClean="0">
                <a:latin typeface="Comic Sans MS" pitchFamily="66" charset="0"/>
              </a:rPr>
              <a:t>Often</a:t>
            </a:r>
          </a:p>
          <a:p>
            <a:pPr lvl="1"/>
            <a:r>
              <a:rPr lang="en-US" altLang="en-US" dirty="0" smtClean="0">
                <a:latin typeface="Comic Sans MS" pitchFamily="66" charset="0"/>
              </a:rPr>
              <a:t>Always</a:t>
            </a:r>
          </a:p>
          <a:p>
            <a:pPr lvl="1"/>
            <a:endParaRPr lang="en-US" altLang="en-US" dirty="0" smtClean="0">
              <a:latin typeface="Comic Sans MS" pitchFamily="66" charset="0"/>
            </a:endParaRPr>
          </a:p>
          <a:p>
            <a:pPr marL="0" indent="0">
              <a:buFontTx/>
              <a:buNone/>
            </a:pPr>
            <a:r>
              <a:rPr lang="en-US" altLang="en-US" dirty="0" smtClean="0">
                <a:latin typeface="Comic Sans MS" pitchFamily="66" charset="0"/>
              </a:rPr>
              <a:t>Estimated Anger = 50.5  </a:t>
            </a:r>
          </a:p>
          <a:p>
            <a:pPr marL="0" indent="0">
              <a:buFontTx/>
              <a:buNone/>
            </a:pPr>
            <a:r>
              <a:rPr lang="en-US" altLang="en-US" dirty="0" smtClean="0">
                <a:latin typeface="Comic Sans MS" pitchFamily="66" charset="0"/>
              </a:rPr>
              <a:t>SE = 3.9 (rel. = 0.85)</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105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76200"/>
            <a:ext cx="9258300" cy="1143000"/>
          </a:xfrm>
        </p:spPr>
        <p:txBody>
          <a:bodyPr/>
          <a:lstStyle/>
          <a:p>
            <a:r>
              <a:rPr lang="en-US" altLang="en-US" b="1" dirty="0" smtClean="0">
                <a:latin typeface="Comic Sans MS" pitchFamily="66" charset="0"/>
              </a:rPr>
              <a:t>In the past 7 days …</a:t>
            </a:r>
          </a:p>
        </p:txBody>
      </p:sp>
      <p:sp>
        <p:nvSpPr>
          <p:cNvPr id="41987" name="Content Placeholder 2"/>
          <p:cNvSpPr>
            <a:spLocks noGrp="1"/>
          </p:cNvSpPr>
          <p:nvPr>
            <p:ph idx="1"/>
          </p:nvPr>
        </p:nvSpPr>
        <p:spPr>
          <a:xfrm>
            <a:off x="685800" y="1295400"/>
            <a:ext cx="7391400" cy="5029200"/>
          </a:xfrm>
        </p:spPr>
        <p:txBody>
          <a:bodyPr/>
          <a:lstStyle/>
          <a:p>
            <a:pPr marL="0" indent="0">
              <a:buFontTx/>
              <a:buNone/>
            </a:pPr>
            <a:r>
              <a:rPr lang="en-US" altLang="en-US" dirty="0" smtClean="0">
                <a:latin typeface="Comic Sans MS" pitchFamily="66" charset="0"/>
              </a:rPr>
              <a:t>I felt angrier than I thought I should </a:t>
            </a:r>
            <a:r>
              <a:rPr lang="en-US" altLang="en-US" dirty="0" smtClean="0">
                <a:solidFill>
                  <a:srgbClr val="FFC000"/>
                </a:solidFill>
                <a:latin typeface="Comic Sans MS" pitchFamily="66" charset="0"/>
              </a:rPr>
              <a:t>[4</a:t>
            </a:r>
            <a:r>
              <a:rPr lang="en-US" altLang="en-US" baseline="30000" dirty="0" smtClean="0">
                <a:solidFill>
                  <a:srgbClr val="FFC000"/>
                </a:solidFill>
                <a:latin typeface="Comic Sans MS" pitchFamily="66" charset="0"/>
              </a:rPr>
              <a:t>th</a:t>
            </a:r>
            <a:r>
              <a:rPr lang="en-US" altLang="en-US" dirty="0" smtClean="0">
                <a:solidFill>
                  <a:srgbClr val="FFC000"/>
                </a:solidFill>
                <a:latin typeface="Comic Sans MS" pitchFamily="66" charset="0"/>
              </a:rPr>
              <a:t> question]</a:t>
            </a:r>
          </a:p>
          <a:p>
            <a:pPr marL="0" indent="0">
              <a:buFontTx/>
              <a:buNone/>
            </a:pPr>
            <a:r>
              <a:rPr lang="en-US" altLang="en-US" dirty="0" smtClean="0">
                <a:latin typeface="Comic Sans MS" pitchFamily="66" charset="0"/>
              </a:rPr>
              <a:t>    - </a:t>
            </a:r>
            <a:r>
              <a:rPr lang="en-US" altLang="en-US" sz="2800" dirty="0" smtClean="0">
                <a:latin typeface="Comic Sans MS" pitchFamily="66" charset="0"/>
              </a:rPr>
              <a:t>Never</a:t>
            </a:r>
          </a:p>
          <a:p>
            <a:pPr lvl="1"/>
            <a:r>
              <a:rPr lang="en-US" altLang="en-US" dirty="0" smtClean="0">
                <a:latin typeface="Comic Sans MS" pitchFamily="66" charset="0"/>
              </a:rPr>
              <a:t>Rarely</a:t>
            </a:r>
          </a:p>
          <a:p>
            <a:pPr lvl="1"/>
            <a:r>
              <a:rPr lang="en-US" altLang="en-US" dirty="0" smtClean="0">
                <a:latin typeface="Comic Sans MS" pitchFamily="66" charset="0"/>
              </a:rPr>
              <a:t>Sometimes</a:t>
            </a:r>
          </a:p>
          <a:p>
            <a:pPr lvl="1"/>
            <a:r>
              <a:rPr lang="en-US" altLang="en-US" dirty="0" smtClean="0">
                <a:latin typeface="Comic Sans MS" pitchFamily="66" charset="0"/>
              </a:rPr>
              <a:t>Often</a:t>
            </a:r>
          </a:p>
          <a:p>
            <a:pPr lvl="1"/>
            <a:r>
              <a:rPr lang="en-US" altLang="en-US" dirty="0" smtClean="0">
                <a:latin typeface="Comic Sans MS" pitchFamily="66" charset="0"/>
              </a:rPr>
              <a:t>Always</a:t>
            </a:r>
          </a:p>
          <a:p>
            <a:pPr lvl="1"/>
            <a:endParaRPr lang="en-US" altLang="en-US" dirty="0" smtClean="0">
              <a:latin typeface="Comic Sans MS" pitchFamily="66" charset="0"/>
            </a:endParaRPr>
          </a:p>
          <a:p>
            <a:pPr marL="0" indent="0">
              <a:buFontTx/>
              <a:buNone/>
            </a:pPr>
            <a:r>
              <a:rPr lang="en-US" altLang="en-US" dirty="0" smtClean="0">
                <a:latin typeface="Comic Sans MS" pitchFamily="66" charset="0"/>
              </a:rPr>
              <a:t>Estimated Anger = 48.8  </a:t>
            </a:r>
          </a:p>
          <a:p>
            <a:pPr marL="0" indent="0">
              <a:buFontTx/>
              <a:buNone/>
            </a:pPr>
            <a:r>
              <a:rPr lang="en-US" altLang="en-US" dirty="0" smtClean="0">
                <a:latin typeface="Comic Sans MS" pitchFamily="66" charset="0"/>
              </a:rPr>
              <a:t>SE = 3.6 (rel. = 0.87)</a:t>
            </a:r>
          </a:p>
        </p:txBody>
      </p:sp>
      <p:sp>
        <p:nvSpPr>
          <p:cNvPr id="4" name="Slide Number Placeholder 3"/>
          <p:cNvSpPr>
            <a:spLocks noGrp="1"/>
          </p:cNvSpPr>
          <p:nvPr>
            <p:ph type="sldNum" sz="quarter" idx="12"/>
          </p:nvPr>
        </p:nvSpPr>
        <p:spPr>
          <a:xfrm>
            <a:off x="6648450" y="6245225"/>
            <a:ext cx="2400300" cy="476250"/>
          </a:xfrm>
        </p:spPr>
        <p:txBody>
          <a:bodyPr/>
          <a:lstStyle/>
          <a:p>
            <a:pPr>
              <a:defRPr/>
            </a:pPr>
            <a:fld id="{0C5144EA-161E-419D-B606-46724030BA3B}" type="slidenum">
              <a:rPr lang="en-US" smtClean="0"/>
              <a:pPr>
                <a:defRPr/>
              </a:pPr>
              <a:t>106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1" end="1"/>
                                            </p:txEl>
                                          </p:spTgt>
                                        </p:tgtEl>
                                        <p:attrNameLst>
                                          <p:attrName>style.visibility</p:attrName>
                                        </p:attrNameLst>
                                      </p:cBhvr>
                                      <p:to>
                                        <p:strVal val="visible"/>
                                      </p:to>
                                    </p:set>
                                    <p:animEffect transition="in" filter="fade">
                                      <p:cBhvr>
                                        <p:cTn id="21" dur="2000"/>
                                        <p:tgtEl>
                                          <p:spTgt spid="41987">
                                            <p:txEl>
                                              <p:pRg st="1" end="1"/>
                                            </p:txEl>
                                          </p:spTgt>
                                        </p:tgtEl>
                                      </p:cBhvr>
                                    </p:animEffect>
                                    <p:anim calcmode="lin" valueType="num">
                                      <p:cBhvr>
                                        <p:cTn id="22" dur="2000" fill="hold"/>
                                        <p:tgtEl>
                                          <p:spTgt spid="41987">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0" y="152400"/>
            <a:ext cx="9144000" cy="1143000"/>
          </a:xfrm>
        </p:spPr>
        <p:txBody>
          <a:bodyPr/>
          <a:lstStyle/>
          <a:p>
            <a:r>
              <a:rPr lang="en-US" altLang="en-US" sz="4000" b="1" dirty="0" smtClean="0">
                <a:latin typeface="Comic Sans MS" pitchFamily="66" charset="0"/>
              </a:rPr>
              <a:t>In the past 7 days …</a:t>
            </a:r>
          </a:p>
        </p:txBody>
      </p:sp>
      <p:sp>
        <p:nvSpPr>
          <p:cNvPr id="41987" name="Content Placeholder 2"/>
          <p:cNvSpPr>
            <a:spLocks noGrp="1"/>
          </p:cNvSpPr>
          <p:nvPr>
            <p:ph idx="1"/>
          </p:nvPr>
        </p:nvSpPr>
        <p:spPr>
          <a:xfrm>
            <a:off x="742950" y="1447800"/>
            <a:ext cx="7943850" cy="4525963"/>
          </a:xfrm>
        </p:spPr>
        <p:txBody>
          <a:bodyPr/>
          <a:lstStyle/>
          <a:p>
            <a:pPr marL="0" indent="0">
              <a:buFontTx/>
              <a:buNone/>
            </a:pPr>
            <a:r>
              <a:rPr lang="en-US" altLang="en-US" dirty="0" smtClean="0">
                <a:latin typeface="Comic Sans MS" pitchFamily="66" charset="0"/>
              </a:rPr>
              <a:t>I felt annoyed </a:t>
            </a:r>
            <a:r>
              <a:rPr lang="en-US" altLang="en-US" dirty="0" smtClean="0">
                <a:solidFill>
                  <a:srgbClr val="FFC000"/>
                </a:solidFill>
                <a:latin typeface="Comic Sans MS" pitchFamily="66" charset="0"/>
              </a:rPr>
              <a:t>[5</a:t>
            </a:r>
            <a:r>
              <a:rPr lang="en-US" altLang="en-US" baseline="30000" dirty="0" smtClean="0">
                <a:solidFill>
                  <a:srgbClr val="FFC000"/>
                </a:solidFill>
                <a:latin typeface="Comic Sans MS" pitchFamily="66" charset="0"/>
              </a:rPr>
              <a:t>th</a:t>
            </a:r>
            <a:r>
              <a:rPr lang="en-US" altLang="en-US" dirty="0" smtClean="0">
                <a:solidFill>
                  <a:srgbClr val="FFC000"/>
                </a:solidFill>
                <a:latin typeface="Comic Sans MS" pitchFamily="66" charset="0"/>
              </a:rPr>
              <a:t> question]</a:t>
            </a:r>
            <a:endParaRPr lang="en-US" altLang="en-US" dirty="0" smtClean="0">
              <a:latin typeface="Comic Sans MS" pitchFamily="66" charset="0"/>
            </a:endParaRPr>
          </a:p>
          <a:p>
            <a:pPr lvl="1"/>
            <a:r>
              <a:rPr lang="en-US" altLang="en-US" dirty="0" smtClean="0">
                <a:latin typeface="Comic Sans MS" pitchFamily="66" charset="0"/>
              </a:rPr>
              <a:t>Never</a:t>
            </a:r>
          </a:p>
          <a:p>
            <a:pPr lvl="1"/>
            <a:r>
              <a:rPr lang="en-US" altLang="en-US" dirty="0" smtClean="0">
                <a:latin typeface="Comic Sans MS" pitchFamily="66" charset="0"/>
              </a:rPr>
              <a:t>Rarely</a:t>
            </a:r>
          </a:p>
          <a:p>
            <a:pPr lvl="1"/>
            <a:r>
              <a:rPr lang="en-US" altLang="en-US" dirty="0" smtClean="0">
                <a:latin typeface="Comic Sans MS" pitchFamily="66" charset="0"/>
              </a:rPr>
              <a:t>Sometimes</a:t>
            </a:r>
          </a:p>
          <a:p>
            <a:pPr lvl="1"/>
            <a:r>
              <a:rPr lang="en-US" altLang="en-US" dirty="0" smtClean="0">
                <a:latin typeface="Comic Sans MS" pitchFamily="66" charset="0"/>
              </a:rPr>
              <a:t>Often</a:t>
            </a:r>
          </a:p>
          <a:p>
            <a:pPr lvl="1"/>
            <a:r>
              <a:rPr lang="en-US" altLang="en-US" dirty="0" smtClean="0">
                <a:latin typeface="Comic Sans MS" pitchFamily="66" charset="0"/>
              </a:rPr>
              <a:t>Always</a:t>
            </a:r>
          </a:p>
          <a:p>
            <a:pPr marL="0" indent="0"/>
            <a:endParaRPr lang="en-US" altLang="en-US" dirty="0" smtClean="0">
              <a:latin typeface="Comic Sans MS" pitchFamily="66" charset="0"/>
            </a:endParaRPr>
          </a:p>
          <a:p>
            <a:pPr marL="0" indent="0">
              <a:buFontTx/>
              <a:buNone/>
            </a:pPr>
            <a:r>
              <a:rPr lang="en-US" altLang="en-US" dirty="0" smtClean="0">
                <a:latin typeface="Comic Sans MS" pitchFamily="66" charset="0"/>
              </a:rPr>
              <a:t>Estimated Anger = 50.1  </a:t>
            </a:r>
          </a:p>
          <a:p>
            <a:pPr marL="0" indent="0">
              <a:buFontTx/>
              <a:buNone/>
            </a:pPr>
            <a:r>
              <a:rPr lang="en-US" altLang="en-US" dirty="0" smtClean="0">
                <a:latin typeface="Comic Sans MS" pitchFamily="66" charset="0"/>
              </a:rPr>
              <a:t>SE = 3.2 (rel. = 0.90)</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107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7">
                                            <p:txEl>
                                              <p:pRg st="8" end="8"/>
                                            </p:txEl>
                                          </p:spTgt>
                                        </p:tgtEl>
                                        <p:attrNameLst>
                                          <p:attrName>style.visibility</p:attrName>
                                        </p:attrNameLst>
                                      </p:cBhvr>
                                      <p:to>
                                        <p:strVal val="visible"/>
                                      </p:to>
                                    </p:set>
                                    <p:anim calcmode="lin" valueType="num">
                                      <p:cBhvr additive="base">
                                        <p:cTn id="37"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14300" y="76200"/>
            <a:ext cx="9258300" cy="1143000"/>
          </a:xfrm>
        </p:spPr>
        <p:txBody>
          <a:bodyPr/>
          <a:lstStyle/>
          <a:p>
            <a:r>
              <a:rPr lang="en-US" altLang="en-US" b="1" dirty="0" smtClean="0">
                <a:latin typeface="Comic Sans MS" pitchFamily="66" charset="0"/>
              </a:rPr>
              <a:t>In the past 7 days …</a:t>
            </a:r>
          </a:p>
        </p:txBody>
      </p:sp>
      <p:sp>
        <p:nvSpPr>
          <p:cNvPr id="41987" name="Content Placeholder 2"/>
          <p:cNvSpPr>
            <a:spLocks noGrp="1"/>
          </p:cNvSpPr>
          <p:nvPr>
            <p:ph idx="1"/>
          </p:nvPr>
        </p:nvSpPr>
        <p:spPr>
          <a:xfrm>
            <a:off x="685800" y="1371600"/>
            <a:ext cx="7620000" cy="5105400"/>
          </a:xfrm>
        </p:spPr>
        <p:txBody>
          <a:bodyPr/>
          <a:lstStyle/>
          <a:p>
            <a:pPr marL="0" indent="0">
              <a:buFontTx/>
              <a:buNone/>
            </a:pPr>
            <a:r>
              <a:rPr lang="en-US" altLang="en-US" dirty="0" smtClean="0">
                <a:latin typeface="Comic Sans MS" pitchFamily="66" charset="0"/>
              </a:rPr>
              <a:t>I made myself angry about something just by thinking about it. </a:t>
            </a:r>
            <a:r>
              <a:rPr lang="en-US" altLang="en-US" dirty="0" smtClean="0">
                <a:solidFill>
                  <a:srgbClr val="FFC000"/>
                </a:solidFill>
                <a:latin typeface="Comic Sans MS" pitchFamily="66" charset="0"/>
              </a:rPr>
              <a:t>[6</a:t>
            </a:r>
            <a:r>
              <a:rPr lang="en-US" altLang="en-US" baseline="30000" dirty="0" smtClean="0">
                <a:solidFill>
                  <a:srgbClr val="FFC000"/>
                </a:solidFill>
                <a:latin typeface="Comic Sans MS" pitchFamily="66" charset="0"/>
              </a:rPr>
              <a:t>th</a:t>
            </a:r>
            <a:r>
              <a:rPr lang="en-US" altLang="en-US" dirty="0" smtClean="0">
                <a:solidFill>
                  <a:srgbClr val="FFC000"/>
                </a:solidFill>
                <a:latin typeface="Comic Sans MS" pitchFamily="66" charset="0"/>
              </a:rPr>
              <a:t> question]</a:t>
            </a:r>
            <a:endParaRPr lang="en-US" altLang="en-US" sz="2800" dirty="0" smtClean="0">
              <a:latin typeface="Comic Sans MS" pitchFamily="66" charset="0"/>
            </a:endParaRPr>
          </a:p>
          <a:p>
            <a:pPr lvl="1"/>
            <a:r>
              <a:rPr lang="en-US" altLang="en-US" dirty="0" smtClean="0">
                <a:latin typeface="Comic Sans MS" pitchFamily="66" charset="0"/>
              </a:rPr>
              <a:t>Never</a:t>
            </a:r>
          </a:p>
          <a:p>
            <a:pPr lvl="1"/>
            <a:r>
              <a:rPr lang="en-US" altLang="en-US" dirty="0" smtClean="0">
                <a:latin typeface="Comic Sans MS" pitchFamily="66" charset="0"/>
              </a:rPr>
              <a:t>Rarely</a:t>
            </a:r>
          </a:p>
          <a:p>
            <a:pPr lvl="1"/>
            <a:r>
              <a:rPr lang="en-US" altLang="en-US" dirty="0" smtClean="0">
                <a:latin typeface="Comic Sans MS" pitchFamily="66" charset="0"/>
              </a:rPr>
              <a:t>Sometimes</a:t>
            </a:r>
          </a:p>
          <a:p>
            <a:pPr lvl="1"/>
            <a:r>
              <a:rPr lang="en-US" altLang="en-US" dirty="0" smtClean="0">
                <a:latin typeface="Comic Sans MS" pitchFamily="66" charset="0"/>
              </a:rPr>
              <a:t>Often</a:t>
            </a:r>
          </a:p>
          <a:p>
            <a:pPr lvl="1"/>
            <a:r>
              <a:rPr lang="en-US" altLang="en-US" dirty="0" smtClean="0">
                <a:latin typeface="Comic Sans MS" pitchFamily="66" charset="0"/>
              </a:rPr>
              <a:t>Always</a:t>
            </a:r>
          </a:p>
          <a:p>
            <a:pPr marL="0" indent="0">
              <a:buFontTx/>
              <a:buNone/>
            </a:pPr>
            <a:endParaRPr lang="en-US" altLang="en-US" sz="2800" dirty="0" smtClean="0">
              <a:latin typeface="Comic Sans MS" pitchFamily="66" charset="0"/>
            </a:endParaRPr>
          </a:p>
          <a:p>
            <a:pPr marL="0" indent="0">
              <a:buFontTx/>
              <a:buNone/>
            </a:pPr>
            <a:r>
              <a:rPr lang="en-US" altLang="en-US" dirty="0" smtClean="0">
                <a:latin typeface="Comic Sans MS" pitchFamily="66" charset="0"/>
              </a:rPr>
              <a:t>Estimated Anger = 50.2  </a:t>
            </a:r>
          </a:p>
          <a:p>
            <a:pPr marL="0" indent="0">
              <a:buFontTx/>
              <a:buNone/>
            </a:pPr>
            <a:r>
              <a:rPr lang="en-US" altLang="en-US" dirty="0" smtClean="0">
                <a:latin typeface="Comic Sans MS" pitchFamily="66" charset="0"/>
              </a:rPr>
              <a:t>SE = 2.8 (</a:t>
            </a:r>
            <a:r>
              <a:rPr lang="en-US" altLang="en-US" dirty="0" err="1" smtClean="0">
                <a:latin typeface="Comic Sans MS" pitchFamily="66" charset="0"/>
              </a:rPr>
              <a:t>rel</a:t>
            </a:r>
            <a:r>
              <a:rPr lang="en-US" altLang="en-US" dirty="0" smtClean="0">
                <a:latin typeface="Comic Sans MS" pitchFamily="66" charset="0"/>
              </a:rPr>
              <a:t> = 0.92)</a:t>
            </a:r>
          </a:p>
        </p:txBody>
      </p:sp>
      <p:sp>
        <p:nvSpPr>
          <p:cNvPr id="4" name="Slide Number Placeholder 3"/>
          <p:cNvSpPr>
            <a:spLocks noGrp="1"/>
          </p:cNvSpPr>
          <p:nvPr>
            <p:ph type="sldNum" sz="quarter" idx="12"/>
          </p:nvPr>
        </p:nvSpPr>
        <p:spPr>
          <a:xfrm>
            <a:off x="6629400" y="6238875"/>
            <a:ext cx="2400300" cy="476250"/>
          </a:xfrm>
        </p:spPr>
        <p:txBody>
          <a:bodyPr/>
          <a:lstStyle/>
          <a:p>
            <a:pPr>
              <a:defRPr/>
            </a:pPr>
            <a:fld id="{0C5144EA-161E-419D-B606-46724030BA3B}" type="slidenum">
              <a:rPr lang="en-US" smtClean="0"/>
              <a:pPr>
                <a:defRPr/>
              </a:pPr>
              <a:t>108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152400"/>
            <a:ext cx="8229600" cy="1143000"/>
          </a:xfrm>
        </p:spPr>
        <p:txBody>
          <a:bodyPr/>
          <a:lstStyle/>
          <a:p>
            <a:r>
              <a:rPr lang="en-US" altLang="en-US" sz="3600" b="1" dirty="0" smtClean="0">
                <a:latin typeface="Comic Sans MS" pitchFamily="66" charset="0"/>
              </a:rPr>
              <a:t>PROMIS Physical Functioning </a:t>
            </a:r>
            <a:br>
              <a:rPr lang="en-US" altLang="en-US" sz="3600" b="1" dirty="0" smtClean="0">
                <a:latin typeface="Comic Sans MS" pitchFamily="66" charset="0"/>
              </a:rPr>
            </a:br>
            <a:r>
              <a:rPr lang="en-US" altLang="en-US" sz="3600" b="1" dirty="0" smtClean="0">
                <a:latin typeface="Comic Sans MS" pitchFamily="66" charset="0"/>
              </a:rPr>
              <a:t>vs. “Legacy” Measures</a:t>
            </a:r>
          </a:p>
        </p:txBody>
      </p:sp>
      <p:pic>
        <p:nvPicPr>
          <p:cNvPr id="111619" name="Picture 2"/>
          <p:cNvPicPr>
            <a:picLocks noChangeAspect="1"/>
          </p:cNvPicPr>
          <p:nvPr/>
        </p:nvPicPr>
        <p:blipFill>
          <a:blip r:embed="rId2" cstate="print"/>
          <a:srcRect/>
          <a:stretch>
            <a:fillRect/>
          </a:stretch>
        </p:blipFill>
        <p:spPr bwMode="auto">
          <a:xfrm>
            <a:off x="152400" y="1524000"/>
            <a:ext cx="8915400" cy="5105400"/>
          </a:xfrm>
          <a:prstGeom prst="rect">
            <a:avLst/>
          </a:prstGeom>
          <a:noFill/>
          <a:ln w="9525">
            <a:noFill/>
            <a:miter lim="800000"/>
            <a:headEnd/>
            <a:tailEnd/>
          </a:ln>
        </p:spPr>
      </p:pic>
      <p:sp>
        <p:nvSpPr>
          <p:cNvPr id="111620" name="TextBox 3"/>
          <p:cNvSpPr txBox="1">
            <a:spLocks noChangeArrowheads="1"/>
          </p:cNvSpPr>
          <p:nvPr/>
        </p:nvSpPr>
        <p:spPr bwMode="auto">
          <a:xfrm>
            <a:off x="1143000" y="5791200"/>
            <a:ext cx="6934200" cy="369888"/>
          </a:xfrm>
          <a:prstGeom prst="rect">
            <a:avLst/>
          </a:prstGeom>
          <a:noFill/>
          <a:ln w="9525">
            <a:noFill/>
            <a:miter lim="800000"/>
            <a:headEnd/>
            <a:tailEnd/>
          </a:ln>
        </p:spPr>
        <p:txBody>
          <a:bodyPr>
            <a:spAutoFit/>
          </a:bodyPr>
          <a:lstStyle/>
          <a:p>
            <a:r>
              <a:rPr lang="en-US" altLang="en-US" sz="1800">
                <a:latin typeface="Arial" pitchFamily="34" charset="0"/>
              </a:rPr>
              <a:t>10             20             30              40               50           60            70</a:t>
            </a:r>
          </a:p>
        </p:txBody>
      </p:sp>
      <p:sp>
        <p:nvSpPr>
          <p:cNvPr id="5" name="Slide Number Placeholder 4"/>
          <p:cNvSpPr>
            <a:spLocks noGrp="1"/>
          </p:cNvSpPr>
          <p:nvPr>
            <p:ph type="sldNum" sz="quarter" idx="12"/>
          </p:nvPr>
        </p:nvSpPr>
        <p:spPr>
          <a:xfrm>
            <a:off x="6667500" y="6245225"/>
            <a:ext cx="2400300" cy="476250"/>
          </a:xfrm>
        </p:spPr>
        <p:txBody>
          <a:bodyPr/>
          <a:lstStyle/>
          <a:p>
            <a:pPr>
              <a:defRPr/>
            </a:pPr>
            <a:fld id="{D8B15C0F-D46F-4F15-BEA4-3F0FAA134F23}" type="slidenum">
              <a:rPr lang="en-US" smtClean="0"/>
              <a:pPr>
                <a:defRPr/>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629400" y="6245225"/>
            <a:ext cx="2400300" cy="476250"/>
          </a:xfrm>
        </p:spPr>
        <p:txBody>
          <a:bodyPr/>
          <a:lstStyle/>
          <a:p>
            <a:pPr>
              <a:defRPr/>
            </a:pPr>
            <a:fld id="{294B544E-BD9E-422B-A358-340DD9F5E1C4}" type="slidenum">
              <a:rPr lang="en-US"/>
              <a:pPr>
                <a:defRPr/>
              </a:pPr>
              <a:t>11</a:t>
            </a:fld>
            <a:endParaRPr lang="en-US" dirty="0"/>
          </a:p>
        </p:txBody>
      </p:sp>
      <p:sp>
        <p:nvSpPr>
          <p:cNvPr id="13315" name="Rectangle 2"/>
          <p:cNvSpPr>
            <a:spLocks noGrp="1" noChangeArrowheads="1"/>
          </p:cNvSpPr>
          <p:nvPr>
            <p:ph type="title"/>
          </p:nvPr>
        </p:nvSpPr>
        <p:spPr>
          <a:xfrm>
            <a:off x="0" y="274638"/>
            <a:ext cx="9258300" cy="1143000"/>
          </a:xfrm>
        </p:spPr>
        <p:txBody>
          <a:bodyPr/>
          <a:lstStyle/>
          <a:p>
            <a:pPr eaLnBrk="1" hangingPunct="1"/>
            <a:r>
              <a:rPr lang="en-US" altLang="en-US" b="1" dirty="0" smtClean="0">
                <a:latin typeface="Comic Sans MS" pitchFamily="66" charset="0"/>
              </a:rPr>
              <a:t>Targeted Item</a:t>
            </a:r>
          </a:p>
        </p:txBody>
      </p:sp>
      <p:sp>
        <p:nvSpPr>
          <p:cNvPr id="13316" name="Rectangle 3"/>
          <p:cNvSpPr>
            <a:spLocks noGrp="1" noChangeArrowheads="1"/>
          </p:cNvSpPr>
          <p:nvPr>
            <p:ph sz="half" idx="1"/>
          </p:nvPr>
        </p:nvSpPr>
        <p:spPr>
          <a:xfrm>
            <a:off x="5029200" y="1600200"/>
            <a:ext cx="3124200" cy="4525963"/>
          </a:xfrm>
        </p:spPr>
        <p:txBody>
          <a:bodyPr/>
          <a:lstStyle/>
          <a:p>
            <a:pPr marL="0" indent="0" eaLnBrk="1" hangingPunct="1">
              <a:lnSpc>
                <a:spcPct val="90000"/>
              </a:lnSpc>
              <a:buFontTx/>
              <a:buNone/>
            </a:pPr>
            <a:r>
              <a:rPr lang="en-US" altLang="en-US" smtClean="0"/>
              <a:t>During the last 4 weeks, how often were you angry about your irritable bowel syndrome?</a:t>
            </a:r>
          </a:p>
          <a:p>
            <a:pPr marL="0" indent="0" eaLnBrk="1" hangingPunct="1">
              <a:lnSpc>
                <a:spcPct val="90000"/>
              </a:lnSpc>
              <a:buFontTx/>
              <a:buNone/>
            </a:pPr>
            <a:r>
              <a:rPr lang="en-US" altLang="en-US" smtClean="0"/>
              <a:t>		</a:t>
            </a:r>
          </a:p>
          <a:p>
            <a:pPr marL="0" indent="0" eaLnBrk="1" hangingPunct="1">
              <a:lnSpc>
                <a:spcPct val="90000"/>
              </a:lnSpc>
              <a:buFontTx/>
              <a:buNone/>
            </a:pPr>
            <a:r>
              <a:rPr lang="en-US" altLang="en-US" sz="2600" b="1" i="1" smtClean="0"/>
              <a:t>None of the time</a:t>
            </a:r>
          </a:p>
          <a:p>
            <a:pPr marL="0" indent="0" eaLnBrk="1" hangingPunct="1">
              <a:lnSpc>
                <a:spcPct val="90000"/>
              </a:lnSpc>
              <a:buFontTx/>
              <a:buNone/>
            </a:pPr>
            <a:r>
              <a:rPr lang="en-US" altLang="en-US" sz="2600" b="1" i="1" smtClean="0"/>
              <a:t>A little of the time</a:t>
            </a:r>
          </a:p>
          <a:p>
            <a:pPr marL="0" indent="0" eaLnBrk="1" hangingPunct="1">
              <a:lnSpc>
                <a:spcPct val="90000"/>
              </a:lnSpc>
              <a:buFontTx/>
              <a:buNone/>
            </a:pPr>
            <a:r>
              <a:rPr lang="en-US" altLang="en-US" sz="2600" b="1" i="1" smtClean="0"/>
              <a:t>Some of the time</a:t>
            </a:r>
          </a:p>
          <a:p>
            <a:pPr marL="0" indent="0" eaLnBrk="1" hangingPunct="1">
              <a:lnSpc>
                <a:spcPct val="90000"/>
              </a:lnSpc>
              <a:buFontTx/>
              <a:buNone/>
            </a:pPr>
            <a:r>
              <a:rPr lang="en-US" altLang="en-US" sz="2600" b="1" i="1" smtClean="0"/>
              <a:t>Most of the time</a:t>
            </a:r>
          </a:p>
          <a:p>
            <a:pPr marL="0" indent="0" eaLnBrk="1" hangingPunct="1">
              <a:lnSpc>
                <a:spcPct val="90000"/>
              </a:lnSpc>
              <a:buFontTx/>
              <a:buNone/>
            </a:pPr>
            <a:r>
              <a:rPr lang="en-US" altLang="en-US" sz="2600" b="1" i="1" smtClean="0"/>
              <a:t>All of the time</a:t>
            </a:r>
            <a:r>
              <a:rPr lang="en-US" altLang="en-US" smtClean="0"/>
              <a:t>          </a:t>
            </a:r>
          </a:p>
          <a:p>
            <a:pPr marL="0" indent="0" eaLnBrk="1" hangingPunct="1">
              <a:lnSpc>
                <a:spcPct val="90000"/>
              </a:lnSpc>
              <a:spcBef>
                <a:spcPct val="0"/>
              </a:spcBef>
              <a:buFontTx/>
              <a:buNone/>
            </a:pPr>
            <a:r>
              <a:rPr lang="en-US" altLang="en-US" smtClean="0"/>
              <a:t>         </a:t>
            </a:r>
          </a:p>
        </p:txBody>
      </p:sp>
      <p:pic>
        <p:nvPicPr>
          <p:cNvPr id="13317" name="Picture 5" descr="http://www.physio-pedia.com/images/8/83/00392-daily-cartoons-ibs.gif"/>
          <p:cNvPicPr>
            <a:picLocks noChangeAspect="1" noChangeArrowheads="1"/>
          </p:cNvPicPr>
          <p:nvPr/>
        </p:nvPicPr>
        <p:blipFill>
          <a:blip r:embed="rId3" cstate="print"/>
          <a:srcRect/>
          <a:stretch>
            <a:fillRect/>
          </a:stretch>
        </p:blipFill>
        <p:spPr bwMode="auto">
          <a:xfrm>
            <a:off x="381000" y="1600200"/>
            <a:ext cx="434340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2"/>
          <p:cNvSpPr>
            <a:spLocks noGrp="1"/>
          </p:cNvSpPr>
          <p:nvPr>
            <p:ph type="title"/>
          </p:nvPr>
        </p:nvSpPr>
        <p:spPr>
          <a:xfrm>
            <a:off x="0" y="274638"/>
            <a:ext cx="9144000" cy="1143000"/>
          </a:xfrm>
        </p:spPr>
        <p:txBody>
          <a:bodyPr/>
          <a:lstStyle/>
          <a:p>
            <a:r>
              <a:rPr lang="en-US" altLang="en-US" sz="2800" b="1" dirty="0" smtClean="0">
                <a:latin typeface="Comic Sans MS" pitchFamily="66" charset="0"/>
              </a:rPr>
              <a:t>“Implementing patient-reported outcomes assessment in clinical practice: a review of </a:t>
            </a:r>
            <a:br>
              <a:rPr lang="en-US" altLang="en-US" sz="2800" b="1" dirty="0" smtClean="0">
                <a:latin typeface="Comic Sans MS" pitchFamily="66" charset="0"/>
              </a:rPr>
            </a:br>
            <a:r>
              <a:rPr lang="en-US" altLang="en-US" sz="2800" b="1" dirty="0" smtClean="0">
                <a:latin typeface="Comic Sans MS" pitchFamily="66" charset="0"/>
              </a:rPr>
              <a:t>the options and considerations”</a:t>
            </a:r>
          </a:p>
        </p:txBody>
      </p:sp>
      <p:sp>
        <p:nvSpPr>
          <p:cNvPr id="112643" name="Content Placeholder 3"/>
          <p:cNvSpPr>
            <a:spLocks noGrp="1"/>
          </p:cNvSpPr>
          <p:nvPr>
            <p:ph idx="1"/>
          </p:nvPr>
        </p:nvSpPr>
        <p:spPr>
          <a:xfrm>
            <a:off x="152400" y="1752600"/>
            <a:ext cx="8991600" cy="4373563"/>
          </a:xfrm>
        </p:spPr>
        <p:txBody>
          <a:bodyPr/>
          <a:lstStyle/>
          <a:p>
            <a:pPr>
              <a:buFont typeface="Wingdings" pitchFamily="2" charset="2"/>
              <a:buChar char="Ø"/>
            </a:pPr>
            <a:r>
              <a:rPr lang="en-US" altLang="en-US" dirty="0" smtClean="0"/>
              <a:t>Snyder, C.F., Aaronson, N. K., et al.   </a:t>
            </a:r>
            <a:r>
              <a:rPr lang="en-US" altLang="en-US" u="sng" dirty="0" smtClean="0"/>
              <a:t>Quality of Life Research</a:t>
            </a:r>
            <a:r>
              <a:rPr lang="en-US" altLang="en-US" dirty="0" smtClean="0"/>
              <a:t>, 21</a:t>
            </a:r>
            <a:r>
              <a:rPr lang="en-US" altLang="en-US" smtClean="0"/>
              <a:t>, 1305-1314, 2012.</a:t>
            </a:r>
            <a:endParaRPr lang="en-US" altLang="en-US" dirty="0" smtClean="0"/>
          </a:p>
          <a:p>
            <a:endParaRPr lang="en-US" altLang="en-US" dirty="0" smtClean="0"/>
          </a:p>
          <a:p>
            <a:pPr lvl="1"/>
            <a:r>
              <a:rPr lang="en-US" altLang="en-US" dirty="0" smtClean="0"/>
              <a:t>HRQOL has rarely been collected in a standardized fashion in routine clinical practice.</a:t>
            </a:r>
          </a:p>
          <a:p>
            <a:pPr lvl="1"/>
            <a:r>
              <a:rPr lang="en-US" altLang="en-US" dirty="0" smtClean="0"/>
              <a:t>Increased interest in using PROs for individual patient management.</a:t>
            </a:r>
          </a:p>
          <a:p>
            <a:pPr lvl="1"/>
            <a:r>
              <a:rPr lang="en-US" altLang="en-US" dirty="0" smtClean="0"/>
              <a:t>Research shows that use of PROs:</a:t>
            </a:r>
          </a:p>
          <a:p>
            <a:pPr lvl="2"/>
            <a:r>
              <a:rPr lang="en-US" altLang="en-US" dirty="0" smtClean="0"/>
              <a:t>Improves patient-clinician communication</a:t>
            </a:r>
          </a:p>
          <a:p>
            <a:pPr lvl="2"/>
            <a:r>
              <a:rPr lang="en-US" altLang="en-US" dirty="0" smtClean="0"/>
              <a:t>May improve outcomes</a:t>
            </a:r>
          </a:p>
        </p:txBody>
      </p:sp>
      <p:sp>
        <p:nvSpPr>
          <p:cNvPr id="2" name="Slide Number Placeholder 1"/>
          <p:cNvSpPr>
            <a:spLocks noGrp="1"/>
          </p:cNvSpPr>
          <p:nvPr>
            <p:ph type="sldNum" sz="quarter" idx="12"/>
          </p:nvPr>
        </p:nvSpPr>
        <p:spPr>
          <a:xfrm>
            <a:off x="6629400" y="6245225"/>
            <a:ext cx="2400300" cy="476250"/>
          </a:xfrm>
        </p:spPr>
        <p:txBody>
          <a:bodyPr/>
          <a:lstStyle/>
          <a:p>
            <a:pPr>
              <a:defRPr/>
            </a:pPr>
            <a:fld id="{006F102F-DB05-448F-A844-67A11CCC9E5A}" type="slidenum">
              <a:rPr lang="en-US" smtClean="0"/>
              <a:pPr>
                <a:defRPr/>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3B9A6E72-2B83-42F2-A9BD-CCC40E15C796}" type="slidenum">
              <a:rPr lang="en-US"/>
              <a:pPr>
                <a:defRPr/>
              </a:pPr>
              <a:t>111</a:t>
            </a:fld>
            <a:endParaRPr lang="en-US"/>
          </a:p>
        </p:txBody>
      </p:sp>
      <p:sp>
        <p:nvSpPr>
          <p:cNvPr id="113667" name="Rectangle 2"/>
          <p:cNvSpPr>
            <a:spLocks noGrp="1" noChangeArrowheads="1"/>
          </p:cNvSpPr>
          <p:nvPr>
            <p:ph type="title" idx="4294967295"/>
          </p:nvPr>
        </p:nvSpPr>
        <p:spPr>
          <a:xfrm>
            <a:off x="-38100" y="152400"/>
            <a:ext cx="9258300" cy="1143000"/>
          </a:xfrm>
        </p:spPr>
        <p:txBody>
          <a:bodyPr/>
          <a:lstStyle/>
          <a:p>
            <a:r>
              <a:rPr lang="en-US" altLang="en-US" sz="4000" b="1" dirty="0" smtClean="0"/>
              <a:t> </a:t>
            </a:r>
            <a:r>
              <a:rPr lang="en-US" altLang="en-US" sz="6000" b="1" dirty="0" smtClean="0">
                <a:latin typeface="Comic Sans MS" pitchFamily="66" charset="0"/>
              </a:rPr>
              <a:t>Thank you </a:t>
            </a:r>
            <a:endParaRPr lang="en-US" altLang="en-US" sz="4000" b="1" dirty="0" smtClean="0">
              <a:latin typeface="Comic Sans MS" pitchFamily="66" charset="0"/>
            </a:endParaRPr>
          </a:p>
        </p:txBody>
      </p:sp>
      <p:pic>
        <p:nvPicPr>
          <p:cNvPr id="113668" name="Picture 3" descr="hays-burning-text.gif"/>
          <p:cNvPicPr>
            <a:picLocks noChangeAspect="1"/>
          </p:cNvPicPr>
          <p:nvPr/>
        </p:nvPicPr>
        <p:blipFill>
          <a:blip r:embed="rId3" cstate="print"/>
          <a:srcRect/>
          <a:stretch>
            <a:fillRect/>
          </a:stretch>
        </p:blipFill>
        <p:spPr bwMode="auto">
          <a:xfrm>
            <a:off x="2276475" y="1417638"/>
            <a:ext cx="4967288" cy="2468562"/>
          </a:xfrm>
          <a:prstGeom prst="rect">
            <a:avLst/>
          </a:prstGeom>
          <a:noFill/>
          <a:ln w="9525">
            <a:noFill/>
            <a:miter lim="800000"/>
            <a:headEnd/>
            <a:tailEnd/>
          </a:ln>
        </p:spPr>
      </p:pic>
      <p:sp>
        <p:nvSpPr>
          <p:cNvPr id="113669" name="TextBox 1"/>
          <p:cNvSpPr txBox="1">
            <a:spLocks noChangeArrowheads="1"/>
          </p:cNvSpPr>
          <p:nvPr/>
        </p:nvSpPr>
        <p:spPr bwMode="auto">
          <a:xfrm>
            <a:off x="28575" y="4038600"/>
            <a:ext cx="8991600" cy="2800767"/>
          </a:xfrm>
          <a:prstGeom prst="rect">
            <a:avLst/>
          </a:prstGeom>
          <a:noFill/>
          <a:ln w="9525">
            <a:noFill/>
            <a:miter lim="800000"/>
            <a:headEnd/>
            <a:tailEnd/>
          </a:ln>
        </p:spPr>
        <p:txBody>
          <a:bodyPr>
            <a:spAutoFit/>
          </a:bodyPr>
          <a:lstStyle/>
          <a:p>
            <a:r>
              <a:rPr lang="en-US" altLang="en-US" sz="2000" dirty="0">
                <a:hlinkClick r:id="rId4"/>
              </a:rPr>
              <a:t>drhays@ucla.edu</a:t>
            </a:r>
            <a:r>
              <a:rPr lang="en-US" altLang="en-US" sz="2000" dirty="0"/>
              <a:t>  (310-794-2294).  </a:t>
            </a:r>
            <a:r>
              <a:rPr lang="en-US" altLang="en-US" sz="2000" dirty="0" err="1"/>
              <a:t>Powerpoint</a:t>
            </a:r>
            <a:r>
              <a:rPr lang="en-US" altLang="en-US" sz="2000" dirty="0"/>
              <a:t> file available for downloading at: </a:t>
            </a:r>
            <a:r>
              <a:rPr lang="en-US" altLang="en-US" sz="2000" dirty="0">
                <a:hlinkClick r:id="rId5"/>
              </a:rPr>
              <a:t>http://gim.med.ucla.edu/FacultyPages/Hays/</a:t>
            </a:r>
            <a:endParaRPr lang="en-US" altLang="en-US" sz="2000" dirty="0"/>
          </a:p>
          <a:p>
            <a:endParaRPr lang="en-US" altLang="en-US" dirty="0">
              <a:cs typeface="Times New Roman" pitchFamily="18" charset="0"/>
            </a:endParaRPr>
          </a:p>
          <a:p>
            <a:r>
              <a:rPr lang="en-US" altLang="en-US" sz="2800" b="0" i="1" dirty="0">
                <a:latin typeface="+mn-lt"/>
                <a:cs typeface="Times New Roman" pitchFamily="18" charset="0"/>
              </a:rPr>
              <a:t>Disclosures</a:t>
            </a:r>
            <a:r>
              <a:rPr lang="en-US" altLang="en-US" sz="2800" b="0" dirty="0">
                <a:latin typeface="+mn-lt"/>
                <a:cs typeface="Times New Roman" pitchFamily="18" charset="0"/>
              </a:rPr>
              <a:t>. This presentation was supported by NIA Grant P30-AG021684.  Dr. Hays receives no UCLA CTSI support.</a:t>
            </a:r>
          </a:p>
          <a:p>
            <a:endParaRPr lang="en-US"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6572250" y="6245225"/>
            <a:ext cx="2400300" cy="476250"/>
          </a:xfrm>
        </p:spPr>
        <p:txBody>
          <a:bodyPr/>
          <a:lstStyle/>
          <a:p>
            <a:pPr>
              <a:defRPr/>
            </a:pPr>
            <a:fld id="{250CC31D-B9CA-4C12-A04D-3A587B28E5B6}" type="slidenum">
              <a:rPr lang="en-US"/>
              <a:pPr>
                <a:defRPr/>
              </a:pPr>
              <a:t>12</a:t>
            </a:fld>
            <a:endParaRPr lang="en-US" dirty="0"/>
          </a:p>
        </p:txBody>
      </p:sp>
      <p:sp>
        <p:nvSpPr>
          <p:cNvPr id="14339" name="Title 1"/>
          <p:cNvSpPr>
            <a:spLocks noGrp="1"/>
          </p:cNvSpPr>
          <p:nvPr>
            <p:ph type="title"/>
          </p:nvPr>
        </p:nvSpPr>
        <p:spPr>
          <a:xfrm>
            <a:off x="-76200" y="274638"/>
            <a:ext cx="9258300" cy="1143000"/>
          </a:xfrm>
        </p:spPr>
        <p:txBody>
          <a:bodyPr/>
          <a:lstStyle/>
          <a:p>
            <a:r>
              <a:rPr lang="en-US" altLang="en-US" b="1" dirty="0" smtClean="0">
                <a:latin typeface="Comic Sans MS" pitchFamily="66" charset="0"/>
              </a:rPr>
              <a:t>Burden of Kidney Disease (Targeted Scale)</a:t>
            </a:r>
          </a:p>
        </p:txBody>
      </p:sp>
      <p:sp>
        <p:nvSpPr>
          <p:cNvPr id="14340" name="Content Placeholder 2"/>
          <p:cNvSpPr>
            <a:spLocks noGrp="1"/>
          </p:cNvSpPr>
          <p:nvPr>
            <p:ph idx="1"/>
          </p:nvPr>
        </p:nvSpPr>
        <p:spPr>
          <a:xfrm>
            <a:off x="609600" y="1752600"/>
            <a:ext cx="7162800" cy="4387850"/>
          </a:xfrm>
        </p:spPr>
        <p:txBody>
          <a:bodyPr/>
          <a:lstStyle/>
          <a:p>
            <a:pPr>
              <a:buFont typeface="Wingdings" pitchFamily="2" charset="2"/>
              <a:buChar char="v"/>
            </a:pPr>
            <a:r>
              <a:rPr lang="en-US" altLang="en-US" dirty="0" smtClean="0">
                <a:latin typeface="Comic Sans MS" pitchFamily="66" charset="0"/>
              </a:rPr>
              <a:t>My kidney disease interferes too much with my life.</a:t>
            </a:r>
          </a:p>
          <a:p>
            <a:pPr>
              <a:buFont typeface="Wingdings" pitchFamily="2" charset="2"/>
              <a:buChar char="v"/>
            </a:pPr>
            <a:r>
              <a:rPr lang="en-US" altLang="en-US" dirty="0" smtClean="0">
                <a:latin typeface="Comic Sans MS" pitchFamily="66" charset="0"/>
              </a:rPr>
              <a:t>Too much of my time is spent dealing with my kidney disease.</a:t>
            </a:r>
          </a:p>
          <a:p>
            <a:pPr>
              <a:buFont typeface="Wingdings" pitchFamily="2" charset="2"/>
              <a:buChar char="v"/>
            </a:pPr>
            <a:r>
              <a:rPr lang="en-US" altLang="en-US" dirty="0" smtClean="0">
                <a:latin typeface="Comic Sans MS" pitchFamily="66" charset="0"/>
              </a:rPr>
              <a:t>I feel frustrated with my kidney disease.</a:t>
            </a:r>
          </a:p>
          <a:p>
            <a:pPr>
              <a:buFont typeface="Wingdings" pitchFamily="2" charset="2"/>
              <a:buChar char="v"/>
            </a:pPr>
            <a:r>
              <a:rPr lang="en-US" altLang="en-US" dirty="0" smtClean="0">
                <a:latin typeface="Comic Sans MS" pitchFamily="66" charset="0"/>
              </a:rPr>
              <a:t>I feel like a burden on my family.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FDEA7ED1-CBDA-4912-A5AB-6049FBC3BE74}" type="slidenum">
              <a:rPr lang="en-US"/>
              <a:pPr>
                <a:defRPr/>
              </a:pPr>
              <a:t>13</a:t>
            </a:fld>
            <a:endParaRPr lang="en-US"/>
          </a:p>
        </p:txBody>
      </p:sp>
      <p:sp>
        <p:nvSpPr>
          <p:cNvPr id="15363" name="Rectangle 2"/>
          <p:cNvSpPr>
            <a:spLocks noGrp="1" noChangeArrowheads="1"/>
          </p:cNvSpPr>
          <p:nvPr>
            <p:ph type="title" idx="4294967295"/>
          </p:nvPr>
        </p:nvSpPr>
        <p:spPr>
          <a:xfrm>
            <a:off x="0" y="274638"/>
            <a:ext cx="9220200" cy="1143000"/>
          </a:xfrm>
        </p:spPr>
        <p:txBody>
          <a:bodyPr/>
          <a:lstStyle/>
          <a:p>
            <a:pPr eaLnBrk="1" hangingPunct="1"/>
            <a:r>
              <a:rPr lang="en-US" altLang="en-US" b="1" dirty="0" smtClean="0">
                <a:latin typeface="Comic Sans MS" pitchFamily="66" charset="0"/>
              </a:rPr>
              <a:t>Generic Item</a:t>
            </a:r>
          </a:p>
        </p:txBody>
      </p:sp>
      <p:sp>
        <p:nvSpPr>
          <p:cNvPr id="15364" name="Rectangle 3"/>
          <p:cNvSpPr>
            <a:spLocks noGrp="1" noChangeArrowheads="1"/>
          </p:cNvSpPr>
          <p:nvPr>
            <p:ph type="body" idx="4294967295"/>
          </p:nvPr>
        </p:nvSpPr>
        <p:spPr>
          <a:xfrm>
            <a:off x="0" y="1589087"/>
            <a:ext cx="9220200" cy="4354513"/>
          </a:xfrm>
        </p:spPr>
        <p:txBody>
          <a:bodyPr/>
          <a:lstStyle/>
          <a:p>
            <a:pPr eaLnBrk="1" hangingPunct="1">
              <a:buFontTx/>
              <a:buNone/>
            </a:pPr>
            <a:r>
              <a:rPr lang="en-US" altLang="en-US" dirty="0" smtClean="0"/>
              <a:t>	In general, how would you rate your health?</a:t>
            </a:r>
          </a:p>
          <a:p>
            <a:pPr eaLnBrk="1" hangingPunct="1">
              <a:buFontTx/>
              <a:buNone/>
            </a:pPr>
            <a:endParaRPr lang="en-US" altLang="en-US" dirty="0" smtClean="0"/>
          </a:p>
          <a:p>
            <a:pPr eaLnBrk="1" hangingPunct="1">
              <a:buFontTx/>
              <a:buNone/>
            </a:pPr>
            <a:r>
              <a:rPr lang="en-US" altLang="en-US" dirty="0" smtClean="0"/>
              <a:t>		Excellent</a:t>
            </a:r>
          </a:p>
          <a:p>
            <a:pPr eaLnBrk="1" hangingPunct="1">
              <a:buFontTx/>
              <a:buNone/>
            </a:pPr>
            <a:r>
              <a:rPr lang="en-US" altLang="en-US" dirty="0" smtClean="0"/>
              <a:t>		Very Good</a:t>
            </a:r>
          </a:p>
          <a:p>
            <a:pPr eaLnBrk="1" hangingPunct="1">
              <a:buFontTx/>
              <a:buNone/>
            </a:pPr>
            <a:r>
              <a:rPr lang="en-US" altLang="en-US" dirty="0" smtClean="0"/>
              <a:t>		Good </a:t>
            </a:r>
          </a:p>
          <a:p>
            <a:pPr eaLnBrk="1" hangingPunct="1">
              <a:buFontTx/>
              <a:buNone/>
            </a:pPr>
            <a:r>
              <a:rPr lang="en-US" altLang="en-US" dirty="0" smtClean="0"/>
              <a:t>		Fair</a:t>
            </a:r>
          </a:p>
          <a:p>
            <a:pPr eaLnBrk="1" hangingPunct="1">
              <a:buFontTx/>
              <a:buNone/>
            </a:pPr>
            <a:r>
              <a:rPr lang="en-US" altLang="en-US" dirty="0" smtClean="0"/>
              <a:t>		Poor</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DB0A13C8-64F3-4401-B5E3-07990F9B177C}" type="slidenum">
              <a:rPr lang="en-US"/>
              <a:pPr>
                <a:defRPr/>
              </a:pPr>
              <a:t>14</a:t>
            </a:fld>
            <a:endParaRPr lang="en-US"/>
          </a:p>
        </p:txBody>
      </p:sp>
      <p:sp>
        <p:nvSpPr>
          <p:cNvPr id="16387" name="Rectangle 2"/>
          <p:cNvSpPr>
            <a:spLocks noGrp="1" noChangeArrowheads="1"/>
          </p:cNvSpPr>
          <p:nvPr>
            <p:ph type="title" idx="4294967295"/>
          </p:nvPr>
        </p:nvSpPr>
        <p:spPr>
          <a:xfrm>
            <a:off x="0" y="274638"/>
            <a:ext cx="9258300" cy="1143000"/>
          </a:xfrm>
        </p:spPr>
        <p:txBody>
          <a:bodyPr/>
          <a:lstStyle/>
          <a:p>
            <a:pPr eaLnBrk="1" hangingPunct="1"/>
            <a:r>
              <a:rPr lang="en-US" altLang="en-US" sz="3200" b="1" dirty="0" smtClean="0">
                <a:latin typeface="Comic Sans MS" pitchFamily="66" charset="0"/>
              </a:rPr>
              <a:t>Does your health now limit you in</a:t>
            </a:r>
            <a:br>
              <a:rPr lang="en-US" altLang="en-US" sz="3200" b="1" dirty="0" smtClean="0">
                <a:latin typeface="Comic Sans MS" pitchFamily="66" charset="0"/>
              </a:rPr>
            </a:br>
            <a:r>
              <a:rPr lang="en-US" altLang="en-US" sz="3200" b="1" dirty="0" smtClean="0">
                <a:latin typeface="Comic Sans MS" pitchFamily="66" charset="0"/>
              </a:rPr>
              <a:t>walking more than a mile?</a:t>
            </a:r>
          </a:p>
        </p:txBody>
      </p:sp>
      <p:sp>
        <p:nvSpPr>
          <p:cNvPr id="16388" name="Rectangle 3"/>
          <p:cNvSpPr>
            <a:spLocks noGrp="1" noChangeArrowheads="1"/>
          </p:cNvSpPr>
          <p:nvPr>
            <p:ph type="body" idx="4294967295"/>
          </p:nvPr>
        </p:nvSpPr>
        <p:spPr/>
        <p:txBody>
          <a:bodyPr/>
          <a:lstStyle/>
          <a:p>
            <a:pPr eaLnBrk="1" hangingPunct="1">
              <a:lnSpc>
                <a:spcPct val="90000"/>
              </a:lnSpc>
            </a:pPr>
            <a:endParaRPr lang="en-US" altLang="en-US" sz="2800" smtClean="0"/>
          </a:p>
          <a:p>
            <a:pPr eaLnBrk="1" hangingPunct="1">
              <a:lnSpc>
                <a:spcPct val="90000"/>
              </a:lnSpc>
              <a:buFontTx/>
              <a:buNone/>
            </a:pPr>
            <a:r>
              <a:rPr lang="en-US" altLang="en-US" sz="2800" smtClean="0"/>
              <a:t>(If so, how much?)</a:t>
            </a:r>
          </a:p>
          <a:p>
            <a:pPr eaLnBrk="1" hangingPunct="1">
              <a:lnSpc>
                <a:spcPct val="90000"/>
              </a:lnSpc>
            </a:pPr>
            <a:endParaRPr lang="en-US" altLang="en-US" sz="2800" smtClean="0"/>
          </a:p>
          <a:p>
            <a:pPr eaLnBrk="1" hangingPunct="1">
              <a:lnSpc>
                <a:spcPct val="90000"/>
              </a:lnSpc>
              <a:buFontTx/>
              <a:buNone/>
            </a:pPr>
            <a:r>
              <a:rPr lang="en-US" altLang="en-US" i="1" smtClean="0"/>
              <a:t>Yes, limited a lot</a:t>
            </a:r>
          </a:p>
          <a:p>
            <a:pPr eaLnBrk="1" hangingPunct="1">
              <a:lnSpc>
                <a:spcPct val="90000"/>
              </a:lnSpc>
              <a:buFontTx/>
              <a:buNone/>
            </a:pPr>
            <a:r>
              <a:rPr lang="en-US" altLang="en-US" i="1" smtClean="0"/>
              <a:t>Yes, limited a little</a:t>
            </a:r>
          </a:p>
          <a:p>
            <a:pPr eaLnBrk="1" hangingPunct="1">
              <a:lnSpc>
                <a:spcPct val="90000"/>
              </a:lnSpc>
              <a:buFontTx/>
              <a:buNone/>
            </a:pPr>
            <a:r>
              <a:rPr lang="en-US" altLang="en-US" i="1" smtClean="0"/>
              <a:t>No, not limited at all</a:t>
            </a:r>
          </a:p>
          <a:p>
            <a:pPr eaLnBrk="1" hangingPunct="1">
              <a:lnSpc>
                <a:spcPct val="90000"/>
              </a:lnSpc>
            </a:pPr>
            <a:endParaRPr lang="en-US" alt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7AF86CCE-035B-4359-BBB6-04CA82A3B222}" type="slidenum">
              <a:rPr lang="en-US"/>
              <a:pPr>
                <a:defRPr/>
              </a:pPr>
              <a:t>15</a:t>
            </a:fld>
            <a:endParaRPr lang="en-US"/>
          </a:p>
        </p:txBody>
      </p:sp>
      <p:sp>
        <p:nvSpPr>
          <p:cNvPr id="17411" name="Rectangle 2"/>
          <p:cNvSpPr>
            <a:spLocks noGrp="1" noChangeArrowheads="1"/>
          </p:cNvSpPr>
          <p:nvPr>
            <p:ph type="title" idx="4294967295"/>
          </p:nvPr>
        </p:nvSpPr>
        <p:spPr>
          <a:xfrm>
            <a:off x="-228600" y="274638"/>
            <a:ext cx="9467850" cy="1143000"/>
          </a:xfrm>
        </p:spPr>
        <p:txBody>
          <a:bodyPr/>
          <a:lstStyle/>
          <a:p>
            <a:pPr eaLnBrk="1" hangingPunct="1"/>
            <a:r>
              <a:rPr lang="en-US" altLang="en-US" sz="3200" b="1" dirty="0" smtClean="0">
                <a:latin typeface="Comic Sans MS" pitchFamily="66" charset="0"/>
              </a:rPr>
              <a:t>How much of the time during the </a:t>
            </a:r>
            <a:br>
              <a:rPr lang="en-US" altLang="en-US" sz="3200" b="1" dirty="0" smtClean="0">
                <a:latin typeface="Comic Sans MS" pitchFamily="66" charset="0"/>
              </a:rPr>
            </a:br>
            <a:r>
              <a:rPr lang="en-US" altLang="en-US" sz="3200" b="1" dirty="0" smtClean="0">
                <a:latin typeface="Comic Sans MS" pitchFamily="66" charset="0"/>
              </a:rPr>
              <a:t>past 4 weeks have you been happy?</a:t>
            </a:r>
          </a:p>
        </p:txBody>
      </p:sp>
      <p:sp>
        <p:nvSpPr>
          <p:cNvPr id="17412" name="Rectangle 3"/>
          <p:cNvSpPr>
            <a:spLocks noGrp="1" noChangeArrowheads="1"/>
          </p:cNvSpPr>
          <p:nvPr>
            <p:ph type="body" sz="half" idx="4294967295"/>
          </p:nvPr>
        </p:nvSpPr>
        <p:spPr>
          <a:xfrm>
            <a:off x="-19050" y="1600200"/>
            <a:ext cx="4551363" cy="4525963"/>
          </a:xfrm>
        </p:spPr>
        <p:txBody>
          <a:bodyPr lIns="90488" tIns="44450" rIns="90488" bIns="44450" anchor="ctr" anchorCtr="1"/>
          <a:lstStyle/>
          <a:p>
            <a:pPr eaLnBrk="1" hangingPunct="1">
              <a:buFontTx/>
              <a:buNone/>
            </a:pPr>
            <a:r>
              <a:rPr lang="en-US" altLang="en-US" sz="2800" i="1" smtClean="0"/>
              <a:t>None of the time</a:t>
            </a:r>
          </a:p>
          <a:p>
            <a:pPr eaLnBrk="1" hangingPunct="1">
              <a:buFontTx/>
              <a:buNone/>
            </a:pPr>
            <a:r>
              <a:rPr lang="en-US" altLang="en-US" sz="2800" i="1" smtClean="0"/>
              <a:t>A little of the time</a:t>
            </a:r>
          </a:p>
          <a:p>
            <a:pPr eaLnBrk="1" hangingPunct="1">
              <a:buFontTx/>
              <a:buNone/>
            </a:pPr>
            <a:r>
              <a:rPr lang="en-US" altLang="en-US" sz="2800" i="1" smtClean="0"/>
              <a:t>Some of the time</a:t>
            </a:r>
          </a:p>
          <a:p>
            <a:pPr eaLnBrk="1" hangingPunct="1">
              <a:buFontTx/>
              <a:buNone/>
            </a:pPr>
            <a:r>
              <a:rPr lang="en-US" altLang="en-US" sz="2800" i="1" smtClean="0"/>
              <a:t>Most of the time</a:t>
            </a:r>
          </a:p>
          <a:p>
            <a:pPr eaLnBrk="1" hangingPunct="1">
              <a:buFontTx/>
              <a:buNone/>
            </a:pPr>
            <a:r>
              <a:rPr lang="en-US" altLang="en-US" sz="2800" i="1" smtClean="0"/>
              <a:t>All of the time</a:t>
            </a:r>
          </a:p>
        </p:txBody>
      </p:sp>
      <p:graphicFrame>
        <p:nvGraphicFramePr>
          <p:cNvPr id="17413" name="Object 4"/>
          <p:cNvGraphicFramePr>
            <a:graphicFrameLocks noGrp="1"/>
          </p:cNvGraphicFramePr>
          <p:nvPr>
            <p:ph type="clipArt" sz="half" idx="4294967295"/>
          </p:nvPr>
        </p:nvGraphicFramePr>
        <p:xfrm>
          <a:off x="3886200" y="1600200"/>
          <a:ext cx="4572000" cy="4525963"/>
        </p:xfrm>
        <a:graphic>
          <a:graphicData uri="http://schemas.openxmlformats.org/presentationml/2006/ole">
            <mc:AlternateContent xmlns:mc="http://schemas.openxmlformats.org/markup-compatibility/2006">
              <mc:Choice xmlns:v="urn:schemas-microsoft-com:vml" Requires="v">
                <p:oleObj spid="_x0000_s17434" name="Clip" r:id="rId4" imgW="3825875" imgH="4038600" progId="">
                  <p:embed/>
                </p:oleObj>
              </mc:Choice>
              <mc:Fallback>
                <p:oleObj name="Clip" r:id="rId4" imgW="3825875" imgH="4038600" progId="">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600200"/>
                        <a:ext cx="45720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689FD421-D8E2-4C10-A34B-4CBC2F6194E3}" type="slidenum">
              <a:rPr lang="en-US"/>
              <a:pPr>
                <a:defRPr/>
              </a:pPr>
              <a:t>16</a:t>
            </a:fld>
            <a:endParaRPr lang="en-US"/>
          </a:p>
        </p:txBody>
      </p:sp>
      <p:sp>
        <p:nvSpPr>
          <p:cNvPr id="18435" name="Rectangle 2"/>
          <p:cNvSpPr>
            <a:spLocks noGrp="1" noChangeArrowheads="1"/>
          </p:cNvSpPr>
          <p:nvPr>
            <p:ph type="title" idx="4294967295"/>
          </p:nvPr>
        </p:nvSpPr>
        <p:spPr>
          <a:xfrm>
            <a:off x="-609600" y="228600"/>
            <a:ext cx="10287000" cy="1143000"/>
          </a:xfrm>
        </p:spPr>
        <p:txBody>
          <a:bodyPr/>
          <a:lstStyle/>
          <a:p>
            <a:pPr eaLnBrk="1" hangingPunct="1"/>
            <a:r>
              <a:rPr lang="en-US" altLang="en-US" b="1" dirty="0" smtClean="0">
                <a:latin typeface="Comic Sans MS" pitchFamily="66" charset="0"/>
              </a:rPr>
              <a:t>Generic Profile (SF-36)</a:t>
            </a:r>
          </a:p>
        </p:txBody>
      </p:sp>
      <p:sp>
        <p:nvSpPr>
          <p:cNvPr id="18436" name="Rectangle 3"/>
          <p:cNvSpPr>
            <a:spLocks noGrp="1" noChangeArrowheads="1"/>
          </p:cNvSpPr>
          <p:nvPr>
            <p:ph type="body" idx="4294967295"/>
          </p:nvPr>
        </p:nvSpPr>
        <p:spPr>
          <a:xfrm>
            <a:off x="514350" y="1417638"/>
            <a:ext cx="7334250" cy="4708525"/>
          </a:xfrm>
        </p:spPr>
        <p:txBody>
          <a:bodyPr/>
          <a:lstStyle/>
          <a:p>
            <a:pPr eaLnBrk="1" hangingPunct="1">
              <a:spcBef>
                <a:spcPts val="0"/>
              </a:spcBef>
            </a:pPr>
            <a:r>
              <a:rPr lang="en-US" altLang="en-US" sz="2800" dirty="0" smtClean="0"/>
              <a:t> Physical functioning (10 items)</a:t>
            </a:r>
          </a:p>
          <a:p>
            <a:pPr eaLnBrk="1" hangingPunct="1">
              <a:spcBef>
                <a:spcPts val="0"/>
              </a:spcBef>
            </a:pPr>
            <a:r>
              <a:rPr lang="en-US" altLang="en-US" sz="2800" dirty="0" smtClean="0"/>
              <a:t> Role limitations/physical (4 items)</a:t>
            </a:r>
          </a:p>
          <a:p>
            <a:pPr eaLnBrk="1" hangingPunct="1">
              <a:spcBef>
                <a:spcPts val="0"/>
              </a:spcBef>
            </a:pPr>
            <a:r>
              <a:rPr lang="en-US" altLang="en-US" sz="2800" dirty="0" smtClean="0"/>
              <a:t> Role limitations/emotional (3 items)</a:t>
            </a:r>
          </a:p>
          <a:p>
            <a:pPr eaLnBrk="1" hangingPunct="1">
              <a:spcBef>
                <a:spcPts val="0"/>
              </a:spcBef>
            </a:pPr>
            <a:r>
              <a:rPr lang="en-US" altLang="en-US" sz="2800" dirty="0" smtClean="0"/>
              <a:t> Social functioning (2 items)</a:t>
            </a:r>
          </a:p>
          <a:p>
            <a:pPr eaLnBrk="1" hangingPunct="1">
              <a:spcBef>
                <a:spcPts val="0"/>
              </a:spcBef>
            </a:pPr>
            <a:r>
              <a:rPr lang="en-US" altLang="en-US" sz="2800" dirty="0" smtClean="0"/>
              <a:t> Emotional well-being (5 items)</a:t>
            </a:r>
          </a:p>
          <a:p>
            <a:pPr eaLnBrk="1" hangingPunct="1">
              <a:spcBef>
                <a:spcPts val="0"/>
              </a:spcBef>
            </a:pPr>
            <a:r>
              <a:rPr lang="en-US" altLang="en-US" sz="2800" dirty="0" smtClean="0"/>
              <a:t> Energy/fatigue (4 items)</a:t>
            </a:r>
          </a:p>
          <a:p>
            <a:pPr eaLnBrk="1" hangingPunct="1">
              <a:spcBef>
                <a:spcPts val="0"/>
              </a:spcBef>
            </a:pPr>
            <a:r>
              <a:rPr lang="en-US" altLang="en-US" sz="2800" dirty="0" smtClean="0"/>
              <a:t> Pain (2 items)</a:t>
            </a:r>
          </a:p>
          <a:p>
            <a:pPr eaLnBrk="1" hangingPunct="1">
              <a:spcBef>
                <a:spcPts val="0"/>
              </a:spcBef>
            </a:pPr>
            <a:r>
              <a:rPr lang="en-US" altLang="en-US" sz="2800" dirty="0" smtClean="0"/>
              <a:t> General health perceptions (5 items)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00E12F2D-F7F9-4D1C-87C1-74975E474E2B}" type="slidenum">
              <a:rPr lang="en-US"/>
              <a:pPr>
                <a:defRPr/>
              </a:pPr>
              <a:t>17</a:t>
            </a:fld>
            <a:endParaRPr lang="en-US"/>
          </a:p>
        </p:txBody>
      </p:sp>
      <p:sp>
        <p:nvSpPr>
          <p:cNvPr id="19459" name="Rectangle 2"/>
          <p:cNvSpPr>
            <a:spLocks noGrp="1" noChangeArrowheads="1"/>
          </p:cNvSpPr>
          <p:nvPr>
            <p:ph type="title" idx="4294967295"/>
          </p:nvPr>
        </p:nvSpPr>
        <p:spPr>
          <a:xfrm>
            <a:off x="0" y="274638"/>
            <a:ext cx="9144000" cy="1143000"/>
          </a:xfrm>
        </p:spPr>
        <p:txBody>
          <a:bodyPr/>
          <a:lstStyle/>
          <a:p>
            <a:pPr eaLnBrk="1" hangingPunct="1"/>
            <a:r>
              <a:rPr lang="en-US" altLang="en-US" b="1" dirty="0" smtClean="0">
                <a:latin typeface="Comic Sans MS" pitchFamily="66" charset="0"/>
              </a:rPr>
              <a:t>Scoring HRQOL Scales</a:t>
            </a:r>
          </a:p>
        </p:txBody>
      </p:sp>
      <p:sp>
        <p:nvSpPr>
          <p:cNvPr id="19460" name="Rectangle 3"/>
          <p:cNvSpPr>
            <a:spLocks noGrp="1" noChangeArrowheads="1"/>
          </p:cNvSpPr>
          <p:nvPr>
            <p:ph type="body" idx="4294967295"/>
          </p:nvPr>
        </p:nvSpPr>
        <p:spPr>
          <a:xfrm>
            <a:off x="735013" y="1447800"/>
            <a:ext cx="7570787" cy="4354513"/>
          </a:xfrm>
        </p:spPr>
        <p:txBody>
          <a:bodyPr/>
          <a:lstStyle/>
          <a:p>
            <a:pPr eaLnBrk="1" hangingPunct="1">
              <a:spcAft>
                <a:spcPct val="100000"/>
              </a:spcAft>
            </a:pPr>
            <a:r>
              <a:rPr lang="en-US" altLang="en-US" sz="2800" dirty="0" smtClean="0"/>
              <a:t>Average or sum all items in the same scale.</a:t>
            </a:r>
          </a:p>
          <a:p>
            <a:pPr eaLnBrk="1" hangingPunct="1"/>
            <a:r>
              <a:rPr lang="en-US" altLang="en-US" sz="2800" dirty="0" smtClean="0"/>
              <a:t>Transform average or sum to</a:t>
            </a:r>
          </a:p>
          <a:p>
            <a:pPr lvl="1" eaLnBrk="1" hangingPunct="1">
              <a:buClr>
                <a:schemeClr val="tx1"/>
              </a:buClr>
              <a:buFontTx/>
              <a:buChar char="•"/>
            </a:pPr>
            <a:r>
              <a:rPr lang="en-US" altLang="en-US" sz="2400" dirty="0" smtClean="0"/>
              <a:t>0 (worse) to 100 (best) possible range</a:t>
            </a:r>
          </a:p>
          <a:p>
            <a:pPr lvl="1" eaLnBrk="1" hangingPunct="1">
              <a:buClr>
                <a:schemeClr val="tx1"/>
              </a:buClr>
              <a:buFontTx/>
              <a:buChar char="•"/>
            </a:pPr>
            <a:r>
              <a:rPr lang="en-US" altLang="en-US" sz="2400" dirty="0" smtClean="0"/>
              <a:t>z-score (mean =   0, SD =   1)</a:t>
            </a:r>
          </a:p>
          <a:p>
            <a:pPr lvl="1" eaLnBrk="1" hangingPunct="1">
              <a:buClr>
                <a:schemeClr val="tx1"/>
              </a:buClr>
              <a:buFontTx/>
              <a:buChar char="•"/>
            </a:pPr>
            <a:r>
              <a:rPr lang="en-US" altLang="en-US" sz="2400" dirty="0" smtClean="0"/>
              <a:t>T-score (mean = 50, SD = 10) </a:t>
            </a:r>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2"/>
          </p:nvPr>
        </p:nvSpPr>
        <p:spPr/>
        <p:txBody>
          <a:bodyPr/>
          <a:lstStyle/>
          <a:p>
            <a:pPr>
              <a:defRPr/>
            </a:pPr>
            <a:fld id="{3EC85065-7C9A-49DD-9F72-F8ADF1C97DE7}" type="slidenum">
              <a:rPr lang="en-US"/>
              <a:pPr>
                <a:defRPr/>
              </a:pPr>
              <a:t>18</a:t>
            </a:fld>
            <a:endParaRPr lang="en-US"/>
          </a:p>
        </p:txBody>
      </p:sp>
      <p:sp>
        <p:nvSpPr>
          <p:cNvPr id="20483" name="Rectangle 2"/>
          <p:cNvSpPr>
            <a:spLocks noChangeArrowheads="1"/>
          </p:cNvSpPr>
          <p:nvPr/>
        </p:nvSpPr>
        <p:spPr bwMode="auto">
          <a:xfrm>
            <a:off x="838200" y="2362200"/>
            <a:ext cx="1790700" cy="587375"/>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4000">
                <a:latin typeface="Arial" pitchFamily="34" charset="0"/>
              </a:rPr>
              <a:t>     X   </a:t>
            </a:r>
            <a:r>
              <a:rPr lang="en-US" altLang="en-US" sz="2400">
                <a:latin typeface="Arial" pitchFamily="34" charset="0"/>
              </a:rPr>
              <a:t>=</a:t>
            </a:r>
            <a:endParaRPr lang="en-US" altLang="en-US" sz="4000">
              <a:latin typeface="Arial" pitchFamily="34" charset="0"/>
            </a:endParaRPr>
          </a:p>
        </p:txBody>
      </p:sp>
      <p:sp>
        <p:nvSpPr>
          <p:cNvPr id="20484" name="Rectangle 3"/>
          <p:cNvSpPr>
            <a:spLocks noChangeArrowheads="1"/>
          </p:cNvSpPr>
          <p:nvPr/>
        </p:nvSpPr>
        <p:spPr bwMode="auto">
          <a:xfrm>
            <a:off x="2819400" y="2286000"/>
            <a:ext cx="4710113" cy="373063"/>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2400">
                <a:latin typeface="Arial" pitchFamily="34" charset="0"/>
              </a:rPr>
              <a:t>(original score - minimum) *100</a:t>
            </a:r>
          </a:p>
        </p:txBody>
      </p:sp>
      <p:sp>
        <p:nvSpPr>
          <p:cNvPr id="20485" name="Rectangle 4"/>
          <p:cNvSpPr>
            <a:spLocks noChangeArrowheads="1"/>
          </p:cNvSpPr>
          <p:nvPr/>
        </p:nvSpPr>
        <p:spPr bwMode="auto">
          <a:xfrm>
            <a:off x="3429000" y="2743200"/>
            <a:ext cx="3836988" cy="373063"/>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2400">
                <a:latin typeface="Arial" pitchFamily="34" charset="0"/>
              </a:rPr>
              <a:t>(maximum - minimum)</a:t>
            </a:r>
          </a:p>
        </p:txBody>
      </p:sp>
      <p:sp>
        <p:nvSpPr>
          <p:cNvPr id="20486" name="Line 5"/>
          <p:cNvSpPr>
            <a:spLocks noChangeShapeType="1"/>
          </p:cNvSpPr>
          <p:nvPr/>
        </p:nvSpPr>
        <p:spPr bwMode="auto">
          <a:xfrm>
            <a:off x="2808288" y="2705100"/>
            <a:ext cx="472281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487" name="Rectangle 6"/>
          <p:cNvSpPr>
            <a:spLocks noChangeArrowheads="1"/>
          </p:cNvSpPr>
          <p:nvPr/>
        </p:nvSpPr>
        <p:spPr bwMode="auto">
          <a:xfrm>
            <a:off x="762000" y="3276600"/>
            <a:ext cx="1511300" cy="1657350"/>
          </a:xfrm>
          <a:prstGeom prst="rect">
            <a:avLst/>
          </a:prstGeom>
          <a:noFill/>
          <a:ln w="9525">
            <a:noFill/>
            <a:miter lim="800000"/>
            <a:headEnd/>
            <a:tailEnd/>
          </a:ln>
        </p:spPr>
        <p:txBody>
          <a:bodyPr lIns="63500" tIns="25400" rIns="63500" bIns="25400">
            <a:spAutoFit/>
          </a:bodyPr>
          <a:lstStyle/>
          <a:p>
            <a:pPr eaLnBrk="0" hangingPunct="0">
              <a:lnSpc>
                <a:spcPct val="87000"/>
              </a:lnSpc>
            </a:pPr>
            <a:endParaRPr lang="en-US" altLang="en-US" sz="4000">
              <a:latin typeface="Arial" pitchFamily="34" charset="0"/>
            </a:endParaRPr>
          </a:p>
          <a:p>
            <a:pPr eaLnBrk="0" hangingPunct="0">
              <a:lnSpc>
                <a:spcPct val="87000"/>
              </a:lnSpc>
            </a:pPr>
            <a:endParaRPr lang="en-US" altLang="en-US" sz="4000">
              <a:latin typeface="Arial" pitchFamily="34" charset="0"/>
            </a:endParaRPr>
          </a:p>
          <a:p>
            <a:pPr eaLnBrk="0" hangingPunct="0">
              <a:lnSpc>
                <a:spcPct val="87000"/>
              </a:lnSpc>
            </a:pPr>
            <a:endParaRPr lang="en-US" altLang="en-US" sz="4000">
              <a:latin typeface="Arial" pitchFamily="34" charset="0"/>
            </a:endParaRPr>
          </a:p>
        </p:txBody>
      </p:sp>
      <p:sp>
        <p:nvSpPr>
          <p:cNvPr id="20488" name="Rectangle 7"/>
          <p:cNvSpPr>
            <a:spLocks noChangeArrowheads="1"/>
          </p:cNvSpPr>
          <p:nvPr/>
        </p:nvSpPr>
        <p:spPr bwMode="auto">
          <a:xfrm>
            <a:off x="1516063" y="3657600"/>
            <a:ext cx="528637" cy="587375"/>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4000">
                <a:latin typeface="Arial" pitchFamily="34" charset="0"/>
              </a:rPr>
              <a:t>Y</a:t>
            </a:r>
          </a:p>
        </p:txBody>
      </p:sp>
      <p:sp>
        <p:nvSpPr>
          <p:cNvPr id="20489" name="Rectangle 8"/>
          <p:cNvSpPr>
            <a:spLocks noChangeArrowheads="1"/>
          </p:cNvSpPr>
          <p:nvPr/>
        </p:nvSpPr>
        <p:spPr bwMode="auto">
          <a:xfrm>
            <a:off x="2362200" y="3733800"/>
            <a:ext cx="5683250" cy="693738"/>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2400">
                <a:latin typeface="Arial" pitchFamily="34" charset="0"/>
              </a:rPr>
              <a:t>=   target mean +  (target SD * Zx) </a:t>
            </a:r>
          </a:p>
          <a:p>
            <a:pPr eaLnBrk="0" hangingPunct="0">
              <a:lnSpc>
                <a:spcPct val="87000"/>
              </a:lnSpc>
            </a:pPr>
            <a:endParaRPr lang="en-US" altLang="en-US" sz="2400">
              <a:latin typeface="Arial" pitchFamily="34" charset="0"/>
            </a:endParaRPr>
          </a:p>
        </p:txBody>
      </p:sp>
      <p:grpSp>
        <p:nvGrpSpPr>
          <p:cNvPr id="20490" name="Group 9"/>
          <p:cNvGrpSpPr>
            <a:grpSpLocks/>
          </p:cNvGrpSpPr>
          <p:nvPr/>
        </p:nvGrpSpPr>
        <p:grpSpPr bwMode="auto">
          <a:xfrm>
            <a:off x="914400" y="4572000"/>
            <a:ext cx="3333750" cy="855663"/>
            <a:chOff x="488" y="2880"/>
            <a:chExt cx="2100" cy="539"/>
          </a:xfrm>
        </p:grpSpPr>
        <p:sp>
          <p:nvSpPr>
            <p:cNvPr id="20492" name="Rectangle 10"/>
            <p:cNvSpPr>
              <a:spLocks noChangeArrowheads="1"/>
            </p:cNvSpPr>
            <p:nvPr/>
          </p:nvSpPr>
          <p:spPr bwMode="auto">
            <a:xfrm>
              <a:off x="488" y="3016"/>
              <a:ext cx="1328" cy="370"/>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4000">
                  <a:latin typeface="Arial" pitchFamily="34" charset="0"/>
                </a:rPr>
                <a:t>     Z</a:t>
              </a:r>
              <a:r>
                <a:rPr lang="en-US" altLang="en-US" sz="4000" baseline="-25000">
                  <a:latin typeface="Arial" pitchFamily="34" charset="0"/>
                </a:rPr>
                <a:t>X</a:t>
              </a:r>
              <a:r>
                <a:rPr lang="en-US" altLang="en-US" sz="2400" baseline="-25000">
                  <a:latin typeface="Arial" pitchFamily="34" charset="0"/>
                </a:rPr>
                <a:t> </a:t>
              </a:r>
              <a:r>
                <a:rPr lang="en-US" altLang="en-US" sz="2400">
                  <a:latin typeface="Arial" pitchFamily="34" charset="0"/>
                </a:rPr>
                <a:t>   =</a:t>
              </a:r>
            </a:p>
          </p:txBody>
        </p:sp>
        <p:grpSp>
          <p:nvGrpSpPr>
            <p:cNvPr id="20493" name="Group 11"/>
            <p:cNvGrpSpPr>
              <a:grpSpLocks/>
            </p:cNvGrpSpPr>
            <p:nvPr/>
          </p:nvGrpSpPr>
          <p:grpSpPr bwMode="auto">
            <a:xfrm>
              <a:off x="1728" y="2880"/>
              <a:ext cx="860" cy="539"/>
              <a:chOff x="1728" y="2880"/>
              <a:chExt cx="860" cy="539"/>
            </a:xfrm>
          </p:grpSpPr>
          <p:sp>
            <p:nvSpPr>
              <p:cNvPr id="20494" name="Rectangle 12"/>
              <p:cNvSpPr>
                <a:spLocks noChangeArrowheads="1"/>
              </p:cNvSpPr>
              <p:nvPr/>
            </p:nvSpPr>
            <p:spPr bwMode="auto">
              <a:xfrm>
                <a:off x="1976" y="3184"/>
                <a:ext cx="475" cy="235"/>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2400">
                    <a:latin typeface="Arial" pitchFamily="34" charset="0"/>
                  </a:rPr>
                  <a:t>SD</a:t>
                </a:r>
                <a:r>
                  <a:rPr lang="en-US" altLang="en-US" sz="2000" baseline="-25000">
                    <a:latin typeface="Arial" pitchFamily="34" charset="0"/>
                  </a:rPr>
                  <a:t>X</a:t>
                </a:r>
              </a:p>
            </p:txBody>
          </p:sp>
          <p:sp>
            <p:nvSpPr>
              <p:cNvPr id="20495" name="Line 13"/>
              <p:cNvSpPr>
                <a:spLocks noChangeShapeType="1"/>
              </p:cNvSpPr>
              <p:nvPr/>
            </p:nvSpPr>
            <p:spPr bwMode="auto">
              <a:xfrm>
                <a:off x="1728" y="3136"/>
                <a:ext cx="84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496" name="Rectangle 14"/>
              <p:cNvSpPr>
                <a:spLocks noChangeArrowheads="1"/>
              </p:cNvSpPr>
              <p:nvPr/>
            </p:nvSpPr>
            <p:spPr bwMode="auto">
              <a:xfrm>
                <a:off x="1868" y="2896"/>
                <a:ext cx="720" cy="235"/>
              </a:xfrm>
              <a:prstGeom prst="rect">
                <a:avLst/>
              </a:prstGeom>
              <a:noFill/>
              <a:ln w="9525">
                <a:noFill/>
                <a:miter lim="800000"/>
                <a:headEnd/>
                <a:tailEnd/>
              </a:ln>
            </p:spPr>
            <p:txBody>
              <a:bodyPr wrap="none" lIns="63500" tIns="25400" rIns="63500" bIns="25400">
                <a:spAutoFit/>
              </a:bodyPr>
              <a:lstStyle/>
              <a:p>
                <a:pPr eaLnBrk="0" hangingPunct="0">
                  <a:lnSpc>
                    <a:spcPct val="87000"/>
                  </a:lnSpc>
                </a:pPr>
                <a:r>
                  <a:rPr lang="en-US" altLang="en-US" sz="2400">
                    <a:latin typeface="Arial" pitchFamily="34" charset="0"/>
                  </a:rPr>
                  <a:t>(X - X)</a:t>
                </a:r>
              </a:p>
            </p:txBody>
          </p:sp>
          <p:sp>
            <p:nvSpPr>
              <p:cNvPr id="20497" name="Line 15"/>
              <p:cNvSpPr>
                <a:spLocks noChangeShapeType="1"/>
              </p:cNvSpPr>
              <p:nvPr/>
            </p:nvSpPr>
            <p:spPr bwMode="auto">
              <a:xfrm>
                <a:off x="2256" y="2880"/>
                <a:ext cx="144" cy="0"/>
              </a:xfrm>
              <a:prstGeom prst="line">
                <a:avLst/>
              </a:prstGeom>
              <a:noFill/>
              <a:ln w="25400">
                <a:solidFill>
                  <a:schemeClr val="tx1"/>
                </a:solidFill>
                <a:round/>
                <a:headEnd type="none" w="sm" len="sm"/>
                <a:tailEnd type="none" w="sm" len="sm"/>
              </a:ln>
            </p:spPr>
            <p:txBody>
              <a:bodyPr wrap="none" anchor="ctr"/>
              <a:lstStyle/>
              <a:p>
                <a:endParaRPr lang="en-US"/>
              </a:p>
            </p:txBody>
          </p:sp>
        </p:grpSp>
      </p:grpSp>
      <p:sp>
        <p:nvSpPr>
          <p:cNvPr id="207888" name="Rectangle 16"/>
          <p:cNvSpPr>
            <a:spLocks noChangeArrowheads="1"/>
          </p:cNvSpPr>
          <p:nvPr/>
        </p:nvSpPr>
        <p:spPr bwMode="auto">
          <a:xfrm>
            <a:off x="0" y="304800"/>
            <a:ext cx="9144000" cy="1143000"/>
          </a:xfrm>
          <a:prstGeom prst="rect">
            <a:avLst/>
          </a:prstGeom>
          <a:noFill/>
          <a:ln w="12700">
            <a:noFill/>
            <a:miter lim="800000"/>
            <a:headEnd/>
            <a:tailEnd/>
          </a:ln>
          <a:effectLst/>
        </p:spPr>
        <p:txBody>
          <a:bodyPr wrap="none" lIns="90488" tIns="44450" rIns="90488" bIns="44450" anchor="ctr"/>
          <a:lstStyle/>
          <a:p>
            <a:pPr algn="ctr">
              <a:defRPr/>
            </a:pPr>
            <a:r>
              <a:rPr lang="en-US" sz="4400" dirty="0">
                <a:solidFill>
                  <a:schemeClr val="tx2"/>
                </a:solidFill>
                <a:latin typeface="Comic Sans MS" pitchFamily="66" charset="0"/>
                <a:cs typeface="+mn-cs"/>
              </a:rPr>
              <a:t>Linear Transformations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8FE6B846-F181-4810-A5A0-3A78BB3A87E0}" type="slidenum">
              <a:rPr lang="en-US"/>
              <a:pPr>
                <a:defRPr/>
              </a:pPr>
              <a:t>19</a:t>
            </a:fld>
            <a:endParaRPr lang="en-US"/>
          </a:p>
        </p:txBody>
      </p:sp>
      <p:sp>
        <p:nvSpPr>
          <p:cNvPr id="216066" name="Rectangle 2"/>
          <p:cNvSpPr>
            <a:spLocks noChangeArrowheads="1"/>
          </p:cNvSpPr>
          <p:nvPr/>
        </p:nvSpPr>
        <p:spPr bwMode="auto">
          <a:xfrm>
            <a:off x="609600" y="509588"/>
            <a:ext cx="8001000" cy="473075"/>
          </a:xfrm>
          <a:prstGeom prst="rect">
            <a:avLst/>
          </a:prstGeom>
          <a:noFill/>
          <a:ln w="9525">
            <a:noFill/>
            <a:miter lim="800000"/>
            <a:headEnd/>
            <a:tailEnd/>
          </a:ln>
          <a:effectLst/>
        </p:spPr>
        <p:txBody>
          <a:bodyPr wrap="none" lIns="87312" tIns="44450" rIns="87312" bIns="44450" anchor="ctr"/>
          <a:lstStyle/>
          <a:p>
            <a:pPr algn="ctr" defTabSz="863600" eaLnBrk="0" hangingPunct="0">
              <a:defRPr/>
            </a:pPr>
            <a:r>
              <a:rPr lang="en-US" altLang="en-US" sz="2800" dirty="0">
                <a:latin typeface="Comic Sans MS" pitchFamily="66" charset="0"/>
                <a:cs typeface="+mn-cs"/>
              </a:rPr>
              <a:t>HRQOL in HIV Compared to other</a:t>
            </a:r>
          </a:p>
          <a:p>
            <a:pPr algn="ctr" defTabSz="863600" eaLnBrk="0" hangingPunct="0">
              <a:defRPr/>
            </a:pPr>
            <a:r>
              <a:rPr lang="en-US" altLang="en-US" sz="2800" dirty="0">
                <a:latin typeface="Comic Sans MS" pitchFamily="66" charset="0"/>
                <a:cs typeface="+mn-cs"/>
              </a:rPr>
              <a:t>Chronic Illnesses and General Population</a:t>
            </a:r>
          </a:p>
        </p:txBody>
      </p:sp>
      <p:graphicFrame>
        <p:nvGraphicFramePr>
          <p:cNvPr id="21508" name="Object 3">
            <a:hlinkClick r:id="" action="ppaction://ole?verb=0"/>
          </p:cNvPr>
          <p:cNvGraphicFramePr>
            <a:graphicFrameLocks/>
          </p:cNvGraphicFramePr>
          <p:nvPr/>
        </p:nvGraphicFramePr>
        <p:xfrm>
          <a:off x="685800" y="1530350"/>
          <a:ext cx="7772400" cy="4794250"/>
        </p:xfrm>
        <a:graphic>
          <a:graphicData uri="http://schemas.openxmlformats.org/presentationml/2006/ole">
            <mc:AlternateContent xmlns:mc="http://schemas.openxmlformats.org/markup-compatibility/2006">
              <mc:Choice xmlns:v="urn:schemas-microsoft-com:vml" Requires="v">
                <p:oleObj spid="_x0000_s21529" name="Chart" r:id="rId4" imgW="7781849" imgH="5067402" progId="MSGraph.Chart.8">
                  <p:embed followColorScheme="full"/>
                </p:oleObj>
              </mc:Choice>
              <mc:Fallback>
                <p:oleObj name="Chart" r:id="rId4" imgW="7781849" imgH="5067402"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30350"/>
                        <a:ext cx="77724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9" name="Rectangle 4"/>
          <p:cNvSpPr>
            <a:spLocks noChangeArrowheads="1"/>
          </p:cNvSpPr>
          <p:nvPr/>
        </p:nvSpPr>
        <p:spPr bwMode="auto">
          <a:xfrm>
            <a:off x="893763" y="6383338"/>
            <a:ext cx="4611687" cy="336550"/>
          </a:xfrm>
          <a:prstGeom prst="rect">
            <a:avLst/>
          </a:prstGeom>
          <a:noFill/>
          <a:ln w="9525">
            <a:noFill/>
            <a:miter lim="800000"/>
            <a:headEnd/>
            <a:tailEnd/>
          </a:ln>
        </p:spPr>
        <p:txBody>
          <a:bodyPr wrap="none" lIns="90488" tIns="44450" rIns="90488" bIns="44450">
            <a:spAutoFit/>
          </a:bodyPr>
          <a:lstStyle/>
          <a:p>
            <a:pPr eaLnBrk="0" hangingPunct="0"/>
            <a:r>
              <a:rPr lang="en-US" altLang="en-US" sz="1600" b="0" i="1">
                <a:latin typeface="Arial" pitchFamily="34" charset="0"/>
              </a:rPr>
              <a:t>Hays et al. (2000), </a:t>
            </a:r>
            <a:r>
              <a:rPr lang="en-US" altLang="en-US" sz="1600" b="0" i="1" u="sng">
                <a:latin typeface="Arial" pitchFamily="34" charset="0"/>
              </a:rPr>
              <a:t>American Journal of Medicine</a:t>
            </a:r>
          </a:p>
        </p:txBody>
      </p:sp>
      <p:sp>
        <p:nvSpPr>
          <p:cNvPr id="21510" name="TextBox 1"/>
          <p:cNvSpPr txBox="1">
            <a:spLocks noChangeArrowheads="1"/>
          </p:cNvSpPr>
          <p:nvPr/>
        </p:nvSpPr>
        <p:spPr bwMode="auto">
          <a:xfrm>
            <a:off x="5029200" y="6091238"/>
            <a:ext cx="2366963" cy="400050"/>
          </a:xfrm>
          <a:prstGeom prst="rect">
            <a:avLst/>
          </a:prstGeom>
          <a:noFill/>
          <a:ln w="9525">
            <a:noFill/>
            <a:miter lim="800000"/>
            <a:headEnd/>
            <a:tailEnd/>
          </a:ln>
        </p:spPr>
        <p:txBody>
          <a:bodyPr>
            <a:spAutoFit/>
          </a:bodyPr>
          <a:lstStyle/>
          <a:p>
            <a:r>
              <a:rPr lang="en-US" altLang="en-US" sz="2000" b="0">
                <a:latin typeface="Comic Sans MS" pitchFamily="66" charset="0"/>
              </a:rPr>
              <a:t>T-score metric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38875"/>
            <a:ext cx="2400300" cy="476250"/>
          </a:xfrm>
        </p:spPr>
        <p:txBody>
          <a:bodyPr/>
          <a:lstStyle/>
          <a:p>
            <a:pPr>
              <a:defRPr/>
            </a:pPr>
            <a:fld id="{F2D66670-C64C-4FB2-8E71-CA92C48A955E}" type="slidenum">
              <a:rPr lang="en-US" b="1"/>
              <a:pPr>
                <a:defRPr/>
              </a:pPr>
              <a:t>2</a:t>
            </a:fld>
            <a:endParaRPr lang="en-US" b="1"/>
          </a:p>
        </p:txBody>
      </p:sp>
      <p:sp>
        <p:nvSpPr>
          <p:cNvPr id="4099" name="Title 2"/>
          <p:cNvSpPr>
            <a:spLocks noGrp="1"/>
          </p:cNvSpPr>
          <p:nvPr>
            <p:ph type="title"/>
          </p:nvPr>
        </p:nvSpPr>
        <p:spPr>
          <a:xfrm>
            <a:off x="152400" y="274638"/>
            <a:ext cx="9258300" cy="1143000"/>
          </a:xfrm>
        </p:spPr>
        <p:txBody>
          <a:bodyPr/>
          <a:lstStyle/>
          <a:p>
            <a:r>
              <a:rPr lang="en-US" altLang="en-US" b="1" dirty="0" smtClean="0">
                <a:latin typeface="Comic Sans MS" pitchFamily="66" charset="0"/>
              </a:rPr>
              <a:t>Introduction to </a:t>
            </a:r>
            <a:br>
              <a:rPr lang="en-US" altLang="en-US" b="1" dirty="0" smtClean="0">
                <a:latin typeface="Comic Sans MS" pitchFamily="66" charset="0"/>
              </a:rPr>
            </a:br>
            <a:r>
              <a:rPr lang="en-US" altLang="en-US" b="1" dirty="0" smtClean="0">
                <a:latin typeface="Comic Sans MS" pitchFamily="66" charset="0"/>
              </a:rPr>
              <a:t>Patient-Reported Outcomes</a:t>
            </a:r>
          </a:p>
        </p:txBody>
      </p:sp>
      <p:sp>
        <p:nvSpPr>
          <p:cNvPr id="4" name="Content Placeholder 3"/>
          <p:cNvSpPr>
            <a:spLocks noGrp="1"/>
          </p:cNvSpPr>
          <p:nvPr>
            <p:ph sz="half" idx="1"/>
          </p:nvPr>
        </p:nvSpPr>
        <p:spPr>
          <a:xfrm>
            <a:off x="514350" y="1600200"/>
            <a:ext cx="4543425" cy="4525963"/>
          </a:xfrm>
        </p:spPr>
        <p:txBody>
          <a:bodyPr/>
          <a:lstStyle/>
          <a:p>
            <a:pPr>
              <a:defRPr/>
            </a:pPr>
            <a:endParaRPr lang="en-US" b="1" dirty="0" smtClean="0">
              <a:latin typeface="Comic Sans MS" pitchFamily="66" charset="0"/>
            </a:endParaRPr>
          </a:p>
          <a:p>
            <a:pPr marL="0" indent="0">
              <a:buFontTx/>
              <a:buNone/>
              <a:defRPr/>
            </a:pPr>
            <a:r>
              <a:rPr lang="en-US" dirty="0" smtClean="0">
                <a:latin typeface="Comic Sans MS" pitchFamily="66" charset="0"/>
              </a:rPr>
              <a:t>8:30-9:30am</a:t>
            </a:r>
            <a:endParaRPr lang="en-US" dirty="0">
              <a:latin typeface="Comic Sans MS" pitchFamily="66" charset="0"/>
            </a:endParaRPr>
          </a:p>
        </p:txBody>
      </p:sp>
      <p:pic>
        <p:nvPicPr>
          <p:cNvPr id="4101" name="Picture 2" descr="C:\Users\drhays\AppData\Local\Microsoft\Windows\Temporary Internet Files\Content.IE5\AUZWJ9S9\MC900233036[1].wmf"/>
          <p:cNvPicPr>
            <a:picLocks noGrp="1" noChangeAspect="1" noChangeArrowheads="1"/>
          </p:cNvPicPr>
          <p:nvPr>
            <p:ph sz="half" idx="2"/>
          </p:nvPr>
        </p:nvPicPr>
        <p:blipFill>
          <a:blip r:embed="rId2" cstate="print"/>
          <a:srcRect/>
          <a:stretch>
            <a:fillRect/>
          </a:stretch>
        </p:blipFill>
        <p:spPr>
          <a:xfrm>
            <a:off x="3276600" y="2579688"/>
            <a:ext cx="5505450" cy="3897312"/>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796F2B57-1037-46B3-BD23-C446776CA170}" type="slidenum">
              <a:rPr lang="en-US"/>
              <a:pPr>
                <a:defRPr/>
              </a:pPr>
              <a:t>20</a:t>
            </a:fld>
            <a:endParaRPr lang="en-US"/>
          </a:p>
        </p:txBody>
      </p:sp>
      <p:sp>
        <p:nvSpPr>
          <p:cNvPr id="288772" name="Oval 4"/>
          <p:cNvSpPr>
            <a:spLocks noChangeArrowheads="1"/>
          </p:cNvSpPr>
          <p:nvPr/>
        </p:nvSpPr>
        <p:spPr bwMode="auto">
          <a:xfrm>
            <a:off x="3132138" y="2336800"/>
            <a:ext cx="2513012" cy="1149350"/>
          </a:xfrm>
          <a:prstGeom prst="ellipse">
            <a:avLst/>
          </a:prstGeom>
          <a:solidFill>
            <a:srgbClr val="FFFF00"/>
          </a:solidFill>
          <a:ln w="12700">
            <a:noFill/>
            <a:round/>
            <a:headEnd/>
            <a:tailEnd/>
          </a:ln>
          <a:effectLst>
            <a:outerShdw dist="35921" dir="2700000" algn="ctr" rotWithShape="0">
              <a:schemeClr val="bg2"/>
            </a:outerShdw>
          </a:effectLst>
        </p:spPr>
        <p:txBody>
          <a:bodyPr wrap="none" anchor="ctr"/>
          <a:lstStyle/>
          <a:p>
            <a:pPr algn="ctr">
              <a:defRPr/>
            </a:pPr>
            <a:endParaRPr lang="en-US" altLang="en-US" sz="2400" b="0">
              <a:solidFill>
                <a:srgbClr val="00FF00"/>
              </a:solidFill>
              <a:latin typeface="Times" pitchFamily="18" charset="0"/>
              <a:cs typeface="+mn-cs"/>
            </a:endParaRPr>
          </a:p>
        </p:txBody>
      </p:sp>
      <p:sp>
        <p:nvSpPr>
          <p:cNvPr id="22532" name="Rectangle 5"/>
          <p:cNvSpPr>
            <a:spLocks noChangeArrowheads="1"/>
          </p:cNvSpPr>
          <p:nvPr/>
        </p:nvSpPr>
        <p:spPr bwMode="auto">
          <a:xfrm>
            <a:off x="3351213" y="2767013"/>
            <a:ext cx="2078037" cy="366712"/>
          </a:xfrm>
          <a:prstGeom prst="rect">
            <a:avLst/>
          </a:prstGeom>
          <a:solidFill>
            <a:srgbClr val="FFFF00"/>
          </a:solidFill>
          <a:ln w="12700">
            <a:noFill/>
            <a:miter lim="800000"/>
            <a:headEnd/>
            <a:tailEnd/>
          </a:ln>
        </p:spPr>
        <p:txBody>
          <a:bodyPr wrap="none" lIns="90488" tIns="44450" rIns="90488" bIns="44450">
            <a:spAutoFit/>
          </a:bodyPr>
          <a:lstStyle/>
          <a:p>
            <a:pPr algn="ctr" eaLnBrk="0" hangingPunct="0">
              <a:lnSpc>
                <a:spcPct val="90000"/>
              </a:lnSpc>
            </a:pPr>
            <a:r>
              <a:rPr lang="en-US" altLang="en-US" sz="2000">
                <a:latin typeface="Arial" pitchFamily="34" charset="0"/>
              </a:rPr>
              <a:t>Physical Health</a:t>
            </a:r>
          </a:p>
        </p:txBody>
      </p:sp>
      <p:sp>
        <p:nvSpPr>
          <p:cNvPr id="288774" name="Rectangle 6"/>
          <p:cNvSpPr>
            <a:spLocks noChangeArrowheads="1"/>
          </p:cNvSpPr>
          <p:nvPr/>
        </p:nvSpPr>
        <p:spPr bwMode="auto">
          <a:xfrm>
            <a:off x="1897063" y="4984750"/>
            <a:ext cx="1055687"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600">
                <a:latin typeface="Arial" charset="0"/>
                <a:cs typeface="+mn-cs"/>
              </a:rPr>
              <a:t>Physical function</a:t>
            </a:r>
          </a:p>
        </p:txBody>
      </p:sp>
      <p:sp>
        <p:nvSpPr>
          <p:cNvPr id="288775" name="Rectangle 7"/>
          <p:cNvSpPr>
            <a:spLocks noChangeArrowheads="1"/>
          </p:cNvSpPr>
          <p:nvPr/>
        </p:nvSpPr>
        <p:spPr bwMode="auto">
          <a:xfrm>
            <a:off x="3167063" y="4984750"/>
            <a:ext cx="1055687"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800">
                <a:latin typeface="Arial" charset="0"/>
                <a:cs typeface="+mn-cs"/>
              </a:rPr>
              <a:t>Role </a:t>
            </a:r>
            <a:r>
              <a:rPr lang="en-US" altLang="en-US" sz="1600">
                <a:latin typeface="Arial" charset="0"/>
                <a:cs typeface="+mn-cs"/>
              </a:rPr>
              <a:t>functionphysical</a:t>
            </a:r>
          </a:p>
        </p:txBody>
      </p:sp>
      <p:sp>
        <p:nvSpPr>
          <p:cNvPr id="288776" name="Rectangle 8"/>
          <p:cNvSpPr>
            <a:spLocks noChangeArrowheads="1"/>
          </p:cNvSpPr>
          <p:nvPr/>
        </p:nvSpPr>
        <p:spPr bwMode="auto">
          <a:xfrm>
            <a:off x="4437063" y="4984750"/>
            <a:ext cx="1055687"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800">
                <a:latin typeface="Arial" charset="0"/>
                <a:cs typeface="+mn-cs"/>
              </a:rPr>
              <a:t>Pain</a:t>
            </a:r>
          </a:p>
        </p:txBody>
      </p:sp>
      <p:sp>
        <p:nvSpPr>
          <p:cNvPr id="288777" name="Rectangle 9"/>
          <p:cNvSpPr>
            <a:spLocks noChangeArrowheads="1"/>
          </p:cNvSpPr>
          <p:nvPr/>
        </p:nvSpPr>
        <p:spPr bwMode="auto">
          <a:xfrm>
            <a:off x="5689600" y="4984750"/>
            <a:ext cx="1055688"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800" i="1" u="sng">
                <a:latin typeface="Arial" charset="0"/>
                <a:cs typeface="+mn-cs"/>
              </a:rPr>
              <a:t>General Health</a:t>
            </a:r>
          </a:p>
        </p:txBody>
      </p:sp>
      <p:sp>
        <p:nvSpPr>
          <p:cNvPr id="22537" name="Line 10"/>
          <p:cNvSpPr>
            <a:spLocks noChangeShapeType="1"/>
          </p:cNvSpPr>
          <p:nvPr/>
        </p:nvSpPr>
        <p:spPr bwMode="auto">
          <a:xfrm flipH="1">
            <a:off x="2689225" y="3308350"/>
            <a:ext cx="757238" cy="1644650"/>
          </a:xfrm>
          <a:prstGeom prst="line">
            <a:avLst/>
          </a:prstGeom>
          <a:noFill/>
          <a:ln w="38100">
            <a:solidFill>
              <a:schemeClr val="tx1"/>
            </a:solidFill>
            <a:round/>
            <a:headEnd/>
            <a:tailEnd type="triangle" w="med" len="med"/>
          </a:ln>
        </p:spPr>
        <p:txBody>
          <a:bodyPr wrap="none" anchor="ctr"/>
          <a:lstStyle/>
          <a:p>
            <a:endParaRPr lang="en-US"/>
          </a:p>
        </p:txBody>
      </p:sp>
      <p:sp>
        <p:nvSpPr>
          <p:cNvPr id="22538" name="Line 11"/>
          <p:cNvSpPr>
            <a:spLocks noChangeShapeType="1"/>
          </p:cNvSpPr>
          <p:nvPr/>
        </p:nvSpPr>
        <p:spPr bwMode="auto">
          <a:xfrm>
            <a:off x="5291138" y="3327400"/>
            <a:ext cx="887412" cy="1625600"/>
          </a:xfrm>
          <a:prstGeom prst="line">
            <a:avLst/>
          </a:prstGeom>
          <a:noFill/>
          <a:ln w="38100">
            <a:solidFill>
              <a:schemeClr val="tx1"/>
            </a:solidFill>
            <a:round/>
            <a:headEnd/>
            <a:tailEnd type="triangle" w="med" len="med"/>
          </a:ln>
        </p:spPr>
        <p:txBody>
          <a:bodyPr wrap="none" anchor="ctr"/>
          <a:lstStyle/>
          <a:p>
            <a:endParaRPr lang="en-US"/>
          </a:p>
        </p:txBody>
      </p:sp>
      <p:sp>
        <p:nvSpPr>
          <p:cNvPr id="22539" name="Line 12"/>
          <p:cNvSpPr>
            <a:spLocks noChangeShapeType="1"/>
          </p:cNvSpPr>
          <p:nvPr/>
        </p:nvSpPr>
        <p:spPr bwMode="auto">
          <a:xfrm flipH="1">
            <a:off x="3722688" y="3498850"/>
            <a:ext cx="333375" cy="1435100"/>
          </a:xfrm>
          <a:prstGeom prst="line">
            <a:avLst/>
          </a:prstGeom>
          <a:noFill/>
          <a:ln w="38100">
            <a:solidFill>
              <a:schemeClr val="tx1"/>
            </a:solidFill>
            <a:round/>
            <a:headEnd/>
            <a:tailEnd type="triangle" w="med" len="med"/>
          </a:ln>
        </p:spPr>
        <p:txBody>
          <a:bodyPr wrap="none" anchor="ctr"/>
          <a:lstStyle/>
          <a:p>
            <a:endParaRPr lang="en-US"/>
          </a:p>
        </p:txBody>
      </p:sp>
      <p:sp>
        <p:nvSpPr>
          <p:cNvPr id="22540" name="Line 13"/>
          <p:cNvSpPr>
            <a:spLocks noChangeShapeType="1"/>
          </p:cNvSpPr>
          <p:nvPr/>
        </p:nvSpPr>
        <p:spPr bwMode="auto">
          <a:xfrm>
            <a:off x="4681538" y="3479800"/>
            <a:ext cx="379412" cy="1473200"/>
          </a:xfrm>
          <a:prstGeom prst="line">
            <a:avLst/>
          </a:prstGeom>
          <a:noFill/>
          <a:ln w="38100">
            <a:solidFill>
              <a:schemeClr val="tx1"/>
            </a:solidFill>
            <a:round/>
            <a:headEnd/>
            <a:tailEnd type="triangle" w="med" len="med"/>
          </a:ln>
        </p:spPr>
        <p:txBody>
          <a:bodyPr wrap="none" anchor="ctr"/>
          <a:lstStyle/>
          <a:p>
            <a:endParaRPr lang="en-US"/>
          </a:p>
        </p:txBody>
      </p:sp>
      <p:sp>
        <p:nvSpPr>
          <p:cNvPr id="22541" name="Rectangle 1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altLang="en-US" sz="4400" dirty="0">
                <a:solidFill>
                  <a:schemeClr val="tx2"/>
                </a:solidFill>
                <a:latin typeface="Comic Sans MS" pitchFamily="66" charset="0"/>
              </a:rPr>
              <a:t>Physical Health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03527952-EE98-4B39-9CFA-0831ECAC9DCB}" type="slidenum">
              <a:rPr lang="en-US"/>
              <a:pPr>
                <a:defRPr/>
              </a:pPr>
              <a:t>21</a:t>
            </a:fld>
            <a:endParaRPr lang="en-US"/>
          </a:p>
        </p:txBody>
      </p:sp>
      <p:sp>
        <p:nvSpPr>
          <p:cNvPr id="289796" name="Oval 4"/>
          <p:cNvSpPr>
            <a:spLocks noChangeArrowheads="1"/>
          </p:cNvSpPr>
          <p:nvPr/>
        </p:nvSpPr>
        <p:spPr bwMode="auto">
          <a:xfrm>
            <a:off x="3132138" y="2286000"/>
            <a:ext cx="2513012" cy="1149350"/>
          </a:xfrm>
          <a:prstGeom prst="ellipse">
            <a:avLst/>
          </a:prstGeom>
          <a:solidFill>
            <a:srgbClr val="FFFF00"/>
          </a:solidFill>
          <a:ln w="12700">
            <a:solidFill>
              <a:schemeClr val="bg2"/>
            </a:solidFill>
            <a:round/>
            <a:headEnd/>
            <a:tailEnd/>
          </a:ln>
          <a:effectLst>
            <a:outerShdw dist="35921" dir="2700000" algn="ctr" rotWithShape="0">
              <a:schemeClr val="bg2"/>
            </a:outerShdw>
          </a:effectLst>
        </p:spPr>
        <p:txBody>
          <a:bodyPr wrap="none" anchor="ctr"/>
          <a:lstStyle/>
          <a:p>
            <a:pPr algn="ctr">
              <a:defRPr/>
            </a:pPr>
            <a:endParaRPr lang="en-US" altLang="en-US" sz="2400">
              <a:solidFill>
                <a:schemeClr val="bg2"/>
              </a:solidFill>
              <a:latin typeface="Times" pitchFamily="18" charset="0"/>
              <a:cs typeface="+mn-cs"/>
            </a:endParaRPr>
          </a:p>
        </p:txBody>
      </p:sp>
      <p:sp>
        <p:nvSpPr>
          <p:cNvPr id="23556" name="Rectangle 5"/>
          <p:cNvSpPr>
            <a:spLocks noChangeArrowheads="1"/>
          </p:cNvSpPr>
          <p:nvPr/>
        </p:nvSpPr>
        <p:spPr bwMode="auto">
          <a:xfrm>
            <a:off x="3465513" y="2716213"/>
            <a:ext cx="1847850" cy="366712"/>
          </a:xfrm>
          <a:prstGeom prst="rect">
            <a:avLst/>
          </a:prstGeom>
          <a:solidFill>
            <a:srgbClr val="FFFF00"/>
          </a:solidFill>
          <a:ln w="12700">
            <a:noFill/>
            <a:miter lim="800000"/>
            <a:headEnd/>
            <a:tailEnd/>
          </a:ln>
        </p:spPr>
        <p:txBody>
          <a:bodyPr wrap="none" lIns="90488" tIns="44450" rIns="90488" bIns="44450">
            <a:spAutoFit/>
          </a:bodyPr>
          <a:lstStyle/>
          <a:p>
            <a:pPr algn="ctr" eaLnBrk="0" hangingPunct="0">
              <a:lnSpc>
                <a:spcPct val="90000"/>
              </a:lnSpc>
            </a:pPr>
            <a:r>
              <a:rPr lang="en-US" altLang="en-US" sz="2000">
                <a:latin typeface="Arial" pitchFamily="34" charset="0"/>
              </a:rPr>
              <a:t>Mental Health</a:t>
            </a:r>
          </a:p>
        </p:txBody>
      </p:sp>
      <p:sp>
        <p:nvSpPr>
          <p:cNvPr id="289798" name="Rectangle 6"/>
          <p:cNvSpPr>
            <a:spLocks noChangeArrowheads="1"/>
          </p:cNvSpPr>
          <p:nvPr/>
        </p:nvSpPr>
        <p:spPr bwMode="auto">
          <a:xfrm>
            <a:off x="1752600" y="4933950"/>
            <a:ext cx="1374775"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600">
                <a:latin typeface="Arial" charset="0"/>
                <a:cs typeface="+mn-cs"/>
              </a:rPr>
              <a:t>Emotional Well-Being</a:t>
            </a:r>
          </a:p>
        </p:txBody>
      </p:sp>
      <p:sp>
        <p:nvSpPr>
          <p:cNvPr id="289799" name="Rectangle 7"/>
          <p:cNvSpPr>
            <a:spLocks noChangeArrowheads="1"/>
          </p:cNvSpPr>
          <p:nvPr/>
        </p:nvSpPr>
        <p:spPr bwMode="auto">
          <a:xfrm>
            <a:off x="3132138" y="4933950"/>
            <a:ext cx="1392237"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600">
                <a:latin typeface="Arial" charset="0"/>
                <a:cs typeface="+mn-cs"/>
              </a:rPr>
              <a:t>Role function-emotional</a:t>
            </a:r>
          </a:p>
        </p:txBody>
      </p:sp>
      <p:sp>
        <p:nvSpPr>
          <p:cNvPr id="289800" name="Rectangle 8"/>
          <p:cNvSpPr>
            <a:spLocks noChangeArrowheads="1"/>
          </p:cNvSpPr>
          <p:nvPr/>
        </p:nvSpPr>
        <p:spPr bwMode="auto">
          <a:xfrm>
            <a:off x="4760913" y="4933950"/>
            <a:ext cx="1162050"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800" i="1" u="sng">
                <a:latin typeface="Arial" charset="0"/>
                <a:cs typeface="+mn-cs"/>
              </a:rPr>
              <a:t>Energy</a:t>
            </a:r>
          </a:p>
        </p:txBody>
      </p:sp>
      <p:sp>
        <p:nvSpPr>
          <p:cNvPr id="289801" name="Rectangle 9"/>
          <p:cNvSpPr>
            <a:spLocks noChangeArrowheads="1"/>
          </p:cNvSpPr>
          <p:nvPr/>
        </p:nvSpPr>
        <p:spPr bwMode="auto">
          <a:xfrm>
            <a:off x="6140450" y="4933950"/>
            <a:ext cx="1162050" cy="882650"/>
          </a:xfrm>
          <a:prstGeom prst="rect">
            <a:avLst/>
          </a:prstGeom>
          <a:solidFill>
            <a:srgbClr val="FFFF00"/>
          </a:solidFill>
          <a:ln w="12700">
            <a:solidFill>
              <a:schemeClr val="bg2"/>
            </a:solidFill>
            <a:miter lim="800000"/>
            <a:headEnd/>
            <a:tailEnd/>
          </a:ln>
          <a:effectLst>
            <a:outerShdw dist="35921" dir="2700000" algn="ctr" rotWithShape="0">
              <a:schemeClr val="bg2"/>
            </a:outerShdw>
          </a:effectLst>
        </p:spPr>
        <p:txBody>
          <a:bodyPr lIns="90488" tIns="44450" rIns="90488" bIns="44450" anchor="ctr"/>
          <a:lstStyle/>
          <a:p>
            <a:pPr algn="ctr" eaLnBrk="0" hangingPunct="0">
              <a:lnSpc>
                <a:spcPct val="90000"/>
              </a:lnSpc>
              <a:spcBef>
                <a:spcPct val="50000"/>
              </a:spcBef>
              <a:defRPr/>
            </a:pPr>
            <a:r>
              <a:rPr lang="en-US" altLang="en-US" sz="1800" i="1" u="sng">
                <a:latin typeface="Arial" charset="0"/>
                <a:cs typeface="+mn-cs"/>
              </a:rPr>
              <a:t>Social function</a:t>
            </a:r>
          </a:p>
        </p:txBody>
      </p:sp>
      <p:sp>
        <p:nvSpPr>
          <p:cNvPr id="289802" name="Line 10"/>
          <p:cNvSpPr>
            <a:spLocks noChangeShapeType="1"/>
          </p:cNvSpPr>
          <p:nvPr/>
        </p:nvSpPr>
        <p:spPr bwMode="auto">
          <a:xfrm flipH="1">
            <a:off x="2689225" y="3257550"/>
            <a:ext cx="757238" cy="164465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algn="ctr" eaLnBrk="0" hangingPunct="0">
              <a:defRPr/>
            </a:pPr>
            <a:endParaRPr lang="en-US">
              <a:cs typeface="+mn-cs"/>
            </a:endParaRPr>
          </a:p>
        </p:txBody>
      </p:sp>
      <p:sp>
        <p:nvSpPr>
          <p:cNvPr id="289803" name="Line 11"/>
          <p:cNvSpPr>
            <a:spLocks noChangeShapeType="1"/>
          </p:cNvSpPr>
          <p:nvPr/>
        </p:nvSpPr>
        <p:spPr bwMode="auto">
          <a:xfrm>
            <a:off x="5291138" y="3276600"/>
            <a:ext cx="887412" cy="162560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algn="ctr" eaLnBrk="0" hangingPunct="0">
              <a:defRPr/>
            </a:pPr>
            <a:endParaRPr lang="en-US">
              <a:cs typeface="+mn-cs"/>
            </a:endParaRPr>
          </a:p>
        </p:txBody>
      </p:sp>
      <p:sp>
        <p:nvSpPr>
          <p:cNvPr id="289804" name="Line 12"/>
          <p:cNvSpPr>
            <a:spLocks noChangeShapeType="1"/>
          </p:cNvSpPr>
          <p:nvPr/>
        </p:nvSpPr>
        <p:spPr bwMode="auto">
          <a:xfrm flipH="1">
            <a:off x="3722688" y="3448050"/>
            <a:ext cx="333375" cy="143510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algn="ctr" eaLnBrk="0" hangingPunct="0">
              <a:defRPr/>
            </a:pPr>
            <a:endParaRPr lang="en-US">
              <a:cs typeface="+mn-cs"/>
            </a:endParaRPr>
          </a:p>
        </p:txBody>
      </p:sp>
      <p:sp>
        <p:nvSpPr>
          <p:cNvPr id="289805" name="Line 13"/>
          <p:cNvSpPr>
            <a:spLocks noChangeShapeType="1"/>
          </p:cNvSpPr>
          <p:nvPr/>
        </p:nvSpPr>
        <p:spPr bwMode="auto">
          <a:xfrm>
            <a:off x="4681538" y="3429000"/>
            <a:ext cx="379412" cy="1473200"/>
          </a:xfrm>
          <a:prstGeom prst="line">
            <a:avLst/>
          </a:prstGeom>
          <a:noFill/>
          <a:ln w="57150">
            <a:solidFill>
              <a:schemeClr val="tx1"/>
            </a:solidFill>
            <a:round/>
            <a:headEnd/>
            <a:tailEnd type="triangle" w="med" len="med"/>
          </a:ln>
          <a:effectLst>
            <a:outerShdw dist="35921" dir="2700000" algn="ctr" rotWithShape="0">
              <a:schemeClr val="bg2"/>
            </a:outerShdw>
          </a:effectLst>
        </p:spPr>
        <p:txBody>
          <a:bodyPr wrap="none" anchor="ctr"/>
          <a:lstStyle/>
          <a:p>
            <a:pPr algn="ctr" eaLnBrk="0" hangingPunct="0">
              <a:defRPr/>
            </a:pPr>
            <a:endParaRPr lang="en-US">
              <a:cs typeface="+mn-cs"/>
            </a:endParaRPr>
          </a:p>
        </p:txBody>
      </p:sp>
      <p:sp>
        <p:nvSpPr>
          <p:cNvPr id="23565" name="Rectangle 1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altLang="en-US" sz="4400" dirty="0" smtClean="0">
                <a:solidFill>
                  <a:schemeClr val="tx2"/>
                </a:solidFill>
                <a:latin typeface="Comic Sans MS" pitchFamily="66" charset="0"/>
              </a:rPr>
              <a:t>Mental Health</a:t>
            </a:r>
            <a:endParaRPr lang="en-US" altLang="en-US" sz="4400" dirty="0">
              <a:solidFill>
                <a:schemeClr val="tx2"/>
              </a:solidFill>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546EF46D-D8F0-417E-8D38-F5D9196E76C9}" type="slidenum">
              <a:rPr lang="en-US"/>
              <a:pPr>
                <a:defRPr/>
              </a:pPr>
              <a:t>22</a:t>
            </a:fld>
            <a:endParaRPr lang="en-US" dirty="0"/>
          </a:p>
        </p:txBody>
      </p:sp>
      <p:sp>
        <p:nvSpPr>
          <p:cNvPr id="24579" name="Rectangle 2"/>
          <p:cNvSpPr>
            <a:spLocks noGrp="1" noChangeArrowheads="1"/>
          </p:cNvSpPr>
          <p:nvPr>
            <p:ph type="title" idx="4294967295"/>
          </p:nvPr>
        </p:nvSpPr>
        <p:spPr>
          <a:xfrm>
            <a:off x="0" y="76200"/>
            <a:ext cx="9258300" cy="1143000"/>
          </a:xfrm>
        </p:spPr>
        <p:txBody>
          <a:bodyPr/>
          <a:lstStyle/>
          <a:p>
            <a:pPr eaLnBrk="1" hangingPunct="1"/>
            <a:r>
              <a:rPr lang="en-US" altLang="en-US" b="1" dirty="0" smtClean="0">
                <a:latin typeface="Comic Sans MS" pitchFamily="66" charset="0"/>
              </a:rPr>
              <a:t>SF-36 PCS and MCS</a:t>
            </a:r>
          </a:p>
        </p:txBody>
      </p:sp>
      <p:sp>
        <p:nvSpPr>
          <p:cNvPr id="24580" name="Rectangle 3"/>
          <p:cNvSpPr>
            <a:spLocks noGrp="1" noChangeArrowheads="1"/>
          </p:cNvSpPr>
          <p:nvPr>
            <p:ph type="body" idx="4294967295"/>
          </p:nvPr>
        </p:nvSpPr>
        <p:spPr>
          <a:xfrm>
            <a:off x="152400" y="1219200"/>
            <a:ext cx="8686800" cy="4906963"/>
          </a:xfrm>
        </p:spPr>
        <p:txBody>
          <a:bodyPr/>
          <a:lstStyle/>
          <a:p>
            <a:pPr eaLnBrk="1" hangingPunct="1">
              <a:buFontTx/>
              <a:buNone/>
            </a:pPr>
            <a:r>
              <a:rPr lang="en-US" altLang="en-US" dirty="0" err="1" smtClean="0"/>
              <a:t>PCS_z</a:t>
            </a:r>
            <a:r>
              <a:rPr lang="en-US" altLang="en-US" dirty="0" smtClean="0"/>
              <a:t> =   (PF_Z * 0.42) +  (RP_Z * 0.35) +           		 (BP_Z * 0.32) +  (GH_Z * 0.25) +           		 (EF_Z * 0.03) +   (SF_Z *  </a:t>
            </a:r>
            <a:r>
              <a:rPr lang="en-US" altLang="en-US" u="sng" dirty="0" smtClean="0"/>
              <a:t>-.01</a:t>
            </a:r>
            <a:r>
              <a:rPr lang="en-US" altLang="en-US" dirty="0" smtClean="0"/>
              <a:t>) +           		 (RE_Z * </a:t>
            </a:r>
            <a:r>
              <a:rPr lang="en-US" altLang="en-US" u="sng" dirty="0" smtClean="0"/>
              <a:t>-.19</a:t>
            </a:r>
            <a:r>
              <a:rPr lang="en-US" altLang="en-US" dirty="0" smtClean="0"/>
              <a:t>) +   (EW_Z * </a:t>
            </a:r>
            <a:r>
              <a:rPr lang="en-US" altLang="en-US" u="sng" dirty="0" smtClean="0"/>
              <a:t>-.22</a:t>
            </a:r>
            <a:r>
              <a:rPr lang="en-US" altLang="en-US" dirty="0" smtClean="0"/>
              <a:t>)</a:t>
            </a:r>
          </a:p>
          <a:p>
            <a:pPr eaLnBrk="1" hangingPunct="1">
              <a:buFontTx/>
              <a:buNone/>
            </a:pPr>
            <a:r>
              <a:rPr lang="en-US" altLang="en-US" dirty="0" err="1" smtClean="0"/>
              <a:t>MCS_z</a:t>
            </a:r>
            <a:r>
              <a:rPr lang="en-US" altLang="en-US" dirty="0" smtClean="0"/>
              <a:t> =  (PF_Z *  </a:t>
            </a:r>
            <a:r>
              <a:rPr lang="en-US" altLang="en-US" u="sng" dirty="0" smtClean="0"/>
              <a:t>-.23</a:t>
            </a:r>
            <a:r>
              <a:rPr lang="en-US" altLang="en-US" dirty="0" smtClean="0"/>
              <a:t>) +   (RP_Z *  </a:t>
            </a:r>
            <a:r>
              <a:rPr lang="en-US" altLang="en-US" u="sng" dirty="0" smtClean="0"/>
              <a:t>-.12</a:t>
            </a:r>
            <a:r>
              <a:rPr lang="en-US" altLang="en-US" dirty="0" smtClean="0"/>
              <a:t>) +           		 (BP_Z *  </a:t>
            </a:r>
            <a:r>
              <a:rPr lang="en-US" altLang="en-US" u="sng" dirty="0" smtClean="0"/>
              <a:t>-.10</a:t>
            </a:r>
            <a:r>
              <a:rPr lang="en-US" altLang="en-US" dirty="0" smtClean="0"/>
              <a:t>) +   (GH_Z * </a:t>
            </a:r>
            <a:r>
              <a:rPr lang="en-US" altLang="en-US" u="sng" dirty="0" smtClean="0"/>
              <a:t>-.02</a:t>
            </a:r>
            <a:r>
              <a:rPr lang="en-US" altLang="en-US" dirty="0" smtClean="0"/>
              <a:t>) +            		 (EF_Z *  0.24) +   (SF_Z * 0.27) +             		 (RE_Z *  0.43) +  (EW_Z * 0.49)</a:t>
            </a:r>
          </a:p>
          <a:p>
            <a:pPr eaLnBrk="1" hangingPunct="1"/>
            <a:endParaRPr lang="en-US" altLang="en-US" dirty="0" smtClean="0"/>
          </a:p>
        </p:txBody>
      </p:sp>
      <p:sp>
        <p:nvSpPr>
          <p:cNvPr id="24581" name="TextBox 1"/>
          <p:cNvSpPr txBox="1">
            <a:spLocks noChangeArrowheads="1"/>
          </p:cNvSpPr>
          <p:nvPr/>
        </p:nvSpPr>
        <p:spPr bwMode="auto">
          <a:xfrm>
            <a:off x="2209800" y="5638800"/>
            <a:ext cx="5867400" cy="1508125"/>
          </a:xfrm>
          <a:prstGeom prst="rect">
            <a:avLst/>
          </a:prstGeom>
          <a:noFill/>
          <a:ln w="9525">
            <a:noFill/>
            <a:miter lim="800000"/>
            <a:headEnd/>
            <a:tailEnd/>
          </a:ln>
        </p:spPr>
        <p:txBody>
          <a:bodyPr>
            <a:spAutoFit/>
          </a:bodyPr>
          <a:lstStyle/>
          <a:p>
            <a:r>
              <a:rPr lang="en-US" altLang="en-US" sz="3000" b="0" dirty="0">
                <a:latin typeface="+mn-lt"/>
              </a:rPr>
              <a:t>PCS =  (</a:t>
            </a:r>
            <a:r>
              <a:rPr lang="en-US" altLang="en-US" sz="3000" b="0" dirty="0" err="1">
                <a:latin typeface="+mn-lt"/>
              </a:rPr>
              <a:t>PCS_z</a:t>
            </a:r>
            <a:r>
              <a:rPr lang="en-US" altLang="en-US" sz="3000" b="0" dirty="0">
                <a:latin typeface="+mn-lt"/>
              </a:rPr>
              <a:t>*10) + 50</a:t>
            </a:r>
          </a:p>
          <a:p>
            <a:r>
              <a:rPr lang="en-US" altLang="en-US" sz="3000" b="0" dirty="0">
                <a:latin typeface="+mn-lt"/>
              </a:rPr>
              <a:t>MCS = (</a:t>
            </a:r>
            <a:r>
              <a:rPr lang="en-US" altLang="en-US" sz="3000" b="0" dirty="0" err="1">
                <a:latin typeface="+mn-lt"/>
              </a:rPr>
              <a:t>MCS_z</a:t>
            </a:r>
            <a:r>
              <a:rPr lang="en-US" altLang="en-US" sz="3000" b="0" dirty="0">
                <a:latin typeface="+mn-lt"/>
              </a:rPr>
              <a:t>*10) + 50</a:t>
            </a:r>
          </a:p>
          <a:p>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E0872B1D-5087-4CC9-A3C3-E4BF61F101CA}" type="slidenum">
              <a:rPr lang="en-US"/>
              <a:pPr>
                <a:defRPr/>
              </a:pPr>
              <a:t>23</a:t>
            </a:fld>
            <a:endParaRPr lang="en-US"/>
          </a:p>
        </p:txBody>
      </p:sp>
      <p:sp>
        <p:nvSpPr>
          <p:cNvPr id="230402" name="Rectangle 2"/>
          <p:cNvSpPr>
            <a:spLocks noChangeArrowheads="1"/>
          </p:cNvSpPr>
          <p:nvPr/>
        </p:nvSpPr>
        <p:spPr bwMode="auto">
          <a:xfrm>
            <a:off x="-685800" y="525463"/>
            <a:ext cx="10287000" cy="473075"/>
          </a:xfrm>
          <a:prstGeom prst="rect">
            <a:avLst/>
          </a:prstGeom>
          <a:noFill/>
          <a:ln w="12700">
            <a:noFill/>
            <a:miter lim="800000"/>
            <a:headEnd/>
            <a:tailEnd/>
          </a:ln>
          <a:effectLst/>
        </p:spPr>
        <p:txBody>
          <a:bodyPr wrap="none" lIns="90488" tIns="44450" rIns="90488" bIns="44450" anchor="ctr"/>
          <a:lstStyle/>
          <a:p>
            <a:pPr algn="ctr" eaLnBrk="0" hangingPunct="0">
              <a:defRPr/>
            </a:pPr>
            <a:r>
              <a:rPr lang="en-US" altLang="en-US" sz="4000" dirty="0">
                <a:solidFill>
                  <a:schemeClr val="tx2"/>
                </a:solidFill>
                <a:latin typeface="Comic Sans MS" pitchFamily="66" charset="0"/>
                <a:cs typeface="+mn-cs"/>
              </a:rPr>
              <a:t>536 Primary Care Patients </a:t>
            </a:r>
          </a:p>
          <a:p>
            <a:pPr algn="ctr" eaLnBrk="0" hangingPunct="0">
              <a:defRPr/>
            </a:pPr>
            <a:r>
              <a:rPr lang="en-US" altLang="en-US" sz="4000" dirty="0">
                <a:solidFill>
                  <a:schemeClr val="tx2"/>
                </a:solidFill>
                <a:latin typeface="Comic Sans MS" pitchFamily="66" charset="0"/>
                <a:cs typeface="+mn-cs"/>
              </a:rPr>
              <a:t>Initiating Antidepressant </a:t>
            </a:r>
            <a:r>
              <a:rPr lang="en-US" altLang="en-US" sz="4000" dirty="0" err="1">
                <a:solidFill>
                  <a:schemeClr val="tx2"/>
                </a:solidFill>
                <a:latin typeface="Comic Sans MS" pitchFamily="66" charset="0"/>
                <a:cs typeface="+mn-cs"/>
              </a:rPr>
              <a:t>Tx</a:t>
            </a:r>
            <a:endParaRPr lang="en-US" altLang="en-US" sz="4000" dirty="0">
              <a:solidFill>
                <a:schemeClr val="tx2"/>
              </a:solidFill>
              <a:latin typeface="Comic Sans MS" pitchFamily="66" charset="0"/>
              <a:cs typeface="+mn-cs"/>
            </a:endParaRPr>
          </a:p>
        </p:txBody>
      </p:sp>
      <p:sp>
        <p:nvSpPr>
          <p:cNvPr id="230403" name="Rectangle 3"/>
          <p:cNvSpPr>
            <a:spLocks noChangeArrowheads="1"/>
          </p:cNvSpPr>
          <p:nvPr/>
        </p:nvSpPr>
        <p:spPr bwMode="auto">
          <a:xfrm>
            <a:off x="749300" y="1657350"/>
            <a:ext cx="4332288" cy="4354513"/>
          </a:xfrm>
          <a:prstGeom prst="rect">
            <a:avLst/>
          </a:prstGeom>
          <a:noFill/>
          <a:ln w="12700">
            <a:noFill/>
            <a:miter lim="800000"/>
            <a:headEnd/>
            <a:tailEnd/>
          </a:ln>
          <a:effectLst/>
        </p:spPr>
        <p:txBody>
          <a:bodyPr lIns="90488" tIns="44450" rIns="90488" bIns="44450" anchor="ctr" anchorCtr="1"/>
          <a:lstStyle/>
          <a:p>
            <a:pPr defTabSz="971550" eaLnBrk="0" hangingPunct="0">
              <a:spcBef>
                <a:spcPct val="20000"/>
              </a:spcBef>
              <a:buClr>
                <a:srgbClr val="33CC33"/>
              </a:buClr>
              <a:buFont typeface="Wingdings 2" pitchFamily="18" charset="2"/>
              <a:buChar char="³"/>
              <a:defRPr/>
            </a:pPr>
            <a:endParaRPr lang="en-US" altLang="en-US" sz="2400" b="0" dirty="0">
              <a:effectLst>
                <a:outerShdw blurRad="38100" dist="38100" dir="2700000" algn="tl">
                  <a:srgbClr val="C0C0C0"/>
                </a:outerShdw>
              </a:effectLst>
              <a:latin typeface="Comic Sans MS" pitchFamily="66" charset="0"/>
              <a:cs typeface="+mn-cs"/>
            </a:endParaRPr>
          </a:p>
          <a:p>
            <a:pPr defTabSz="971550" eaLnBrk="0" hangingPunct="0">
              <a:spcBef>
                <a:spcPct val="20000"/>
              </a:spcBef>
              <a:buClr>
                <a:srgbClr val="33CC33"/>
              </a:buClr>
              <a:buFont typeface="Wingdings 2" pitchFamily="18" charset="2"/>
              <a:buChar char="³"/>
              <a:defRPr/>
            </a:pPr>
            <a:r>
              <a:rPr lang="en-US" altLang="en-US" sz="2400" b="0" dirty="0">
                <a:effectLst>
                  <a:outerShdw blurRad="38100" dist="38100" dir="2700000" algn="tl">
                    <a:srgbClr val="C0C0C0"/>
                  </a:outerShdw>
                </a:effectLst>
                <a:latin typeface="Comic Sans MS" pitchFamily="66" charset="0"/>
                <a:cs typeface="+mn-cs"/>
              </a:rPr>
              <a:t>3-month improvements in physical functioning, role—physical, pain, and general health perceptions ranging from 0.28 to 0.49 SDs.</a:t>
            </a:r>
          </a:p>
          <a:p>
            <a:pPr lvl="1" defTabSz="971550" eaLnBrk="0" hangingPunct="0">
              <a:spcBef>
                <a:spcPct val="20000"/>
              </a:spcBef>
              <a:buClr>
                <a:srgbClr val="33CC33"/>
              </a:buClr>
              <a:buFont typeface="Wingdings 2" pitchFamily="18" charset="2"/>
              <a:buChar char="³"/>
              <a:defRPr/>
            </a:pPr>
            <a:r>
              <a:rPr lang="en-US" altLang="en-US" sz="2400" b="0" dirty="0">
                <a:effectLst>
                  <a:outerShdw blurRad="38100" dist="38100" dir="2700000" algn="tl">
                    <a:srgbClr val="C0C0C0"/>
                  </a:outerShdw>
                </a:effectLst>
                <a:latin typeface="Comic Sans MS" pitchFamily="66" charset="0"/>
                <a:cs typeface="+mn-cs"/>
              </a:rPr>
              <a:t> </a:t>
            </a:r>
            <a:r>
              <a:rPr lang="en-US" altLang="en-US" sz="2000" b="0" dirty="0">
                <a:effectLst>
                  <a:outerShdw blurRad="38100" dist="38100" dir="2700000" algn="tl">
                    <a:srgbClr val="C0C0C0"/>
                  </a:outerShdw>
                </a:effectLst>
                <a:latin typeface="Comic Sans MS" pitchFamily="66" charset="0"/>
                <a:cs typeface="+mn-cs"/>
              </a:rPr>
              <a:t>Trivial    &lt; 0.20 SD </a:t>
            </a:r>
          </a:p>
          <a:p>
            <a:pPr lvl="1" defTabSz="971550" eaLnBrk="0" hangingPunct="0">
              <a:spcBef>
                <a:spcPct val="20000"/>
              </a:spcBef>
              <a:buClr>
                <a:srgbClr val="33CC33"/>
              </a:buClr>
              <a:buFont typeface="Wingdings 2" pitchFamily="18" charset="2"/>
              <a:buChar char="³"/>
              <a:defRPr/>
            </a:pPr>
            <a:r>
              <a:rPr lang="en-US" altLang="en-US" sz="2000" b="0" dirty="0">
                <a:effectLst>
                  <a:outerShdw blurRad="38100" dist="38100" dir="2700000" algn="tl">
                    <a:srgbClr val="C0C0C0"/>
                  </a:outerShdw>
                </a:effectLst>
                <a:latin typeface="Comic Sans MS" pitchFamily="66" charset="0"/>
                <a:cs typeface="+mn-cs"/>
              </a:rPr>
              <a:t> Small      = 0.20 SD</a:t>
            </a:r>
          </a:p>
          <a:p>
            <a:pPr lvl="1" defTabSz="971550" eaLnBrk="0" hangingPunct="0">
              <a:spcBef>
                <a:spcPct val="20000"/>
              </a:spcBef>
              <a:buClr>
                <a:srgbClr val="33CC33"/>
              </a:buClr>
              <a:buFont typeface="Wingdings 2" pitchFamily="18" charset="2"/>
              <a:buChar char="³"/>
              <a:defRPr/>
            </a:pPr>
            <a:r>
              <a:rPr lang="en-US" altLang="en-US" sz="2000" b="0" dirty="0">
                <a:effectLst>
                  <a:outerShdw blurRad="38100" dist="38100" dir="2700000" algn="tl">
                    <a:srgbClr val="C0C0C0"/>
                  </a:outerShdw>
                </a:effectLst>
                <a:latin typeface="Comic Sans MS" pitchFamily="66" charset="0"/>
                <a:cs typeface="+mn-cs"/>
              </a:rPr>
              <a:t> Medium   = 0.50 SD</a:t>
            </a:r>
          </a:p>
          <a:p>
            <a:pPr lvl="1" defTabSz="971550" eaLnBrk="0" hangingPunct="0">
              <a:spcBef>
                <a:spcPct val="20000"/>
              </a:spcBef>
              <a:buClr>
                <a:srgbClr val="33CC33"/>
              </a:buClr>
              <a:buFont typeface="Wingdings 2" pitchFamily="18" charset="2"/>
              <a:buChar char="³"/>
              <a:defRPr/>
            </a:pPr>
            <a:r>
              <a:rPr lang="en-US" altLang="en-US" sz="2000" b="0" dirty="0">
                <a:effectLst>
                  <a:outerShdw blurRad="38100" dist="38100" dir="2700000" algn="tl">
                    <a:srgbClr val="C0C0C0"/>
                  </a:outerShdw>
                </a:effectLst>
                <a:latin typeface="Comic Sans MS" pitchFamily="66" charset="0"/>
                <a:cs typeface="+mn-cs"/>
              </a:rPr>
              <a:t> Large      = 0.80 SD</a:t>
            </a:r>
          </a:p>
          <a:p>
            <a:pPr defTabSz="971550" eaLnBrk="0" hangingPunct="0">
              <a:spcBef>
                <a:spcPct val="20000"/>
              </a:spcBef>
              <a:buClr>
                <a:srgbClr val="33CC33"/>
              </a:buClr>
              <a:buFont typeface="Wingdings 2" pitchFamily="18" charset="2"/>
              <a:buChar char="³"/>
              <a:defRPr/>
            </a:pPr>
            <a:r>
              <a:rPr lang="en-US" altLang="en-US" sz="2400" b="0" dirty="0">
                <a:effectLst>
                  <a:outerShdw blurRad="38100" dist="38100" dir="2700000" algn="tl">
                    <a:srgbClr val="C0C0C0"/>
                  </a:outerShdw>
                </a:effectLst>
                <a:latin typeface="Comic Sans MS" pitchFamily="66" charset="0"/>
                <a:cs typeface="+mn-cs"/>
              </a:rPr>
              <a:t>Yet SF-36 PCS did </a:t>
            </a:r>
            <a:r>
              <a:rPr lang="en-US" altLang="en-US" sz="2400" b="0" u="sng" dirty="0">
                <a:effectLst>
                  <a:outerShdw blurRad="38100" dist="38100" dir="2700000" algn="tl">
                    <a:srgbClr val="C0C0C0"/>
                  </a:outerShdw>
                </a:effectLst>
                <a:latin typeface="Comic Sans MS" pitchFamily="66" charset="0"/>
                <a:cs typeface="+mn-cs"/>
              </a:rPr>
              <a:t>not</a:t>
            </a:r>
            <a:r>
              <a:rPr lang="en-US" altLang="en-US" sz="2400" b="0" dirty="0">
                <a:effectLst>
                  <a:outerShdw blurRad="38100" dist="38100" dir="2700000" algn="tl">
                    <a:srgbClr val="C0C0C0"/>
                  </a:outerShdw>
                </a:effectLst>
                <a:latin typeface="Comic Sans MS" pitchFamily="66" charset="0"/>
                <a:cs typeface="+mn-cs"/>
              </a:rPr>
              <a:t> improve.</a:t>
            </a:r>
          </a:p>
          <a:p>
            <a:pPr defTabSz="971550" eaLnBrk="0" hangingPunct="0">
              <a:spcBef>
                <a:spcPct val="20000"/>
              </a:spcBef>
              <a:buClr>
                <a:srgbClr val="33CC33"/>
              </a:buClr>
              <a:buFont typeface="Wingdings 2" pitchFamily="18" charset="2"/>
              <a:buChar char="³"/>
              <a:defRPr/>
            </a:pPr>
            <a:endParaRPr lang="en-US" altLang="en-US" sz="1600" b="0" dirty="0">
              <a:effectLst>
                <a:outerShdw blurRad="38100" dist="38100" dir="2700000" algn="tl">
                  <a:srgbClr val="C0C0C0"/>
                </a:outerShdw>
              </a:effectLst>
              <a:latin typeface="Comic Sans MS" pitchFamily="66" charset="0"/>
              <a:cs typeface="+mn-cs"/>
            </a:endParaRPr>
          </a:p>
          <a:p>
            <a:pPr defTabSz="971550" eaLnBrk="0" hangingPunct="0">
              <a:spcBef>
                <a:spcPct val="20000"/>
              </a:spcBef>
              <a:buClr>
                <a:srgbClr val="33CC33"/>
              </a:buClr>
              <a:buFont typeface="Wingdings 2" pitchFamily="18" charset="2"/>
              <a:buChar char="³"/>
              <a:defRPr/>
            </a:pPr>
            <a:r>
              <a:rPr lang="en-US" altLang="en-US" sz="1800" b="0" i="1" dirty="0">
                <a:effectLst>
                  <a:outerShdw blurRad="38100" dist="38100" dir="2700000" algn="tl">
                    <a:srgbClr val="C0C0C0"/>
                  </a:outerShdw>
                </a:effectLst>
                <a:latin typeface="Comic Sans MS" pitchFamily="66" charset="0"/>
                <a:cs typeface="+mn-cs"/>
              </a:rPr>
              <a:t>Simon et al. (</a:t>
            </a:r>
            <a:r>
              <a:rPr lang="en-US" altLang="en-US" sz="1800" b="0" i="1" u="sng" dirty="0">
                <a:effectLst>
                  <a:outerShdw blurRad="38100" dist="38100" dir="2700000" algn="tl">
                    <a:srgbClr val="C0C0C0"/>
                  </a:outerShdw>
                </a:effectLst>
                <a:latin typeface="Comic Sans MS" pitchFamily="66" charset="0"/>
                <a:cs typeface="+mn-cs"/>
              </a:rPr>
              <a:t>Med Care</a:t>
            </a:r>
            <a:r>
              <a:rPr lang="en-US" altLang="en-US" sz="1800" b="0" i="1" dirty="0">
                <a:effectLst>
                  <a:outerShdw blurRad="38100" dist="38100" dir="2700000" algn="tl">
                    <a:srgbClr val="C0C0C0"/>
                  </a:outerShdw>
                </a:effectLst>
                <a:latin typeface="Comic Sans MS" pitchFamily="66" charset="0"/>
                <a:cs typeface="+mn-cs"/>
              </a:rPr>
              <a:t>, 1998)</a:t>
            </a:r>
          </a:p>
        </p:txBody>
      </p:sp>
      <p:graphicFrame>
        <p:nvGraphicFramePr>
          <p:cNvPr id="25605" name="Object 4"/>
          <p:cNvGraphicFramePr>
            <a:graphicFrameLocks noChangeAspect="1"/>
          </p:cNvGraphicFramePr>
          <p:nvPr/>
        </p:nvGraphicFramePr>
        <p:xfrm>
          <a:off x="5768975" y="1657350"/>
          <a:ext cx="3262313" cy="4354513"/>
        </p:xfrm>
        <a:graphic>
          <a:graphicData uri="http://schemas.openxmlformats.org/presentationml/2006/ole">
            <mc:AlternateContent xmlns:mc="http://schemas.openxmlformats.org/markup-compatibility/2006">
              <mc:Choice xmlns:v="urn:schemas-microsoft-com:vml" Requires="v">
                <p:oleObj spid="_x0000_s25626" name="Clip" r:id="rId4" imgW="2922760" imgH="3468986" progId="">
                  <p:embed/>
                </p:oleObj>
              </mc:Choice>
              <mc:Fallback>
                <p:oleObj name="Clip" r:id="rId4" imgW="2922760" imgH="3468986"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975" y="1657350"/>
                        <a:ext cx="3262313" cy="435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85DD0A86-561C-46CA-9E4B-B240EC8F46D0}" type="slidenum">
              <a:rPr lang="en-US"/>
              <a:pPr>
                <a:defRPr/>
              </a:pPr>
              <a:t>24</a:t>
            </a:fld>
            <a:endParaRPr lang="en-US"/>
          </a:p>
        </p:txBody>
      </p:sp>
      <p:sp>
        <p:nvSpPr>
          <p:cNvPr id="232450" name="Rectangle 2"/>
          <p:cNvSpPr>
            <a:spLocks noChangeArrowheads="1"/>
          </p:cNvSpPr>
          <p:nvPr/>
        </p:nvSpPr>
        <p:spPr bwMode="auto">
          <a:xfrm>
            <a:off x="152400" y="228600"/>
            <a:ext cx="8743950" cy="1143000"/>
          </a:xfrm>
          <a:prstGeom prst="rect">
            <a:avLst/>
          </a:prstGeom>
          <a:noFill/>
          <a:ln w="9525">
            <a:noFill/>
            <a:miter lim="800000"/>
            <a:headEnd/>
            <a:tailEnd/>
          </a:ln>
          <a:effectLst/>
        </p:spPr>
        <p:txBody>
          <a:bodyPr anchor="ctr"/>
          <a:lstStyle/>
          <a:p>
            <a:pPr algn="ctr">
              <a:defRPr/>
            </a:pPr>
            <a:r>
              <a:rPr lang="en-US" altLang="en-US" sz="4400" dirty="0">
                <a:solidFill>
                  <a:schemeClr val="tx2"/>
                </a:solidFill>
                <a:latin typeface="Comic Sans MS" pitchFamily="66" charset="0"/>
                <a:cs typeface="+mn-cs"/>
              </a:rPr>
              <a:t>n = 194 with Multiple Sclerosis</a:t>
            </a:r>
          </a:p>
        </p:txBody>
      </p:sp>
      <p:sp>
        <p:nvSpPr>
          <p:cNvPr id="232451" name="Rectangle 3"/>
          <p:cNvSpPr>
            <a:spLocks noChangeArrowheads="1"/>
          </p:cNvSpPr>
          <p:nvPr/>
        </p:nvSpPr>
        <p:spPr bwMode="auto">
          <a:xfrm>
            <a:off x="400050" y="1752600"/>
            <a:ext cx="8743950" cy="4114800"/>
          </a:xfrm>
          <a:prstGeom prst="rect">
            <a:avLst/>
          </a:prstGeom>
          <a:noFill/>
          <a:ln w="9525">
            <a:noFill/>
            <a:miter lim="800000"/>
            <a:headEnd/>
            <a:tailEnd/>
          </a:ln>
          <a:effectLst/>
        </p:spPr>
        <p:txBody>
          <a:bodyPr/>
          <a:lstStyle/>
          <a:p>
            <a:pPr marL="342900" indent="-342900">
              <a:lnSpc>
                <a:spcPct val="90000"/>
              </a:lnSpc>
              <a:spcBef>
                <a:spcPct val="20000"/>
              </a:spcBef>
              <a:buClr>
                <a:srgbClr val="33CC33"/>
              </a:buClr>
              <a:buFont typeface="Wingdings 2" pitchFamily="18" charset="2"/>
              <a:buChar char="³"/>
              <a:defRPr/>
            </a:pPr>
            <a:r>
              <a:rPr lang="en-US" altLang="en-US" b="0" dirty="0">
                <a:effectLst>
                  <a:outerShdw blurRad="38100" dist="38100" dir="2700000" algn="tl">
                    <a:srgbClr val="C0C0C0"/>
                  </a:outerShdw>
                </a:effectLst>
                <a:latin typeface="Comic Sans MS" pitchFamily="66" charset="0"/>
                <a:cs typeface="+mn-cs"/>
              </a:rPr>
              <a:t>Lower scores than general population on </a:t>
            </a:r>
          </a:p>
          <a:p>
            <a:pPr marL="742950" lvl="1" indent="-285750">
              <a:lnSpc>
                <a:spcPct val="90000"/>
              </a:lnSpc>
              <a:spcBef>
                <a:spcPct val="20000"/>
              </a:spcBef>
              <a:buClr>
                <a:srgbClr val="00CCFF"/>
              </a:buClr>
              <a:buSzPct val="75000"/>
              <a:buFont typeface="Wingdings 2" pitchFamily="18" charset="2"/>
              <a:buChar char="²"/>
              <a:defRPr/>
            </a:pPr>
            <a:r>
              <a:rPr lang="en-US" altLang="en-US" b="0" dirty="0">
                <a:effectLst>
                  <a:outerShdw blurRad="38100" dist="38100" dir="2700000" algn="tl">
                    <a:srgbClr val="C0C0C0"/>
                  </a:outerShdw>
                </a:effectLst>
                <a:latin typeface="Comic Sans MS" pitchFamily="66" charset="0"/>
                <a:cs typeface="+mn-cs"/>
              </a:rPr>
              <a:t>Emotional well-being (</a:t>
            </a:r>
            <a:r>
              <a:rPr lang="en-US" altLang="en-US" b="0" dirty="0">
                <a:effectLst>
                  <a:outerShdw blurRad="38100" dist="38100" dir="2700000" algn="tl">
                    <a:srgbClr val="C0C0C0"/>
                  </a:outerShdw>
                </a:effectLst>
                <a:latin typeface="Comic Sans MS" pitchFamily="66" charset="0"/>
                <a:cs typeface="+mn-cs"/>
                <a:sym typeface="Symbol" pitchFamily="18" charset="2"/>
              </a:rPr>
              <a:t></a:t>
            </a:r>
            <a:r>
              <a:rPr lang="en-US" altLang="en-US" b="0" dirty="0">
                <a:effectLst>
                  <a:outerShdw blurRad="38100" dist="38100" dir="2700000" algn="tl">
                    <a:srgbClr val="C0C0C0"/>
                  </a:outerShdw>
                </a:effectLst>
                <a:latin typeface="Comic Sans MS" pitchFamily="66" charset="0"/>
                <a:cs typeface="+mn-cs"/>
                <a:sym typeface="r_symbol" pitchFamily="49" charset="2"/>
              </a:rPr>
              <a:t> </a:t>
            </a:r>
            <a:r>
              <a:rPr lang="en-US" altLang="en-US" b="0" dirty="0">
                <a:effectLst>
                  <a:outerShdw blurRad="38100" dist="38100" dir="2700000" algn="tl">
                    <a:srgbClr val="C0C0C0"/>
                  </a:outerShdw>
                </a:effectLst>
                <a:latin typeface="Comic Sans MS" pitchFamily="66" charset="0"/>
                <a:cs typeface="+mn-cs"/>
              </a:rPr>
              <a:t>0.3 SD)</a:t>
            </a:r>
          </a:p>
          <a:p>
            <a:pPr marL="742950" lvl="1" indent="-285750">
              <a:lnSpc>
                <a:spcPct val="90000"/>
              </a:lnSpc>
              <a:spcBef>
                <a:spcPct val="20000"/>
              </a:spcBef>
              <a:buClr>
                <a:srgbClr val="00CCFF"/>
              </a:buClr>
              <a:buSzPct val="75000"/>
              <a:buFont typeface="Wingdings 2" pitchFamily="18" charset="2"/>
              <a:buChar char="²"/>
              <a:defRPr/>
            </a:pPr>
            <a:r>
              <a:rPr lang="en-US" altLang="en-US" b="0" dirty="0">
                <a:effectLst>
                  <a:outerShdw blurRad="38100" dist="38100" dir="2700000" algn="tl">
                    <a:srgbClr val="C0C0C0"/>
                  </a:outerShdw>
                </a:effectLst>
                <a:latin typeface="Comic Sans MS" pitchFamily="66" charset="0"/>
                <a:cs typeface="+mn-cs"/>
              </a:rPr>
              <a:t>Role—emotional (</a:t>
            </a:r>
            <a:r>
              <a:rPr lang="en-US" altLang="en-US" b="0" dirty="0">
                <a:effectLst>
                  <a:outerShdw blurRad="38100" dist="38100" dir="2700000" algn="tl">
                    <a:srgbClr val="C0C0C0"/>
                  </a:outerShdw>
                </a:effectLst>
                <a:latin typeface="Comic Sans MS" pitchFamily="66" charset="0"/>
                <a:cs typeface="+mn-cs"/>
                <a:sym typeface="Symbol" pitchFamily="18" charset="2"/>
              </a:rPr>
              <a:t></a:t>
            </a:r>
            <a:r>
              <a:rPr lang="en-US" altLang="en-US" b="0" dirty="0">
                <a:effectLst>
                  <a:outerShdw blurRad="38100" dist="38100" dir="2700000" algn="tl">
                    <a:srgbClr val="C0C0C0"/>
                  </a:outerShdw>
                </a:effectLst>
                <a:latin typeface="Comic Sans MS" pitchFamily="66" charset="0"/>
                <a:cs typeface="+mn-cs"/>
              </a:rPr>
              <a:t> 0.7 SD)</a:t>
            </a:r>
          </a:p>
          <a:p>
            <a:pPr marL="742950" lvl="1" indent="-285750">
              <a:lnSpc>
                <a:spcPct val="90000"/>
              </a:lnSpc>
              <a:spcBef>
                <a:spcPct val="20000"/>
              </a:spcBef>
              <a:buClr>
                <a:srgbClr val="00CCFF"/>
              </a:buClr>
              <a:buSzPct val="75000"/>
              <a:buFont typeface="Wingdings 2" pitchFamily="18" charset="2"/>
              <a:buChar char="²"/>
              <a:defRPr/>
            </a:pPr>
            <a:r>
              <a:rPr lang="en-US" altLang="en-US" b="0" dirty="0">
                <a:effectLst>
                  <a:outerShdw blurRad="38100" dist="38100" dir="2700000" algn="tl">
                    <a:srgbClr val="C0C0C0"/>
                  </a:outerShdw>
                </a:effectLst>
                <a:latin typeface="Comic Sans MS" pitchFamily="66" charset="0"/>
                <a:cs typeface="+mn-cs"/>
              </a:rPr>
              <a:t>Energy (</a:t>
            </a:r>
            <a:r>
              <a:rPr lang="en-US" altLang="en-US" b="0" dirty="0">
                <a:effectLst>
                  <a:outerShdw blurRad="38100" dist="38100" dir="2700000" algn="tl">
                    <a:srgbClr val="C0C0C0"/>
                  </a:outerShdw>
                </a:effectLst>
                <a:latin typeface="Comic Sans MS" pitchFamily="66" charset="0"/>
                <a:cs typeface="+mn-cs"/>
                <a:sym typeface="Symbol" pitchFamily="18" charset="2"/>
              </a:rPr>
              <a:t></a:t>
            </a:r>
            <a:r>
              <a:rPr lang="en-US" altLang="en-US" b="0" dirty="0">
                <a:effectLst>
                  <a:outerShdw blurRad="38100" dist="38100" dir="2700000" algn="tl">
                    <a:srgbClr val="C0C0C0"/>
                  </a:outerShdw>
                </a:effectLst>
                <a:latin typeface="Comic Sans MS" pitchFamily="66" charset="0"/>
                <a:cs typeface="+mn-cs"/>
              </a:rPr>
              <a:t>1.0 SD)</a:t>
            </a:r>
          </a:p>
          <a:p>
            <a:pPr marL="742950" lvl="1" indent="-285750">
              <a:lnSpc>
                <a:spcPct val="90000"/>
              </a:lnSpc>
              <a:spcBef>
                <a:spcPct val="20000"/>
              </a:spcBef>
              <a:buClr>
                <a:srgbClr val="00CCFF"/>
              </a:buClr>
              <a:buSzPct val="75000"/>
              <a:buFont typeface="Wingdings 2" pitchFamily="18" charset="2"/>
              <a:buChar char="²"/>
              <a:defRPr/>
            </a:pPr>
            <a:r>
              <a:rPr lang="en-US" altLang="en-US" b="0" dirty="0">
                <a:effectLst>
                  <a:outerShdw blurRad="38100" dist="38100" dir="2700000" algn="tl">
                    <a:srgbClr val="C0C0C0"/>
                  </a:outerShdw>
                </a:effectLst>
                <a:latin typeface="Comic Sans MS" pitchFamily="66" charset="0"/>
                <a:cs typeface="+mn-cs"/>
              </a:rPr>
              <a:t>Social functioning (</a:t>
            </a:r>
            <a:r>
              <a:rPr lang="en-US" altLang="en-US" b="0" dirty="0">
                <a:effectLst>
                  <a:outerShdw blurRad="38100" dist="38100" dir="2700000" algn="tl">
                    <a:srgbClr val="C0C0C0"/>
                  </a:outerShdw>
                </a:effectLst>
                <a:latin typeface="Comic Sans MS" pitchFamily="66" charset="0"/>
                <a:cs typeface="+mn-cs"/>
                <a:sym typeface="Symbol" pitchFamily="18" charset="2"/>
              </a:rPr>
              <a:t></a:t>
            </a:r>
            <a:r>
              <a:rPr lang="en-US" altLang="en-US" b="0" dirty="0">
                <a:effectLst>
                  <a:outerShdw blurRad="38100" dist="38100" dir="2700000" algn="tl">
                    <a:srgbClr val="C0C0C0"/>
                  </a:outerShdw>
                </a:effectLst>
                <a:latin typeface="Comic Sans MS" pitchFamily="66" charset="0"/>
                <a:cs typeface="+mn-cs"/>
              </a:rPr>
              <a:t>1.0 SD) </a:t>
            </a:r>
          </a:p>
          <a:p>
            <a:pPr marL="742950" lvl="1" indent="-285750">
              <a:lnSpc>
                <a:spcPct val="90000"/>
              </a:lnSpc>
              <a:spcBef>
                <a:spcPct val="20000"/>
              </a:spcBef>
              <a:buClr>
                <a:srgbClr val="00CCFF"/>
              </a:buClr>
              <a:buSzPct val="75000"/>
              <a:buFont typeface="Wingdings 2" pitchFamily="18" charset="2"/>
              <a:buChar char="²"/>
              <a:defRPr/>
            </a:pPr>
            <a:endParaRPr lang="en-US" altLang="en-US" b="0" dirty="0">
              <a:effectLst>
                <a:outerShdw blurRad="38100" dist="38100" dir="2700000" algn="tl">
                  <a:srgbClr val="C0C0C0"/>
                </a:outerShdw>
              </a:effectLst>
              <a:latin typeface="Comic Sans MS" pitchFamily="66" charset="0"/>
              <a:cs typeface="+mn-cs"/>
            </a:endParaRPr>
          </a:p>
          <a:p>
            <a:pPr marL="342900" indent="-342900">
              <a:lnSpc>
                <a:spcPct val="90000"/>
              </a:lnSpc>
              <a:spcBef>
                <a:spcPct val="20000"/>
              </a:spcBef>
              <a:buClr>
                <a:srgbClr val="33CC33"/>
              </a:buClr>
              <a:buFont typeface="Wingdings 2" pitchFamily="18" charset="2"/>
              <a:buChar char="³"/>
              <a:defRPr/>
            </a:pPr>
            <a:r>
              <a:rPr lang="en-US" altLang="en-US" b="0" dirty="0">
                <a:effectLst>
                  <a:outerShdw blurRad="38100" dist="38100" dir="2700000" algn="tl">
                    <a:srgbClr val="C0C0C0"/>
                  </a:outerShdw>
                </a:effectLst>
                <a:latin typeface="Comic Sans MS" pitchFamily="66" charset="0"/>
                <a:cs typeface="+mn-cs"/>
              </a:rPr>
              <a:t>Yet SF-36 MCS was only </a:t>
            </a:r>
            <a:r>
              <a:rPr lang="en-US" altLang="en-US" b="0" u="sng" dirty="0">
                <a:effectLst>
                  <a:outerShdw blurRad="38100" dist="38100" dir="2700000" algn="tl">
                    <a:srgbClr val="C0C0C0"/>
                  </a:outerShdw>
                </a:effectLst>
                <a:latin typeface="Comic Sans MS" pitchFamily="66" charset="0"/>
                <a:cs typeface="+mn-cs"/>
              </a:rPr>
              <a:t>0.2</a:t>
            </a:r>
            <a:r>
              <a:rPr lang="en-US" altLang="en-US" b="0" dirty="0">
                <a:effectLst>
                  <a:outerShdw blurRad="38100" dist="38100" dir="2700000" algn="tl">
                    <a:srgbClr val="C0C0C0"/>
                  </a:outerShdw>
                </a:effectLst>
                <a:latin typeface="Comic Sans MS" pitchFamily="66" charset="0"/>
                <a:cs typeface="+mn-cs"/>
              </a:rPr>
              <a:t> SD lower.</a:t>
            </a:r>
          </a:p>
          <a:p>
            <a:pPr marL="342900" indent="-342900">
              <a:lnSpc>
                <a:spcPct val="90000"/>
              </a:lnSpc>
              <a:spcBef>
                <a:spcPct val="20000"/>
              </a:spcBef>
              <a:defRPr/>
            </a:pPr>
            <a:endParaRPr lang="en-US" altLang="en-US" sz="2000" b="0" dirty="0">
              <a:effectLst>
                <a:outerShdw blurRad="38100" dist="38100" dir="2700000" algn="tl">
                  <a:srgbClr val="C0C0C0"/>
                </a:outerShdw>
              </a:effectLst>
              <a:latin typeface="Comic Sans MS" pitchFamily="66" charset="0"/>
              <a:cs typeface="+mn-cs"/>
            </a:endParaRPr>
          </a:p>
          <a:p>
            <a:pPr marL="342900" indent="-342900">
              <a:lnSpc>
                <a:spcPct val="90000"/>
              </a:lnSpc>
              <a:spcBef>
                <a:spcPct val="20000"/>
              </a:spcBef>
              <a:defRPr/>
            </a:pPr>
            <a:r>
              <a:rPr lang="en-US" altLang="en-US" sz="2400" b="0" i="1" dirty="0" err="1">
                <a:effectLst>
                  <a:outerShdw blurRad="38100" dist="38100" dir="2700000" algn="tl">
                    <a:srgbClr val="C0C0C0"/>
                  </a:outerShdw>
                </a:effectLst>
                <a:latin typeface="Comic Sans MS" pitchFamily="66" charset="0"/>
                <a:cs typeface="+mn-cs"/>
              </a:rPr>
              <a:t>Nortvedt</a:t>
            </a:r>
            <a:r>
              <a:rPr lang="en-US" altLang="en-US" sz="2400" b="0" i="1" dirty="0">
                <a:effectLst>
                  <a:outerShdw blurRad="38100" dist="38100" dir="2700000" algn="tl">
                    <a:srgbClr val="C0C0C0"/>
                  </a:outerShdw>
                </a:effectLst>
                <a:latin typeface="Comic Sans MS" pitchFamily="66" charset="0"/>
                <a:cs typeface="+mn-cs"/>
              </a:rPr>
              <a:t> et al. (</a:t>
            </a:r>
            <a:r>
              <a:rPr lang="en-US" altLang="en-US" sz="2400" b="0" i="1" u="sng" dirty="0">
                <a:effectLst>
                  <a:outerShdw blurRad="38100" dist="38100" dir="2700000" algn="tl">
                    <a:srgbClr val="C0C0C0"/>
                  </a:outerShdw>
                </a:effectLst>
                <a:latin typeface="Comic Sans MS" pitchFamily="66" charset="0"/>
                <a:cs typeface="+mn-cs"/>
              </a:rPr>
              <a:t>Med Care</a:t>
            </a:r>
            <a:r>
              <a:rPr lang="en-US" altLang="en-US" sz="2400" b="0" i="1" dirty="0">
                <a:effectLst>
                  <a:outerShdw blurRad="38100" dist="38100" dir="2700000" algn="tl">
                    <a:srgbClr val="C0C0C0"/>
                  </a:outerShdw>
                </a:effectLst>
                <a:latin typeface="Comic Sans MS" pitchFamily="66" charset="0"/>
                <a:cs typeface="+mn-cs"/>
              </a:rPr>
              <a:t>, 2000)</a:t>
            </a:r>
            <a:endParaRPr lang="en-US" altLang="en-US" sz="2400" b="0" i="1" dirty="0">
              <a:latin typeface="Comic Sans MS" pitchFamily="66" charset="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p>
            <a:pPr>
              <a:defRPr/>
            </a:pPr>
            <a:fld id="{F7D756E9-A095-4232-9476-C4EB5155BFE5}" type="slidenum">
              <a:rPr lang="en-US"/>
              <a:pPr>
                <a:defRPr/>
              </a:pPr>
              <a:t>25</a:t>
            </a:fld>
            <a:endParaRPr lang="en-US"/>
          </a:p>
        </p:txBody>
      </p:sp>
      <p:sp>
        <p:nvSpPr>
          <p:cNvPr id="27651" name="Rectangle 2"/>
          <p:cNvSpPr>
            <a:spLocks noChangeArrowheads="1"/>
          </p:cNvSpPr>
          <p:nvPr/>
        </p:nvSpPr>
        <p:spPr bwMode="auto">
          <a:xfrm>
            <a:off x="0" y="525463"/>
            <a:ext cx="9144000" cy="473075"/>
          </a:xfrm>
          <a:prstGeom prst="rect">
            <a:avLst/>
          </a:prstGeom>
          <a:noFill/>
          <a:ln w="12700">
            <a:noFill/>
            <a:miter lim="800000"/>
            <a:headEnd/>
            <a:tailEnd/>
          </a:ln>
        </p:spPr>
        <p:txBody>
          <a:bodyPr wrap="none" lIns="90488" tIns="44450" rIns="90488" bIns="44450" anchor="ctr"/>
          <a:lstStyle/>
          <a:p>
            <a:pPr algn="ctr"/>
            <a:r>
              <a:rPr lang="en-US" altLang="en-US" sz="4400" b="0">
                <a:solidFill>
                  <a:schemeClr val="tx2"/>
                </a:solidFill>
                <a:latin typeface="Comic Sans MS" pitchFamily="66" charset="0"/>
              </a:rPr>
              <a:t>Farivar et al. alternative weights </a:t>
            </a:r>
          </a:p>
        </p:txBody>
      </p:sp>
      <p:sp>
        <p:nvSpPr>
          <p:cNvPr id="27652" name="Rectangle 3"/>
          <p:cNvSpPr>
            <a:spLocks noChangeArrowheads="1"/>
          </p:cNvSpPr>
          <p:nvPr/>
        </p:nvSpPr>
        <p:spPr bwMode="auto">
          <a:xfrm>
            <a:off x="338138" y="1657350"/>
            <a:ext cx="8805862" cy="4354513"/>
          </a:xfrm>
          <a:prstGeom prst="rect">
            <a:avLst/>
          </a:prstGeom>
          <a:noFill/>
          <a:ln w="12700">
            <a:noFill/>
            <a:miter lim="800000"/>
            <a:headEnd/>
            <a:tailEnd/>
          </a:ln>
        </p:spPr>
        <p:txBody>
          <a:bodyPr lIns="90488" tIns="44450" rIns="90488" bIns="44450" anchor="ctr" anchorCtr="1"/>
          <a:lstStyle/>
          <a:p>
            <a:pPr marL="342900" indent="-342900">
              <a:spcBef>
                <a:spcPct val="20000"/>
              </a:spcBef>
            </a:pPr>
            <a:r>
              <a:rPr lang="en-US" altLang="en-US" sz="2800" b="0">
                <a:latin typeface="Arial" pitchFamily="34" charset="0"/>
              </a:rPr>
              <a:t>PCS_z = (PF_z * .20)  + (RP_z *  .31) + (BP_z * .23) +</a:t>
            </a:r>
          </a:p>
          <a:p>
            <a:pPr marL="342900" indent="-342900">
              <a:spcBef>
                <a:spcPct val="20000"/>
              </a:spcBef>
            </a:pPr>
            <a:r>
              <a:rPr lang="en-US" altLang="en-US" sz="2800" b="0">
                <a:latin typeface="Arial" pitchFamily="34" charset="0"/>
              </a:rPr>
              <a:t>   	            (GH_z * .20) + (EF_z *  .13) + (SF_z * .11)  + </a:t>
            </a:r>
          </a:p>
          <a:p>
            <a:pPr marL="342900" indent="-342900">
              <a:spcBef>
                <a:spcPct val="20000"/>
              </a:spcBef>
            </a:pPr>
            <a:r>
              <a:rPr lang="en-US" altLang="en-US" sz="2800" b="0">
                <a:latin typeface="Arial" pitchFamily="34" charset="0"/>
              </a:rPr>
              <a:t>   		      (RE_z * .03)  + (EW_z * -.03)</a:t>
            </a:r>
          </a:p>
          <a:p>
            <a:pPr marL="342900" indent="-342900">
              <a:spcBef>
                <a:spcPct val="20000"/>
              </a:spcBef>
              <a:buFontTx/>
              <a:buChar char="•"/>
            </a:pPr>
            <a:endParaRPr lang="en-US" altLang="en-US" sz="2800" b="0">
              <a:latin typeface="Arial" pitchFamily="34" charset="0"/>
            </a:endParaRPr>
          </a:p>
          <a:p>
            <a:pPr marL="342900" indent="-342900"/>
            <a:r>
              <a:rPr lang="en-US" altLang="en-US" sz="2800" b="0">
                <a:latin typeface="Arial" pitchFamily="34" charset="0"/>
              </a:rPr>
              <a:t>MCS_z = (PF_z * -.02) + (RP_z * .03) + (BP_z * .04) + </a:t>
            </a:r>
          </a:p>
          <a:p>
            <a:pPr marL="342900" indent="-342900"/>
            <a:r>
              <a:rPr lang="en-US" altLang="en-US" sz="2800" b="0">
                <a:latin typeface="Arial" pitchFamily="34" charset="0"/>
              </a:rPr>
              <a:t>	            (GH_z * .10) + (EF_z * .29) + (SF_z * .14)  + </a:t>
            </a:r>
          </a:p>
          <a:p>
            <a:pPr marL="342900" indent="-342900"/>
            <a:r>
              <a:rPr lang="en-US" altLang="en-US" sz="2800" b="0">
                <a:latin typeface="Arial" pitchFamily="34" charset="0"/>
              </a:rPr>
              <a:t>         	      (RE_z * .20) + (EW_z * .35)</a:t>
            </a:r>
          </a:p>
          <a:p>
            <a:pPr marL="342900" indent="-342900">
              <a:spcBef>
                <a:spcPct val="20000"/>
              </a:spcBef>
              <a:buFontTx/>
              <a:buChar char="•"/>
            </a:pPr>
            <a:endParaRPr lang="en-US" altLang="en-US" sz="2800" b="0">
              <a:latin typeface="Arial" pitchFamily="34" charset="0"/>
            </a:endParaRPr>
          </a:p>
        </p:txBody>
      </p:sp>
      <p:sp>
        <p:nvSpPr>
          <p:cNvPr id="27653" name="Smiley Face 7"/>
          <p:cNvSpPr>
            <a:spLocks noChangeArrowheads="1"/>
          </p:cNvSpPr>
          <p:nvPr/>
        </p:nvSpPr>
        <p:spPr bwMode="auto">
          <a:xfrm>
            <a:off x="3079750" y="1143000"/>
            <a:ext cx="1981200" cy="609600"/>
          </a:xfrm>
          <a:prstGeom prst="smileyFace">
            <a:avLst>
              <a:gd name="adj" fmla="val 4653"/>
            </a:avLst>
          </a:prstGeom>
          <a:solidFill>
            <a:schemeClr val="accent1"/>
          </a:solidFill>
          <a:ln w="38100" algn="ctr">
            <a:solidFill>
              <a:schemeClr val="bg2"/>
            </a:solidFill>
            <a:prstDash val="sysDot"/>
            <a:round/>
            <a:headEnd type="none" w="sm" len="sm"/>
            <a:tailEnd type="triangle" w="sm" len="sm"/>
          </a:ln>
        </p:spPr>
        <p:txBody>
          <a:bodyPr wrap="none" anchor="ctr"/>
          <a:lstStyle/>
          <a:p>
            <a:pPr algn="ctr" eaLnBrk="0" hangingPunct="0"/>
            <a:endParaRPr lang="en-US" altLang="en-US"/>
          </a:p>
        </p:txBody>
      </p:sp>
      <p:sp>
        <p:nvSpPr>
          <p:cNvPr id="11" name="Circular Arrow 10"/>
          <p:cNvSpPr/>
          <p:nvPr/>
        </p:nvSpPr>
        <p:spPr bwMode="auto">
          <a:xfrm>
            <a:off x="2619375" y="3362325"/>
            <a:ext cx="977900" cy="977900"/>
          </a:xfrm>
          <a:prstGeom prst="circularArrow">
            <a:avLst/>
          </a:prstGeom>
          <a:solidFill>
            <a:schemeClr val="accent1"/>
          </a:solidFill>
          <a:ln w="38100" cap="flat" cmpd="sng" algn="ctr">
            <a:solidFill>
              <a:schemeClr val="bg2"/>
            </a:solidFill>
            <a:prstDash val="sysDot"/>
            <a:round/>
            <a:headEnd type="none" w="sm" len="sm"/>
            <a:tailEnd type="triangle" w="sm" len="sm"/>
          </a:ln>
          <a:effectLst/>
        </p:spPr>
        <p:txBody>
          <a:bodyPr wrap="none" anchor="ctr"/>
          <a:lstStyle/>
          <a:p>
            <a:pPr algn="ctr" eaLnBrk="0" hangingPunct="0">
              <a:defRPr/>
            </a:pPr>
            <a:endParaRPr lang="en-US"/>
          </a:p>
        </p:txBody>
      </p:sp>
      <p:sp>
        <p:nvSpPr>
          <p:cNvPr id="27655" name="Rectangle 7"/>
          <p:cNvSpPr>
            <a:spLocks noChangeArrowheads="1"/>
          </p:cNvSpPr>
          <p:nvPr/>
        </p:nvSpPr>
        <p:spPr bwMode="auto">
          <a:xfrm>
            <a:off x="533400" y="5549900"/>
            <a:ext cx="8305800" cy="461963"/>
          </a:xfrm>
          <a:prstGeom prst="rect">
            <a:avLst/>
          </a:prstGeom>
          <a:noFill/>
          <a:ln w="9525">
            <a:noFill/>
            <a:miter lim="800000"/>
            <a:headEnd/>
            <a:tailEnd/>
          </a:ln>
        </p:spPr>
        <p:txBody>
          <a:bodyPr anchor="ctr">
            <a:spAutoFit/>
          </a:bodyPr>
          <a:lstStyle/>
          <a:p>
            <a:pPr eaLnBrk="0" hangingPunct="0">
              <a:buFontTx/>
              <a:buChar char="•"/>
            </a:pPr>
            <a:r>
              <a:rPr lang="en-US" altLang="en-US" sz="1200" dirty="0" err="1">
                <a:latin typeface="Times" charset="0"/>
                <a:cs typeface="Times New Roman" pitchFamily="18" charset="0"/>
              </a:rPr>
              <a:t>Farivar</a:t>
            </a:r>
            <a:r>
              <a:rPr lang="en-US" altLang="en-US" sz="1200" dirty="0">
                <a:latin typeface="Times" charset="0"/>
                <a:cs typeface="Times New Roman" pitchFamily="18" charset="0"/>
              </a:rPr>
              <a:t>, S. S., Cunningham, W. E., &amp; Hays, R. D.  (2007).  Correlated physical and mental health summary scores </a:t>
            </a:r>
            <a:r>
              <a:rPr lang="en-US" altLang="en-US" sz="1200" dirty="0" smtClean="0">
                <a:latin typeface="Times" charset="0"/>
                <a:cs typeface="Times New Roman" pitchFamily="18" charset="0"/>
              </a:rPr>
              <a:t>for </a:t>
            </a:r>
            <a:r>
              <a:rPr lang="en-US" altLang="en-US" sz="1200" dirty="0">
                <a:latin typeface="Times" charset="0"/>
                <a:cs typeface="Times New Roman" pitchFamily="18" charset="0"/>
              </a:rPr>
              <a:t>the SF-36 and SF-12 health survey, V. 1.  </a:t>
            </a:r>
            <a:r>
              <a:rPr lang="en-US" altLang="en-US" sz="1200" u="sng" dirty="0">
                <a:latin typeface="Times" charset="0"/>
                <a:cs typeface="Times New Roman" pitchFamily="18" charset="0"/>
              </a:rPr>
              <a:t>Health and</a:t>
            </a:r>
            <a:r>
              <a:rPr lang="en-US" altLang="en-US" sz="1200" dirty="0">
                <a:latin typeface="Times" charset="0"/>
                <a:cs typeface="Times New Roman" pitchFamily="18" charset="0"/>
              </a:rPr>
              <a:t> </a:t>
            </a:r>
            <a:r>
              <a:rPr lang="en-US" altLang="en-US" sz="1200" u="sng" dirty="0">
                <a:latin typeface="Times" charset="0"/>
                <a:cs typeface="Times New Roman" pitchFamily="18" charset="0"/>
              </a:rPr>
              <a:t>Quality of Life Outcomes</a:t>
            </a:r>
            <a:r>
              <a:rPr lang="en-US" altLang="en-US" sz="1200" dirty="0">
                <a:latin typeface="Times" charset="0"/>
                <a:cs typeface="Times New Roman" pitchFamily="18" charset="0"/>
              </a:rPr>
              <a:t>, </a:t>
            </a:r>
            <a:r>
              <a:rPr lang="en-US" altLang="en-US" sz="1200" u="sng" dirty="0">
                <a:latin typeface="Times" charset="0"/>
                <a:cs typeface="Times New Roman" pitchFamily="18" charset="0"/>
              </a:rPr>
              <a:t>5</a:t>
            </a:r>
            <a:r>
              <a:rPr lang="en-US" altLang="en-US" sz="1200" dirty="0">
                <a:latin typeface="Times" charset="0"/>
                <a:cs typeface="Times New Roman" pitchFamily="18" charset="0"/>
              </a:rPr>
              <a:t>: 54.</a:t>
            </a:r>
            <a:r>
              <a:rPr lang="en-US" altLang="en-US" sz="1200" dirty="0">
                <a:cs typeface="Times New Roman" pitchFamily="18" charset="0"/>
              </a:rPr>
              <a:t> [PMCID: PMC2065865]</a:t>
            </a:r>
            <a:endParaRPr lang="en-US" altLang="en-US" dirty="0"/>
          </a:p>
        </p:txBody>
      </p:sp>
      <p:sp>
        <p:nvSpPr>
          <p:cNvPr id="27656" name="Curved Up Arrow 1"/>
          <p:cNvSpPr>
            <a:spLocks noChangeArrowheads="1"/>
          </p:cNvSpPr>
          <p:nvPr/>
        </p:nvSpPr>
        <p:spPr bwMode="auto">
          <a:xfrm>
            <a:off x="4572000" y="3362325"/>
            <a:ext cx="1828800" cy="488950"/>
          </a:xfrm>
          <a:prstGeom prst="curvedUpArrow">
            <a:avLst>
              <a:gd name="adj1" fmla="val 25004"/>
              <a:gd name="adj2" fmla="val 50009"/>
              <a:gd name="adj3" fmla="val 25000"/>
            </a:avLst>
          </a:prstGeom>
          <a:solidFill>
            <a:schemeClr val="accent1"/>
          </a:solidFill>
          <a:ln w="38100" algn="ctr">
            <a:solidFill>
              <a:schemeClr val="bg2"/>
            </a:solidFill>
            <a:prstDash val="sysDot"/>
            <a:round/>
            <a:headEnd type="none" w="sm" len="sm"/>
            <a:tailEnd type="triangle" w="sm" len="sm"/>
          </a:ln>
        </p:spPr>
        <p:txBody>
          <a:bodyPr wrap="none" anchor="ctr"/>
          <a:lstStyle/>
          <a:p>
            <a:pPr algn="ctr" eaLnBrk="0" hangingPunct="0"/>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12"/>
          </p:nvPr>
        </p:nvSpPr>
        <p:spPr/>
        <p:txBody>
          <a:bodyPr/>
          <a:lstStyle/>
          <a:p>
            <a:pPr>
              <a:defRPr/>
            </a:pPr>
            <a:fld id="{216DE291-FD20-4DF7-912C-BA28F44B9B37}" type="slidenum">
              <a:rPr lang="en-US"/>
              <a:pPr>
                <a:defRPr/>
              </a:pPr>
              <a:t>26</a:t>
            </a:fld>
            <a:endParaRPr lang="en-US"/>
          </a:p>
        </p:txBody>
      </p:sp>
      <p:sp>
        <p:nvSpPr>
          <p:cNvPr id="28675" name="Rectangle 2"/>
          <p:cNvSpPr>
            <a:spLocks noChangeArrowheads="1"/>
          </p:cNvSpPr>
          <p:nvPr/>
        </p:nvSpPr>
        <p:spPr bwMode="auto">
          <a:xfrm>
            <a:off x="882650" y="381000"/>
            <a:ext cx="6908800" cy="1143000"/>
          </a:xfrm>
          <a:prstGeom prst="rect">
            <a:avLst/>
          </a:prstGeom>
          <a:noFill/>
          <a:ln w="9525">
            <a:noFill/>
            <a:miter lim="800000"/>
            <a:headEnd/>
            <a:tailEnd/>
          </a:ln>
        </p:spPr>
        <p:txBody>
          <a:bodyPr wrap="none" lIns="92075" tIns="46038" rIns="92075" bIns="46038" anchor="ctr"/>
          <a:lstStyle/>
          <a:p>
            <a:pPr algn="ctr" eaLnBrk="0" hangingPunct="0"/>
            <a:r>
              <a:rPr lang="en-US" altLang="en-US" dirty="0">
                <a:latin typeface="Comic Sans MS" pitchFamily="66" charset="0"/>
              </a:rPr>
              <a:t>Is New Treatment (X) Better </a:t>
            </a:r>
          </a:p>
          <a:p>
            <a:pPr algn="ctr" eaLnBrk="0" hangingPunct="0"/>
            <a:r>
              <a:rPr lang="en-US" altLang="en-US" dirty="0">
                <a:latin typeface="Comic Sans MS" pitchFamily="66" charset="0"/>
              </a:rPr>
              <a:t>Than Standard Care (O)?</a:t>
            </a:r>
          </a:p>
        </p:txBody>
      </p:sp>
      <p:graphicFrame>
        <p:nvGraphicFramePr>
          <p:cNvPr id="28676" name="Object 3"/>
          <p:cNvGraphicFramePr>
            <a:graphicFrameLocks noChangeAspect="1"/>
          </p:cNvGraphicFramePr>
          <p:nvPr/>
        </p:nvGraphicFramePr>
        <p:xfrm>
          <a:off x="747713" y="1622425"/>
          <a:ext cx="6927850" cy="4117975"/>
        </p:xfrm>
        <a:graphic>
          <a:graphicData uri="http://schemas.openxmlformats.org/presentationml/2006/ole">
            <mc:AlternateContent xmlns:mc="http://schemas.openxmlformats.org/markup-compatibility/2006">
              <mc:Choice xmlns:v="urn:schemas-microsoft-com:vml" Requires="v">
                <p:oleObj spid="_x0000_s28697" name="Chart" r:id="rId4" imgW="7791450" imgH="4114800" progId="MSGraph.Chart.8">
                  <p:embed followColorScheme="full"/>
                </p:oleObj>
              </mc:Choice>
              <mc:Fallback>
                <p:oleObj name="Chart" r:id="rId4" imgW="7791450" imgH="41148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622425"/>
                        <a:ext cx="692785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5012" name="Text Box 4"/>
          <p:cNvSpPr txBox="1">
            <a:spLocks noChangeArrowheads="1"/>
          </p:cNvSpPr>
          <p:nvPr/>
        </p:nvSpPr>
        <p:spPr bwMode="auto">
          <a:xfrm>
            <a:off x="2508250" y="2740025"/>
            <a:ext cx="357188"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2000" u="sng">
                <a:effectLst>
                  <a:outerShdw blurRad="38100" dist="38100" dir="2700000" algn="tl">
                    <a:srgbClr val="000000"/>
                  </a:outerShdw>
                </a:effectLst>
                <a:latin typeface="Arial" charset="0"/>
                <a:cs typeface="+mn-cs"/>
              </a:rPr>
              <a:t>X</a:t>
            </a:r>
            <a:endParaRPr lang="en-US" altLang="en-US" sz="2000" u="sng">
              <a:solidFill>
                <a:srgbClr val="000066"/>
              </a:solidFill>
              <a:latin typeface="Arial" charset="0"/>
              <a:cs typeface="+mn-cs"/>
            </a:endParaRPr>
          </a:p>
        </p:txBody>
      </p:sp>
      <p:sp>
        <p:nvSpPr>
          <p:cNvPr id="555013" name="Text Box 5"/>
          <p:cNvSpPr txBox="1">
            <a:spLocks noChangeArrowheads="1"/>
          </p:cNvSpPr>
          <p:nvPr/>
        </p:nvSpPr>
        <p:spPr bwMode="auto">
          <a:xfrm>
            <a:off x="2508250" y="3502025"/>
            <a:ext cx="328613"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2000">
                <a:effectLst>
                  <a:outerShdw blurRad="38100" dist="38100" dir="2700000" algn="tl">
                    <a:srgbClr val="000000"/>
                  </a:outerShdw>
                </a:effectLst>
                <a:latin typeface="Arial" charset="0"/>
                <a:cs typeface="+mn-cs"/>
              </a:rPr>
              <a:t>0</a:t>
            </a:r>
          </a:p>
        </p:txBody>
      </p:sp>
      <p:sp>
        <p:nvSpPr>
          <p:cNvPr id="555014" name="Text Box 6"/>
          <p:cNvSpPr txBox="1">
            <a:spLocks noChangeArrowheads="1"/>
          </p:cNvSpPr>
          <p:nvPr/>
        </p:nvSpPr>
        <p:spPr bwMode="auto">
          <a:xfrm>
            <a:off x="3998913" y="3276600"/>
            <a:ext cx="287337" cy="396875"/>
          </a:xfrm>
          <a:prstGeom prst="rect">
            <a:avLst/>
          </a:prstGeom>
          <a:noFill/>
          <a:ln w="12700">
            <a:noFill/>
            <a:miter lim="800000"/>
            <a:headEnd type="none" w="sm" len="sm"/>
            <a:tailEnd type="none" w="sm" len="sm"/>
          </a:ln>
          <a:effectLst/>
        </p:spPr>
        <p:txBody>
          <a:bodyPr>
            <a:spAutoFit/>
          </a:bodyPr>
          <a:lstStyle/>
          <a:p>
            <a:pPr algn="ctr" eaLnBrk="0" hangingPunct="0">
              <a:defRPr/>
            </a:pPr>
            <a:r>
              <a:rPr lang="en-US" altLang="en-US" sz="2000" u="sng">
                <a:effectLst>
                  <a:outerShdw blurRad="38100" dist="38100" dir="2700000" algn="tl">
                    <a:srgbClr val="000000"/>
                  </a:outerShdw>
                </a:effectLst>
                <a:latin typeface="Arial" charset="0"/>
                <a:cs typeface="+mn-cs"/>
              </a:rPr>
              <a:t>X</a:t>
            </a:r>
            <a:endParaRPr lang="en-US" altLang="en-US" sz="2000" u="sng">
              <a:solidFill>
                <a:srgbClr val="000066"/>
              </a:solidFill>
              <a:latin typeface="Arial" charset="0"/>
              <a:cs typeface="+mn-cs"/>
            </a:endParaRPr>
          </a:p>
        </p:txBody>
      </p:sp>
      <p:sp>
        <p:nvSpPr>
          <p:cNvPr id="555015" name="Text Box 7"/>
          <p:cNvSpPr txBox="1">
            <a:spLocks noChangeArrowheads="1"/>
          </p:cNvSpPr>
          <p:nvPr/>
        </p:nvSpPr>
        <p:spPr bwMode="auto">
          <a:xfrm>
            <a:off x="3998913" y="2876550"/>
            <a:ext cx="327025"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2000">
                <a:effectLst>
                  <a:outerShdw blurRad="38100" dist="38100" dir="2700000" algn="tl">
                    <a:srgbClr val="000000"/>
                  </a:outerShdw>
                </a:effectLst>
                <a:latin typeface="Arial" charset="0"/>
                <a:cs typeface="+mn-cs"/>
              </a:rPr>
              <a:t>0</a:t>
            </a:r>
          </a:p>
        </p:txBody>
      </p:sp>
      <p:sp>
        <p:nvSpPr>
          <p:cNvPr id="555017" name="Text Box 9"/>
          <p:cNvSpPr txBox="1">
            <a:spLocks noChangeArrowheads="1"/>
          </p:cNvSpPr>
          <p:nvPr/>
        </p:nvSpPr>
        <p:spPr bwMode="auto">
          <a:xfrm>
            <a:off x="5597525" y="2359025"/>
            <a:ext cx="185738" cy="400050"/>
          </a:xfrm>
          <a:prstGeom prst="rect">
            <a:avLst/>
          </a:prstGeom>
          <a:noFill/>
          <a:ln w="12700">
            <a:noFill/>
            <a:miter lim="800000"/>
            <a:headEnd type="none" w="sm" len="sm"/>
            <a:tailEnd type="none" w="sm" len="sm"/>
          </a:ln>
          <a:effectLst/>
        </p:spPr>
        <p:txBody>
          <a:bodyPr wrap="none">
            <a:spAutoFit/>
          </a:bodyPr>
          <a:lstStyle/>
          <a:p>
            <a:pPr algn="ctr" eaLnBrk="0" hangingPunct="0">
              <a:defRPr/>
            </a:pPr>
            <a:endParaRPr lang="en-US" altLang="en-US" sz="2000">
              <a:solidFill>
                <a:srgbClr val="000066"/>
              </a:solidFill>
              <a:effectLst>
                <a:outerShdw blurRad="38100" dist="38100" dir="2700000" algn="tl">
                  <a:srgbClr val="000000"/>
                </a:outerShdw>
              </a:effectLst>
              <a:latin typeface="Arial" charset="0"/>
              <a:cs typeface="+mn-cs"/>
            </a:endParaRPr>
          </a:p>
        </p:txBody>
      </p:sp>
      <p:sp>
        <p:nvSpPr>
          <p:cNvPr id="555018" name="Text Box 10"/>
          <p:cNvSpPr txBox="1">
            <a:spLocks noChangeArrowheads="1"/>
          </p:cNvSpPr>
          <p:nvPr/>
        </p:nvSpPr>
        <p:spPr bwMode="auto">
          <a:xfrm>
            <a:off x="2147888" y="5514975"/>
            <a:ext cx="1120775" cy="1046163"/>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1800" dirty="0">
                <a:latin typeface="Arial" charset="0"/>
                <a:cs typeface="+mn-cs"/>
              </a:rPr>
              <a:t>Physical</a:t>
            </a:r>
          </a:p>
          <a:p>
            <a:pPr algn="ctr" eaLnBrk="0" hangingPunct="0">
              <a:defRPr/>
            </a:pPr>
            <a:r>
              <a:rPr lang="en-US" altLang="en-US" sz="1800" dirty="0">
                <a:latin typeface="Arial" charset="0"/>
                <a:cs typeface="+mn-cs"/>
              </a:rPr>
              <a:t>Health</a:t>
            </a:r>
          </a:p>
          <a:p>
            <a:pPr algn="ctr" eaLnBrk="0" hangingPunct="0">
              <a:defRPr/>
            </a:pPr>
            <a:endParaRPr lang="en-US" altLang="en-US" sz="800" dirty="0">
              <a:latin typeface="Arial" charset="0"/>
              <a:cs typeface="+mn-cs"/>
            </a:endParaRPr>
          </a:p>
          <a:p>
            <a:pPr algn="ctr" eaLnBrk="0" hangingPunct="0">
              <a:defRPr/>
            </a:pPr>
            <a:r>
              <a:rPr lang="en-US" altLang="en-US" sz="1800" dirty="0">
                <a:latin typeface="Arial" charset="0"/>
                <a:cs typeface="+mn-cs"/>
              </a:rPr>
              <a:t>X &gt; 0</a:t>
            </a:r>
            <a:endParaRPr lang="en-US" altLang="en-US" sz="1800" dirty="0">
              <a:solidFill>
                <a:srgbClr val="000066"/>
              </a:solidFill>
              <a:latin typeface="Arial" charset="0"/>
              <a:cs typeface="+mn-cs"/>
            </a:endParaRPr>
          </a:p>
        </p:txBody>
      </p:sp>
      <p:sp>
        <p:nvSpPr>
          <p:cNvPr id="555019" name="Text Box 11"/>
          <p:cNvSpPr txBox="1">
            <a:spLocks noChangeArrowheads="1"/>
          </p:cNvSpPr>
          <p:nvPr/>
        </p:nvSpPr>
        <p:spPr bwMode="auto">
          <a:xfrm>
            <a:off x="3700463" y="5514975"/>
            <a:ext cx="979487" cy="1046163"/>
          </a:xfrm>
          <a:prstGeom prst="rect">
            <a:avLst/>
          </a:prstGeom>
          <a:noFill/>
          <a:ln w="12700">
            <a:noFill/>
            <a:miter lim="800000"/>
            <a:headEnd type="none" w="sm" len="sm"/>
            <a:tailEnd type="none" w="sm" len="sm"/>
          </a:ln>
          <a:effectLst/>
        </p:spPr>
        <p:txBody>
          <a:bodyPr wrap="none">
            <a:spAutoFit/>
          </a:bodyPr>
          <a:lstStyle/>
          <a:p>
            <a:pPr algn="ctr" eaLnBrk="0" hangingPunct="0">
              <a:defRPr/>
            </a:pPr>
            <a:r>
              <a:rPr lang="en-US" altLang="en-US" sz="1800" dirty="0">
                <a:latin typeface="Arial" charset="0"/>
                <a:cs typeface="+mn-cs"/>
              </a:rPr>
              <a:t>Mental </a:t>
            </a:r>
          </a:p>
          <a:p>
            <a:pPr algn="ctr" eaLnBrk="0" hangingPunct="0">
              <a:defRPr/>
            </a:pPr>
            <a:r>
              <a:rPr lang="en-US" altLang="en-US" sz="1800" dirty="0">
                <a:latin typeface="Arial" charset="0"/>
                <a:cs typeface="+mn-cs"/>
              </a:rPr>
              <a:t>Health</a:t>
            </a:r>
          </a:p>
          <a:p>
            <a:pPr algn="ctr" eaLnBrk="0" hangingPunct="0">
              <a:defRPr/>
            </a:pPr>
            <a:endParaRPr lang="en-US" altLang="en-US" sz="800" dirty="0">
              <a:latin typeface="Arial" charset="0"/>
              <a:cs typeface="+mn-cs"/>
            </a:endParaRPr>
          </a:p>
          <a:p>
            <a:pPr algn="ctr" eaLnBrk="0" hangingPunct="0">
              <a:defRPr/>
            </a:pPr>
            <a:r>
              <a:rPr lang="en-US" altLang="en-US" sz="1800" dirty="0">
                <a:latin typeface="Arial" charset="0"/>
                <a:cs typeface="+mn-cs"/>
              </a:rPr>
              <a:t>0 &gt; X</a:t>
            </a:r>
            <a:endParaRPr lang="en-US" altLang="en-US" sz="1800" dirty="0">
              <a:solidFill>
                <a:srgbClr val="000066"/>
              </a:solidFill>
              <a:latin typeface="Arial" charset="0"/>
              <a:cs typeface="+mn-cs"/>
            </a:endParaRPr>
          </a:p>
        </p:txBody>
      </p:sp>
      <p:sp>
        <p:nvSpPr>
          <p:cNvPr id="28684" name="Line 13"/>
          <p:cNvSpPr>
            <a:spLocks noChangeShapeType="1"/>
          </p:cNvSpPr>
          <p:nvPr/>
        </p:nvSpPr>
        <p:spPr bwMode="auto">
          <a:xfrm>
            <a:off x="2644775" y="5181600"/>
            <a:ext cx="0" cy="2286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28685" name="Line 14"/>
          <p:cNvSpPr>
            <a:spLocks noChangeShapeType="1"/>
          </p:cNvSpPr>
          <p:nvPr/>
        </p:nvSpPr>
        <p:spPr bwMode="auto">
          <a:xfrm>
            <a:off x="4133850" y="5181600"/>
            <a:ext cx="0" cy="228600"/>
          </a:xfrm>
          <a:prstGeom prst="line">
            <a:avLst/>
          </a:prstGeom>
          <a:noFill/>
          <a:ln w="381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7E5896BF-54D4-4D7C-A34B-F8F11D237C0A}" type="slidenum">
              <a:rPr lang="en-US"/>
              <a:pPr>
                <a:defRPr/>
              </a:pPr>
              <a:t>27</a:t>
            </a:fld>
            <a:endParaRPr lang="en-US"/>
          </a:p>
        </p:txBody>
      </p:sp>
      <p:sp>
        <p:nvSpPr>
          <p:cNvPr id="29699" name="Rectangle 2"/>
          <p:cNvSpPr>
            <a:spLocks noGrp="1" noChangeArrowheads="1"/>
          </p:cNvSpPr>
          <p:nvPr>
            <p:ph type="title" idx="4294967295"/>
          </p:nvPr>
        </p:nvSpPr>
        <p:spPr>
          <a:xfrm>
            <a:off x="474663" y="0"/>
            <a:ext cx="8128000" cy="546100"/>
          </a:xfrm>
        </p:spPr>
        <p:txBody>
          <a:bodyPr wrap="none" lIns="92075" tIns="46038" rIns="92075" bIns="46038" anchor="t"/>
          <a:lstStyle/>
          <a:p>
            <a:r>
              <a:rPr lang="en-US" altLang="en-US" sz="2800" b="1" dirty="0" smtClean="0">
                <a:latin typeface="Comic Sans MS" pitchFamily="66" charset="0"/>
              </a:rPr>
              <a:t>Is Medicine Related to Worse HRQOL?</a:t>
            </a:r>
          </a:p>
        </p:txBody>
      </p:sp>
      <p:sp>
        <p:nvSpPr>
          <p:cNvPr id="49155" name="Rectangle 3"/>
          <p:cNvSpPr>
            <a:spLocks noChangeArrowheads="1"/>
          </p:cNvSpPr>
          <p:nvPr/>
        </p:nvSpPr>
        <p:spPr bwMode="auto">
          <a:xfrm>
            <a:off x="1557338" y="1676400"/>
            <a:ext cx="6559550" cy="825500"/>
          </a:xfrm>
          <a:prstGeom prst="rect">
            <a:avLst/>
          </a:prstGeom>
          <a:noFill/>
          <a:ln w="9525">
            <a:noFill/>
            <a:miter lim="800000"/>
            <a:headEnd/>
            <a:tailEnd/>
          </a:ln>
          <a:effectLst/>
        </p:spPr>
        <p:txBody>
          <a:bodyPr lIns="92075" tIns="46038" rIns="92075" bIns="46038"/>
          <a:lstStyle/>
          <a:p>
            <a:pPr algn="ctr" eaLnBrk="0" hangingPunct="0">
              <a:spcBef>
                <a:spcPct val="20000"/>
              </a:spcBef>
              <a:tabLst>
                <a:tab pos="514350" algn="r"/>
                <a:tab pos="2286000" algn="ctr"/>
                <a:tab pos="5600700" algn="r"/>
              </a:tabLst>
              <a:defRPr/>
            </a:pPr>
            <a:r>
              <a:rPr lang="en-US" dirty="0">
                <a:latin typeface="Arial" charset="0"/>
                <a:cs typeface="+mn-cs"/>
              </a:rPr>
              <a:t>	</a:t>
            </a:r>
            <a:r>
              <a:rPr lang="en-US" sz="2200" dirty="0">
                <a:latin typeface="Arial" charset="0"/>
                <a:cs typeface="+mn-cs"/>
              </a:rPr>
              <a:t>1	  No	</a:t>
            </a:r>
            <a:r>
              <a:rPr lang="en-US" sz="2200" dirty="0">
                <a:solidFill>
                  <a:schemeClr val="hlink"/>
                </a:solidFill>
                <a:effectLst>
                  <a:outerShdw blurRad="38100" dist="38100" dir="2700000" algn="tl">
                    <a:srgbClr val="000000"/>
                  </a:outerShdw>
                </a:effectLst>
                <a:latin typeface="Arial" charset="0"/>
                <a:cs typeface="+mn-cs"/>
              </a:rPr>
              <a:t>dead</a:t>
            </a:r>
          </a:p>
          <a:p>
            <a:pPr algn="ctr" eaLnBrk="0" hangingPunct="0">
              <a:tabLst>
                <a:tab pos="514350" algn="r"/>
                <a:tab pos="2286000" algn="ctr"/>
                <a:tab pos="5600700" algn="r"/>
              </a:tabLst>
              <a:defRPr/>
            </a:pPr>
            <a:r>
              <a:rPr lang="en-US" sz="2200" dirty="0">
                <a:latin typeface="Arial" charset="0"/>
                <a:cs typeface="+mn-cs"/>
              </a:rPr>
              <a:t>	2	  No	</a:t>
            </a:r>
            <a:r>
              <a:rPr lang="en-US" sz="2200" dirty="0">
                <a:solidFill>
                  <a:schemeClr val="hlink"/>
                </a:solidFill>
                <a:effectLst>
                  <a:outerShdw blurRad="38100" dist="38100" dir="2700000" algn="tl">
                    <a:srgbClr val="000000"/>
                  </a:outerShdw>
                </a:effectLst>
                <a:latin typeface="Arial" charset="0"/>
                <a:cs typeface="+mn-cs"/>
              </a:rPr>
              <a:t>dead</a:t>
            </a:r>
          </a:p>
          <a:p>
            <a:pPr algn="ctr" eaLnBrk="0" hangingPunct="0">
              <a:tabLst>
                <a:tab pos="514350" algn="r"/>
                <a:tab pos="2286000" algn="ctr"/>
                <a:tab pos="5600700" algn="r"/>
              </a:tabLst>
              <a:defRPr/>
            </a:pPr>
            <a:r>
              <a:rPr lang="en-US" sz="2200" dirty="0">
                <a:latin typeface="Arial" charset="0"/>
                <a:cs typeface="+mn-cs"/>
              </a:rPr>
              <a:t> 	3	  No	50</a:t>
            </a:r>
          </a:p>
          <a:p>
            <a:pPr algn="ctr" eaLnBrk="0" hangingPunct="0">
              <a:tabLst>
                <a:tab pos="514350" algn="r"/>
                <a:tab pos="2286000" algn="ctr"/>
                <a:tab pos="5600700" algn="r"/>
              </a:tabLst>
              <a:defRPr/>
            </a:pPr>
            <a:r>
              <a:rPr lang="en-US" sz="2200" dirty="0">
                <a:latin typeface="Arial" charset="0"/>
                <a:cs typeface="+mn-cs"/>
              </a:rPr>
              <a:t> 	4	  No	75</a:t>
            </a:r>
          </a:p>
          <a:p>
            <a:pPr algn="ctr" eaLnBrk="0" hangingPunct="0">
              <a:tabLst>
                <a:tab pos="514350" algn="r"/>
                <a:tab pos="2286000" algn="ctr"/>
                <a:tab pos="5600700" algn="r"/>
              </a:tabLst>
              <a:defRPr/>
            </a:pPr>
            <a:r>
              <a:rPr lang="en-US" sz="2200" dirty="0">
                <a:latin typeface="Arial" charset="0"/>
                <a:cs typeface="+mn-cs"/>
              </a:rPr>
              <a:t> 	5	  No	100</a:t>
            </a:r>
          </a:p>
          <a:p>
            <a:pPr algn="ctr" eaLnBrk="0" hangingPunct="0">
              <a:tabLst>
                <a:tab pos="514350" algn="r"/>
                <a:tab pos="2286000" algn="ctr"/>
                <a:tab pos="5600700" algn="r"/>
              </a:tabLst>
              <a:defRPr/>
            </a:pPr>
            <a:r>
              <a:rPr lang="en-US" sz="2200" dirty="0">
                <a:latin typeface="Arial" charset="0"/>
                <a:cs typeface="+mn-cs"/>
              </a:rPr>
              <a:t> 	6	    Yes	0</a:t>
            </a:r>
          </a:p>
          <a:p>
            <a:pPr algn="ctr" eaLnBrk="0" hangingPunct="0">
              <a:tabLst>
                <a:tab pos="514350" algn="r"/>
                <a:tab pos="2286000" algn="ctr"/>
                <a:tab pos="5600700" algn="r"/>
              </a:tabLst>
              <a:defRPr/>
            </a:pPr>
            <a:r>
              <a:rPr lang="en-US" sz="2200" dirty="0">
                <a:latin typeface="Arial" charset="0"/>
                <a:cs typeface="+mn-cs"/>
              </a:rPr>
              <a:t> 	7	    Yes	25</a:t>
            </a:r>
          </a:p>
          <a:p>
            <a:pPr algn="ctr" eaLnBrk="0" hangingPunct="0">
              <a:tabLst>
                <a:tab pos="514350" algn="r"/>
                <a:tab pos="2286000" algn="ctr"/>
                <a:tab pos="5600700" algn="r"/>
              </a:tabLst>
              <a:defRPr/>
            </a:pPr>
            <a:r>
              <a:rPr lang="en-US" sz="2200" dirty="0">
                <a:latin typeface="Arial" charset="0"/>
                <a:cs typeface="+mn-cs"/>
              </a:rPr>
              <a:t> 	8	    Yes	50</a:t>
            </a:r>
          </a:p>
          <a:p>
            <a:pPr algn="ctr" eaLnBrk="0" hangingPunct="0">
              <a:tabLst>
                <a:tab pos="514350" algn="r"/>
                <a:tab pos="2286000" algn="ctr"/>
                <a:tab pos="5600700" algn="r"/>
              </a:tabLst>
              <a:defRPr/>
            </a:pPr>
            <a:r>
              <a:rPr lang="en-US" sz="2200" dirty="0">
                <a:latin typeface="Arial" charset="0"/>
                <a:cs typeface="+mn-cs"/>
              </a:rPr>
              <a:t> 	9	    Yes	75</a:t>
            </a:r>
          </a:p>
          <a:p>
            <a:pPr algn="ctr" eaLnBrk="0" hangingPunct="0">
              <a:tabLst>
                <a:tab pos="514350" algn="r"/>
                <a:tab pos="2286000" algn="ctr"/>
                <a:tab pos="5600700" algn="r"/>
              </a:tabLst>
              <a:defRPr/>
            </a:pPr>
            <a:r>
              <a:rPr lang="en-US" sz="2200" dirty="0">
                <a:latin typeface="Arial" charset="0"/>
                <a:cs typeface="+mn-cs"/>
              </a:rPr>
              <a:t> 	10	    Yes	100</a:t>
            </a:r>
          </a:p>
        </p:txBody>
      </p:sp>
      <p:sp>
        <p:nvSpPr>
          <p:cNvPr id="29701" name="Line 4"/>
          <p:cNvSpPr>
            <a:spLocks noChangeShapeType="1"/>
          </p:cNvSpPr>
          <p:nvPr/>
        </p:nvSpPr>
        <p:spPr bwMode="auto">
          <a:xfrm>
            <a:off x="1084263" y="5867400"/>
            <a:ext cx="6478587"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29702" name="Rectangle 5"/>
          <p:cNvSpPr>
            <a:spLocks noChangeArrowheads="1"/>
          </p:cNvSpPr>
          <p:nvPr/>
        </p:nvSpPr>
        <p:spPr bwMode="auto">
          <a:xfrm>
            <a:off x="1298575" y="927100"/>
            <a:ext cx="6964363" cy="825500"/>
          </a:xfrm>
          <a:prstGeom prst="rect">
            <a:avLst/>
          </a:prstGeom>
          <a:noFill/>
          <a:ln w="9525">
            <a:noFill/>
            <a:miter lim="800000"/>
            <a:headEnd/>
            <a:tailEnd/>
          </a:ln>
        </p:spPr>
        <p:txBody>
          <a:bodyPr lIns="92075" tIns="46038" rIns="92075" bIns="46038"/>
          <a:lstStyle/>
          <a:p>
            <a:pPr algn="ctr" eaLnBrk="0" hangingPunct="0">
              <a:lnSpc>
                <a:spcPct val="90000"/>
              </a:lnSpc>
              <a:spcBef>
                <a:spcPct val="30000"/>
              </a:spcBef>
              <a:tabLst>
                <a:tab pos="514350" algn="r"/>
                <a:tab pos="2286000" algn="ctr"/>
                <a:tab pos="5600700" algn="r"/>
              </a:tabLst>
            </a:pPr>
            <a:r>
              <a:rPr lang="en-US" altLang="en-US" sz="2400">
                <a:latin typeface="Arial" pitchFamily="34" charset="0"/>
              </a:rPr>
              <a:t>	 	        Medication	</a:t>
            </a:r>
          </a:p>
          <a:p>
            <a:pPr algn="ctr" eaLnBrk="0" hangingPunct="0">
              <a:lnSpc>
                <a:spcPct val="90000"/>
              </a:lnSpc>
              <a:tabLst>
                <a:tab pos="514350" algn="r"/>
                <a:tab pos="2286000" algn="ctr"/>
                <a:tab pos="5600700" algn="r"/>
              </a:tabLst>
            </a:pPr>
            <a:r>
              <a:rPr lang="en-US" altLang="en-US" sz="2400">
                <a:latin typeface="Arial" pitchFamily="34" charset="0"/>
              </a:rPr>
              <a:t>Person	             Use	            HRQOL (0-100)</a:t>
            </a:r>
          </a:p>
        </p:txBody>
      </p:sp>
      <p:sp>
        <p:nvSpPr>
          <p:cNvPr id="29703" name="Line 6"/>
          <p:cNvSpPr>
            <a:spLocks noChangeShapeType="1"/>
          </p:cNvSpPr>
          <p:nvPr/>
        </p:nvSpPr>
        <p:spPr bwMode="auto">
          <a:xfrm>
            <a:off x="1150938" y="762000"/>
            <a:ext cx="6435725"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29704" name="Rectangle 7"/>
          <p:cNvSpPr>
            <a:spLocks noChangeArrowheads="1"/>
          </p:cNvSpPr>
          <p:nvPr/>
        </p:nvSpPr>
        <p:spPr bwMode="auto">
          <a:xfrm>
            <a:off x="1422400" y="6032500"/>
            <a:ext cx="6559550" cy="825500"/>
          </a:xfrm>
          <a:prstGeom prst="rect">
            <a:avLst/>
          </a:prstGeom>
          <a:noFill/>
          <a:ln w="9525">
            <a:noFill/>
            <a:miter lim="800000"/>
            <a:headEnd/>
            <a:tailEnd/>
          </a:ln>
        </p:spPr>
        <p:txBody>
          <a:bodyPr lIns="92075" tIns="46038" rIns="92075" bIns="46038"/>
          <a:lstStyle/>
          <a:p>
            <a:pPr marL="114300" lvl="1" algn="ctr" eaLnBrk="0" hangingPunct="0">
              <a:lnSpc>
                <a:spcPct val="90000"/>
              </a:lnSpc>
              <a:spcBef>
                <a:spcPct val="50000"/>
              </a:spcBef>
              <a:tabLst>
                <a:tab pos="914400" algn="ctr"/>
                <a:tab pos="2571750" algn="ctr"/>
                <a:tab pos="4514850" algn="r"/>
              </a:tabLst>
            </a:pPr>
            <a:r>
              <a:rPr lang="en-US" altLang="en-US" sz="2000">
                <a:latin typeface="Arial" pitchFamily="34" charset="0"/>
              </a:rPr>
              <a:t>No Medicine	3			75</a:t>
            </a:r>
          </a:p>
          <a:p>
            <a:pPr marL="114300" lvl="1" algn="ctr" eaLnBrk="0" hangingPunct="0">
              <a:lnSpc>
                <a:spcPct val="90000"/>
              </a:lnSpc>
              <a:tabLst>
                <a:tab pos="914400" algn="ctr"/>
                <a:tab pos="2571750" algn="ctr"/>
                <a:tab pos="4514850" algn="r"/>
              </a:tabLst>
            </a:pPr>
            <a:r>
              <a:rPr lang="en-US" altLang="en-US" sz="2000">
                <a:latin typeface="Arial" pitchFamily="34" charset="0"/>
              </a:rPr>
              <a:t>Yes Medicine	5			50		</a:t>
            </a:r>
          </a:p>
        </p:txBody>
      </p:sp>
      <p:sp>
        <p:nvSpPr>
          <p:cNvPr id="29705" name="Rectangle 8"/>
          <p:cNvSpPr>
            <a:spLocks noChangeArrowheads="1"/>
          </p:cNvSpPr>
          <p:nvPr/>
        </p:nvSpPr>
        <p:spPr bwMode="auto">
          <a:xfrm>
            <a:off x="1150938" y="5041900"/>
            <a:ext cx="6831012" cy="757238"/>
          </a:xfrm>
          <a:prstGeom prst="rect">
            <a:avLst/>
          </a:prstGeom>
          <a:noFill/>
          <a:ln w="9525">
            <a:noFill/>
            <a:miter lim="800000"/>
            <a:headEnd/>
            <a:tailEnd/>
          </a:ln>
        </p:spPr>
        <p:txBody>
          <a:bodyPr lIns="92075" tIns="46038" rIns="92075" bIns="46038">
            <a:spAutoFit/>
          </a:bodyPr>
          <a:lstStyle/>
          <a:p>
            <a:pPr lvl="1" algn="ctr" eaLnBrk="0" hangingPunct="0">
              <a:lnSpc>
                <a:spcPct val="90000"/>
              </a:lnSpc>
              <a:tabLst>
                <a:tab pos="457200" algn="l"/>
                <a:tab pos="2514600" algn="ctr"/>
                <a:tab pos="4343400" algn="ctr"/>
              </a:tabLst>
            </a:pPr>
            <a:r>
              <a:rPr lang="en-US" altLang="en-US" sz="2400">
                <a:latin typeface="Arial" pitchFamily="34" charset="0"/>
              </a:rPr>
              <a:t>		</a:t>
            </a:r>
          </a:p>
          <a:p>
            <a:pPr lvl="1" eaLnBrk="0" hangingPunct="0">
              <a:lnSpc>
                <a:spcPct val="90000"/>
              </a:lnSpc>
              <a:tabLst>
                <a:tab pos="457200" algn="l"/>
                <a:tab pos="2514600" algn="ctr"/>
                <a:tab pos="4343400" algn="ctr"/>
              </a:tabLst>
            </a:pPr>
            <a:r>
              <a:rPr lang="en-US" altLang="en-US" sz="2400">
                <a:latin typeface="Arial" pitchFamily="34" charset="0"/>
              </a:rPr>
              <a:t>Group	                n	  	        HRQOL</a:t>
            </a:r>
          </a:p>
        </p:txBody>
      </p:sp>
      <p:sp>
        <p:nvSpPr>
          <p:cNvPr id="29706" name="Line 9"/>
          <p:cNvSpPr>
            <a:spLocks noChangeShapeType="1"/>
          </p:cNvSpPr>
          <p:nvPr/>
        </p:nvSpPr>
        <p:spPr bwMode="auto">
          <a:xfrm>
            <a:off x="1084263" y="5257800"/>
            <a:ext cx="6478587"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29707" name="Line 10"/>
          <p:cNvSpPr>
            <a:spLocks noChangeShapeType="1"/>
          </p:cNvSpPr>
          <p:nvPr/>
        </p:nvSpPr>
        <p:spPr bwMode="auto">
          <a:xfrm>
            <a:off x="1084263" y="1752600"/>
            <a:ext cx="6478587"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29708" name="Rectangle 11"/>
          <p:cNvSpPr>
            <a:spLocks noChangeArrowheads="1"/>
          </p:cNvSpPr>
          <p:nvPr/>
        </p:nvSpPr>
        <p:spPr bwMode="auto">
          <a:xfrm>
            <a:off x="4413250" y="5969000"/>
            <a:ext cx="3849688" cy="630238"/>
          </a:xfrm>
          <a:prstGeom prst="rect">
            <a:avLst/>
          </a:prstGeom>
          <a:noFill/>
          <a:ln w="9525">
            <a:noFill/>
            <a:miter lim="800000"/>
            <a:headEnd/>
            <a:tailEnd/>
          </a:ln>
        </p:spPr>
        <p:txBody>
          <a:bodyPr lIns="63500" tIns="25400" rIns="63500" bIns="25400">
            <a:spAutoFit/>
          </a:bodyPr>
          <a:lstStyle/>
          <a:p>
            <a:pPr marL="228600" indent="-228600" algn="r" eaLnBrk="0" hangingPunct="0">
              <a:lnSpc>
                <a:spcPct val="94000"/>
              </a:lnSpc>
            </a:pPr>
            <a:r>
              <a:rPr lang="en-US" altLang="en-US">
                <a:latin typeface="Arial" pitchFamily="34" charset="0"/>
              </a:rPr>
              <a:t> </a:t>
            </a:r>
            <a:endParaRPr lang="en-US" altLang="en-US" sz="2400" b="0">
              <a:latin typeface="Arial" pitchFamily="34" charset="0"/>
            </a:endParaRPr>
          </a:p>
          <a:p>
            <a:pPr marL="2057400" lvl="4" indent="-228600" algn="r" eaLnBrk="0" hangingPunct="0">
              <a:lnSpc>
                <a:spcPct val="94000"/>
              </a:lnSpc>
            </a:pPr>
            <a:r>
              <a:rPr lang="en-US" altLang="en-US" sz="800" b="0">
                <a:latin typeface="Arial" pitchFamily="34" charset="0"/>
              </a:rPr>
              <a:t> </a:t>
            </a:r>
          </a:p>
        </p:txBody>
      </p:sp>
      <p:sp>
        <p:nvSpPr>
          <p:cNvPr id="12" name="Arc 11"/>
          <p:cNvSpPr/>
          <p:nvPr/>
        </p:nvSpPr>
        <p:spPr bwMode="auto">
          <a:xfrm>
            <a:off x="7462838" y="2501900"/>
            <a:ext cx="1038225" cy="1079500"/>
          </a:xfrm>
          <a:prstGeom prst="arc">
            <a:avLst>
              <a:gd name="adj1" fmla="val 14974927"/>
              <a:gd name="adj2" fmla="val 7758697"/>
            </a:avLst>
          </a:prstGeom>
          <a:solidFill>
            <a:schemeClr val="accent1"/>
          </a:solidFill>
          <a:ln w="38100" cap="flat" cmpd="sng" algn="ctr">
            <a:solidFill>
              <a:schemeClr val="bg2"/>
            </a:solidFill>
            <a:prstDash val="sysDot"/>
            <a:round/>
            <a:headEnd type="none" w="sm" len="sm"/>
            <a:tailEnd type="triangle" w="sm" len="sm"/>
          </a:ln>
          <a:effectLst/>
        </p:spPr>
        <p:txBody>
          <a:bodyPr wrap="none" anchor="ctr"/>
          <a:lstStyle/>
          <a:p>
            <a:pPr algn="ctr" eaLnBrk="0" hangingPunct="0">
              <a:defRPr/>
            </a:pPr>
            <a:endParaRPr lang="en-US"/>
          </a:p>
        </p:txBody>
      </p:sp>
      <p:cxnSp>
        <p:nvCxnSpPr>
          <p:cNvPr id="29710" name="Curved Connector 14"/>
          <p:cNvCxnSpPr>
            <a:cxnSpLocks noChangeShapeType="1"/>
          </p:cNvCxnSpPr>
          <p:nvPr/>
        </p:nvCxnSpPr>
        <p:spPr bwMode="auto">
          <a:xfrm rot="5400000">
            <a:off x="6642100" y="4184650"/>
            <a:ext cx="2679700" cy="1016000"/>
          </a:xfrm>
          <a:prstGeom prst="curvedConnector3">
            <a:avLst>
              <a:gd name="adj1" fmla="val 50000"/>
            </a:avLst>
          </a:prstGeom>
          <a:noFill/>
          <a:ln w="38100" algn="ctr">
            <a:solidFill>
              <a:schemeClr val="bg2"/>
            </a:solidFill>
            <a:prstDash val="sysDot"/>
            <a:round/>
            <a:headEnd type="arrow" w="med" len="med"/>
            <a:tailEnd type="arrow" w="med" len="med"/>
          </a:ln>
        </p:spPr>
      </p:cxnSp>
      <p:sp>
        <p:nvSpPr>
          <p:cNvPr id="29711" name="Double Bracket 20"/>
          <p:cNvSpPr>
            <a:spLocks noChangeArrowheads="1"/>
          </p:cNvSpPr>
          <p:nvPr/>
        </p:nvSpPr>
        <p:spPr bwMode="auto">
          <a:xfrm>
            <a:off x="5943600" y="3581400"/>
            <a:ext cx="1066800" cy="1600200"/>
          </a:xfrm>
          <a:prstGeom prst="bracketPair">
            <a:avLst>
              <a:gd name="adj" fmla="val 16667"/>
            </a:avLst>
          </a:prstGeom>
          <a:solidFill>
            <a:schemeClr val="accent1"/>
          </a:solidFill>
          <a:ln w="38100" algn="ctr">
            <a:solidFill>
              <a:schemeClr val="bg2"/>
            </a:solidFill>
            <a:prstDash val="sysDot"/>
            <a:round/>
            <a:headEnd type="none" w="sm" len="sm"/>
            <a:tailEnd type="triangle" w="sm" len="sm"/>
          </a:ln>
        </p:spPr>
        <p:txBody>
          <a:bodyPr wrap="none" anchor="ctr"/>
          <a:lstStyle/>
          <a:p>
            <a:pPr algn="ctr" eaLnBrk="0" hangingPunct="0"/>
            <a:endParaRPr lang="en-US" altLang="en-US"/>
          </a:p>
        </p:txBody>
      </p:sp>
      <p:cxnSp>
        <p:nvCxnSpPr>
          <p:cNvPr id="29712" name="Curved Connector 24"/>
          <p:cNvCxnSpPr>
            <a:cxnSpLocks noChangeShapeType="1"/>
          </p:cNvCxnSpPr>
          <p:nvPr/>
        </p:nvCxnSpPr>
        <p:spPr bwMode="auto">
          <a:xfrm rot="16200000" flipH="1">
            <a:off x="5844381" y="5204619"/>
            <a:ext cx="2027238" cy="762000"/>
          </a:xfrm>
          <a:prstGeom prst="curvedConnector3">
            <a:avLst>
              <a:gd name="adj1" fmla="val 50000"/>
            </a:avLst>
          </a:prstGeom>
          <a:noFill/>
          <a:ln w="38100" algn="ctr">
            <a:solidFill>
              <a:schemeClr val="bg2"/>
            </a:solidFill>
            <a:prstDash val="sysDot"/>
            <a:round/>
            <a:headEnd type="arrow" w="med" len="med"/>
            <a:tailEnd type="arrow" w="med" len="med"/>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BEDBEA4D-E385-4C2F-871A-417EC2419B05}" type="slidenum">
              <a:rPr lang="en-US"/>
              <a:pPr>
                <a:defRPr/>
              </a:pPr>
              <a:t>28</a:t>
            </a:fld>
            <a:endParaRPr lang="en-US"/>
          </a:p>
        </p:txBody>
      </p:sp>
      <p:sp>
        <p:nvSpPr>
          <p:cNvPr id="30723" name="Rectangle 4"/>
          <p:cNvSpPr>
            <a:spLocks noChangeArrowheads="1"/>
          </p:cNvSpPr>
          <p:nvPr/>
        </p:nvSpPr>
        <p:spPr bwMode="auto">
          <a:xfrm>
            <a:off x="-12700" y="525463"/>
            <a:ext cx="9144000" cy="473075"/>
          </a:xfrm>
          <a:prstGeom prst="rect">
            <a:avLst/>
          </a:prstGeom>
          <a:noFill/>
          <a:ln w="12700">
            <a:noFill/>
            <a:miter lim="800000"/>
            <a:headEnd/>
            <a:tailEnd/>
          </a:ln>
        </p:spPr>
        <p:txBody>
          <a:bodyPr wrap="none" lIns="90488" tIns="44450" rIns="90488" bIns="44450" anchor="ctr"/>
          <a:lstStyle/>
          <a:p>
            <a:pPr algn="ctr"/>
            <a:r>
              <a:rPr lang="en-US" altLang="en-US" dirty="0">
                <a:latin typeface="Comic Sans MS" pitchFamily="66" charset="0"/>
              </a:rPr>
              <a:t>Quality of Life for Individual Over Time</a:t>
            </a:r>
          </a:p>
        </p:txBody>
      </p:sp>
      <p:pic>
        <p:nvPicPr>
          <p:cNvPr id="30724" name="Picture 5" descr="pu23_0115_1"/>
          <p:cNvPicPr>
            <a:picLocks noChangeAspect="1" noChangeArrowheads="1"/>
          </p:cNvPicPr>
          <p:nvPr/>
        </p:nvPicPr>
        <p:blipFill>
          <a:blip r:embed="rId3" cstate="print"/>
          <a:srcRect/>
          <a:stretch>
            <a:fillRect/>
          </a:stretch>
        </p:blipFill>
        <p:spPr bwMode="auto">
          <a:xfrm>
            <a:off x="812800" y="1600200"/>
            <a:ext cx="7383463" cy="462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40712527-578B-48C2-81AF-F73780AB3AF5}" type="slidenum">
              <a:rPr lang="en-US"/>
              <a:pPr>
                <a:defRPr/>
              </a:pPr>
              <a:t>29</a:t>
            </a:fld>
            <a:endParaRPr lang="en-US"/>
          </a:p>
        </p:txBody>
      </p:sp>
      <p:sp>
        <p:nvSpPr>
          <p:cNvPr id="31747" name="Rectangle 2"/>
          <p:cNvSpPr>
            <a:spLocks noGrp="1" noChangeArrowheads="1"/>
          </p:cNvSpPr>
          <p:nvPr>
            <p:ph type="ctrTitle" idx="4294967295"/>
          </p:nvPr>
        </p:nvSpPr>
        <p:spPr>
          <a:xfrm>
            <a:off x="0" y="304800"/>
            <a:ext cx="9144000" cy="1828800"/>
          </a:xfrm>
        </p:spPr>
        <p:txBody>
          <a:bodyPr/>
          <a:lstStyle/>
          <a:p>
            <a:pPr eaLnBrk="1" hangingPunct="1"/>
            <a:r>
              <a:rPr lang="en-US" altLang="en-US" sz="4000" smtClean="0">
                <a:latin typeface="Comic Sans MS" pitchFamily="66" charset="0"/>
              </a:rPr>
              <a:t>Ultimate Use of HRQOL Measures--</a:t>
            </a:r>
            <a:br>
              <a:rPr lang="en-US" altLang="en-US" sz="4000" smtClean="0">
                <a:latin typeface="Comic Sans MS" pitchFamily="66" charset="0"/>
              </a:rPr>
            </a:br>
            <a:r>
              <a:rPr lang="en-US" altLang="en-US" sz="4000" smtClean="0">
                <a:latin typeface="Comic Sans MS" pitchFamily="66" charset="0"/>
              </a:rPr>
              <a:t>Helping to Ensure Access to </a:t>
            </a:r>
            <a:br>
              <a:rPr lang="en-US" altLang="en-US" sz="4000" smtClean="0">
                <a:latin typeface="Comic Sans MS" pitchFamily="66" charset="0"/>
              </a:rPr>
            </a:br>
            <a:r>
              <a:rPr lang="en-US" altLang="en-US" sz="4000" smtClean="0">
                <a:latin typeface="Comic Sans MS" pitchFamily="66" charset="0"/>
              </a:rPr>
              <a:t>Cost-Effective Care</a:t>
            </a:r>
          </a:p>
        </p:txBody>
      </p:sp>
      <p:sp>
        <p:nvSpPr>
          <p:cNvPr id="242691" name="Rectangle 3"/>
          <p:cNvSpPr>
            <a:spLocks noGrp="1" noChangeArrowheads="1"/>
          </p:cNvSpPr>
          <p:nvPr>
            <p:ph type="subTitle" idx="4294967295"/>
          </p:nvPr>
        </p:nvSpPr>
        <p:spPr>
          <a:xfrm>
            <a:off x="1422400" y="2514600"/>
            <a:ext cx="6434138" cy="2057400"/>
          </a:xfrm>
        </p:spPr>
        <p:txBody>
          <a:bodyPr/>
          <a:lstStyle/>
          <a:p>
            <a:pPr marL="0" indent="0" algn="ctr" eaLnBrk="1" hangingPunct="1">
              <a:buFontTx/>
              <a:buNone/>
            </a:pPr>
            <a:r>
              <a:rPr lang="en-US" altLang="en-US" sz="2800" dirty="0" smtClean="0"/>
              <a:t>Cost ↓</a:t>
            </a:r>
            <a:endParaRPr lang="en-US" altLang="en-US" sz="2800" dirty="0" smtClean="0">
              <a:sym typeface="r_symbol"/>
            </a:endParaRPr>
          </a:p>
          <a:p>
            <a:pPr marL="0" indent="0" algn="ctr" eaLnBrk="1" hangingPunct="1">
              <a:buFontTx/>
              <a:buNone/>
            </a:pPr>
            <a:endParaRPr lang="en-US" altLang="en-US" sz="2800" dirty="0" smtClean="0">
              <a:sym typeface="r_symbol"/>
            </a:endParaRPr>
          </a:p>
          <a:p>
            <a:pPr marL="0" indent="0" algn="ctr" eaLnBrk="1" hangingPunct="1">
              <a:buFontTx/>
              <a:buNone/>
            </a:pPr>
            <a:r>
              <a:rPr lang="en-US" altLang="en-US" sz="2800" dirty="0" smtClean="0">
                <a:sym typeface="r_symbol"/>
              </a:rPr>
              <a:t>Effectiveness (“Utility”) ↑</a:t>
            </a:r>
            <a:endParaRPr lang="en-US" altLang="en-US" sz="2800" dirty="0" smtClean="0"/>
          </a:p>
        </p:txBody>
      </p:sp>
      <p:sp>
        <p:nvSpPr>
          <p:cNvPr id="31749" name="Line 4"/>
          <p:cNvSpPr>
            <a:spLocks noChangeShapeType="1"/>
          </p:cNvSpPr>
          <p:nvPr/>
        </p:nvSpPr>
        <p:spPr bwMode="auto">
          <a:xfrm>
            <a:off x="2844800" y="3429000"/>
            <a:ext cx="3657600" cy="0"/>
          </a:xfrm>
          <a:prstGeom prst="line">
            <a:avLst/>
          </a:prstGeom>
          <a:noFill/>
          <a:ln w="38100">
            <a:solidFill>
              <a:schemeClr val="tx1"/>
            </a:solidFill>
            <a:prstDash val="lgDash"/>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2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991600" cy="1524000"/>
          </a:xfrm>
        </p:spPr>
        <p:txBody>
          <a:bodyPr lIns="92075" tIns="46038" rIns="92075" bIns="46038"/>
          <a:lstStyle/>
          <a:p>
            <a:pPr eaLnBrk="1" hangingPunct="1"/>
            <a:r>
              <a:rPr lang="en-US" altLang="en-US" sz="3600" b="1" dirty="0" smtClean="0">
                <a:latin typeface="Comic Sans MS" pitchFamily="66" charset="0"/>
              </a:rPr>
              <a:t>U.S. Health Care Issues </a:t>
            </a:r>
          </a:p>
        </p:txBody>
      </p:sp>
      <p:sp>
        <p:nvSpPr>
          <p:cNvPr id="5123" name="Rectangle 3"/>
          <p:cNvSpPr>
            <a:spLocks noGrp="1" noChangeArrowheads="1"/>
          </p:cNvSpPr>
          <p:nvPr>
            <p:ph type="body" idx="1"/>
          </p:nvPr>
        </p:nvSpPr>
        <p:spPr/>
        <p:txBody>
          <a:bodyPr lIns="92075" tIns="46038" rIns="92075" bIns="46038"/>
          <a:lstStyle/>
          <a:p>
            <a:pPr eaLnBrk="1" hangingPunct="1"/>
            <a:endParaRPr lang="en-US" altLang="en-US" smtClean="0"/>
          </a:p>
          <a:p>
            <a:pPr eaLnBrk="1" hangingPunct="1"/>
            <a:r>
              <a:rPr lang="en-US" altLang="en-US" b="1" smtClean="0"/>
              <a:t>A</a:t>
            </a:r>
            <a:r>
              <a:rPr lang="en-US" altLang="en-US" smtClean="0"/>
              <a:t>ccess to care </a:t>
            </a:r>
          </a:p>
          <a:p>
            <a:pPr lvl="1" eaLnBrk="1" hangingPunct="1"/>
            <a:r>
              <a:rPr lang="en-US" altLang="en-US" smtClean="0"/>
              <a:t>~ 50 million people without health insurance</a:t>
            </a:r>
          </a:p>
          <a:p>
            <a:pPr eaLnBrk="1" hangingPunct="1"/>
            <a:endParaRPr lang="en-US" altLang="en-US" smtClean="0"/>
          </a:p>
          <a:p>
            <a:pPr eaLnBrk="1" hangingPunct="1"/>
            <a:r>
              <a:rPr lang="en-US" altLang="en-US" b="1" smtClean="0"/>
              <a:t>C</a:t>
            </a:r>
            <a:r>
              <a:rPr lang="en-US" altLang="en-US" smtClean="0"/>
              <a:t>osts of care</a:t>
            </a:r>
          </a:p>
          <a:p>
            <a:pPr lvl="1" eaLnBrk="1" hangingPunct="1"/>
            <a:r>
              <a:rPr lang="en-US" altLang="en-US" smtClean="0"/>
              <a:t>Expenditures ~ $ 2.7 Trillion </a:t>
            </a:r>
          </a:p>
          <a:p>
            <a:pPr eaLnBrk="1" hangingPunct="1"/>
            <a:endParaRPr lang="en-US" altLang="en-US" smtClean="0"/>
          </a:p>
          <a:p>
            <a:pPr eaLnBrk="1" hangingPunct="1"/>
            <a:r>
              <a:rPr lang="en-US" altLang="en-US" b="1" smtClean="0"/>
              <a:t>E</a:t>
            </a:r>
            <a:r>
              <a:rPr lang="en-US" altLang="en-US" smtClean="0"/>
              <a:t>ffectiveness (quality) of care</a:t>
            </a:r>
          </a:p>
          <a:p>
            <a:pPr lvl="1" eaLnBrk="1" hangingPunct="1"/>
            <a:endParaRPr lang="en-US" altLang="en-US" smtClean="0"/>
          </a:p>
        </p:txBody>
      </p:sp>
      <p:pic>
        <p:nvPicPr>
          <p:cNvPr id="5124" name="Picture 5" descr="ACE Signs">
            <a:hlinkClick r:id="rId3" tooltip="ACE Signs - Sign &amp; Outdoor Advertising"/>
          </p:cNvPr>
          <p:cNvPicPr>
            <a:picLocks noChangeAspect="1" noChangeArrowheads="1"/>
          </p:cNvPicPr>
          <p:nvPr/>
        </p:nvPicPr>
        <p:blipFill>
          <a:blip r:embed="rId4" cstate="print"/>
          <a:srcRect/>
          <a:stretch>
            <a:fillRect/>
          </a:stretch>
        </p:blipFill>
        <p:spPr bwMode="auto">
          <a:xfrm>
            <a:off x="3505200" y="1485900"/>
            <a:ext cx="1619250" cy="533400"/>
          </a:xfrm>
          <a:prstGeom prst="rect">
            <a:avLst/>
          </a:prstGeom>
          <a:noFill/>
          <a:ln w="9525">
            <a:noFill/>
            <a:miter lim="800000"/>
            <a:headEnd/>
            <a:tailEnd/>
          </a:ln>
        </p:spPr>
      </p:pic>
      <p:sp>
        <p:nvSpPr>
          <p:cNvPr id="8197" name="Slide Number Placeholder 3"/>
          <p:cNvSpPr>
            <a:spLocks noGrp="1"/>
          </p:cNvSpPr>
          <p:nvPr>
            <p:ph type="sldNum" sz="quarter" idx="12"/>
          </p:nvPr>
        </p:nvSpPr>
        <p:spPr>
          <a:xfrm>
            <a:off x="7372350" y="6245225"/>
            <a:ext cx="14668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A2CDD1A3-E042-48CF-88B6-29D70F424D69}" type="slidenum">
              <a:rPr lang="en-US" sz="1400">
                <a:latin typeface="Times New Roman" panose="02020603050405020304" pitchFamily="18" charset="0"/>
              </a:rPr>
              <a:pPr>
                <a:spcBef>
                  <a:spcPct val="0"/>
                </a:spcBef>
                <a:buFontTx/>
                <a:buNone/>
                <a:defRPr/>
              </a:pPr>
              <a:t>3</a:t>
            </a:fld>
            <a:endParaRPr lang="en-US" sz="1400">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0B7F6F77-F869-4DEF-B7F5-1B64F9492C8F}" type="slidenum">
              <a:rPr lang="en-US"/>
              <a:pPr>
                <a:defRPr/>
              </a:pPr>
              <a:t>30</a:t>
            </a:fld>
            <a:endParaRPr lang="en-US"/>
          </a:p>
        </p:txBody>
      </p:sp>
      <p:sp>
        <p:nvSpPr>
          <p:cNvPr id="32771" name="Rectangle 4"/>
          <p:cNvSpPr>
            <a:spLocks noChangeArrowheads="1"/>
          </p:cNvSpPr>
          <p:nvPr/>
        </p:nvSpPr>
        <p:spPr bwMode="auto">
          <a:xfrm>
            <a:off x="-12700" y="381000"/>
            <a:ext cx="9144000" cy="473075"/>
          </a:xfrm>
          <a:prstGeom prst="rect">
            <a:avLst/>
          </a:prstGeom>
          <a:noFill/>
          <a:ln w="12700">
            <a:noFill/>
            <a:miter lim="800000"/>
            <a:headEnd/>
            <a:tailEnd/>
          </a:ln>
        </p:spPr>
        <p:txBody>
          <a:bodyPr wrap="none" lIns="90488" tIns="44450" rIns="90488" bIns="44450" anchor="ctr"/>
          <a:lstStyle/>
          <a:p>
            <a:pPr algn="ctr"/>
            <a:r>
              <a:rPr lang="en-US" altLang="en-US" sz="2800" b="0">
                <a:latin typeface="Comic Sans MS" pitchFamily="66" charset="0"/>
              </a:rPr>
              <a:t>http://www.ukmi.nhs.uk/Research/pharma_res.asp</a:t>
            </a:r>
          </a:p>
        </p:txBody>
      </p:sp>
      <p:pic>
        <p:nvPicPr>
          <p:cNvPr id="32772" name="Picture 5" descr="Research Graph"/>
          <p:cNvPicPr>
            <a:picLocks noChangeAspect="1" noChangeArrowheads="1"/>
          </p:cNvPicPr>
          <p:nvPr/>
        </p:nvPicPr>
        <p:blipFill>
          <a:blip r:embed="rId3" cstate="print"/>
          <a:srcRect/>
          <a:stretch>
            <a:fillRect/>
          </a:stretch>
        </p:blipFill>
        <p:spPr bwMode="auto">
          <a:xfrm>
            <a:off x="947738" y="1219200"/>
            <a:ext cx="7383462"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 y="228600"/>
            <a:ext cx="8991600" cy="1600200"/>
          </a:xfrm>
        </p:spPr>
        <p:txBody>
          <a:bodyPr/>
          <a:lstStyle/>
          <a:p>
            <a:r>
              <a:rPr lang="en-US" altLang="en-US" sz="3600" dirty="0" smtClean="0">
                <a:latin typeface="Comic Sans MS" pitchFamily="66" charset="0"/>
              </a:rPr>
              <a:t>“QALYs: The Basics”</a:t>
            </a:r>
            <a:br>
              <a:rPr lang="en-US" altLang="en-US" sz="3600" dirty="0" smtClean="0">
                <a:latin typeface="Comic Sans MS" pitchFamily="66" charset="0"/>
              </a:rPr>
            </a:br>
            <a:r>
              <a:rPr lang="en-US" altLang="en-US" sz="2400" dirty="0" smtClean="0">
                <a:latin typeface="Comic Sans MS" pitchFamily="66" charset="0"/>
              </a:rPr>
              <a:t>Milton Weinstein, George Torrance,  Alistair McGuire</a:t>
            </a:r>
            <a:br>
              <a:rPr lang="en-US" altLang="en-US" sz="2400" dirty="0" smtClean="0">
                <a:latin typeface="Comic Sans MS" pitchFamily="66" charset="0"/>
              </a:rPr>
            </a:br>
            <a:r>
              <a:rPr lang="en-US" altLang="en-US" sz="2000" dirty="0" smtClean="0">
                <a:latin typeface="Comic Sans MS" pitchFamily="66" charset="0"/>
              </a:rPr>
              <a:t>(</a:t>
            </a:r>
            <a:r>
              <a:rPr lang="en-US" altLang="en-US" sz="2000" u="sng" dirty="0" smtClean="0">
                <a:latin typeface="Comic Sans MS" pitchFamily="66" charset="0"/>
              </a:rPr>
              <a:t>Value in Health</a:t>
            </a:r>
            <a:r>
              <a:rPr lang="en-US" altLang="en-US" sz="2000" dirty="0" smtClean="0">
                <a:latin typeface="Comic Sans MS" pitchFamily="66" charset="0"/>
              </a:rPr>
              <a:t>, 2009, vol. 12 Supplement 1)</a:t>
            </a:r>
          </a:p>
        </p:txBody>
      </p:sp>
      <p:sp>
        <p:nvSpPr>
          <p:cNvPr id="33795" name="Content Placeholder 2"/>
          <p:cNvSpPr>
            <a:spLocks noGrp="1"/>
          </p:cNvSpPr>
          <p:nvPr>
            <p:ph idx="1"/>
          </p:nvPr>
        </p:nvSpPr>
        <p:spPr>
          <a:xfrm>
            <a:off x="76200" y="1752600"/>
            <a:ext cx="9067800" cy="4525963"/>
          </a:xfrm>
        </p:spPr>
        <p:txBody>
          <a:bodyPr/>
          <a:lstStyle/>
          <a:p>
            <a:r>
              <a:rPr lang="en-US" altLang="en-US" smtClean="0"/>
              <a:t>What is value?</a:t>
            </a:r>
          </a:p>
          <a:p>
            <a:pPr lvl="1"/>
            <a:r>
              <a:rPr lang="en-US" altLang="en-US" smtClean="0"/>
              <a:t>Preference or desirability of health states</a:t>
            </a:r>
          </a:p>
          <a:p>
            <a:r>
              <a:rPr lang="en-US" altLang="en-US" smtClean="0"/>
              <a:t>How are QALYs used?</a:t>
            </a:r>
          </a:p>
          <a:p>
            <a:pPr lvl="1"/>
            <a:r>
              <a:rPr lang="en-US" altLang="en-US" smtClean="0"/>
              <a:t>Societal resource allocation</a:t>
            </a:r>
          </a:p>
          <a:p>
            <a:pPr lvl="1"/>
            <a:r>
              <a:rPr lang="en-US" altLang="en-US" smtClean="0"/>
              <a:t>Personal decisions such as decision about whether to have a treatment</a:t>
            </a:r>
          </a:p>
          <a:p>
            <a:pPr lvl="1"/>
            <a:r>
              <a:rPr lang="en-US" altLang="en-US" smtClean="0"/>
              <a:t>Societal or program audit</a:t>
            </a:r>
          </a:p>
          <a:p>
            <a:pPr lvl="2"/>
            <a:r>
              <a:rPr lang="en-US" altLang="en-US" smtClean="0"/>
              <a:t>Evaluate programs in terms of health of the population.</a:t>
            </a:r>
          </a:p>
        </p:txBody>
      </p:sp>
      <p:sp>
        <p:nvSpPr>
          <p:cNvPr id="4" name="Slide Number Placeholder 3"/>
          <p:cNvSpPr>
            <a:spLocks noGrp="1"/>
          </p:cNvSpPr>
          <p:nvPr>
            <p:ph type="sldNum" sz="quarter" idx="12"/>
          </p:nvPr>
        </p:nvSpPr>
        <p:spPr>
          <a:xfrm>
            <a:off x="6667500" y="6245225"/>
            <a:ext cx="2400300" cy="476250"/>
          </a:xfrm>
        </p:spPr>
        <p:txBody>
          <a:bodyPr/>
          <a:lstStyle/>
          <a:p>
            <a:pPr>
              <a:defRPr/>
            </a:pPr>
            <a:fld id="{0C5144EA-161E-419D-B606-46724030BA3B}"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 y="274638"/>
            <a:ext cx="9258300" cy="1143000"/>
          </a:xfrm>
        </p:spPr>
        <p:txBody>
          <a:bodyPr/>
          <a:lstStyle/>
          <a:p>
            <a:r>
              <a:rPr lang="en-US" altLang="en-US" b="1" dirty="0" smtClean="0">
                <a:latin typeface="Comic Sans MS" pitchFamily="66" charset="0"/>
              </a:rPr>
              <a:t>Direct Preference Measures</a:t>
            </a:r>
          </a:p>
        </p:txBody>
      </p:sp>
      <p:sp>
        <p:nvSpPr>
          <p:cNvPr id="34819" name="Content Placeholder 2"/>
          <p:cNvSpPr>
            <a:spLocks noGrp="1"/>
          </p:cNvSpPr>
          <p:nvPr>
            <p:ph idx="1"/>
          </p:nvPr>
        </p:nvSpPr>
        <p:spPr>
          <a:xfrm>
            <a:off x="914400" y="1828800"/>
            <a:ext cx="6629400" cy="4297363"/>
          </a:xfrm>
        </p:spPr>
        <p:txBody>
          <a:bodyPr/>
          <a:lstStyle/>
          <a:p>
            <a:r>
              <a:rPr lang="en-US" altLang="en-US" dirty="0" smtClean="0"/>
              <a:t>Underlying attributes </a:t>
            </a:r>
            <a:r>
              <a:rPr lang="en-US" altLang="en-US" u="sng" dirty="0" smtClean="0"/>
              <a:t>un</a:t>
            </a:r>
            <a:r>
              <a:rPr lang="en-US" altLang="en-US" dirty="0" smtClean="0"/>
              <a:t>known</a:t>
            </a:r>
          </a:p>
          <a:p>
            <a:endParaRPr lang="en-US" altLang="en-US" dirty="0" smtClean="0"/>
          </a:p>
          <a:p>
            <a:pPr lvl="1">
              <a:buFont typeface="Wingdings" pitchFamily="2" charset="2"/>
              <a:buChar char="Ø"/>
            </a:pPr>
            <a:r>
              <a:rPr lang="en-US" altLang="en-US" dirty="0" smtClean="0"/>
              <a:t>Rating Scale</a:t>
            </a:r>
          </a:p>
          <a:p>
            <a:pPr lvl="1">
              <a:buFont typeface="Wingdings" pitchFamily="2" charset="2"/>
              <a:buChar char="Ø"/>
            </a:pPr>
            <a:r>
              <a:rPr lang="en-US" altLang="en-US" dirty="0" smtClean="0"/>
              <a:t>Standard gamble</a:t>
            </a:r>
          </a:p>
          <a:p>
            <a:pPr lvl="1">
              <a:buFont typeface="Wingdings" pitchFamily="2" charset="2"/>
              <a:buChar char="Ø"/>
            </a:pPr>
            <a:r>
              <a:rPr lang="en-US" altLang="en-US" dirty="0" smtClean="0"/>
              <a:t>Time tradeoff</a:t>
            </a:r>
          </a:p>
          <a:p>
            <a:pPr lvl="1">
              <a:buFont typeface="Wingdings" pitchFamily="2" charset="2"/>
              <a:buChar char="Ø"/>
            </a:pPr>
            <a:endParaRPr lang="en-US" altLang="en-US" dirty="0" smtClean="0"/>
          </a:p>
          <a:p>
            <a:pPr>
              <a:buFontTx/>
              <a:buNone/>
            </a:pPr>
            <a:r>
              <a:rPr lang="en-US" altLang="en-US" dirty="0" smtClean="0"/>
              <a:t>		</a:t>
            </a:r>
          </a:p>
          <a:p>
            <a:pPr>
              <a:buFontTx/>
              <a:buNone/>
            </a:pPr>
            <a:r>
              <a:rPr lang="en-US" altLang="en-US" dirty="0" smtClean="0"/>
              <a:t>	</a:t>
            </a:r>
          </a:p>
          <a:p>
            <a:pPr>
              <a:buFontTx/>
              <a:buNone/>
            </a:pPr>
            <a:r>
              <a:rPr lang="en-US" altLang="en-US" dirty="0" smtClean="0"/>
              <a:t>	</a:t>
            </a:r>
          </a:p>
        </p:txBody>
      </p:sp>
      <p:sp>
        <p:nvSpPr>
          <p:cNvPr id="4" name="Slide Number Placeholder 3"/>
          <p:cNvSpPr>
            <a:spLocks noGrp="1"/>
          </p:cNvSpPr>
          <p:nvPr>
            <p:ph type="sldNum" sz="quarter" idx="12"/>
          </p:nvPr>
        </p:nvSpPr>
        <p:spPr>
          <a:xfrm>
            <a:off x="6400800" y="6245225"/>
            <a:ext cx="2400300" cy="476250"/>
          </a:xfrm>
        </p:spPr>
        <p:txBody>
          <a:bodyPr/>
          <a:lstStyle/>
          <a:p>
            <a:pPr>
              <a:defRPr/>
            </a:pPr>
            <a:fld id="{94A50A11-2A2C-4C8C-90F1-74856E3F71C0}"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685800" y="381000"/>
            <a:ext cx="7772400" cy="1143000"/>
          </a:xfrm>
        </p:spPr>
        <p:txBody>
          <a:bodyPr lIns="92075" tIns="46038" rIns="92075" bIns="46038"/>
          <a:lstStyle/>
          <a:p>
            <a:r>
              <a:rPr lang="en-US" altLang="en-US" b="1" dirty="0" smtClean="0">
                <a:latin typeface="Comic Sans MS" pitchFamily="66" charset="0"/>
              </a:rPr>
              <a:t>Rating Scale</a:t>
            </a:r>
          </a:p>
        </p:txBody>
      </p:sp>
      <p:sp>
        <p:nvSpPr>
          <p:cNvPr id="35843" name="Rectangle 3"/>
          <p:cNvSpPr>
            <a:spLocks noChangeArrowheads="1"/>
          </p:cNvSpPr>
          <p:nvPr/>
        </p:nvSpPr>
        <p:spPr bwMode="auto">
          <a:xfrm>
            <a:off x="500063" y="2049463"/>
            <a:ext cx="8450262" cy="1016000"/>
          </a:xfrm>
          <a:prstGeom prst="rect">
            <a:avLst/>
          </a:prstGeom>
          <a:noFill/>
          <a:ln w="9525">
            <a:noFill/>
            <a:miter lim="800000"/>
            <a:headEnd/>
            <a:tailEnd/>
          </a:ln>
        </p:spPr>
        <p:txBody>
          <a:bodyPr wrap="none" lIns="92075" tIns="46038" rIns="92075" bIns="46038">
            <a:spAutoFit/>
          </a:bodyPr>
          <a:lstStyle/>
          <a:p>
            <a:pPr algn="ctr" eaLnBrk="0" hangingPunct="0"/>
            <a:r>
              <a:rPr lang="en-US" altLang="en-US" sz="3000">
                <a:latin typeface="Arial" pitchFamily="34" charset="0"/>
                <a:ea typeface="MS PGothic" pitchFamily="34" charset="-128"/>
              </a:rPr>
              <a:t>Overall, how would you rate your </a:t>
            </a:r>
            <a:r>
              <a:rPr lang="en-US" altLang="en-US" sz="3000" u="sng">
                <a:latin typeface="Arial" pitchFamily="34" charset="0"/>
                <a:ea typeface="MS PGothic" pitchFamily="34" charset="-128"/>
              </a:rPr>
              <a:t>current health</a:t>
            </a:r>
            <a:r>
              <a:rPr lang="en-US" altLang="en-US" sz="3000">
                <a:latin typeface="Arial" pitchFamily="34" charset="0"/>
                <a:ea typeface="MS PGothic" pitchFamily="34" charset="-128"/>
              </a:rPr>
              <a:t>?</a:t>
            </a:r>
          </a:p>
          <a:p>
            <a:pPr algn="ctr" eaLnBrk="0" hangingPunct="0"/>
            <a:r>
              <a:rPr lang="en-US" altLang="en-US" sz="2400">
                <a:latin typeface="Arial" pitchFamily="34" charset="0"/>
                <a:ea typeface="MS PGothic" pitchFamily="34" charset="-128"/>
              </a:rPr>
              <a:t>(Circle One Number)</a:t>
            </a:r>
            <a:r>
              <a:rPr lang="en-US" altLang="en-US" sz="3000">
                <a:latin typeface="Arial" pitchFamily="34" charset="0"/>
                <a:ea typeface="MS PGothic" pitchFamily="34" charset="-128"/>
              </a:rPr>
              <a:t> </a:t>
            </a:r>
          </a:p>
        </p:txBody>
      </p:sp>
      <p:sp>
        <p:nvSpPr>
          <p:cNvPr id="35844" name="Line 4"/>
          <p:cNvSpPr>
            <a:spLocks noChangeShapeType="1"/>
          </p:cNvSpPr>
          <p:nvPr/>
        </p:nvSpPr>
        <p:spPr bwMode="auto">
          <a:xfrm>
            <a:off x="40386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45" name="Line 5"/>
          <p:cNvSpPr>
            <a:spLocks noChangeShapeType="1"/>
          </p:cNvSpPr>
          <p:nvPr/>
        </p:nvSpPr>
        <p:spPr bwMode="auto">
          <a:xfrm>
            <a:off x="16764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46" name="Line 6"/>
          <p:cNvSpPr>
            <a:spLocks noChangeShapeType="1"/>
          </p:cNvSpPr>
          <p:nvPr/>
        </p:nvSpPr>
        <p:spPr bwMode="auto">
          <a:xfrm>
            <a:off x="4589463"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47" name="Line 7"/>
          <p:cNvSpPr>
            <a:spLocks noChangeShapeType="1"/>
          </p:cNvSpPr>
          <p:nvPr/>
        </p:nvSpPr>
        <p:spPr bwMode="auto">
          <a:xfrm>
            <a:off x="28194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48" name="Line 8"/>
          <p:cNvSpPr>
            <a:spLocks noChangeShapeType="1"/>
          </p:cNvSpPr>
          <p:nvPr/>
        </p:nvSpPr>
        <p:spPr bwMode="auto">
          <a:xfrm>
            <a:off x="2251075"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49" name="Line 9"/>
          <p:cNvSpPr>
            <a:spLocks noChangeShapeType="1"/>
          </p:cNvSpPr>
          <p:nvPr/>
        </p:nvSpPr>
        <p:spPr bwMode="auto">
          <a:xfrm>
            <a:off x="34290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0" name="Line 10"/>
          <p:cNvSpPr>
            <a:spLocks noChangeShapeType="1"/>
          </p:cNvSpPr>
          <p:nvPr/>
        </p:nvSpPr>
        <p:spPr bwMode="auto">
          <a:xfrm>
            <a:off x="1676400" y="3962400"/>
            <a:ext cx="2895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1" name="Line 11"/>
          <p:cNvSpPr>
            <a:spLocks noChangeShapeType="1"/>
          </p:cNvSpPr>
          <p:nvPr/>
        </p:nvSpPr>
        <p:spPr bwMode="auto">
          <a:xfrm>
            <a:off x="69342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2" name="Line 12"/>
          <p:cNvSpPr>
            <a:spLocks noChangeShapeType="1"/>
          </p:cNvSpPr>
          <p:nvPr/>
        </p:nvSpPr>
        <p:spPr bwMode="auto">
          <a:xfrm>
            <a:off x="74676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3" name="Line 13"/>
          <p:cNvSpPr>
            <a:spLocks noChangeShapeType="1"/>
          </p:cNvSpPr>
          <p:nvPr/>
        </p:nvSpPr>
        <p:spPr bwMode="auto">
          <a:xfrm>
            <a:off x="57150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4" name="Line 14"/>
          <p:cNvSpPr>
            <a:spLocks noChangeShapeType="1"/>
          </p:cNvSpPr>
          <p:nvPr/>
        </p:nvSpPr>
        <p:spPr bwMode="auto">
          <a:xfrm>
            <a:off x="51816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5" name="Line 15"/>
          <p:cNvSpPr>
            <a:spLocks noChangeShapeType="1"/>
          </p:cNvSpPr>
          <p:nvPr/>
        </p:nvSpPr>
        <p:spPr bwMode="auto">
          <a:xfrm>
            <a:off x="6324600" y="3810000"/>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6" name="Line 16"/>
          <p:cNvSpPr>
            <a:spLocks noChangeShapeType="1"/>
          </p:cNvSpPr>
          <p:nvPr/>
        </p:nvSpPr>
        <p:spPr bwMode="auto">
          <a:xfrm>
            <a:off x="4572000" y="3962400"/>
            <a:ext cx="289560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5857" name="Rectangle 17"/>
          <p:cNvSpPr>
            <a:spLocks noChangeArrowheads="1"/>
          </p:cNvSpPr>
          <p:nvPr/>
        </p:nvSpPr>
        <p:spPr bwMode="auto">
          <a:xfrm>
            <a:off x="1187450" y="4167188"/>
            <a:ext cx="6597650" cy="369887"/>
          </a:xfrm>
          <a:prstGeom prst="rect">
            <a:avLst/>
          </a:prstGeom>
          <a:noFill/>
          <a:ln w="9525">
            <a:noFill/>
            <a:miter lim="800000"/>
            <a:headEnd/>
            <a:tailEnd/>
          </a:ln>
        </p:spPr>
        <p:txBody>
          <a:bodyPr wrap="none" lIns="92075" tIns="46038" rIns="92075" bIns="46038">
            <a:spAutoFit/>
          </a:bodyPr>
          <a:lstStyle/>
          <a:p>
            <a:pPr eaLnBrk="0" hangingPunct="0"/>
            <a:r>
              <a:rPr lang="en-US" altLang="en-US" sz="1800">
                <a:latin typeface="Arial" pitchFamily="34" charset="0"/>
                <a:ea typeface="MS PGothic" pitchFamily="34" charset="-128"/>
              </a:rPr>
              <a:t>     0       1       2        3       4       5        6      7       8        9     10</a:t>
            </a:r>
          </a:p>
        </p:txBody>
      </p:sp>
      <p:sp>
        <p:nvSpPr>
          <p:cNvPr id="35858" name="Rectangle 18"/>
          <p:cNvSpPr>
            <a:spLocks noChangeArrowheads="1"/>
          </p:cNvSpPr>
          <p:nvPr/>
        </p:nvSpPr>
        <p:spPr bwMode="auto">
          <a:xfrm>
            <a:off x="441325" y="4548188"/>
            <a:ext cx="2006600" cy="1201737"/>
          </a:xfrm>
          <a:prstGeom prst="rect">
            <a:avLst/>
          </a:prstGeom>
          <a:noFill/>
          <a:ln w="9525">
            <a:noFill/>
            <a:miter lim="800000"/>
            <a:headEnd/>
            <a:tailEnd/>
          </a:ln>
        </p:spPr>
        <p:txBody>
          <a:bodyPr wrap="none" lIns="92075" tIns="46038" rIns="92075" bIns="46038">
            <a:spAutoFit/>
          </a:bodyPr>
          <a:lstStyle/>
          <a:p>
            <a:pPr algn="ctr" eaLnBrk="0" hangingPunct="0"/>
            <a:r>
              <a:rPr lang="en-US" altLang="en-US" sz="1800">
                <a:latin typeface="Arial" pitchFamily="34" charset="0"/>
                <a:ea typeface="MS PGothic" pitchFamily="34" charset="-128"/>
              </a:rPr>
              <a:t>   Worst possible </a:t>
            </a:r>
          </a:p>
          <a:p>
            <a:pPr algn="ctr" eaLnBrk="0" hangingPunct="0"/>
            <a:r>
              <a:rPr lang="en-US" altLang="en-US" sz="1800">
                <a:latin typeface="Arial" pitchFamily="34" charset="0"/>
                <a:ea typeface="MS PGothic" pitchFamily="34" charset="-128"/>
              </a:rPr>
              <a:t>    health (as bad or </a:t>
            </a:r>
          </a:p>
          <a:p>
            <a:pPr algn="ctr" eaLnBrk="0" hangingPunct="0"/>
            <a:r>
              <a:rPr lang="en-US" altLang="en-US" sz="1800">
                <a:latin typeface="Arial" pitchFamily="34" charset="0"/>
                <a:ea typeface="MS PGothic" pitchFamily="34" charset="-128"/>
              </a:rPr>
              <a:t>    worse than</a:t>
            </a:r>
          </a:p>
          <a:p>
            <a:pPr algn="ctr" eaLnBrk="0" hangingPunct="0"/>
            <a:r>
              <a:rPr lang="en-US" altLang="en-US" sz="1800">
                <a:latin typeface="Arial" pitchFamily="34" charset="0"/>
                <a:ea typeface="MS PGothic" pitchFamily="34" charset="-128"/>
              </a:rPr>
              <a:t>   being dead)</a:t>
            </a:r>
          </a:p>
        </p:txBody>
      </p:sp>
      <p:sp>
        <p:nvSpPr>
          <p:cNvPr id="35859" name="Rectangle 19"/>
          <p:cNvSpPr>
            <a:spLocks noChangeArrowheads="1"/>
          </p:cNvSpPr>
          <p:nvPr/>
        </p:nvSpPr>
        <p:spPr bwMode="auto">
          <a:xfrm>
            <a:off x="3816350" y="4548188"/>
            <a:ext cx="1527175" cy="923925"/>
          </a:xfrm>
          <a:prstGeom prst="rect">
            <a:avLst/>
          </a:prstGeom>
          <a:noFill/>
          <a:ln w="9525">
            <a:noFill/>
            <a:miter lim="800000"/>
            <a:headEnd/>
            <a:tailEnd/>
          </a:ln>
        </p:spPr>
        <p:txBody>
          <a:bodyPr wrap="none" lIns="92075" tIns="46038" rIns="92075" bIns="46038">
            <a:spAutoFit/>
          </a:bodyPr>
          <a:lstStyle/>
          <a:p>
            <a:pPr algn="ctr" eaLnBrk="0" hangingPunct="0"/>
            <a:r>
              <a:rPr lang="en-US" altLang="en-US" sz="1800">
                <a:latin typeface="Arial" pitchFamily="34" charset="0"/>
                <a:ea typeface="MS PGothic" pitchFamily="34" charset="-128"/>
              </a:rPr>
              <a:t>Half-way</a:t>
            </a:r>
          </a:p>
          <a:p>
            <a:pPr algn="ctr" eaLnBrk="0" hangingPunct="0"/>
            <a:r>
              <a:rPr lang="en-US" altLang="en-US" sz="1800">
                <a:latin typeface="Arial" pitchFamily="34" charset="0"/>
                <a:ea typeface="MS PGothic" pitchFamily="34" charset="-128"/>
              </a:rPr>
              <a:t>between worst</a:t>
            </a:r>
          </a:p>
          <a:p>
            <a:pPr algn="ctr" eaLnBrk="0" hangingPunct="0"/>
            <a:r>
              <a:rPr lang="en-US" altLang="en-US" sz="1800">
                <a:latin typeface="Arial" pitchFamily="34" charset="0"/>
                <a:ea typeface="MS PGothic" pitchFamily="34" charset="-128"/>
              </a:rPr>
              <a:t>and best</a:t>
            </a:r>
          </a:p>
        </p:txBody>
      </p:sp>
      <p:sp>
        <p:nvSpPr>
          <p:cNvPr id="35860" name="Rectangle 20"/>
          <p:cNvSpPr>
            <a:spLocks noChangeArrowheads="1"/>
          </p:cNvSpPr>
          <p:nvPr/>
        </p:nvSpPr>
        <p:spPr bwMode="auto">
          <a:xfrm>
            <a:off x="6900863" y="4548188"/>
            <a:ext cx="1289050" cy="923925"/>
          </a:xfrm>
          <a:prstGeom prst="rect">
            <a:avLst/>
          </a:prstGeom>
          <a:noFill/>
          <a:ln w="9525">
            <a:noFill/>
            <a:miter lim="800000"/>
            <a:headEnd/>
            <a:tailEnd/>
          </a:ln>
        </p:spPr>
        <p:txBody>
          <a:bodyPr wrap="none" lIns="92075" tIns="46038" rIns="92075" bIns="46038">
            <a:spAutoFit/>
          </a:bodyPr>
          <a:lstStyle/>
          <a:p>
            <a:pPr algn="ctr" eaLnBrk="0" hangingPunct="0"/>
            <a:r>
              <a:rPr lang="en-US" altLang="en-US" sz="1800">
                <a:latin typeface="Arial" pitchFamily="34" charset="0"/>
                <a:ea typeface="MS PGothic" pitchFamily="34" charset="-128"/>
              </a:rPr>
              <a:t>    Best </a:t>
            </a:r>
          </a:p>
          <a:p>
            <a:pPr algn="ctr" eaLnBrk="0" hangingPunct="0"/>
            <a:r>
              <a:rPr lang="en-US" altLang="en-US" sz="1800">
                <a:latin typeface="Arial" pitchFamily="34" charset="0"/>
                <a:ea typeface="MS PGothic" pitchFamily="34" charset="-128"/>
              </a:rPr>
              <a:t>      possible</a:t>
            </a:r>
          </a:p>
          <a:p>
            <a:pPr algn="ctr" eaLnBrk="0" hangingPunct="0"/>
            <a:r>
              <a:rPr lang="en-US" altLang="en-US" sz="1800">
                <a:latin typeface="Arial" pitchFamily="34" charset="0"/>
                <a:ea typeface="MS PGothic" pitchFamily="34" charset="-128"/>
              </a:rPr>
              <a:t>    health</a:t>
            </a:r>
          </a:p>
        </p:txBody>
      </p:sp>
      <p:sp>
        <p:nvSpPr>
          <p:cNvPr id="21" name="Slide Number Placeholder 20"/>
          <p:cNvSpPr>
            <a:spLocks noGrp="1"/>
          </p:cNvSpPr>
          <p:nvPr>
            <p:ph type="sldNum" sz="quarter" idx="12"/>
          </p:nvPr>
        </p:nvSpPr>
        <p:spPr/>
        <p:txBody>
          <a:bodyPr/>
          <a:lstStyle/>
          <a:p>
            <a:pPr>
              <a:defRPr/>
            </a:pPr>
            <a:fld id="{FC104A63-7622-4A0E-8213-283EA964E1B0}"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76200" y="274638"/>
            <a:ext cx="9258300" cy="1143000"/>
          </a:xfrm>
        </p:spPr>
        <p:txBody>
          <a:bodyPr/>
          <a:lstStyle/>
          <a:p>
            <a:r>
              <a:rPr lang="en-US" altLang="en-US" sz="4000" b="1" dirty="0" smtClean="0">
                <a:latin typeface="Comic Sans MS" pitchFamily="66" charset="0"/>
              </a:rPr>
              <a:t>Standard Gamble</a:t>
            </a:r>
          </a:p>
        </p:txBody>
      </p:sp>
      <p:pic>
        <p:nvPicPr>
          <p:cNvPr id="36867" name="Content Placeholder 3"/>
          <p:cNvPicPr>
            <a:picLocks noGrp="1" noChangeAspect="1"/>
          </p:cNvPicPr>
          <p:nvPr>
            <p:ph idx="1"/>
          </p:nvPr>
        </p:nvPicPr>
        <p:blipFill>
          <a:blip r:embed="rId2" cstate="print"/>
          <a:srcRect/>
          <a:stretch>
            <a:fillRect/>
          </a:stretch>
        </p:blipFill>
        <p:spPr>
          <a:xfrm>
            <a:off x="1524000" y="1905000"/>
            <a:ext cx="5181600" cy="3962400"/>
          </a:xfrm>
        </p:spPr>
      </p:pic>
      <p:sp>
        <p:nvSpPr>
          <p:cNvPr id="4" name="Slide Number Placeholder 3"/>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cstate="print"/>
          <a:srcRect/>
          <a:stretch>
            <a:fillRect/>
          </a:stretch>
        </p:blipFill>
        <p:spPr bwMode="auto">
          <a:xfrm>
            <a:off x="2424113" y="1876425"/>
            <a:ext cx="4295775" cy="3105150"/>
          </a:xfrm>
          <a:prstGeom prst="rect">
            <a:avLst/>
          </a:prstGeom>
          <a:noFill/>
          <a:ln w="9525">
            <a:noFill/>
            <a:miter lim="800000"/>
            <a:headEnd/>
            <a:tailEnd/>
          </a:ln>
        </p:spPr>
      </p:pic>
      <p:sp>
        <p:nvSpPr>
          <p:cNvPr id="37891" name="Title 2"/>
          <p:cNvSpPr>
            <a:spLocks noGrp="1"/>
          </p:cNvSpPr>
          <p:nvPr>
            <p:ph type="title"/>
          </p:nvPr>
        </p:nvSpPr>
        <p:spPr>
          <a:xfrm>
            <a:off x="-228600" y="274638"/>
            <a:ext cx="9258300" cy="1143000"/>
          </a:xfrm>
        </p:spPr>
        <p:txBody>
          <a:bodyPr/>
          <a:lstStyle/>
          <a:p>
            <a:r>
              <a:rPr lang="en-US" altLang="en-US" b="1" dirty="0" smtClean="0">
                <a:latin typeface="Comic Sans MS" pitchFamily="66" charset="0"/>
              </a:rPr>
              <a:t>Time Tradeoff</a:t>
            </a:r>
          </a:p>
        </p:txBody>
      </p:sp>
      <p:sp>
        <p:nvSpPr>
          <p:cNvPr id="37892" name="TextBox 1"/>
          <p:cNvSpPr txBox="1">
            <a:spLocks noChangeArrowheads="1"/>
          </p:cNvSpPr>
          <p:nvPr/>
        </p:nvSpPr>
        <p:spPr bwMode="auto">
          <a:xfrm>
            <a:off x="2133600" y="5105400"/>
            <a:ext cx="5943600" cy="738188"/>
          </a:xfrm>
          <a:prstGeom prst="rect">
            <a:avLst/>
          </a:prstGeom>
          <a:noFill/>
          <a:ln w="9525">
            <a:noFill/>
            <a:miter lim="800000"/>
            <a:headEnd/>
            <a:tailEnd/>
          </a:ln>
        </p:spPr>
        <p:txBody>
          <a:bodyPr>
            <a:spAutoFit/>
          </a:bodyPr>
          <a:lstStyle/>
          <a:p>
            <a:r>
              <a:rPr lang="en-US" altLang="en-US" sz="1400">
                <a:latin typeface="Arial" pitchFamily="34" charset="0"/>
                <a:ea typeface="MS PGothic" pitchFamily="34" charset="-128"/>
              </a:rPr>
              <a:t>Alternative 1 is current health for time “t” (given), followed by death.</a:t>
            </a:r>
          </a:p>
          <a:p>
            <a:r>
              <a:rPr lang="en-US" altLang="en-US" sz="1400">
                <a:latin typeface="Arial" pitchFamily="34" charset="0"/>
                <a:ea typeface="MS PGothic" pitchFamily="34" charset="-128"/>
              </a:rPr>
              <a:t>Alternative 2 is full health for time “x” (elicited), followed by death.</a:t>
            </a:r>
          </a:p>
          <a:p>
            <a:r>
              <a:rPr lang="en-US" altLang="en-US" sz="1400">
                <a:latin typeface="Arial" pitchFamily="34" charset="0"/>
                <a:ea typeface="MS PGothic" pitchFamily="34" charset="-128"/>
              </a:rPr>
              <a:t>x/t = preference for current health</a:t>
            </a:r>
          </a:p>
        </p:txBody>
      </p:sp>
      <p:sp>
        <p:nvSpPr>
          <p:cNvPr id="5" name="Slide Number Placeholder 4"/>
          <p:cNvSpPr>
            <a:spLocks noGrp="1"/>
          </p:cNvSpPr>
          <p:nvPr>
            <p:ph type="sldNum" sz="quarter" idx="12"/>
          </p:nvPr>
        </p:nvSpPr>
        <p:spPr>
          <a:xfrm>
            <a:off x="6629400" y="6245225"/>
            <a:ext cx="2400300" cy="476250"/>
          </a:xfrm>
        </p:spPr>
        <p:txBody>
          <a:bodyPr/>
          <a:lstStyle/>
          <a:p>
            <a:pPr>
              <a:defRPr/>
            </a:pPr>
            <a:fld id="{D8B15C0F-D46F-4F15-BEA4-3F0FAA134F23}"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http://araw.mede.uic.edu/cgi-bin/utility.cgi</a:t>
            </a:r>
          </a:p>
        </p:txBody>
      </p:sp>
      <p:pic>
        <p:nvPicPr>
          <p:cNvPr id="129026" name="Picture 2"/>
          <p:cNvPicPr>
            <a:picLocks noChangeAspect="1" noChangeArrowheads="1"/>
          </p:cNvPicPr>
          <p:nvPr/>
        </p:nvPicPr>
        <p:blipFill>
          <a:blip r:embed="rId2" cstate="print"/>
          <a:srcRect/>
          <a:stretch>
            <a:fillRect/>
          </a:stretch>
        </p:blipFill>
        <p:spPr bwMode="auto">
          <a:xfrm>
            <a:off x="0" y="0"/>
            <a:ext cx="9144000" cy="5029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6" name="Rectangle 1"/>
          <p:cNvSpPr>
            <a:spLocks noChangeArrowheads="1"/>
          </p:cNvSpPr>
          <p:nvPr/>
        </p:nvSpPr>
        <p:spPr bwMode="auto">
          <a:xfrm>
            <a:off x="1524000" y="5181600"/>
            <a:ext cx="6477000" cy="830263"/>
          </a:xfrm>
          <a:prstGeom prst="rect">
            <a:avLst/>
          </a:prstGeom>
          <a:noFill/>
          <a:ln w="9525">
            <a:noFill/>
            <a:miter lim="800000"/>
            <a:headEnd/>
            <a:tailEnd/>
          </a:ln>
        </p:spPr>
        <p:txBody>
          <a:bodyPr>
            <a:spAutoFit/>
          </a:bodyPr>
          <a:lstStyle/>
          <a:p>
            <a:r>
              <a:rPr lang="en-US" altLang="en-US" sz="2400" dirty="0">
                <a:latin typeface="Arial" pitchFamily="34" charset="0"/>
                <a:ea typeface="MS PGothic" pitchFamily="34" charset="-128"/>
                <a:hlinkClick r:id="rId3"/>
              </a:rPr>
              <a:t>http://araw.mede.uic.edu/cgi-bin/utility.cgi</a:t>
            </a:r>
            <a:endParaRPr lang="en-US" altLang="en-US" sz="2400" dirty="0">
              <a:latin typeface="Arial" pitchFamily="34" charset="0"/>
              <a:ea typeface="MS PGothic" pitchFamily="34" charset="-128"/>
            </a:endParaRPr>
          </a:p>
          <a:p>
            <a:endParaRPr lang="en-US" altLang="en-US" sz="2400" dirty="0">
              <a:latin typeface="Arial" pitchFamily="34" charset="0"/>
              <a:ea typeface="MS PGothic" pitchFamily="34" charset="-128"/>
            </a:endParaRPr>
          </a:p>
        </p:txBody>
      </p:sp>
      <p:sp>
        <p:nvSpPr>
          <p:cNvPr id="5" name="Slide Number Placeholder 4"/>
          <p:cNvSpPr>
            <a:spLocks noGrp="1"/>
          </p:cNvSpPr>
          <p:nvPr>
            <p:ph type="sldNum" sz="quarter" idx="12"/>
          </p:nvPr>
        </p:nvSpPr>
        <p:spPr>
          <a:xfrm>
            <a:off x="6629400" y="6245225"/>
            <a:ext cx="2400300" cy="476250"/>
          </a:xfrm>
        </p:spPr>
        <p:txBody>
          <a:bodyPr/>
          <a:lstStyle/>
          <a:p>
            <a:pPr>
              <a:defRPr/>
            </a:pPr>
            <a:fld id="{D8B15C0F-D46F-4F15-BEA4-3F0FAA134F23}"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274638"/>
            <a:ext cx="9258300" cy="1143000"/>
          </a:xfrm>
        </p:spPr>
        <p:txBody>
          <a:bodyPr/>
          <a:lstStyle/>
          <a:p>
            <a:r>
              <a:rPr lang="en-US" altLang="en-US" b="1" dirty="0" smtClean="0">
                <a:latin typeface="Comic Sans MS" pitchFamily="66" charset="0"/>
              </a:rPr>
              <a:t>SG&gt;TTO&gt;RS</a:t>
            </a:r>
          </a:p>
        </p:txBody>
      </p:sp>
      <p:sp>
        <p:nvSpPr>
          <p:cNvPr id="3" name="Content Placeholder 2"/>
          <p:cNvSpPr>
            <a:spLocks noGrp="1"/>
          </p:cNvSpPr>
          <p:nvPr>
            <p:ph idx="1"/>
          </p:nvPr>
        </p:nvSpPr>
        <p:spPr/>
        <p:txBody>
          <a:bodyPr/>
          <a:lstStyle/>
          <a:p>
            <a:pPr>
              <a:buFont typeface="Wingdings" pitchFamily="2" charset="2"/>
              <a:buChar char="Ø"/>
              <a:defRPr/>
            </a:pPr>
            <a:r>
              <a:rPr lang="en-US" dirty="0" smtClean="0"/>
              <a:t> SG = </a:t>
            </a:r>
            <a:r>
              <a:rPr lang="en-US" dirty="0" err="1" smtClean="0"/>
              <a:t>TTO</a:t>
            </a:r>
            <a:r>
              <a:rPr lang="en-US" baseline="30000" dirty="0" err="1" smtClean="0"/>
              <a:t>a</a:t>
            </a:r>
            <a:endParaRPr lang="en-US" baseline="30000" dirty="0" smtClean="0"/>
          </a:p>
          <a:p>
            <a:pPr>
              <a:buFont typeface="Wingdings" pitchFamily="2" charset="2"/>
              <a:buChar char="Ø"/>
              <a:defRPr/>
            </a:pPr>
            <a:endParaRPr lang="en-US" baseline="30000" dirty="0" smtClean="0"/>
          </a:p>
          <a:p>
            <a:pPr>
              <a:buFont typeface="Wingdings" pitchFamily="2" charset="2"/>
              <a:buChar char="Ø"/>
              <a:defRPr/>
            </a:pPr>
            <a:r>
              <a:rPr lang="en-US" dirty="0" smtClean="0"/>
              <a:t> SG = </a:t>
            </a:r>
            <a:r>
              <a:rPr lang="en-US" dirty="0" err="1" smtClean="0"/>
              <a:t>RS</a:t>
            </a:r>
            <a:r>
              <a:rPr lang="en-US" baseline="30000" dirty="0" err="1" smtClean="0"/>
              <a:t>b</a:t>
            </a:r>
            <a:endParaRPr lang="en-US" baseline="30000" dirty="0" smtClean="0"/>
          </a:p>
          <a:p>
            <a:pPr>
              <a:buFont typeface="Wingdings" pitchFamily="2" charset="2"/>
              <a:buChar char="Ø"/>
              <a:defRPr/>
            </a:pPr>
            <a:endParaRPr lang="en-US" baseline="30000" dirty="0"/>
          </a:p>
          <a:p>
            <a:pPr marL="0" indent="0">
              <a:buFontTx/>
              <a:buNone/>
              <a:defRPr/>
            </a:pPr>
            <a:r>
              <a:rPr lang="en-US" sz="3600" baseline="30000" dirty="0" smtClean="0"/>
              <a:t>Where a and b are less than 1</a:t>
            </a:r>
          </a:p>
          <a:p>
            <a:pPr>
              <a:defRPr/>
            </a:pPr>
            <a:endParaRPr lang="en-US" baseline="30000" dirty="0" smtClean="0"/>
          </a:p>
          <a:p>
            <a:pPr>
              <a:defRPr/>
            </a:pPr>
            <a:endParaRPr lang="en-US" baseline="30000" dirty="0"/>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152400"/>
            <a:ext cx="8153400" cy="1143000"/>
          </a:xfrm>
        </p:spPr>
        <p:txBody>
          <a:bodyPr/>
          <a:lstStyle/>
          <a:p>
            <a:r>
              <a:rPr lang="en-US" altLang="en-US" sz="4000" b="1" dirty="0" smtClean="0">
                <a:latin typeface="Comic Sans MS" pitchFamily="66" charset="0"/>
              </a:rPr>
              <a:t>Indirect Preference Measures</a:t>
            </a:r>
          </a:p>
        </p:txBody>
      </p:sp>
      <p:sp>
        <p:nvSpPr>
          <p:cNvPr id="40963" name="Content Placeholder 2"/>
          <p:cNvSpPr>
            <a:spLocks noGrp="1"/>
          </p:cNvSpPr>
          <p:nvPr>
            <p:ph idx="1"/>
          </p:nvPr>
        </p:nvSpPr>
        <p:spPr>
          <a:xfrm>
            <a:off x="685800" y="1828800"/>
            <a:ext cx="7772400" cy="4297363"/>
          </a:xfrm>
        </p:spPr>
        <p:txBody>
          <a:bodyPr/>
          <a:lstStyle/>
          <a:p>
            <a:r>
              <a:rPr lang="en-US" altLang="en-US" dirty="0" smtClean="0"/>
              <a:t>Attributes know </a:t>
            </a:r>
          </a:p>
          <a:p>
            <a:r>
              <a:rPr lang="en-US" altLang="en-US" dirty="0" smtClean="0"/>
              <a:t>Based on “societal preferences” a single score is assigned	</a:t>
            </a:r>
          </a:p>
          <a:p>
            <a:pPr lvl="1">
              <a:buFont typeface="Wingdings" pitchFamily="2" charset="2"/>
              <a:buChar char="Ø"/>
            </a:pPr>
            <a:r>
              <a:rPr lang="en-US" altLang="en-US" dirty="0" smtClean="0"/>
              <a:t>Quality of Well-Being (QWB) Scale</a:t>
            </a:r>
          </a:p>
          <a:p>
            <a:pPr lvl="1">
              <a:buFont typeface="Wingdings" pitchFamily="2" charset="2"/>
              <a:buChar char="Ø"/>
            </a:pPr>
            <a:r>
              <a:rPr lang="en-US" altLang="en-US" dirty="0" smtClean="0"/>
              <a:t>EQ-5D</a:t>
            </a:r>
          </a:p>
          <a:p>
            <a:pPr lvl="1">
              <a:buFont typeface="Wingdings" pitchFamily="2" charset="2"/>
              <a:buChar char="Ø"/>
            </a:pPr>
            <a:r>
              <a:rPr lang="en-US" altLang="en-US" dirty="0" smtClean="0"/>
              <a:t>HUI2 and HUI3</a:t>
            </a:r>
          </a:p>
          <a:p>
            <a:pPr lvl="1">
              <a:buFont typeface="Wingdings" pitchFamily="2" charset="2"/>
              <a:buChar char="Ø"/>
            </a:pPr>
            <a:r>
              <a:rPr lang="en-US" altLang="en-US" dirty="0" smtClean="0"/>
              <a:t>SF-6D</a:t>
            </a:r>
          </a:p>
          <a:p>
            <a:pPr>
              <a:buFontTx/>
              <a:buNone/>
            </a:pPr>
            <a:endParaRPr lang="en-US" altLang="en-US" dirty="0" smtClean="0"/>
          </a:p>
        </p:txBody>
      </p:sp>
      <p:sp>
        <p:nvSpPr>
          <p:cNvPr id="4" name="Slide Number Placeholder 3"/>
          <p:cNvSpPr>
            <a:spLocks noGrp="1"/>
          </p:cNvSpPr>
          <p:nvPr>
            <p:ph type="sldNum" sz="quarter" idx="12"/>
          </p:nvPr>
        </p:nvSpPr>
        <p:spPr>
          <a:xfrm>
            <a:off x="6438900" y="6172200"/>
            <a:ext cx="2400300" cy="476250"/>
          </a:xfrm>
        </p:spPr>
        <p:txBody>
          <a:bodyPr/>
          <a:lstStyle/>
          <a:p>
            <a:pPr>
              <a:defRPr/>
            </a:pPr>
            <a:fld id="{BDF8CB52-CCAB-46B7-9BB6-8936199BC98F}"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66750" y="1612900"/>
            <a:ext cx="7167563" cy="3213100"/>
          </a:xfrm>
          <a:prstGeom prst="rect">
            <a:avLst/>
          </a:prstGeom>
          <a:noFill/>
          <a:ln w="25400">
            <a:noFill/>
            <a:miter lim="800000"/>
            <a:headEnd/>
            <a:tailEnd/>
          </a:ln>
          <a:effectLst/>
        </p:spPr>
        <p:txBody>
          <a:bodyPr lIns="63500" tIns="25400" rIns="63500" bIns="25400">
            <a:spAutoFit/>
          </a:bodyPr>
          <a:lstStyle/>
          <a:p>
            <a:pPr>
              <a:lnSpc>
                <a:spcPct val="87000"/>
              </a:lnSpc>
              <a:spcBef>
                <a:spcPct val="42000"/>
              </a:spcBef>
              <a:tabLst>
                <a:tab pos="355600" algn="l"/>
                <a:tab pos="685800" algn="l"/>
                <a:tab pos="1384300" algn="l"/>
                <a:tab pos="4584700" algn="l"/>
              </a:tabLst>
              <a:defRPr/>
            </a:pPr>
            <a:r>
              <a:rPr lang="en-US" sz="2600" dirty="0">
                <a:ea typeface="ＭＳ Ｐゴシック" pitchFamily="34" charset="-128"/>
              </a:rPr>
              <a:t>•  Summarize HRQOL in QALYs</a:t>
            </a:r>
          </a:p>
          <a:p>
            <a:pPr>
              <a:lnSpc>
                <a:spcPct val="178000"/>
              </a:lnSpc>
              <a:tabLst>
                <a:tab pos="355600" algn="l"/>
                <a:tab pos="685800" algn="l"/>
                <a:tab pos="1384300" algn="l"/>
                <a:tab pos="4584700" algn="l"/>
              </a:tabLst>
              <a:defRPr/>
            </a:pPr>
            <a:r>
              <a:rPr lang="en-US" sz="2600" dirty="0">
                <a:ea typeface="ＭＳ Ｐゴシック" pitchFamily="34" charset="-128"/>
              </a:rPr>
              <a:t>	  – Mobility (MOB)</a:t>
            </a:r>
          </a:p>
          <a:p>
            <a:pPr>
              <a:lnSpc>
                <a:spcPct val="178000"/>
              </a:lnSpc>
              <a:tabLst>
                <a:tab pos="355600" algn="l"/>
                <a:tab pos="685800" algn="l"/>
                <a:tab pos="1384300" algn="l"/>
                <a:tab pos="4584700" algn="l"/>
              </a:tabLst>
              <a:defRPr/>
            </a:pPr>
            <a:r>
              <a:rPr lang="en-US" sz="2600" dirty="0">
                <a:ea typeface="ＭＳ Ｐゴシック" pitchFamily="34" charset="-128"/>
              </a:rPr>
              <a:t>	  – Physical activity (PAC)</a:t>
            </a:r>
          </a:p>
          <a:p>
            <a:pPr>
              <a:lnSpc>
                <a:spcPct val="87000"/>
              </a:lnSpc>
              <a:spcBef>
                <a:spcPct val="42000"/>
              </a:spcBef>
              <a:tabLst>
                <a:tab pos="355600" algn="l"/>
                <a:tab pos="685800" algn="l"/>
                <a:tab pos="1384300" algn="l"/>
                <a:tab pos="4584700" algn="l"/>
              </a:tabLst>
              <a:defRPr/>
            </a:pPr>
            <a:r>
              <a:rPr lang="en-US" sz="2600" dirty="0">
                <a:ea typeface="ＭＳ Ｐゴシック" pitchFamily="34" charset="-128"/>
              </a:rPr>
              <a:t>	  – Social activity (SAC)</a:t>
            </a:r>
          </a:p>
          <a:p>
            <a:pPr>
              <a:lnSpc>
                <a:spcPct val="87000"/>
              </a:lnSpc>
              <a:spcBef>
                <a:spcPct val="42000"/>
              </a:spcBef>
              <a:tabLst>
                <a:tab pos="355600" algn="l"/>
                <a:tab pos="685800" algn="l"/>
                <a:tab pos="1384300" algn="l"/>
                <a:tab pos="4584700" algn="l"/>
              </a:tabLst>
              <a:defRPr/>
            </a:pPr>
            <a:r>
              <a:rPr lang="en-US" sz="2600" dirty="0">
                <a:ea typeface="ＭＳ Ｐゴシック" pitchFamily="34" charset="-128"/>
              </a:rPr>
              <a:t>	  – Symptom/problem complexes (SPC)</a:t>
            </a:r>
          </a:p>
          <a:p>
            <a:pPr>
              <a:lnSpc>
                <a:spcPct val="87000"/>
              </a:lnSpc>
              <a:spcBef>
                <a:spcPct val="42000"/>
              </a:spcBef>
              <a:tabLst>
                <a:tab pos="355600" algn="l"/>
                <a:tab pos="685800" algn="l"/>
                <a:tab pos="1384300" algn="l"/>
                <a:tab pos="4584700" algn="l"/>
              </a:tabLst>
              <a:defRPr/>
            </a:pPr>
            <a:r>
              <a:rPr lang="en-US" sz="1800" dirty="0">
                <a:effectLst>
                  <a:outerShdw blurRad="38100" dist="38100" dir="2700000" algn="tl">
                    <a:srgbClr val="000000"/>
                  </a:outerShdw>
                </a:effectLst>
                <a:ea typeface="ＭＳ Ｐゴシック" pitchFamily="34" charset="-128"/>
              </a:rPr>
              <a:t>  </a:t>
            </a:r>
            <a:endParaRPr lang="en-US" sz="2600" dirty="0">
              <a:effectLst>
                <a:outerShdw blurRad="38100" dist="38100" dir="2700000" algn="tl">
                  <a:srgbClr val="000000"/>
                </a:outerShdw>
              </a:effectLst>
              <a:ea typeface="ＭＳ Ｐゴシック" pitchFamily="34" charset="-128"/>
            </a:endParaRPr>
          </a:p>
        </p:txBody>
      </p:sp>
      <p:sp>
        <p:nvSpPr>
          <p:cNvPr id="41987" name="Rectangle 3"/>
          <p:cNvSpPr>
            <a:spLocks noChangeArrowheads="1"/>
          </p:cNvSpPr>
          <p:nvPr/>
        </p:nvSpPr>
        <p:spPr bwMode="auto">
          <a:xfrm>
            <a:off x="677863" y="5668963"/>
            <a:ext cx="7167562" cy="1257300"/>
          </a:xfrm>
          <a:prstGeom prst="rect">
            <a:avLst/>
          </a:prstGeom>
          <a:noFill/>
          <a:ln w="25400">
            <a:noFill/>
            <a:miter lim="800000"/>
            <a:headEnd/>
            <a:tailEnd/>
          </a:ln>
        </p:spPr>
        <p:txBody>
          <a:bodyPr lIns="63500" tIns="25400" rIns="63500" bIns="25400">
            <a:spAutoFit/>
          </a:bodyPr>
          <a:lstStyle/>
          <a:p>
            <a:pPr marL="25400" indent="-25400">
              <a:lnSpc>
                <a:spcPct val="178000"/>
              </a:lnSpc>
            </a:pPr>
            <a:r>
              <a:rPr lang="en-US" altLang="en-US" sz="2600">
                <a:latin typeface="Arial" pitchFamily="34" charset="0"/>
                <a:ea typeface="MS PGothic" pitchFamily="34" charset="-128"/>
              </a:rPr>
              <a:t>• </a:t>
            </a:r>
            <a:r>
              <a:rPr lang="en-US" altLang="en-US" sz="2400">
                <a:latin typeface="Arial" pitchFamily="34" charset="0"/>
                <a:ea typeface="MS PGothic" pitchFamily="34" charset="-128"/>
              </a:rPr>
              <a:t>Well-Being Formula: </a:t>
            </a:r>
            <a:r>
              <a:rPr lang="en-US" altLang="en-US" sz="1800">
                <a:latin typeface="Arial" pitchFamily="34" charset="0"/>
                <a:ea typeface="MS PGothic" pitchFamily="34" charset="-128"/>
              </a:rPr>
              <a:t>w = 1 + MOB + PAC + SAC + SPC</a:t>
            </a:r>
          </a:p>
          <a:p>
            <a:pPr marL="25400" indent="-25400" latinLnBrk="1">
              <a:lnSpc>
                <a:spcPct val="178000"/>
              </a:lnSpc>
            </a:pPr>
            <a:endParaRPr lang="en-US" altLang="en-US" sz="1800">
              <a:latin typeface="Arial" pitchFamily="34" charset="0"/>
              <a:ea typeface="MS PGothic" pitchFamily="34" charset="-128"/>
            </a:endParaRPr>
          </a:p>
        </p:txBody>
      </p:sp>
      <p:sp>
        <p:nvSpPr>
          <p:cNvPr id="41988" name="Rectangle 4"/>
          <p:cNvSpPr>
            <a:spLocks noGrp="1" noChangeArrowheads="1"/>
          </p:cNvSpPr>
          <p:nvPr>
            <p:ph type="title" idx="4294967295"/>
          </p:nvPr>
        </p:nvSpPr>
        <p:spPr>
          <a:xfrm>
            <a:off x="744538" y="0"/>
            <a:ext cx="7332662" cy="1143000"/>
          </a:xfrm>
        </p:spPr>
        <p:txBody>
          <a:bodyPr wrap="none" lIns="90488" tIns="44450" rIns="90488" bIns="44450"/>
          <a:lstStyle/>
          <a:p>
            <a:r>
              <a:rPr lang="en-US" altLang="en-US" sz="3600" b="1" smtClean="0">
                <a:latin typeface="Comic Sans MS" pitchFamily="66" charset="0"/>
              </a:rPr>
              <a:t>Quality of Well-Being (QWB) Scale</a:t>
            </a:r>
          </a:p>
        </p:txBody>
      </p:sp>
      <p:grpSp>
        <p:nvGrpSpPr>
          <p:cNvPr id="41989" name="Group 5"/>
          <p:cNvGrpSpPr>
            <a:grpSpLocks/>
          </p:cNvGrpSpPr>
          <p:nvPr/>
        </p:nvGrpSpPr>
        <p:grpSpPr bwMode="auto">
          <a:xfrm>
            <a:off x="1512888" y="4876800"/>
            <a:ext cx="6208712" cy="846138"/>
            <a:chOff x="856" y="3095"/>
            <a:chExt cx="4400" cy="533"/>
          </a:xfrm>
        </p:grpSpPr>
        <p:sp>
          <p:nvSpPr>
            <p:cNvPr id="41990" name="Line 6"/>
            <p:cNvSpPr>
              <a:spLocks noChangeShapeType="1"/>
            </p:cNvSpPr>
            <p:nvPr/>
          </p:nvSpPr>
          <p:spPr bwMode="auto">
            <a:xfrm>
              <a:off x="856" y="3375"/>
              <a:ext cx="4400" cy="0"/>
            </a:xfrm>
            <a:prstGeom prst="line">
              <a:avLst/>
            </a:prstGeom>
            <a:noFill/>
            <a:ln w="38100">
              <a:solidFill>
                <a:srgbClr val="FFFF00"/>
              </a:solidFill>
              <a:round/>
              <a:headEnd/>
              <a:tailEnd/>
            </a:ln>
          </p:spPr>
          <p:txBody>
            <a:bodyPr wrap="none" anchor="ctr"/>
            <a:lstStyle/>
            <a:p>
              <a:endParaRPr lang="en-US"/>
            </a:p>
          </p:txBody>
        </p:sp>
        <p:sp>
          <p:nvSpPr>
            <p:cNvPr id="41991" name="Rectangle 7"/>
            <p:cNvSpPr>
              <a:spLocks noChangeArrowheads="1"/>
            </p:cNvSpPr>
            <p:nvPr/>
          </p:nvSpPr>
          <p:spPr bwMode="auto">
            <a:xfrm>
              <a:off x="1600" y="3111"/>
              <a:ext cx="491" cy="181"/>
            </a:xfrm>
            <a:prstGeom prst="rect">
              <a:avLst/>
            </a:prstGeom>
            <a:noFill/>
            <a:ln w="25400">
              <a:noFill/>
              <a:miter lim="800000"/>
              <a:headEnd/>
              <a:tailEnd/>
            </a:ln>
          </p:spPr>
          <p:txBody>
            <a:bodyPr wrap="none" lIns="63500" tIns="25400" rIns="63500" bIns="25400">
              <a:spAutoFit/>
            </a:bodyPr>
            <a:lstStyle/>
            <a:p>
              <a:pPr>
                <a:lnSpc>
                  <a:spcPct val="85000"/>
                </a:lnSpc>
              </a:pPr>
              <a:r>
                <a:rPr lang="en-US" altLang="en-US" sz="1800">
                  <a:latin typeface="Arial" pitchFamily="34" charset="0"/>
                  <a:ea typeface="MS PGothic" pitchFamily="34" charset="-128"/>
                </a:rPr>
                <a:t>Dead</a:t>
              </a:r>
            </a:p>
          </p:txBody>
        </p:sp>
        <p:sp>
          <p:nvSpPr>
            <p:cNvPr id="41992" name="Rectangle 8"/>
            <p:cNvSpPr>
              <a:spLocks noChangeArrowheads="1"/>
            </p:cNvSpPr>
            <p:nvPr/>
          </p:nvSpPr>
          <p:spPr bwMode="auto">
            <a:xfrm>
              <a:off x="3744" y="3095"/>
              <a:ext cx="933" cy="181"/>
            </a:xfrm>
            <a:prstGeom prst="rect">
              <a:avLst/>
            </a:prstGeom>
            <a:noFill/>
            <a:ln w="25400">
              <a:noFill/>
              <a:miter lim="800000"/>
              <a:headEnd/>
              <a:tailEnd/>
            </a:ln>
          </p:spPr>
          <p:txBody>
            <a:bodyPr wrap="none" lIns="63500" tIns="25400" rIns="63500" bIns="25400">
              <a:spAutoFit/>
            </a:bodyPr>
            <a:lstStyle/>
            <a:p>
              <a:pPr>
                <a:lnSpc>
                  <a:spcPct val="85000"/>
                </a:lnSpc>
              </a:pPr>
              <a:r>
                <a:rPr lang="en-US" altLang="en-US" sz="1800">
                  <a:latin typeface="Arial" pitchFamily="34" charset="0"/>
                  <a:ea typeface="MS PGothic" pitchFamily="34" charset="-128"/>
                </a:rPr>
                <a:t>Well-Being</a:t>
              </a:r>
            </a:p>
          </p:txBody>
        </p:sp>
        <p:sp>
          <p:nvSpPr>
            <p:cNvPr id="41993" name="Rectangle 9"/>
            <p:cNvSpPr>
              <a:spLocks noChangeArrowheads="1"/>
            </p:cNvSpPr>
            <p:nvPr/>
          </p:nvSpPr>
          <p:spPr bwMode="auto">
            <a:xfrm>
              <a:off x="1728" y="3447"/>
              <a:ext cx="182" cy="181"/>
            </a:xfrm>
            <a:prstGeom prst="rect">
              <a:avLst/>
            </a:prstGeom>
            <a:noFill/>
            <a:ln w="25400">
              <a:noFill/>
              <a:miter lim="800000"/>
              <a:headEnd/>
              <a:tailEnd/>
            </a:ln>
          </p:spPr>
          <p:txBody>
            <a:bodyPr wrap="none" lIns="63500" tIns="25400" rIns="63500" bIns="25400">
              <a:spAutoFit/>
            </a:bodyPr>
            <a:lstStyle/>
            <a:p>
              <a:pPr>
                <a:lnSpc>
                  <a:spcPct val="85000"/>
                </a:lnSpc>
              </a:pPr>
              <a:r>
                <a:rPr lang="en-US" altLang="en-US" sz="1800">
                  <a:latin typeface="Arial" pitchFamily="34" charset="0"/>
                  <a:ea typeface="MS PGothic" pitchFamily="34" charset="-128"/>
                </a:rPr>
                <a:t>0</a:t>
              </a:r>
            </a:p>
          </p:txBody>
        </p:sp>
        <p:sp>
          <p:nvSpPr>
            <p:cNvPr id="41994" name="Rectangle 10"/>
            <p:cNvSpPr>
              <a:spLocks noChangeArrowheads="1"/>
            </p:cNvSpPr>
            <p:nvPr/>
          </p:nvSpPr>
          <p:spPr bwMode="auto">
            <a:xfrm>
              <a:off x="4096" y="3447"/>
              <a:ext cx="182" cy="181"/>
            </a:xfrm>
            <a:prstGeom prst="rect">
              <a:avLst/>
            </a:prstGeom>
            <a:noFill/>
            <a:ln w="25400">
              <a:noFill/>
              <a:miter lim="800000"/>
              <a:headEnd/>
              <a:tailEnd/>
            </a:ln>
          </p:spPr>
          <p:txBody>
            <a:bodyPr wrap="none" lIns="63500" tIns="25400" rIns="63500" bIns="25400">
              <a:spAutoFit/>
            </a:bodyPr>
            <a:lstStyle/>
            <a:p>
              <a:pPr>
                <a:lnSpc>
                  <a:spcPct val="85000"/>
                </a:lnSpc>
              </a:pPr>
              <a:r>
                <a:rPr lang="en-US" altLang="en-US" sz="1800">
                  <a:latin typeface="Arial" pitchFamily="34" charset="0"/>
                  <a:ea typeface="MS PGothic" pitchFamily="34" charset="-128"/>
                </a:rPr>
                <a:t>1</a:t>
              </a:r>
            </a:p>
          </p:txBody>
        </p:sp>
        <p:sp>
          <p:nvSpPr>
            <p:cNvPr id="41995" name="Line 11"/>
            <p:cNvSpPr>
              <a:spLocks noChangeShapeType="1"/>
            </p:cNvSpPr>
            <p:nvPr/>
          </p:nvSpPr>
          <p:spPr bwMode="auto">
            <a:xfrm>
              <a:off x="1816" y="3319"/>
              <a:ext cx="0" cy="48"/>
            </a:xfrm>
            <a:prstGeom prst="line">
              <a:avLst/>
            </a:prstGeom>
            <a:noFill/>
            <a:ln w="38100">
              <a:solidFill>
                <a:srgbClr val="FFFF00"/>
              </a:solidFill>
              <a:round/>
              <a:headEnd/>
              <a:tailEnd/>
            </a:ln>
          </p:spPr>
          <p:txBody>
            <a:bodyPr wrap="none" anchor="ctr"/>
            <a:lstStyle/>
            <a:p>
              <a:endParaRPr lang="en-US"/>
            </a:p>
          </p:txBody>
        </p:sp>
        <p:sp>
          <p:nvSpPr>
            <p:cNvPr id="41996" name="Line 12"/>
            <p:cNvSpPr>
              <a:spLocks noChangeShapeType="1"/>
            </p:cNvSpPr>
            <p:nvPr/>
          </p:nvSpPr>
          <p:spPr bwMode="auto">
            <a:xfrm>
              <a:off x="4176" y="3312"/>
              <a:ext cx="0" cy="48"/>
            </a:xfrm>
            <a:prstGeom prst="line">
              <a:avLst/>
            </a:prstGeom>
            <a:noFill/>
            <a:ln w="38100">
              <a:solidFill>
                <a:srgbClr val="FFFF00"/>
              </a:solidFill>
              <a:round/>
              <a:headEnd/>
              <a:tailEnd/>
            </a:ln>
          </p:spPr>
          <p:txBody>
            <a:bodyPr wrap="none" anchor="ctr"/>
            <a:lstStyle/>
            <a:p>
              <a:endParaRPr lang="en-US"/>
            </a:p>
          </p:txBody>
        </p:sp>
      </p:grpSp>
      <p:sp>
        <p:nvSpPr>
          <p:cNvPr id="13" name="Slide Number Placeholder 12"/>
          <p:cNvSpPr>
            <a:spLocks noGrp="1"/>
          </p:cNvSpPr>
          <p:nvPr>
            <p:ph type="sldNum" sz="quarter" idx="12"/>
          </p:nvPr>
        </p:nvSpPr>
        <p:spPr/>
        <p:txBody>
          <a:bodyPr/>
          <a:lstStyle/>
          <a:p>
            <a:pPr>
              <a:defRPr/>
            </a:pPr>
            <a:fld id="{FC104A63-7622-4A0E-8213-283EA964E1B0}"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28600"/>
            <a:ext cx="9144000" cy="1371600"/>
          </a:xfrm>
        </p:spPr>
        <p:txBody>
          <a:bodyPr lIns="92075" tIns="46038" rIns="92075" bIns="46038"/>
          <a:lstStyle/>
          <a:p>
            <a:pPr eaLnBrk="1" hangingPunct="1"/>
            <a:r>
              <a:rPr lang="en-US" altLang="en-US" sz="3200" b="1" dirty="0" smtClean="0">
                <a:latin typeface="Comic Sans MS" pitchFamily="66" charset="0"/>
              </a:rPr>
              <a:t>  How Do We Know If Care Is Effective?</a:t>
            </a:r>
          </a:p>
        </p:txBody>
      </p:sp>
      <p:sp>
        <p:nvSpPr>
          <p:cNvPr id="6147" name="Rectangle 3"/>
          <p:cNvSpPr>
            <a:spLocks noGrp="1" noChangeArrowheads="1"/>
          </p:cNvSpPr>
          <p:nvPr>
            <p:ph type="body" idx="1"/>
          </p:nvPr>
        </p:nvSpPr>
        <p:spPr>
          <a:xfrm>
            <a:off x="514350" y="1600200"/>
            <a:ext cx="8629650" cy="4525963"/>
          </a:xfrm>
        </p:spPr>
        <p:txBody>
          <a:bodyPr lIns="92075" tIns="46038" rIns="92075" bIns="46038"/>
          <a:lstStyle/>
          <a:p>
            <a:pPr eaLnBrk="1" hangingPunct="1">
              <a:lnSpc>
                <a:spcPct val="120000"/>
              </a:lnSpc>
              <a:defRPr/>
            </a:pPr>
            <a:r>
              <a:rPr lang="en-US" dirty="0" smtClean="0"/>
              <a:t>Effective care maximizes probability of desired health outcomes</a:t>
            </a:r>
          </a:p>
          <a:p>
            <a:pPr lvl="1" eaLnBrk="1" hangingPunct="1">
              <a:lnSpc>
                <a:spcPct val="120000"/>
              </a:lnSpc>
              <a:spcAft>
                <a:spcPct val="30000"/>
              </a:spcAft>
              <a:defRPr/>
            </a:pPr>
            <a:r>
              <a:rPr lang="en-US" dirty="0" smtClean="0"/>
              <a:t>Health outcome measures indicate whether        care is effective</a:t>
            </a:r>
            <a:endParaRPr lang="en-US" dirty="0"/>
          </a:p>
          <a:p>
            <a:pPr marL="0" indent="0" algn="ctr" eaLnBrk="1" hangingPunct="1">
              <a:buFontTx/>
              <a:buNone/>
              <a:defRPr/>
            </a:pPr>
            <a:r>
              <a:rPr lang="en-US" sz="2800" dirty="0" smtClean="0"/>
              <a:t>Cost ↓</a:t>
            </a:r>
            <a:endParaRPr lang="en-US" sz="2800" dirty="0" smtClean="0">
              <a:sym typeface="r_symbol"/>
            </a:endParaRPr>
          </a:p>
          <a:p>
            <a:pPr marL="0" indent="0" algn="ctr" eaLnBrk="1" hangingPunct="1">
              <a:buFontTx/>
              <a:buNone/>
              <a:defRPr/>
            </a:pPr>
            <a:endParaRPr lang="en-US" sz="2800" dirty="0" smtClean="0">
              <a:sym typeface="r_symbol"/>
            </a:endParaRPr>
          </a:p>
          <a:p>
            <a:pPr marL="0" indent="0" algn="ctr" eaLnBrk="1" hangingPunct="1">
              <a:buFontTx/>
              <a:buNone/>
              <a:defRPr/>
            </a:pPr>
            <a:r>
              <a:rPr lang="en-US" sz="2800" dirty="0" smtClean="0">
                <a:sym typeface="r_symbol"/>
              </a:rPr>
              <a:t>Effectiveness ↑</a:t>
            </a:r>
            <a:endParaRPr lang="en-US" sz="2800" dirty="0" smtClean="0"/>
          </a:p>
          <a:p>
            <a:pPr lvl="1" eaLnBrk="1" hangingPunct="1">
              <a:lnSpc>
                <a:spcPct val="120000"/>
              </a:lnSpc>
              <a:spcAft>
                <a:spcPct val="30000"/>
              </a:spcAft>
              <a:defRPr/>
            </a:pPr>
            <a:endParaRPr lang="en-US" dirty="0" smtClean="0"/>
          </a:p>
        </p:txBody>
      </p:sp>
      <p:sp>
        <p:nvSpPr>
          <p:cNvPr id="10244" name="Slide Number Placeholder 3"/>
          <p:cNvSpPr>
            <a:spLocks noGrp="1"/>
          </p:cNvSpPr>
          <p:nvPr>
            <p:ph type="sldNum" sz="quarter" idx="12"/>
          </p:nvPr>
        </p:nvSpPr>
        <p:spPr>
          <a:xfrm>
            <a:off x="7372350" y="6245225"/>
            <a:ext cx="14668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D0EEA93B-33F3-4AAF-BF08-42FEA6D24DF7}" type="slidenum">
              <a:rPr lang="en-US" sz="1400">
                <a:latin typeface="Times New Roman" panose="02020603050405020304" pitchFamily="18" charset="0"/>
              </a:rPr>
              <a:pPr>
                <a:spcBef>
                  <a:spcPct val="0"/>
                </a:spcBef>
                <a:buFontTx/>
                <a:buNone/>
                <a:defRPr/>
              </a:pPr>
              <a:t>4</a:t>
            </a:fld>
            <a:endParaRPr lang="en-US" sz="1400">
              <a:latin typeface="Times New Roman" panose="02020603050405020304" pitchFamily="18" charset="0"/>
            </a:endParaRPr>
          </a:p>
        </p:txBody>
      </p:sp>
      <p:sp>
        <p:nvSpPr>
          <p:cNvPr id="6149" name="Line 4"/>
          <p:cNvSpPr>
            <a:spLocks noChangeShapeType="1"/>
          </p:cNvSpPr>
          <p:nvPr/>
        </p:nvSpPr>
        <p:spPr bwMode="auto">
          <a:xfrm>
            <a:off x="3200400" y="4953000"/>
            <a:ext cx="3657600" cy="0"/>
          </a:xfrm>
          <a:prstGeom prst="line">
            <a:avLst/>
          </a:prstGeom>
          <a:noFill/>
          <a:ln w="38100">
            <a:solidFill>
              <a:schemeClr val="tx1"/>
            </a:solidFill>
            <a:prstDash val="lgDash"/>
            <a:round/>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482600"/>
            <a:ext cx="8128000" cy="546100"/>
          </a:xfrm>
          <a:prstGeom prst="rect">
            <a:avLst/>
          </a:prstGeom>
          <a:noFill/>
          <a:ln w="12700">
            <a:noFill/>
            <a:miter lim="800000"/>
            <a:headEnd/>
            <a:tailEnd/>
          </a:ln>
        </p:spPr>
        <p:txBody>
          <a:bodyPr wrap="none" lIns="90488" tIns="44450" rIns="90488" bIns="44450" anchor="ctr"/>
          <a:lstStyle/>
          <a:p>
            <a:endParaRPr lang="en-US" altLang="en-US" sz="2400">
              <a:latin typeface="Arial" pitchFamily="34" charset="0"/>
              <a:ea typeface="MS PGothic" pitchFamily="34" charset="-128"/>
            </a:endParaRPr>
          </a:p>
        </p:txBody>
      </p:sp>
      <p:sp>
        <p:nvSpPr>
          <p:cNvPr id="43011" name="Rectangle 3"/>
          <p:cNvSpPr>
            <a:spLocks noChangeArrowheads="1"/>
          </p:cNvSpPr>
          <p:nvPr/>
        </p:nvSpPr>
        <p:spPr bwMode="auto">
          <a:xfrm>
            <a:off x="541338" y="1028700"/>
            <a:ext cx="7913687" cy="3006725"/>
          </a:xfrm>
          <a:prstGeom prst="rect">
            <a:avLst/>
          </a:prstGeom>
          <a:noFill/>
          <a:ln w="25400">
            <a:noFill/>
            <a:miter lim="800000"/>
            <a:headEnd/>
            <a:tailEnd/>
          </a:ln>
        </p:spPr>
        <p:txBody>
          <a:bodyPr lIns="63500" tIns="25400" rIns="63500" bIns="25400">
            <a:spAutoFit/>
          </a:bodyPr>
          <a:lstStyle/>
          <a:p>
            <a:pPr marL="25400" indent="-25400">
              <a:lnSpc>
                <a:spcPct val="97000"/>
              </a:lnSpc>
            </a:pPr>
            <a:r>
              <a:rPr lang="en-US" altLang="en-US" sz="1600" b="0" smtClean="0">
                <a:latin typeface="Arial" pitchFamily="34" charset="0"/>
                <a:ea typeface="MS PGothic" pitchFamily="34" charset="-128"/>
              </a:rPr>
              <a:t>Each page in this booklet tells how an imaginary person is affected by a health problem on one day of his or her life.  I want you to look at each health situation and rate it on a ladder with steps numbered from zero to ten.  </a:t>
            </a:r>
          </a:p>
          <a:p>
            <a:pPr marL="25400" indent="-25400">
              <a:lnSpc>
                <a:spcPct val="97000"/>
              </a:lnSpc>
            </a:pPr>
            <a:endParaRPr lang="en-US" altLang="en-US" sz="1600" b="0" smtClean="0">
              <a:latin typeface="Arial" pitchFamily="34" charset="0"/>
              <a:ea typeface="MS PGothic" pitchFamily="34" charset="-128"/>
            </a:endParaRPr>
          </a:p>
          <a:p>
            <a:pPr marL="25400" indent="-25400">
              <a:lnSpc>
                <a:spcPct val="97000"/>
              </a:lnSpc>
            </a:pPr>
            <a:r>
              <a:rPr lang="en-US" altLang="en-US" sz="1600" b="0" smtClean="0">
                <a:latin typeface="Arial" pitchFamily="34" charset="0"/>
                <a:ea typeface="MS PGothic" pitchFamily="34" charset="-128"/>
              </a:rPr>
              <a:t>The information on each page tells 1) the person's age group, 2) whether the person could drive or use public transportation, 3) how well the person could walk,  4) how well the person could perform the activities usual for his or her age, and 5) what symptom or problem was bothering the person.</a:t>
            </a:r>
          </a:p>
          <a:p>
            <a:pPr marL="25400" indent="-25400">
              <a:lnSpc>
                <a:spcPct val="97000"/>
              </a:lnSpc>
            </a:pPr>
            <a:endParaRPr lang="en-US" altLang="en-US" sz="1600" b="0" smtClean="0">
              <a:latin typeface="Arial" pitchFamily="34" charset="0"/>
              <a:ea typeface="MS PGothic" pitchFamily="34" charset="-128"/>
            </a:endParaRPr>
          </a:p>
          <a:p>
            <a:pPr marL="25400" indent="-25400">
              <a:lnSpc>
                <a:spcPct val="97000"/>
              </a:lnSpc>
            </a:pPr>
            <a:endParaRPr lang="en-US" altLang="en-US" sz="1800" b="0" smtClean="0">
              <a:latin typeface="Arial" pitchFamily="34" charset="0"/>
              <a:ea typeface="MS PGothic" pitchFamily="34" charset="-128"/>
            </a:endParaRPr>
          </a:p>
          <a:p>
            <a:pPr marL="25400" indent="-25400">
              <a:lnSpc>
                <a:spcPct val="97000"/>
              </a:lnSpc>
            </a:pPr>
            <a:endParaRPr lang="en-US" altLang="en-US" sz="1800" b="0" smtClean="0">
              <a:latin typeface="Arial" pitchFamily="34" charset="0"/>
              <a:ea typeface="MS PGothic" pitchFamily="34" charset="-128"/>
            </a:endParaRPr>
          </a:p>
          <a:p>
            <a:pPr marL="25400" indent="-25400">
              <a:lnSpc>
                <a:spcPct val="97000"/>
              </a:lnSpc>
            </a:pPr>
            <a:endParaRPr lang="en-US" altLang="en-US" sz="1800" b="0" dirty="0">
              <a:latin typeface="Arial" pitchFamily="34" charset="0"/>
              <a:ea typeface="MS PGothic" pitchFamily="34" charset="-128"/>
            </a:endParaRPr>
          </a:p>
        </p:txBody>
      </p:sp>
      <p:sp>
        <p:nvSpPr>
          <p:cNvPr id="43012" name="Rectangle 4"/>
          <p:cNvSpPr>
            <a:spLocks noChangeArrowheads="1"/>
          </p:cNvSpPr>
          <p:nvPr/>
        </p:nvSpPr>
        <p:spPr bwMode="auto">
          <a:xfrm>
            <a:off x="609600" y="3063875"/>
            <a:ext cx="7769224" cy="1149350"/>
          </a:xfrm>
          <a:prstGeom prst="rect">
            <a:avLst/>
          </a:prstGeom>
          <a:noFill/>
          <a:ln w="25400">
            <a:noFill/>
            <a:miter lim="800000"/>
            <a:headEnd/>
            <a:tailEnd/>
          </a:ln>
        </p:spPr>
        <p:txBody>
          <a:bodyPr wrap="square" lIns="63500" tIns="25400" rIns="63500" bIns="25400">
            <a:spAutoFit/>
          </a:bodyPr>
          <a:lstStyle/>
          <a:p>
            <a:pPr marL="25400" indent="-25400">
              <a:lnSpc>
                <a:spcPct val="102000"/>
              </a:lnSpc>
            </a:pPr>
            <a:r>
              <a:rPr lang="en-US" altLang="en-US" sz="1400" b="0" u="sng" dirty="0">
                <a:latin typeface="Arial" pitchFamily="34" charset="0"/>
                <a:ea typeface="MS PGothic" pitchFamily="34" charset="-128"/>
              </a:rPr>
              <a:t>Adult (18-65)</a:t>
            </a:r>
          </a:p>
          <a:p>
            <a:pPr marL="25400" indent="-25400">
              <a:lnSpc>
                <a:spcPct val="102000"/>
              </a:lnSpc>
            </a:pPr>
            <a:r>
              <a:rPr lang="en-US" altLang="en-US" sz="1400" b="0" dirty="0">
                <a:latin typeface="Arial" pitchFamily="34" charset="0"/>
                <a:ea typeface="MS PGothic" pitchFamily="34" charset="-128"/>
              </a:rPr>
              <a:t>Drove car or used public transportation without help (MOB)</a:t>
            </a:r>
          </a:p>
          <a:p>
            <a:pPr marL="25400" indent="-25400">
              <a:lnSpc>
                <a:spcPct val="102000"/>
              </a:lnSpc>
            </a:pPr>
            <a:r>
              <a:rPr lang="en-US" altLang="en-US" sz="1400" b="0" dirty="0">
                <a:latin typeface="Arial" pitchFamily="34" charset="0"/>
                <a:ea typeface="MS PGothic" pitchFamily="34" charset="-128"/>
              </a:rPr>
              <a:t>Walked without physical problems (PAC)</a:t>
            </a:r>
          </a:p>
          <a:p>
            <a:pPr marL="25400" indent="-25400">
              <a:lnSpc>
                <a:spcPct val="102000"/>
              </a:lnSpc>
            </a:pPr>
            <a:r>
              <a:rPr lang="en-US" altLang="en-US" sz="1400" b="0" dirty="0">
                <a:latin typeface="Arial" pitchFamily="34" charset="0"/>
                <a:ea typeface="MS PGothic" pitchFamily="34" charset="-128"/>
              </a:rPr>
              <a:t>Limited in amount or kind of work, school, or housework (SAC)</a:t>
            </a:r>
          </a:p>
          <a:p>
            <a:pPr marL="25400" indent="-25400">
              <a:lnSpc>
                <a:spcPct val="102000"/>
              </a:lnSpc>
            </a:pPr>
            <a:r>
              <a:rPr lang="en-US" altLang="en-US" sz="1400" b="0" dirty="0">
                <a:latin typeface="Arial" pitchFamily="34" charset="0"/>
                <a:ea typeface="MS PGothic" pitchFamily="34" charset="-128"/>
              </a:rPr>
              <a:t>Problem with being overweight or underweight (SYM)</a:t>
            </a:r>
          </a:p>
        </p:txBody>
      </p:sp>
      <p:sp>
        <p:nvSpPr>
          <p:cNvPr id="43013" name="Rectangle 5"/>
          <p:cNvSpPr>
            <a:spLocks noGrp="1" noChangeArrowheads="1"/>
          </p:cNvSpPr>
          <p:nvPr>
            <p:ph type="title" idx="4294967295"/>
          </p:nvPr>
        </p:nvSpPr>
        <p:spPr>
          <a:xfrm>
            <a:off x="134938" y="0"/>
            <a:ext cx="8805862" cy="1143000"/>
          </a:xfrm>
        </p:spPr>
        <p:txBody>
          <a:bodyPr wrap="none" lIns="90488" tIns="44450" rIns="90488" bIns="44450"/>
          <a:lstStyle/>
          <a:p>
            <a:r>
              <a:rPr lang="en-US" altLang="en-US" sz="3200" b="1" dirty="0" smtClean="0">
                <a:latin typeface="Comic Sans MS" pitchFamily="66" charset="0"/>
              </a:rPr>
              <a:t>Quality of Well-Being Weighting Procedure</a:t>
            </a:r>
          </a:p>
        </p:txBody>
      </p:sp>
      <p:grpSp>
        <p:nvGrpSpPr>
          <p:cNvPr id="43014" name="Group 6"/>
          <p:cNvGrpSpPr>
            <a:grpSpLocks/>
          </p:cNvGrpSpPr>
          <p:nvPr/>
        </p:nvGrpSpPr>
        <p:grpSpPr bwMode="auto">
          <a:xfrm>
            <a:off x="3051175" y="4343400"/>
            <a:ext cx="2393950" cy="2268537"/>
            <a:chOff x="2291" y="2690"/>
            <a:chExt cx="1625" cy="1176"/>
          </a:xfrm>
        </p:grpSpPr>
        <p:sp>
          <p:nvSpPr>
            <p:cNvPr id="43015" name="Line 7"/>
            <p:cNvSpPr>
              <a:spLocks noChangeShapeType="1"/>
            </p:cNvSpPr>
            <p:nvPr/>
          </p:nvSpPr>
          <p:spPr bwMode="auto">
            <a:xfrm>
              <a:off x="2291" y="2715"/>
              <a:ext cx="0" cy="1079"/>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16" name="Line 8"/>
            <p:cNvSpPr>
              <a:spLocks noChangeShapeType="1"/>
            </p:cNvSpPr>
            <p:nvPr/>
          </p:nvSpPr>
          <p:spPr bwMode="auto">
            <a:xfrm>
              <a:off x="2771" y="2715"/>
              <a:ext cx="0" cy="1079"/>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17" name="Line 9"/>
            <p:cNvSpPr>
              <a:spLocks noChangeShapeType="1"/>
            </p:cNvSpPr>
            <p:nvPr/>
          </p:nvSpPr>
          <p:spPr bwMode="auto">
            <a:xfrm>
              <a:off x="2292" y="3794"/>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18" name="Line 10"/>
            <p:cNvSpPr>
              <a:spLocks noChangeShapeType="1"/>
            </p:cNvSpPr>
            <p:nvPr/>
          </p:nvSpPr>
          <p:spPr bwMode="auto">
            <a:xfrm>
              <a:off x="2292" y="3314"/>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19" name="Line 11"/>
            <p:cNvSpPr>
              <a:spLocks noChangeShapeType="1"/>
            </p:cNvSpPr>
            <p:nvPr/>
          </p:nvSpPr>
          <p:spPr bwMode="auto">
            <a:xfrm>
              <a:off x="2292" y="3602"/>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0" name="Line 12"/>
            <p:cNvSpPr>
              <a:spLocks noChangeShapeType="1"/>
            </p:cNvSpPr>
            <p:nvPr/>
          </p:nvSpPr>
          <p:spPr bwMode="auto">
            <a:xfrm>
              <a:off x="2292" y="3026"/>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1" name="Line 13"/>
            <p:cNvSpPr>
              <a:spLocks noChangeShapeType="1"/>
            </p:cNvSpPr>
            <p:nvPr/>
          </p:nvSpPr>
          <p:spPr bwMode="auto">
            <a:xfrm>
              <a:off x="2292" y="3218"/>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2" name="Line 14"/>
            <p:cNvSpPr>
              <a:spLocks noChangeShapeType="1"/>
            </p:cNvSpPr>
            <p:nvPr/>
          </p:nvSpPr>
          <p:spPr bwMode="auto">
            <a:xfrm>
              <a:off x="2292" y="3122"/>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3" name="Line 15"/>
            <p:cNvSpPr>
              <a:spLocks noChangeShapeType="1"/>
            </p:cNvSpPr>
            <p:nvPr/>
          </p:nvSpPr>
          <p:spPr bwMode="auto">
            <a:xfrm>
              <a:off x="2292" y="3410"/>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4" name="Line 16"/>
            <p:cNvSpPr>
              <a:spLocks noChangeShapeType="1"/>
            </p:cNvSpPr>
            <p:nvPr/>
          </p:nvSpPr>
          <p:spPr bwMode="auto">
            <a:xfrm>
              <a:off x="2292" y="3506"/>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5" name="Line 17"/>
            <p:cNvSpPr>
              <a:spLocks noChangeShapeType="1"/>
            </p:cNvSpPr>
            <p:nvPr/>
          </p:nvSpPr>
          <p:spPr bwMode="auto">
            <a:xfrm>
              <a:off x="2292" y="3698"/>
              <a:ext cx="479"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6" name="Rectangle 18"/>
            <p:cNvSpPr>
              <a:spLocks noChangeArrowheads="1"/>
            </p:cNvSpPr>
            <p:nvPr/>
          </p:nvSpPr>
          <p:spPr bwMode="auto">
            <a:xfrm>
              <a:off x="2819" y="3698"/>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0</a:t>
              </a:r>
            </a:p>
          </p:txBody>
        </p:sp>
        <p:sp>
          <p:nvSpPr>
            <p:cNvPr id="43027" name="Rectangle 19"/>
            <p:cNvSpPr>
              <a:spLocks noChangeArrowheads="1"/>
            </p:cNvSpPr>
            <p:nvPr/>
          </p:nvSpPr>
          <p:spPr bwMode="auto">
            <a:xfrm>
              <a:off x="2819" y="3602"/>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1</a:t>
              </a:r>
            </a:p>
          </p:txBody>
        </p:sp>
        <p:sp>
          <p:nvSpPr>
            <p:cNvPr id="43028" name="Rectangle 20"/>
            <p:cNvSpPr>
              <a:spLocks noChangeArrowheads="1"/>
            </p:cNvSpPr>
            <p:nvPr/>
          </p:nvSpPr>
          <p:spPr bwMode="auto">
            <a:xfrm>
              <a:off x="2819" y="3498"/>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2</a:t>
              </a:r>
            </a:p>
          </p:txBody>
        </p:sp>
        <p:sp>
          <p:nvSpPr>
            <p:cNvPr id="43029" name="Rectangle 21"/>
            <p:cNvSpPr>
              <a:spLocks noChangeArrowheads="1"/>
            </p:cNvSpPr>
            <p:nvPr/>
          </p:nvSpPr>
          <p:spPr bwMode="auto">
            <a:xfrm>
              <a:off x="2819" y="3298"/>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4</a:t>
              </a:r>
            </a:p>
          </p:txBody>
        </p:sp>
        <p:sp>
          <p:nvSpPr>
            <p:cNvPr id="43030" name="Rectangle 22"/>
            <p:cNvSpPr>
              <a:spLocks noChangeArrowheads="1"/>
            </p:cNvSpPr>
            <p:nvPr/>
          </p:nvSpPr>
          <p:spPr bwMode="auto">
            <a:xfrm>
              <a:off x="2819" y="3402"/>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3</a:t>
              </a:r>
            </a:p>
          </p:txBody>
        </p:sp>
        <p:sp>
          <p:nvSpPr>
            <p:cNvPr id="43031" name="Rectangle 23"/>
            <p:cNvSpPr>
              <a:spLocks noChangeArrowheads="1"/>
            </p:cNvSpPr>
            <p:nvPr/>
          </p:nvSpPr>
          <p:spPr bwMode="auto">
            <a:xfrm>
              <a:off x="2819" y="3194"/>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5</a:t>
              </a:r>
            </a:p>
          </p:txBody>
        </p:sp>
        <p:sp>
          <p:nvSpPr>
            <p:cNvPr id="43032" name="Rectangle 24"/>
            <p:cNvSpPr>
              <a:spLocks noChangeArrowheads="1"/>
            </p:cNvSpPr>
            <p:nvPr/>
          </p:nvSpPr>
          <p:spPr bwMode="auto">
            <a:xfrm>
              <a:off x="2819" y="3018"/>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7</a:t>
              </a:r>
            </a:p>
          </p:txBody>
        </p:sp>
        <p:sp>
          <p:nvSpPr>
            <p:cNvPr id="43033" name="Rectangle 25"/>
            <p:cNvSpPr>
              <a:spLocks noChangeArrowheads="1"/>
            </p:cNvSpPr>
            <p:nvPr/>
          </p:nvSpPr>
          <p:spPr bwMode="auto">
            <a:xfrm>
              <a:off x="2819" y="2914"/>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8</a:t>
              </a:r>
            </a:p>
          </p:txBody>
        </p:sp>
        <p:sp>
          <p:nvSpPr>
            <p:cNvPr id="43034" name="Rectangle 26"/>
            <p:cNvSpPr>
              <a:spLocks noChangeArrowheads="1"/>
            </p:cNvSpPr>
            <p:nvPr/>
          </p:nvSpPr>
          <p:spPr bwMode="auto">
            <a:xfrm>
              <a:off x="2819" y="3098"/>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6</a:t>
              </a:r>
            </a:p>
          </p:txBody>
        </p:sp>
        <p:sp>
          <p:nvSpPr>
            <p:cNvPr id="43035" name="Line 27"/>
            <p:cNvSpPr>
              <a:spLocks noChangeShapeType="1"/>
            </p:cNvSpPr>
            <p:nvPr/>
          </p:nvSpPr>
          <p:spPr bwMode="auto">
            <a:xfrm>
              <a:off x="2292" y="2922"/>
              <a:ext cx="463"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36" name="Rectangle 28"/>
            <p:cNvSpPr>
              <a:spLocks noChangeArrowheads="1"/>
            </p:cNvSpPr>
            <p:nvPr/>
          </p:nvSpPr>
          <p:spPr bwMode="auto">
            <a:xfrm>
              <a:off x="2819" y="2802"/>
              <a:ext cx="161"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9</a:t>
              </a:r>
            </a:p>
          </p:txBody>
        </p:sp>
        <p:sp>
          <p:nvSpPr>
            <p:cNvPr id="43037" name="Line 29"/>
            <p:cNvSpPr>
              <a:spLocks noChangeShapeType="1"/>
            </p:cNvSpPr>
            <p:nvPr/>
          </p:nvSpPr>
          <p:spPr bwMode="auto">
            <a:xfrm>
              <a:off x="2292" y="2834"/>
              <a:ext cx="471"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38" name="Rectangle 30"/>
            <p:cNvSpPr>
              <a:spLocks noChangeArrowheads="1"/>
            </p:cNvSpPr>
            <p:nvPr/>
          </p:nvSpPr>
          <p:spPr bwMode="auto">
            <a:xfrm>
              <a:off x="2787" y="2698"/>
              <a:ext cx="232" cy="168"/>
            </a:xfrm>
            <a:prstGeom prst="rect">
              <a:avLst/>
            </a:prstGeom>
            <a:noFill/>
            <a:ln w="9525">
              <a:noFill/>
              <a:miter lim="800000"/>
              <a:headEnd/>
              <a:tailEnd/>
            </a:ln>
          </p:spPr>
          <p:txBody>
            <a:bodyPr wrap="none" lIns="63500" tIns="25400" rIns="63500" bIns="25400">
              <a:spAutoFit/>
            </a:bodyPr>
            <a:lstStyle/>
            <a:p>
              <a:r>
                <a:rPr lang="en-US" altLang="en-US" sz="1400">
                  <a:latin typeface="Arial" pitchFamily="34" charset="0"/>
                  <a:ea typeface="MS PGothic" pitchFamily="34" charset="-128"/>
                </a:rPr>
                <a:t>10</a:t>
              </a:r>
            </a:p>
          </p:txBody>
        </p:sp>
        <p:sp>
          <p:nvSpPr>
            <p:cNvPr id="43039" name="Rectangle 31"/>
            <p:cNvSpPr>
              <a:spLocks noChangeArrowheads="1"/>
            </p:cNvSpPr>
            <p:nvPr/>
          </p:nvSpPr>
          <p:spPr bwMode="auto">
            <a:xfrm>
              <a:off x="2972" y="2690"/>
              <a:ext cx="944" cy="164"/>
            </a:xfrm>
            <a:prstGeom prst="rect">
              <a:avLst/>
            </a:prstGeom>
            <a:noFill/>
            <a:ln w="9525">
              <a:noFill/>
              <a:miter lim="800000"/>
              <a:headEnd/>
              <a:tailEnd/>
            </a:ln>
          </p:spPr>
          <p:txBody>
            <a:bodyPr wrap="none" lIns="63500" tIns="25400" rIns="63500" bIns="25400">
              <a:spAutoFit/>
            </a:bodyPr>
            <a:lstStyle/>
            <a:p>
              <a:pPr>
                <a:lnSpc>
                  <a:spcPct val="97000"/>
                </a:lnSpc>
              </a:pPr>
              <a:r>
                <a:rPr lang="en-US" altLang="en-US" sz="1400">
                  <a:latin typeface="Arial" pitchFamily="34" charset="0"/>
                  <a:ea typeface="MS PGothic" pitchFamily="34" charset="-128"/>
                </a:rPr>
                <a:t>Perfect Health</a:t>
              </a:r>
            </a:p>
          </p:txBody>
        </p:sp>
        <p:sp>
          <p:nvSpPr>
            <p:cNvPr id="43040" name="Rectangle 32"/>
            <p:cNvSpPr>
              <a:spLocks noChangeArrowheads="1"/>
            </p:cNvSpPr>
            <p:nvPr/>
          </p:nvSpPr>
          <p:spPr bwMode="auto">
            <a:xfrm>
              <a:off x="2971" y="3698"/>
              <a:ext cx="443" cy="164"/>
            </a:xfrm>
            <a:prstGeom prst="rect">
              <a:avLst/>
            </a:prstGeom>
            <a:noFill/>
            <a:ln w="9525">
              <a:noFill/>
              <a:miter lim="800000"/>
              <a:headEnd/>
              <a:tailEnd/>
            </a:ln>
          </p:spPr>
          <p:txBody>
            <a:bodyPr wrap="none" lIns="63500" tIns="25400" rIns="63500" bIns="25400">
              <a:spAutoFit/>
            </a:bodyPr>
            <a:lstStyle/>
            <a:p>
              <a:pPr>
                <a:lnSpc>
                  <a:spcPct val="97000"/>
                </a:lnSpc>
              </a:pPr>
              <a:r>
                <a:rPr lang="en-US" altLang="en-US" sz="1400">
                  <a:latin typeface="Arial" pitchFamily="34" charset="0"/>
                  <a:ea typeface="MS PGothic" pitchFamily="34" charset="-128"/>
                </a:rPr>
                <a:t>Death</a:t>
              </a:r>
            </a:p>
          </p:txBody>
        </p:sp>
      </p:grpSp>
      <p:sp>
        <p:nvSpPr>
          <p:cNvPr id="33" name="Slide Number Placeholder 32"/>
          <p:cNvSpPr>
            <a:spLocks noGrp="1"/>
          </p:cNvSpPr>
          <p:nvPr>
            <p:ph type="sldNum" sz="quarter" idx="12"/>
          </p:nvPr>
        </p:nvSpPr>
        <p:spPr/>
        <p:txBody>
          <a:bodyPr/>
          <a:lstStyle/>
          <a:p>
            <a:pPr>
              <a:defRPr/>
            </a:pPr>
            <a:fld id="{FC104A63-7622-4A0E-8213-283EA964E1B0}"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6BC8FE1E-CEC8-4D30-9C5B-E6FDCDC4C3FA}" type="slidenum">
              <a:rPr lang="en-US"/>
              <a:pPr>
                <a:defRPr/>
              </a:pPr>
              <a:t>41</a:t>
            </a:fld>
            <a:endParaRPr lang="en-US"/>
          </a:p>
        </p:txBody>
      </p:sp>
      <p:sp>
        <p:nvSpPr>
          <p:cNvPr id="44035" name="Rectangle 2"/>
          <p:cNvSpPr>
            <a:spLocks noChangeArrowheads="1"/>
          </p:cNvSpPr>
          <p:nvPr/>
        </p:nvSpPr>
        <p:spPr bwMode="auto">
          <a:xfrm>
            <a:off x="1016000" y="228600"/>
            <a:ext cx="7289800" cy="1143000"/>
          </a:xfrm>
          <a:prstGeom prst="rect">
            <a:avLst/>
          </a:prstGeom>
          <a:noFill/>
          <a:ln w="9525">
            <a:noFill/>
            <a:miter lim="800000"/>
            <a:headEnd/>
            <a:tailEnd/>
          </a:ln>
        </p:spPr>
        <p:txBody>
          <a:bodyPr anchor="ctr"/>
          <a:lstStyle/>
          <a:p>
            <a:pPr algn="ctr"/>
            <a:r>
              <a:rPr lang="en-US" altLang="en-US" dirty="0">
                <a:latin typeface="Comic Sans MS" pitchFamily="66" charset="0"/>
              </a:rPr>
              <a:t>EQ-5D (243 states, 3 levels each)</a:t>
            </a:r>
          </a:p>
        </p:txBody>
      </p:sp>
      <p:sp>
        <p:nvSpPr>
          <p:cNvPr id="697347" name="Rectangle 3"/>
          <p:cNvSpPr>
            <a:spLocks noChangeArrowheads="1"/>
          </p:cNvSpPr>
          <p:nvPr/>
        </p:nvSpPr>
        <p:spPr bwMode="auto">
          <a:xfrm>
            <a:off x="1828800" y="1371600"/>
            <a:ext cx="6908800" cy="4114800"/>
          </a:xfrm>
          <a:prstGeom prst="rect">
            <a:avLst/>
          </a:prstGeom>
          <a:noFill/>
          <a:ln w="9525">
            <a:noFill/>
            <a:miter lim="800000"/>
            <a:headEnd/>
            <a:tailEnd/>
          </a:ln>
          <a:effectLst/>
        </p:spPr>
        <p:txBody>
          <a:bodyPr/>
          <a:lstStyle/>
          <a:p>
            <a:pPr marL="457200" indent="-457200" defTabSz="971550">
              <a:spcBef>
                <a:spcPct val="100000"/>
              </a:spcBef>
              <a:buFont typeface="Arial" pitchFamily="34" charset="0"/>
              <a:buChar char="•"/>
              <a:defRPr/>
            </a:pPr>
            <a:r>
              <a:rPr lang="en-US" sz="3000" b="0" dirty="0">
                <a:latin typeface="Comic Sans MS" pitchFamily="66" charset="0"/>
              </a:rPr>
              <a:t>Mobility</a:t>
            </a:r>
          </a:p>
          <a:p>
            <a:pPr marL="457200" indent="-457200" defTabSz="971550">
              <a:spcBef>
                <a:spcPct val="100000"/>
              </a:spcBef>
              <a:buFont typeface="Arial" pitchFamily="34" charset="0"/>
              <a:buChar char="•"/>
              <a:defRPr/>
            </a:pPr>
            <a:r>
              <a:rPr lang="en-US" sz="3000" b="0" dirty="0">
                <a:latin typeface="Comic Sans MS" pitchFamily="66" charset="0"/>
              </a:rPr>
              <a:t>Self-care</a:t>
            </a:r>
          </a:p>
          <a:p>
            <a:pPr marL="457200" indent="-457200" defTabSz="971550">
              <a:spcBef>
                <a:spcPct val="100000"/>
              </a:spcBef>
              <a:buFont typeface="Arial" pitchFamily="34" charset="0"/>
              <a:buChar char="•"/>
              <a:defRPr/>
            </a:pPr>
            <a:r>
              <a:rPr lang="en-US" sz="3000" b="0" dirty="0">
                <a:latin typeface="Comic Sans MS" pitchFamily="66" charset="0"/>
              </a:rPr>
              <a:t>Usual activities</a:t>
            </a:r>
          </a:p>
          <a:p>
            <a:pPr marL="457200" indent="-457200" defTabSz="971550">
              <a:spcBef>
                <a:spcPct val="100000"/>
              </a:spcBef>
              <a:buFont typeface="Arial" pitchFamily="34" charset="0"/>
              <a:buChar char="•"/>
              <a:defRPr/>
            </a:pPr>
            <a:r>
              <a:rPr lang="en-US" sz="3000" b="0" dirty="0">
                <a:latin typeface="Comic Sans MS" pitchFamily="66" charset="0"/>
              </a:rPr>
              <a:t>Pain/discomfort</a:t>
            </a:r>
          </a:p>
          <a:p>
            <a:pPr marL="457200" indent="-457200" defTabSz="971550">
              <a:spcBef>
                <a:spcPct val="100000"/>
              </a:spcBef>
              <a:buFont typeface="Arial" pitchFamily="34" charset="0"/>
              <a:buChar char="•"/>
              <a:defRPr/>
            </a:pPr>
            <a:r>
              <a:rPr lang="en-US" sz="3000" b="0" dirty="0">
                <a:latin typeface="Comic Sans MS" pitchFamily="66" charset="0"/>
              </a:rPr>
              <a:t>Anxiety/depression</a:t>
            </a:r>
          </a:p>
          <a:p>
            <a:pPr marL="571500" lvl="1" indent="-228600" defTabSz="971550">
              <a:defRPr/>
            </a:pPr>
            <a:endParaRPr lang="en-US" sz="3000" b="0" dirty="0">
              <a:effectLst>
                <a:outerShdw blurRad="38100" dist="38100" dir="2700000" algn="tl">
                  <a:srgbClr val="000000"/>
                </a:outerShdw>
              </a:effectLst>
              <a:latin typeface="Comic Sans MS" pitchFamily="66" charset="0"/>
            </a:endParaRPr>
          </a:p>
          <a:p>
            <a:pPr>
              <a:lnSpc>
                <a:spcPct val="80000"/>
              </a:lnSpc>
              <a:defRPr/>
            </a:pPr>
            <a:r>
              <a:rPr lang="en-US" sz="2400" b="0" dirty="0">
                <a:latin typeface="Comic Sans MS" pitchFamily="66" charset="0"/>
                <a:hlinkClick r:id="rId3"/>
              </a:rPr>
              <a:t>http://www.euroqol.org/</a:t>
            </a:r>
            <a:endParaRPr lang="en-US" sz="2400" b="0" dirty="0">
              <a:latin typeface="Comic Sans MS" pitchFamily="66" charset="0"/>
            </a:endParaRPr>
          </a:p>
          <a:p>
            <a:pPr>
              <a:lnSpc>
                <a:spcPct val="80000"/>
              </a:lnSpc>
              <a:defRPr/>
            </a:pPr>
            <a:endParaRPr lang="en-US" sz="2400" b="0" dirty="0">
              <a:latin typeface="Comic Sans MS" pitchFamily="66" charset="0"/>
            </a:endParaRPr>
          </a:p>
          <a:p>
            <a:pPr>
              <a:defRPr/>
            </a:pPr>
            <a:endParaRPr lang="en-US" b="0" dirty="0">
              <a:latin typeface="Comic Sans MS" pitchFamily="66" charset="0"/>
            </a:endParaRPr>
          </a:p>
          <a:p>
            <a:pPr marL="571500" lvl="1" indent="-228600" defTabSz="971550">
              <a:defRPr/>
            </a:pPr>
            <a:endParaRPr lang="en-US" sz="3000" b="0" dirty="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846138" y="228600"/>
          <a:ext cx="7993062" cy="6096000"/>
        </p:xfrm>
        <a:graphic>
          <a:graphicData uri="http://schemas.openxmlformats.org/presentationml/2006/ole">
            <mc:AlternateContent xmlns:mc="http://schemas.openxmlformats.org/markup-compatibility/2006">
              <mc:Choice xmlns:v="urn:schemas-microsoft-com:vml" Requires="v">
                <p:oleObj spid="_x0000_s45079" name="Slide" r:id="rId4" imgW="4456146" imgH="3342138" progId="PowerPoint.Slide.8">
                  <p:embed/>
                </p:oleObj>
              </mc:Choice>
              <mc:Fallback>
                <p:oleObj name="Slide" r:id="rId4" imgW="4456146" imgH="3342138"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138" y="228600"/>
                        <a:ext cx="799306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FC104A63-7622-4A0E-8213-283EA964E1B0}"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64723A21-8AE6-46CB-B13D-7E7DE0844952}" type="slidenum">
              <a:rPr lang="en-US"/>
              <a:pPr>
                <a:defRPr/>
              </a:pPr>
              <a:t>43</a:t>
            </a:fld>
            <a:endParaRPr lang="en-US"/>
          </a:p>
        </p:txBody>
      </p:sp>
      <p:sp>
        <p:nvSpPr>
          <p:cNvPr id="46083" name="Rectangle 2"/>
          <p:cNvSpPr>
            <a:spLocks noChangeArrowheads="1"/>
          </p:cNvSpPr>
          <p:nvPr/>
        </p:nvSpPr>
        <p:spPr bwMode="auto">
          <a:xfrm>
            <a:off x="1084263" y="228600"/>
            <a:ext cx="6908800" cy="1143000"/>
          </a:xfrm>
          <a:prstGeom prst="rect">
            <a:avLst/>
          </a:prstGeom>
          <a:noFill/>
          <a:ln w="9525">
            <a:noFill/>
            <a:miter lim="800000"/>
            <a:headEnd/>
            <a:tailEnd/>
          </a:ln>
        </p:spPr>
        <p:txBody>
          <a:bodyPr anchor="ctr"/>
          <a:lstStyle/>
          <a:p>
            <a:pPr algn="ctr"/>
            <a:r>
              <a:rPr lang="en-US" altLang="en-US" sz="4400" dirty="0">
                <a:latin typeface="Comic Sans MS" pitchFamily="66" charset="0"/>
              </a:rPr>
              <a:t>SF-6D </a:t>
            </a:r>
          </a:p>
        </p:txBody>
      </p:sp>
      <p:sp>
        <p:nvSpPr>
          <p:cNvPr id="699395" name="Rectangle 3"/>
          <p:cNvSpPr>
            <a:spLocks noChangeArrowheads="1"/>
          </p:cNvSpPr>
          <p:nvPr/>
        </p:nvSpPr>
        <p:spPr bwMode="auto">
          <a:xfrm>
            <a:off x="1016000" y="1447800"/>
            <a:ext cx="6908800" cy="4648200"/>
          </a:xfrm>
          <a:prstGeom prst="rect">
            <a:avLst/>
          </a:prstGeom>
          <a:noFill/>
          <a:ln w="9525">
            <a:noFill/>
            <a:miter lim="800000"/>
            <a:headEnd/>
            <a:tailEnd/>
          </a:ln>
          <a:effectLst/>
        </p:spPr>
        <p:txBody>
          <a:bodyPr/>
          <a:lstStyle/>
          <a:p>
            <a:pPr marL="342900" indent="-342900">
              <a:spcBef>
                <a:spcPct val="20000"/>
              </a:spcBef>
              <a:buClr>
                <a:srgbClr val="33CC33"/>
              </a:buClr>
              <a:buFont typeface="Wingdings 2" pitchFamily="18" charset="2"/>
              <a:buNone/>
              <a:defRPr/>
            </a:pPr>
            <a:r>
              <a:rPr lang="en-US" altLang="en-US" b="0" dirty="0" smtClean="0">
                <a:latin typeface="Comic Sans MS" pitchFamily="66" charset="0"/>
              </a:rPr>
              <a:t>Brazier </a:t>
            </a:r>
            <a:r>
              <a:rPr lang="en-US" altLang="en-US" b="0" dirty="0">
                <a:latin typeface="Comic Sans MS" pitchFamily="66" charset="0"/>
              </a:rPr>
              <a:t>et al.  (1998, 2002)</a:t>
            </a:r>
          </a:p>
          <a:p>
            <a:pPr marL="342900" indent="-342900">
              <a:spcBef>
                <a:spcPct val="20000"/>
              </a:spcBef>
              <a:buClr>
                <a:srgbClr val="33CC33"/>
              </a:buClr>
              <a:buFont typeface="Wingdings 2" pitchFamily="18" charset="2"/>
              <a:buNone/>
              <a:defRPr/>
            </a:pPr>
            <a:r>
              <a:rPr lang="en-US" altLang="en-US" sz="2800" b="0" dirty="0">
                <a:latin typeface="Comic Sans MS" pitchFamily="66" charset="0"/>
              </a:rPr>
              <a:t>—  6-dimensional classification (collapsed role </a:t>
            </a:r>
            <a:r>
              <a:rPr lang="en-US" altLang="en-US" sz="2400" b="0" dirty="0">
                <a:latin typeface="Comic Sans MS" pitchFamily="66" charset="0"/>
              </a:rPr>
              <a:t>scales, dropped general health)</a:t>
            </a:r>
          </a:p>
          <a:p>
            <a:pPr marL="342900" indent="-342900">
              <a:spcBef>
                <a:spcPct val="20000"/>
              </a:spcBef>
              <a:buClr>
                <a:srgbClr val="33CC33"/>
              </a:buClr>
              <a:buFont typeface="Wingdings 2" pitchFamily="18" charset="2"/>
              <a:buNone/>
              <a:defRPr/>
            </a:pPr>
            <a:r>
              <a:rPr lang="en-US" altLang="en-US" sz="2800" b="0" dirty="0">
                <a:latin typeface="Comic Sans MS" pitchFamily="66" charset="0"/>
              </a:rPr>
              <a:t>—  </a:t>
            </a:r>
            <a:r>
              <a:rPr lang="en-US" altLang="en-US" sz="2400" b="0" dirty="0">
                <a:latin typeface="Comic Sans MS" pitchFamily="66" charset="0"/>
              </a:rPr>
              <a:t>Uses 11 SF-36 items (8 SF-12 and 3 additional physical functioning items)</a:t>
            </a:r>
          </a:p>
          <a:p>
            <a:pPr marL="342900" indent="-342900">
              <a:spcBef>
                <a:spcPct val="20000"/>
              </a:spcBef>
              <a:buClr>
                <a:srgbClr val="33CC33"/>
              </a:buClr>
              <a:buFont typeface="Wingdings 2" pitchFamily="18" charset="2"/>
              <a:buNone/>
              <a:defRPr/>
            </a:pPr>
            <a:r>
              <a:rPr lang="en-US" altLang="en-US" sz="2400" b="0" dirty="0">
                <a:latin typeface="Comic Sans MS" pitchFamily="66" charset="0"/>
              </a:rPr>
              <a:t>--- </a:t>
            </a:r>
            <a:r>
              <a:rPr lang="en-US" altLang="en-US" sz="2800" b="0" dirty="0">
                <a:latin typeface="Comic Sans MS" pitchFamily="66" charset="0"/>
              </a:rPr>
              <a:t> 18,000 possible states</a:t>
            </a:r>
          </a:p>
          <a:p>
            <a:pPr marL="342900" indent="-342900">
              <a:spcBef>
                <a:spcPct val="20000"/>
              </a:spcBef>
              <a:buClr>
                <a:srgbClr val="33CC33"/>
              </a:buClr>
              <a:buFont typeface="Wingdings 2" pitchFamily="18" charset="2"/>
              <a:buNone/>
              <a:defRPr/>
            </a:pPr>
            <a:r>
              <a:rPr lang="en-US" altLang="en-US" sz="2800" b="0" dirty="0">
                <a:latin typeface="Comic Sans MS" pitchFamily="66" charset="0"/>
              </a:rPr>
              <a:t>-— 249 states rated by sample of 836 from UK general population</a:t>
            </a:r>
          </a:p>
          <a:p>
            <a:pPr marL="342900" indent="-342900">
              <a:spcBef>
                <a:spcPct val="20000"/>
              </a:spcBef>
              <a:buClr>
                <a:srgbClr val="33CC33"/>
              </a:buClr>
              <a:defRPr/>
            </a:pPr>
            <a:r>
              <a:rPr lang="en-US" sz="2000" b="0" dirty="0">
                <a:latin typeface="Comic Sans MS" pitchFamily="66" charset="0"/>
                <a:hlinkClick r:id="rId3"/>
              </a:rPr>
              <a:t>http://www.shef.ac.uk/scharr/sections/heds/mvh/sf-6d</a:t>
            </a:r>
            <a:endParaRPr lang="en-US" sz="2000" b="0" dirty="0">
              <a:latin typeface="Comic Sans MS" pitchFamily="66" charset="0"/>
            </a:endParaRPr>
          </a:p>
          <a:p>
            <a:pPr marL="342900" indent="-342900">
              <a:spcBef>
                <a:spcPct val="20000"/>
              </a:spcBef>
              <a:buClr>
                <a:srgbClr val="33CC33"/>
              </a:buClr>
              <a:buFont typeface="Wingdings 2" pitchFamily="18" charset="2"/>
              <a:buNone/>
              <a:defRPr/>
            </a:pPr>
            <a:endParaRPr lang="en-US" altLang="en-US" sz="2800" dirty="0">
              <a:latin typeface="Comic Sans MS" pitchFamily="66" charset="0"/>
            </a:endParaRPr>
          </a:p>
          <a:p>
            <a:pPr marL="342900" indent="-342900">
              <a:spcBef>
                <a:spcPct val="20000"/>
              </a:spcBef>
              <a:buClr>
                <a:srgbClr val="33CC33"/>
              </a:buClr>
              <a:buFont typeface="Wingdings 2" pitchFamily="18" charset="2"/>
              <a:buNone/>
              <a:defRPr/>
            </a:pPr>
            <a:endParaRPr lang="en-US" altLang="en-US" sz="2800" dirty="0">
              <a:latin typeface="Comic Sans MS" pitchFamily="66" charset="0"/>
            </a:endParaRPr>
          </a:p>
          <a:p>
            <a:pPr marL="342900" indent="-342900">
              <a:spcBef>
                <a:spcPct val="20000"/>
              </a:spcBef>
              <a:buFontTx/>
              <a:buChar char="•"/>
              <a:defRPr/>
            </a:pPr>
            <a:endParaRPr lang="en-US" b="0" dirty="0">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37ED2F6C-AC9F-4FD2-9A6C-EFB349C5D36E}" type="slidenum">
              <a:rPr lang="en-US"/>
              <a:pPr>
                <a:defRPr/>
              </a:pPr>
              <a:t>44</a:t>
            </a:fld>
            <a:endParaRPr lang="en-US"/>
          </a:p>
        </p:txBody>
      </p:sp>
      <p:sp>
        <p:nvSpPr>
          <p:cNvPr id="47107"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a:r>
              <a:rPr lang="en-US" altLang="en-US" sz="3400" dirty="0">
                <a:latin typeface="Comic Sans MS" pitchFamily="66" charset="0"/>
              </a:rPr>
              <a:t>Health state 424421 (0.59)</a:t>
            </a:r>
          </a:p>
        </p:txBody>
      </p:sp>
      <p:sp>
        <p:nvSpPr>
          <p:cNvPr id="47108" name="Rectangle 3"/>
          <p:cNvSpPr>
            <a:spLocks noChangeArrowheads="1"/>
          </p:cNvSpPr>
          <p:nvPr/>
        </p:nvSpPr>
        <p:spPr bwMode="auto">
          <a:xfrm>
            <a:off x="685800" y="16002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altLang="en-US" sz="2400" b="0" dirty="0">
                <a:latin typeface="Comic Sans MS" pitchFamily="66" charset="0"/>
              </a:rPr>
              <a:t>Your health limits you </a:t>
            </a:r>
            <a:r>
              <a:rPr lang="en-US" altLang="en-US" sz="2400" b="0" u="sng" dirty="0">
                <a:latin typeface="Comic Sans MS" pitchFamily="66" charset="0"/>
              </a:rPr>
              <a:t>a lot</a:t>
            </a:r>
            <a:r>
              <a:rPr lang="en-US" altLang="en-US" sz="2400" b="0" dirty="0">
                <a:latin typeface="Comic Sans MS" pitchFamily="66" charset="0"/>
              </a:rPr>
              <a:t> in moderate activities (such as moving a table, pushing a vacuum cleaner, bowling or playing golf)</a:t>
            </a:r>
          </a:p>
          <a:p>
            <a:pPr marL="342900" indent="-342900">
              <a:lnSpc>
                <a:spcPct val="90000"/>
              </a:lnSpc>
              <a:spcBef>
                <a:spcPct val="20000"/>
              </a:spcBef>
              <a:buFontTx/>
              <a:buChar char="•"/>
            </a:pPr>
            <a:r>
              <a:rPr lang="en-US" altLang="en-US" sz="2400" b="0" dirty="0">
                <a:latin typeface="Comic Sans MS" pitchFamily="66" charset="0"/>
              </a:rPr>
              <a:t>You are </a:t>
            </a:r>
            <a:r>
              <a:rPr lang="en-US" altLang="en-US" sz="2400" b="0" u="sng" dirty="0">
                <a:latin typeface="Comic Sans MS" pitchFamily="66" charset="0"/>
              </a:rPr>
              <a:t>limited in the kind of work or other activities</a:t>
            </a:r>
            <a:r>
              <a:rPr lang="en-US" altLang="en-US" sz="2400" b="0" dirty="0">
                <a:latin typeface="Comic Sans MS" pitchFamily="66" charset="0"/>
              </a:rPr>
              <a:t> as a result of your physical health</a:t>
            </a:r>
          </a:p>
          <a:p>
            <a:pPr marL="342900" indent="-342900">
              <a:lnSpc>
                <a:spcPct val="90000"/>
              </a:lnSpc>
              <a:spcBef>
                <a:spcPct val="20000"/>
              </a:spcBef>
              <a:buFontTx/>
              <a:buChar char="•"/>
            </a:pPr>
            <a:r>
              <a:rPr lang="en-US" altLang="en-US" sz="2400" b="0" dirty="0">
                <a:latin typeface="Comic Sans MS" pitchFamily="66" charset="0"/>
              </a:rPr>
              <a:t>Your health limits your social activities (like visiting friends, relatives etc.) </a:t>
            </a:r>
            <a:r>
              <a:rPr lang="en-US" altLang="en-US" sz="2400" b="0" u="sng" dirty="0">
                <a:latin typeface="Comic Sans MS" pitchFamily="66" charset="0"/>
              </a:rPr>
              <a:t>most of the time</a:t>
            </a:r>
            <a:r>
              <a:rPr lang="en-US" altLang="en-US" sz="2400" b="0" dirty="0">
                <a:latin typeface="Comic Sans MS" pitchFamily="66" charset="0"/>
              </a:rPr>
              <a:t>.</a:t>
            </a:r>
          </a:p>
          <a:p>
            <a:pPr marL="342900" indent="-342900">
              <a:lnSpc>
                <a:spcPct val="90000"/>
              </a:lnSpc>
              <a:spcBef>
                <a:spcPct val="20000"/>
              </a:spcBef>
              <a:buFontTx/>
              <a:buChar char="•"/>
            </a:pPr>
            <a:r>
              <a:rPr lang="en-US" altLang="en-US" sz="2400" b="0" dirty="0">
                <a:latin typeface="Comic Sans MS" pitchFamily="66" charset="0"/>
              </a:rPr>
              <a:t>You have pain that interferes with your normal work (both outside the home and housework) </a:t>
            </a:r>
            <a:r>
              <a:rPr lang="en-US" altLang="en-US" sz="2400" b="0" u="sng" dirty="0">
                <a:latin typeface="Comic Sans MS" pitchFamily="66" charset="0"/>
              </a:rPr>
              <a:t>moderately</a:t>
            </a:r>
          </a:p>
          <a:p>
            <a:pPr marL="342900" indent="-342900">
              <a:lnSpc>
                <a:spcPct val="90000"/>
              </a:lnSpc>
              <a:spcBef>
                <a:spcPct val="20000"/>
              </a:spcBef>
              <a:buFontTx/>
              <a:buChar char="•"/>
            </a:pPr>
            <a:r>
              <a:rPr lang="en-US" altLang="en-US" sz="2400" b="0" dirty="0">
                <a:latin typeface="Comic Sans MS" pitchFamily="66" charset="0"/>
              </a:rPr>
              <a:t>You feel tense or downhearted and low </a:t>
            </a:r>
            <a:r>
              <a:rPr lang="en-US" altLang="en-US" sz="2400" b="0" u="sng" dirty="0">
                <a:latin typeface="Comic Sans MS" pitchFamily="66" charset="0"/>
              </a:rPr>
              <a:t>a little of the</a:t>
            </a:r>
            <a:r>
              <a:rPr lang="en-US" altLang="en-US" sz="2400" b="0" dirty="0">
                <a:latin typeface="Comic Sans MS" pitchFamily="66" charset="0"/>
              </a:rPr>
              <a:t> </a:t>
            </a:r>
            <a:r>
              <a:rPr lang="en-US" altLang="en-US" sz="2400" b="0" u="sng" dirty="0">
                <a:latin typeface="Comic Sans MS" pitchFamily="66" charset="0"/>
              </a:rPr>
              <a:t>time</a:t>
            </a:r>
            <a:r>
              <a:rPr lang="en-US" altLang="en-US" sz="2400" b="0" dirty="0">
                <a:latin typeface="Comic Sans MS" pitchFamily="66" charset="0"/>
              </a:rPr>
              <a:t>.</a:t>
            </a:r>
          </a:p>
          <a:p>
            <a:pPr marL="342900" indent="-342900">
              <a:lnSpc>
                <a:spcPct val="90000"/>
              </a:lnSpc>
              <a:spcBef>
                <a:spcPct val="20000"/>
              </a:spcBef>
              <a:buFontTx/>
              <a:buChar char="•"/>
            </a:pPr>
            <a:r>
              <a:rPr lang="en-US" altLang="en-US" sz="2400" b="0" dirty="0">
                <a:latin typeface="Comic Sans MS" pitchFamily="66" charset="0"/>
              </a:rPr>
              <a:t>You have a lot of energy </a:t>
            </a:r>
            <a:r>
              <a:rPr lang="en-US" altLang="en-US" sz="2400" b="0" u="sng" dirty="0">
                <a:latin typeface="Comic Sans MS" pitchFamily="66" charset="0"/>
              </a:rPr>
              <a:t>all of the time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 y="274638"/>
            <a:ext cx="9258300" cy="1143000"/>
          </a:xfrm>
        </p:spPr>
        <p:txBody>
          <a:bodyPr/>
          <a:lstStyle/>
          <a:p>
            <a:r>
              <a:rPr lang="en-US" altLang="en-US" b="1" dirty="0" smtClean="0">
                <a:latin typeface="Comic Sans MS" pitchFamily="66" charset="0"/>
              </a:rPr>
              <a:t>Correlations Among  </a:t>
            </a:r>
            <a:br>
              <a:rPr lang="en-US" altLang="en-US" b="1" dirty="0" smtClean="0">
                <a:latin typeface="Comic Sans MS" pitchFamily="66" charset="0"/>
              </a:rPr>
            </a:br>
            <a:r>
              <a:rPr lang="en-US" altLang="en-US" b="1" dirty="0" smtClean="0">
                <a:latin typeface="Comic Sans MS" pitchFamily="66" charset="0"/>
              </a:rPr>
              <a:t>Indirect Measures</a:t>
            </a:r>
          </a:p>
        </p:txBody>
      </p:sp>
      <p:graphicFrame>
        <p:nvGraphicFramePr>
          <p:cNvPr id="4" name="Content Placeholder 3"/>
          <p:cNvGraphicFramePr>
            <a:graphicFrameLocks noGrp="1"/>
          </p:cNvGraphicFramePr>
          <p:nvPr>
            <p:ph idx="1"/>
          </p:nvPr>
        </p:nvGraphicFramePr>
        <p:xfrm>
          <a:off x="685800" y="1981200"/>
          <a:ext cx="7772400" cy="2225676"/>
        </p:xfrm>
        <a:graphic>
          <a:graphicData uri="http://schemas.openxmlformats.org/drawingml/2006/table">
            <a:tbl>
              <a:tblPr firstRow="1" bandRow="1">
                <a:tableStyleId>{5C22544A-7EE6-4342-B048-85BDC9FD1C3A}</a:tableStyleId>
              </a:tblPr>
              <a:tblGrid>
                <a:gridCol w="1295400"/>
                <a:gridCol w="1295400"/>
                <a:gridCol w="1295400"/>
                <a:gridCol w="1295400"/>
                <a:gridCol w="1295400"/>
                <a:gridCol w="1295400"/>
              </a:tblGrid>
              <a:tr h="370946">
                <a:tc>
                  <a:txBody>
                    <a:bodyPr/>
                    <a:lstStyle/>
                    <a:p>
                      <a:endParaRPr lang="en-US" sz="1800" dirty="0"/>
                    </a:p>
                  </a:txBody>
                  <a:tcPr marT="45733" marB="45733"/>
                </a:tc>
                <a:tc>
                  <a:txBody>
                    <a:bodyPr/>
                    <a:lstStyle/>
                    <a:p>
                      <a:r>
                        <a:rPr lang="en-US" sz="1800" dirty="0" smtClean="0"/>
                        <a:t>EQ-5D</a:t>
                      </a:r>
                      <a:endParaRPr lang="en-US" sz="1800" dirty="0"/>
                    </a:p>
                  </a:txBody>
                  <a:tcPr marT="45733" marB="45733"/>
                </a:tc>
                <a:tc>
                  <a:txBody>
                    <a:bodyPr/>
                    <a:lstStyle/>
                    <a:p>
                      <a:r>
                        <a:rPr lang="en-US" sz="1800" dirty="0" smtClean="0"/>
                        <a:t>HUI2</a:t>
                      </a:r>
                      <a:endParaRPr lang="en-US" sz="1800" dirty="0"/>
                    </a:p>
                  </a:txBody>
                  <a:tcPr marT="45733" marB="45733"/>
                </a:tc>
                <a:tc>
                  <a:txBody>
                    <a:bodyPr/>
                    <a:lstStyle/>
                    <a:p>
                      <a:r>
                        <a:rPr lang="en-US" sz="1800" dirty="0" smtClean="0"/>
                        <a:t>HUI3</a:t>
                      </a:r>
                      <a:endParaRPr lang="en-US" sz="1800" dirty="0"/>
                    </a:p>
                  </a:txBody>
                  <a:tcPr marT="45733" marB="45733"/>
                </a:tc>
                <a:tc>
                  <a:txBody>
                    <a:bodyPr/>
                    <a:lstStyle/>
                    <a:p>
                      <a:r>
                        <a:rPr lang="en-US" sz="1800" dirty="0" smtClean="0"/>
                        <a:t>QWB-SA</a:t>
                      </a:r>
                      <a:endParaRPr lang="en-US" sz="1800" dirty="0"/>
                    </a:p>
                  </a:txBody>
                  <a:tcPr marT="45733" marB="45733"/>
                </a:tc>
                <a:tc>
                  <a:txBody>
                    <a:bodyPr/>
                    <a:lstStyle/>
                    <a:p>
                      <a:r>
                        <a:rPr lang="en-US" sz="1800" dirty="0" smtClean="0"/>
                        <a:t>SF-6D</a:t>
                      </a:r>
                      <a:endParaRPr lang="en-US" sz="1800" dirty="0"/>
                    </a:p>
                  </a:txBody>
                  <a:tcPr marT="45733" marB="45733"/>
                </a:tc>
              </a:tr>
              <a:tr h="370946">
                <a:tc>
                  <a:txBody>
                    <a:bodyPr/>
                    <a:lstStyle/>
                    <a:p>
                      <a:r>
                        <a:rPr lang="en-US" sz="1800" dirty="0" smtClean="0"/>
                        <a:t>EQ-5D</a:t>
                      </a:r>
                      <a:endParaRPr lang="en-US" sz="1800" dirty="0"/>
                    </a:p>
                  </a:txBody>
                  <a:tcPr marT="45733" marB="45733"/>
                </a:tc>
                <a:tc>
                  <a:txBody>
                    <a:bodyPr/>
                    <a:lstStyle/>
                    <a:p>
                      <a:r>
                        <a:rPr lang="en-US" sz="1800" dirty="0" smtClean="0"/>
                        <a:t>1.00</a:t>
                      </a:r>
                      <a:endParaRPr lang="en-US" sz="1800" dirty="0"/>
                    </a:p>
                  </a:txBody>
                  <a:tcPr marT="45733" marB="45733"/>
                </a:tc>
                <a:tc>
                  <a:txBody>
                    <a:bodyPr/>
                    <a:lstStyle/>
                    <a:p>
                      <a:endParaRPr lang="en-US" sz="1800"/>
                    </a:p>
                  </a:txBody>
                  <a:tcPr marT="45733" marB="45733"/>
                </a:tc>
                <a:tc>
                  <a:txBody>
                    <a:bodyPr/>
                    <a:lstStyle/>
                    <a:p>
                      <a:endParaRPr lang="en-US" sz="1800"/>
                    </a:p>
                  </a:txBody>
                  <a:tcPr marT="45733" marB="45733"/>
                </a:tc>
                <a:tc>
                  <a:txBody>
                    <a:bodyPr/>
                    <a:lstStyle/>
                    <a:p>
                      <a:endParaRPr lang="en-US" sz="1800"/>
                    </a:p>
                  </a:txBody>
                  <a:tcPr marT="45733" marB="45733"/>
                </a:tc>
                <a:tc>
                  <a:txBody>
                    <a:bodyPr/>
                    <a:lstStyle/>
                    <a:p>
                      <a:endParaRPr lang="en-US" sz="1800"/>
                    </a:p>
                  </a:txBody>
                  <a:tcPr marT="45733" marB="45733"/>
                </a:tc>
              </a:tr>
              <a:tr h="370946">
                <a:tc>
                  <a:txBody>
                    <a:bodyPr/>
                    <a:lstStyle/>
                    <a:p>
                      <a:r>
                        <a:rPr lang="en-US" sz="1800" dirty="0" smtClean="0"/>
                        <a:t>HUI2</a:t>
                      </a:r>
                      <a:endParaRPr lang="en-US" sz="1800" dirty="0"/>
                    </a:p>
                  </a:txBody>
                  <a:tcPr marT="45733" marB="45733"/>
                </a:tc>
                <a:tc>
                  <a:txBody>
                    <a:bodyPr/>
                    <a:lstStyle/>
                    <a:p>
                      <a:r>
                        <a:rPr lang="en-US" sz="1800" dirty="0" smtClean="0"/>
                        <a:t>0.71</a:t>
                      </a:r>
                      <a:endParaRPr lang="en-US" sz="1800" dirty="0"/>
                    </a:p>
                  </a:txBody>
                  <a:tcPr marT="45733" marB="45733"/>
                </a:tc>
                <a:tc>
                  <a:txBody>
                    <a:bodyPr/>
                    <a:lstStyle/>
                    <a:p>
                      <a:r>
                        <a:rPr lang="en-US" sz="1800" dirty="0" smtClean="0"/>
                        <a:t>1.00</a:t>
                      </a:r>
                      <a:endParaRPr lang="en-US" sz="1800" dirty="0"/>
                    </a:p>
                  </a:txBody>
                  <a:tcPr marT="45733" marB="45733"/>
                </a:tc>
                <a:tc>
                  <a:txBody>
                    <a:bodyPr/>
                    <a:lstStyle/>
                    <a:p>
                      <a:endParaRPr lang="en-US" sz="1800"/>
                    </a:p>
                  </a:txBody>
                  <a:tcPr marT="45733" marB="45733"/>
                </a:tc>
                <a:tc>
                  <a:txBody>
                    <a:bodyPr/>
                    <a:lstStyle/>
                    <a:p>
                      <a:endParaRPr lang="en-US" sz="1800"/>
                    </a:p>
                  </a:txBody>
                  <a:tcPr marT="45733" marB="45733"/>
                </a:tc>
                <a:tc>
                  <a:txBody>
                    <a:bodyPr/>
                    <a:lstStyle/>
                    <a:p>
                      <a:endParaRPr lang="en-US" sz="1800"/>
                    </a:p>
                  </a:txBody>
                  <a:tcPr marT="45733" marB="45733"/>
                </a:tc>
              </a:tr>
              <a:tr h="370946">
                <a:tc>
                  <a:txBody>
                    <a:bodyPr/>
                    <a:lstStyle/>
                    <a:p>
                      <a:r>
                        <a:rPr lang="en-US" sz="1800" dirty="0" smtClean="0"/>
                        <a:t>HUI3</a:t>
                      </a:r>
                      <a:endParaRPr lang="en-US" sz="1800" dirty="0"/>
                    </a:p>
                  </a:txBody>
                  <a:tcPr marT="45733" marB="45733"/>
                </a:tc>
                <a:tc>
                  <a:txBody>
                    <a:bodyPr/>
                    <a:lstStyle/>
                    <a:p>
                      <a:r>
                        <a:rPr lang="en-US" sz="1800" dirty="0" smtClean="0"/>
                        <a:t>0.68</a:t>
                      </a:r>
                      <a:endParaRPr lang="en-US" sz="1800" dirty="0"/>
                    </a:p>
                  </a:txBody>
                  <a:tcPr marT="45733" marB="45733"/>
                </a:tc>
                <a:tc>
                  <a:txBody>
                    <a:bodyPr/>
                    <a:lstStyle/>
                    <a:p>
                      <a:r>
                        <a:rPr lang="en-US" sz="1800" dirty="0" smtClean="0"/>
                        <a:t>0.89</a:t>
                      </a:r>
                      <a:endParaRPr lang="en-US" sz="1800" dirty="0"/>
                    </a:p>
                  </a:txBody>
                  <a:tcPr marT="45733" marB="45733"/>
                </a:tc>
                <a:tc>
                  <a:txBody>
                    <a:bodyPr/>
                    <a:lstStyle/>
                    <a:p>
                      <a:r>
                        <a:rPr lang="en-US" sz="1800" dirty="0" smtClean="0"/>
                        <a:t>1.00</a:t>
                      </a:r>
                      <a:endParaRPr lang="en-US" sz="1800" dirty="0"/>
                    </a:p>
                  </a:txBody>
                  <a:tcPr marT="45733" marB="45733"/>
                </a:tc>
                <a:tc>
                  <a:txBody>
                    <a:bodyPr/>
                    <a:lstStyle/>
                    <a:p>
                      <a:endParaRPr lang="en-US" sz="1800"/>
                    </a:p>
                  </a:txBody>
                  <a:tcPr marT="45733" marB="45733"/>
                </a:tc>
                <a:tc>
                  <a:txBody>
                    <a:bodyPr/>
                    <a:lstStyle/>
                    <a:p>
                      <a:endParaRPr lang="en-US" sz="1800"/>
                    </a:p>
                  </a:txBody>
                  <a:tcPr marT="45733" marB="45733"/>
                </a:tc>
              </a:tr>
              <a:tr h="370946">
                <a:tc>
                  <a:txBody>
                    <a:bodyPr/>
                    <a:lstStyle/>
                    <a:p>
                      <a:r>
                        <a:rPr lang="en-US" sz="1800" dirty="0" smtClean="0"/>
                        <a:t>QWB</a:t>
                      </a:r>
                      <a:endParaRPr lang="en-US" sz="1800" dirty="0"/>
                    </a:p>
                  </a:txBody>
                  <a:tcPr marT="45733" marB="45733"/>
                </a:tc>
                <a:tc>
                  <a:txBody>
                    <a:bodyPr/>
                    <a:lstStyle/>
                    <a:p>
                      <a:r>
                        <a:rPr lang="en-US" sz="1800" dirty="0" smtClean="0"/>
                        <a:t>0.64</a:t>
                      </a:r>
                      <a:endParaRPr lang="en-US" sz="1800" dirty="0"/>
                    </a:p>
                  </a:txBody>
                  <a:tcPr marT="45733" marB="45733"/>
                </a:tc>
                <a:tc>
                  <a:txBody>
                    <a:bodyPr/>
                    <a:lstStyle/>
                    <a:p>
                      <a:r>
                        <a:rPr lang="en-US" sz="1800" dirty="0" smtClean="0"/>
                        <a:t>0.66</a:t>
                      </a:r>
                      <a:endParaRPr lang="en-US" sz="1800" dirty="0"/>
                    </a:p>
                  </a:txBody>
                  <a:tcPr marT="45733" marB="45733"/>
                </a:tc>
                <a:tc>
                  <a:txBody>
                    <a:bodyPr/>
                    <a:lstStyle/>
                    <a:p>
                      <a:r>
                        <a:rPr lang="en-US" sz="1800" dirty="0" smtClean="0"/>
                        <a:t>0.66</a:t>
                      </a:r>
                      <a:endParaRPr lang="en-US" sz="1800" dirty="0"/>
                    </a:p>
                  </a:txBody>
                  <a:tcPr marT="45733" marB="45733"/>
                </a:tc>
                <a:tc>
                  <a:txBody>
                    <a:bodyPr/>
                    <a:lstStyle/>
                    <a:p>
                      <a:r>
                        <a:rPr lang="en-US" sz="1800" dirty="0" smtClean="0"/>
                        <a:t>1.00</a:t>
                      </a:r>
                      <a:endParaRPr lang="en-US" sz="1800" dirty="0"/>
                    </a:p>
                  </a:txBody>
                  <a:tcPr marT="45733" marB="45733"/>
                </a:tc>
                <a:tc>
                  <a:txBody>
                    <a:bodyPr/>
                    <a:lstStyle/>
                    <a:p>
                      <a:endParaRPr lang="en-US" sz="1800"/>
                    </a:p>
                  </a:txBody>
                  <a:tcPr marT="45733" marB="45733"/>
                </a:tc>
              </a:tr>
              <a:tr h="370946">
                <a:tc>
                  <a:txBody>
                    <a:bodyPr/>
                    <a:lstStyle/>
                    <a:p>
                      <a:r>
                        <a:rPr lang="en-US" sz="1800" dirty="0" smtClean="0"/>
                        <a:t>SF-6D</a:t>
                      </a:r>
                      <a:endParaRPr lang="en-US" sz="1800" dirty="0"/>
                    </a:p>
                  </a:txBody>
                  <a:tcPr marT="45733" marB="45733"/>
                </a:tc>
                <a:tc>
                  <a:txBody>
                    <a:bodyPr/>
                    <a:lstStyle/>
                    <a:p>
                      <a:r>
                        <a:rPr lang="en-US" sz="1800" dirty="0" smtClean="0"/>
                        <a:t>0.70</a:t>
                      </a:r>
                      <a:endParaRPr lang="en-US" sz="1800" dirty="0"/>
                    </a:p>
                  </a:txBody>
                  <a:tcPr marT="45733" marB="45733"/>
                </a:tc>
                <a:tc>
                  <a:txBody>
                    <a:bodyPr/>
                    <a:lstStyle/>
                    <a:p>
                      <a:r>
                        <a:rPr lang="en-US" sz="1800" dirty="0" smtClean="0"/>
                        <a:t>0.71</a:t>
                      </a:r>
                      <a:endParaRPr lang="en-US" sz="1800" dirty="0"/>
                    </a:p>
                  </a:txBody>
                  <a:tcPr marT="45733" marB="45733"/>
                </a:tc>
                <a:tc>
                  <a:txBody>
                    <a:bodyPr/>
                    <a:lstStyle/>
                    <a:p>
                      <a:r>
                        <a:rPr lang="en-US" sz="1800" dirty="0" smtClean="0"/>
                        <a:t>0.69</a:t>
                      </a:r>
                      <a:endParaRPr lang="en-US" sz="1800" dirty="0"/>
                    </a:p>
                  </a:txBody>
                  <a:tcPr marT="45733" marB="45733"/>
                </a:tc>
                <a:tc>
                  <a:txBody>
                    <a:bodyPr/>
                    <a:lstStyle/>
                    <a:p>
                      <a:r>
                        <a:rPr lang="en-US" sz="1800" dirty="0" smtClean="0"/>
                        <a:t>0.65</a:t>
                      </a:r>
                      <a:endParaRPr lang="en-US" sz="1800" dirty="0"/>
                    </a:p>
                  </a:txBody>
                  <a:tcPr marT="45733" marB="45733"/>
                </a:tc>
                <a:tc>
                  <a:txBody>
                    <a:bodyPr/>
                    <a:lstStyle/>
                    <a:p>
                      <a:r>
                        <a:rPr lang="en-US" sz="1800" dirty="0" smtClean="0"/>
                        <a:t>1.00</a:t>
                      </a:r>
                      <a:endParaRPr lang="en-US" sz="1800" dirty="0"/>
                    </a:p>
                  </a:txBody>
                  <a:tcPr marT="45733" marB="45733"/>
                </a:tc>
              </a:tr>
            </a:tbl>
          </a:graphicData>
        </a:graphic>
      </p:graphicFrame>
      <p:sp>
        <p:nvSpPr>
          <p:cNvPr id="48182" name="Text Placeholder 4"/>
          <p:cNvSpPr>
            <a:spLocks noGrp="1"/>
          </p:cNvSpPr>
          <p:nvPr>
            <p:ph type="body" sz="half" idx="4294967295"/>
          </p:nvPr>
        </p:nvSpPr>
        <p:spPr>
          <a:xfrm>
            <a:off x="685800" y="4724400"/>
            <a:ext cx="7772400" cy="1447800"/>
          </a:xfrm>
        </p:spPr>
        <p:txBody>
          <a:bodyPr/>
          <a:lstStyle/>
          <a:p>
            <a:pPr marL="0" indent="0">
              <a:buFontTx/>
              <a:buNone/>
            </a:pPr>
            <a:r>
              <a:rPr lang="en-US" altLang="en-US" sz="1800" dirty="0" err="1" smtClean="0"/>
              <a:t>Fryback</a:t>
            </a:r>
            <a:r>
              <a:rPr lang="en-US" altLang="en-US" sz="1800" dirty="0" smtClean="0"/>
              <a:t>, D. G. et al., (2007).  US Norms for Six Generic Health-Related Quality-of-Life Indexes from the National Health Measurement Study.  Medical Care, 45, 1162- 1170.</a:t>
            </a:r>
          </a:p>
        </p:txBody>
      </p:sp>
      <p:sp>
        <p:nvSpPr>
          <p:cNvPr id="5" name="Slide Number Placeholder 4"/>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6200" y="274638"/>
            <a:ext cx="9258300" cy="1143000"/>
          </a:xfrm>
        </p:spPr>
        <p:txBody>
          <a:bodyPr/>
          <a:lstStyle/>
          <a:p>
            <a:r>
              <a:rPr lang="en-US" altLang="en-US" b="1" dirty="0" smtClean="0">
                <a:latin typeface="Comic Sans MS" pitchFamily="66" charset="0"/>
              </a:rPr>
              <a:t>Change in Indirect Preference Measures Over Time</a:t>
            </a:r>
          </a:p>
        </p:txBody>
      </p:sp>
      <p:graphicFrame>
        <p:nvGraphicFramePr>
          <p:cNvPr id="4" name="Content Placeholder 3"/>
          <p:cNvGraphicFramePr>
            <a:graphicFrameLocks noGrp="1"/>
          </p:cNvGraphicFramePr>
          <p:nvPr>
            <p:ph idx="1"/>
          </p:nvPr>
        </p:nvGraphicFramePr>
        <p:xfrm>
          <a:off x="685800" y="1752600"/>
          <a:ext cx="7772400" cy="2225676"/>
        </p:xfrm>
        <a:graphic>
          <a:graphicData uri="http://schemas.openxmlformats.org/drawingml/2006/table">
            <a:tbl>
              <a:tblPr firstRow="1" bandRow="1">
                <a:tableStyleId>{5C22544A-7EE6-4342-B048-85BDC9FD1C3A}</a:tableStyleId>
              </a:tblPr>
              <a:tblGrid>
                <a:gridCol w="2590800"/>
                <a:gridCol w="2590800"/>
                <a:gridCol w="2590800"/>
              </a:tblGrid>
              <a:tr h="370946">
                <a:tc>
                  <a:txBody>
                    <a:bodyPr/>
                    <a:lstStyle/>
                    <a:p>
                      <a:endParaRPr lang="en-US" sz="1800" dirty="0"/>
                    </a:p>
                  </a:txBody>
                  <a:tcPr marT="45733" marB="45733"/>
                </a:tc>
                <a:tc>
                  <a:txBody>
                    <a:bodyPr/>
                    <a:lstStyle/>
                    <a:p>
                      <a:r>
                        <a:rPr lang="en-US" sz="1800" dirty="0" smtClean="0"/>
                        <a:t>Cataract (1 </a:t>
                      </a:r>
                      <a:r>
                        <a:rPr lang="en-US" sz="1800" dirty="0" err="1" smtClean="0"/>
                        <a:t>mon.</a:t>
                      </a:r>
                      <a:r>
                        <a:rPr lang="en-US" sz="1800" baseline="0" dirty="0" smtClean="0"/>
                        <a:t> – B)</a:t>
                      </a:r>
                      <a:endParaRPr lang="en-US" sz="1800" dirty="0"/>
                    </a:p>
                  </a:txBody>
                  <a:tcPr marT="45733" marB="45733"/>
                </a:tc>
                <a:tc>
                  <a:txBody>
                    <a:bodyPr/>
                    <a:lstStyle/>
                    <a:p>
                      <a:r>
                        <a:rPr lang="en-US" sz="1800" dirty="0" smtClean="0"/>
                        <a:t>Heart F (6 </a:t>
                      </a:r>
                      <a:r>
                        <a:rPr lang="en-US" sz="1800" dirty="0" err="1" smtClean="0"/>
                        <a:t>mons</a:t>
                      </a:r>
                      <a:r>
                        <a:rPr lang="en-US" sz="1800" dirty="0" smtClean="0"/>
                        <a:t>. – B)</a:t>
                      </a:r>
                      <a:endParaRPr lang="en-US" sz="1800" dirty="0"/>
                    </a:p>
                  </a:txBody>
                  <a:tcPr marT="45733" marB="45733"/>
                </a:tc>
              </a:tr>
              <a:tr h="370946">
                <a:tc>
                  <a:txBody>
                    <a:bodyPr/>
                    <a:lstStyle/>
                    <a:p>
                      <a:r>
                        <a:rPr lang="en-US" sz="1800" dirty="0" smtClean="0"/>
                        <a:t>HUI3</a:t>
                      </a:r>
                      <a:endParaRPr lang="en-US" sz="1800" dirty="0"/>
                    </a:p>
                  </a:txBody>
                  <a:tcPr marT="45733" marB="45733"/>
                </a:tc>
                <a:tc>
                  <a:txBody>
                    <a:bodyPr/>
                    <a:lstStyle/>
                    <a:p>
                      <a:pPr algn="ctr"/>
                      <a:r>
                        <a:rPr lang="en-US" sz="1800" dirty="0" smtClean="0"/>
                        <a:t>0.05</a:t>
                      </a:r>
                      <a:endParaRPr lang="en-US" sz="1800" dirty="0"/>
                    </a:p>
                  </a:txBody>
                  <a:tcPr marT="45733" marB="45733"/>
                </a:tc>
                <a:tc>
                  <a:txBody>
                    <a:bodyPr/>
                    <a:lstStyle/>
                    <a:p>
                      <a:pPr algn="ctr"/>
                      <a:r>
                        <a:rPr lang="en-US" sz="1800" dirty="0" smtClean="0"/>
                        <a:t>0.02</a:t>
                      </a:r>
                      <a:endParaRPr lang="en-US" sz="1800" dirty="0"/>
                    </a:p>
                  </a:txBody>
                  <a:tcPr marT="45733" marB="45733"/>
                </a:tc>
              </a:tr>
              <a:tr h="370946">
                <a:tc>
                  <a:txBody>
                    <a:bodyPr/>
                    <a:lstStyle/>
                    <a:p>
                      <a:r>
                        <a:rPr lang="en-US" sz="1800" dirty="0" smtClean="0"/>
                        <a:t>HUI2</a:t>
                      </a:r>
                      <a:endParaRPr lang="en-US" sz="1800" dirty="0"/>
                    </a:p>
                  </a:txBody>
                  <a:tcPr marT="45733" marB="45733"/>
                </a:tc>
                <a:tc>
                  <a:txBody>
                    <a:bodyPr/>
                    <a:lstStyle/>
                    <a:p>
                      <a:pPr algn="ctr"/>
                      <a:r>
                        <a:rPr lang="en-US" sz="1800" dirty="0" smtClean="0"/>
                        <a:t>0.03</a:t>
                      </a:r>
                      <a:endParaRPr lang="en-US" sz="1800" dirty="0"/>
                    </a:p>
                  </a:txBody>
                  <a:tcPr marT="45733" marB="45733"/>
                </a:tc>
                <a:tc>
                  <a:txBody>
                    <a:bodyPr/>
                    <a:lstStyle/>
                    <a:p>
                      <a:pPr algn="ctr"/>
                      <a:r>
                        <a:rPr lang="en-US" sz="1800" dirty="0" smtClean="0"/>
                        <a:t>0.00</a:t>
                      </a:r>
                      <a:endParaRPr lang="en-US" sz="1800" dirty="0"/>
                    </a:p>
                  </a:txBody>
                  <a:tcPr marT="45733" marB="45733"/>
                </a:tc>
              </a:tr>
              <a:tr h="370946">
                <a:tc>
                  <a:txBody>
                    <a:bodyPr/>
                    <a:lstStyle/>
                    <a:p>
                      <a:r>
                        <a:rPr lang="en-US" sz="1800" dirty="0" smtClean="0"/>
                        <a:t>QWB-SA</a:t>
                      </a:r>
                      <a:endParaRPr lang="en-US" sz="1800" dirty="0"/>
                    </a:p>
                  </a:txBody>
                  <a:tcPr marT="45733" marB="45733"/>
                </a:tc>
                <a:tc>
                  <a:txBody>
                    <a:bodyPr/>
                    <a:lstStyle/>
                    <a:p>
                      <a:pPr algn="ctr"/>
                      <a:r>
                        <a:rPr lang="en-US" sz="1800" dirty="0" smtClean="0"/>
                        <a:t>0.02</a:t>
                      </a:r>
                      <a:endParaRPr lang="en-US" sz="1800" dirty="0"/>
                    </a:p>
                  </a:txBody>
                  <a:tcPr marT="45733" marB="45733"/>
                </a:tc>
                <a:tc>
                  <a:txBody>
                    <a:bodyPr/>
                    <a:lstStyle/>
                    <a:p>
                      <a:pPr algn="ctr"/>
                      <a:r>
                        <a:rPr lang="en-US" sz="1800" dirty="0" smtClean="0"/>
                        <a:t>0.03</a:t>
                      </a:r>
                      <a:endParaRPr lang="en-US" sz="1800" dirty="0"/>
                    </a:p>
                  </a:txBody>
                  <a:tcPr marT="45733" marB="45733"/>
                </a:tc>
              </a:tr>
              <a:tr h="370946">
                <a:tc>
                  <a:txBody>
                    <a:bodyPr/>
                    <a:lstStyle/>
                    <a:p>
                      <a:r>
                        <a:rPr lang="en-US" sz="1800" dirty="0" smtClean="0"/>
                        <a:t>EQ-5D</a:t>
                      </a:r>
                      <a:endParaRPr lang="en-US" sz="1800" dirty="0"/>
                    </a:p>
                  </a:txBody>
                  <a:tcPr marT="45733" marB="45733"/>
                </a:tc>
                <a:tc>
                  <a:txBody>
                    <a:bodyPr/>
                    <a:lstStyle/>
                    <a:p>
                      <a:pPr algn="ctr"/>
                      <a:r>
                        <a:rPr lang="en-US" sz="1800" dirty="0" smtClean="0"/>
                        <a:t>0.02</a:t>
                      </a:r>
                      <a:endParaRPr lang="en-US" sz="1800" dirty="0"/>
                    </a:p>
                  </a:txBody>
                  <a:tcPr marT="45733" marB="45733"/>
                </a:tc>
                <a:tc>
                  <a:txBody>
                    <a:bodyPr/>
                    <a:lstStyle/>
                    <a:p>
                      <a:pPr algn="ctr"/>
                      <a:r>
                        <a:rPr lang="en-US" sz="1800" dirty="0" smtClean="0"/>
                        <a:t>0.00</a:t>
                      </a:r>
                      <a:endParaRPr lang="en-US" sz="1800" dirty="0"/>
                    </a:p>
                  </a:txBody>
                  <a:tcPr marT="45733" marB="45733"/>
                </a:tc>
              </a:tr>
              <a:tr h="370946">
                <a:tc>
                  <a:txBody>
                    <a:bodyPr/>
                    <a:lstStyle/>
                    <a:p>
                      <a:r>
                        <a:rPr lang="en-US" sz="1800" dirty="0" smtClean="0"/>
                        <a:t>SF-6D</a:t>
                      </a:r>
                      <a:endParaRPr lang="en-US" sz="1800" dirty="0"/>
                    </a:p>
                  </a:txBody>
                  <a:tcPr marT="45733" marB="45733"/>
                </a:tc>
                <a:tc>
                  <a:txBody>
                    <a:bodyPr/>
                    <a:lstStyle/>
                    <a:p>
                      <a:pPr algn="ctr"/>
                      <a:r>
                        <a:rPr lang="en-US" sz="1800" dirty="0" smtClean="0"/>
                        <a:t>0.00</a:t>
                      </a:r>
                      <a:endParaRPr lang="en-US" sz="1800" dirty="0"/>
                    </a:p>
                  </a:txBody>
                  <a:tcPr marT="45733" marB="45733"/>
                </a:tc>
                <a:tc>
                  <a:txBody>
                    <a:bodyPr/>
                    <a:lstStyle/>
                    <a:p>
                      <a:pPr algn="ctr"/>
                      <a:r>
                        <a:rPr lang="en-US" sz="1800" dirty="0" smtClean="0"/>
                        <a:t>0.01</a:t>
                      </a:r>
                      <a:endParaRPr lang="en-US" sz="1800" dirty="0"/>
                    </a:p>
                  </a:txBody>
                  <a:tcPr marT="45733" marB="45733"/>
                </a:tc>
              </a:tr>
            </a:tbl>
          </a:graphicData>
        </a:graphic>
      </p:graphicFrame>
      <p:sp>
        <p:nvSpPr>
          <p:cNvPr id="49185" name="TextBox 4"/>
          <p:cNvSpPr txBox="1">
            <a:spLocks noChangeArrowheads="1"/>
          </p:cNvSpPr>
          <p:nvPr/>
        </p:nvSpPr>
        <p:spPr bwMode="auto">
          <a:xfrm>
            <a:off x="762000" y="4267200"/>
            <a:ext cx="7543800" cy="2586038"/>
          </a:xfrm>
          <a:prstGeom prst="rect">
            <a:avLst/>
          </a:prstGeom>
          <a:noFill/>
          <a:ln w="9525">
            <a:noFill/>
            <a:miter lim="800000"/>
            <a:headEnd/>
            <a:tailEnd/>
          </a:ln>
        </p:spPr>
        <p:txBody>
          <a:bodyPr>
            <a:spAutoFit/>
          </a:bodyPr>
          <a:lstStyle/>
          <a:p>
            <a:r>
              <a:rPr lang="en-US" altLang="en-US" sz="1800" b="0" dirty="0">
                <a:latin typeface="Arial" pitchFamily="34" charset="0"/>
                <a:ea typeface="MS PGothic" pitchFamily="34" charset="-128"/>
              </a:rPr>
              <a:t>Kaplan, R. M. et al.  (2011).  Five preference-based indexes in cataract and heart failure patients were not equally responsive to change.  J Clinical Epidemiology, 64, 497-506.</a:t>
            </a:r>
          </a:p>
          <a:p>
            <a:endParaRPr lang="en-US" altLang="en-US" sz="1800" b="0" dirty="0">
              <a:latin typeface="Arial" pitchFamily="34" charset="0"/>
              <a:ea typeface="MS PGothic" pitchFamily="34" charset="-128"/>
            </a:endParaRPr>
          </a:p>
          <a:p>
            <a:r>
              <a:rPr lang="en-US" altLang="en-US" sz="1800" b="0" dirty="0">
                <a:latin typeface="Arial" pitchFamily="34" charset="0"/>
                <a:ea typeface="MS PGothic" pitchFamily="34" charset="-128"/>
              </a:rPr>
              <a:t>ICC for change was 0.16 for cataract and 0.07 for heart failure.</a:t>
            </a:r>
          </a:p>
          <a:p>
            <a:r>
              <a:rPr lang="en-US" altLang="en-US" sz="1800" b="0" dirty="0">
                <a:latin typeface="Arial" pitchFamily="34" charset="0"/>
                <a:ea typeface="MS PGothic" pitchFamily="34" charset="-128"/>
              </a:rPr>
              <a:t>Feeny, D. et al. (2011).  Agreement about identifying patients who change over time: Cautionary results in cataract and heart failure patients.  </a:t>
            </a:r>
            <a:r>
              <a:rPr lang="en-US" altLang="en-US" sz="1800" b="0" u="sng" dirty="0">
                <a:latin typeface="Arial" pitchFamily="34" charset="0"/>
                <a:ea typeface="MS PGothic" pitchFamily="34" charset="-128"/>
              </a:rPr>
              <a:t>Medical Decision Making</a:t>
            </a:r>
            <a:r>
              <a:rPr lang="en-US" altLang="en-US" sz="1800" b="0" dirty="0">
                <a:latin typeface="Arial" pitchFamily="34" charset="0"/>
                <a:ea typeface="MS PGothic" pitchFamily="34" charset="-128"/>
              </a:rPr>
              <a:t>, 32 (2), 273-286.</a:t>
            </a:r>
          </a:p>
          <a:p>
            <a:endParaRPr lang="en-US" altLang="en-US" sz="1800" dirty="0">
              <a:latin typeface="Arial" pitchFamily="34" charset="0"/>
              <a:ea typeface="MS PGothic" pitchFamily="34" charset="-128"/>
            </a:endParaRPr>
          </a:p>
        </p:txBody>
      </p:sp>
      <p:sp>
        <p:nvSpPr>
          <p:cNvPr id="5" name="Slide Number Placeholder 4"/>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274638"/>
            <a:ext cx="9258300" cy="1143000"/>
          </a:xfrm>
        </p:spPr>
        <p:txBody>
          <a:bodyPr/>
          <a:lstStyle/>
          <a:p>
            <a:r>
              <a:rPr lang="en-US" altLang="en-US" b="1" dirty="0" smtClean="0">
                <a:latin typeface="Comic Sans MS" pitchFamily="66" charset="0"/>
              </a:rPr>
              <a:t>Break #1</a:t>
            </a:r>
          </a:p>
        </p:txBody>
      </p:sp>
      <p:sp>
        <p:nvSpPr>
          <p:cNvPr id="4" name="Slide Number Placeholder 3"/>
          <p:cNvSpPr>
            <a:spLocks noGrp="1"/>
          </p:cNvSpPr>
          <p:nvPr>
            <p:ph type="sldNum" sz="quarter" idx="12"/>
          </p:nvPr>
        </p:nvSpPr>
        <p:spPr>
          <a:xfrm>
            <a:off x="6553200" y="6245225"/>
            <a:ext cx="2400300" cy="476250"/>
          </a:xfrm>
        </p:spPr>
        <p:txBody>
          <a:bodyPr/>
          <a:lstStyle/>
          <a:p>
            <a:pPr>
              <a:defRPr/>
            </a:pPr>
            <a:fld id="{1ECDD341-C20D-4351-B4A8-350A8F594251}" type="slidenum">
              <a:rPr lang="en-US" smtClean="0"/>
              <a:pPr>
                <a:defRPr/>
              </a:pPr>
              <a:t>47</a:t>
            </a:fld>
            <a:endParaRPr lang="en-US" dirty="0"/>
          </a:p>
        </p:txBody>
      </p:sp>
      <p:pic>
        <p:nvPicPr>
          <p:cNvPr id="50180" name="Picture 2" descr="C:\Users\Ron\AppData\Local\Microsoft\Windows\INetCache\IE\36P2G439\MP900431190[1].jpg"/>
          <p:cNvPicPr>
            <a:picLocks noGrp="1" noChangeAspect="1" noChangeArrowheads="1"/>
          </p:cNvPicPr>
          <p:nvPr>
            <p:ph idx="1"/>
          </p:nvPr>
        </p:nvPicPr>
        <p:blipFill>
          <a:blip r:embed="rId2" cstate="print"/>
          <a:srcRect/>
          <a:stretch>
            <a:fillRect/>
          </a:stretch>
        </p:blipFill>
        <p:spPr>
          <a:xfrm>
            <a:off x="2514600" y="1600200"/>
            <a:ext cx="4525963" cy="4525963"/>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705600" y="6381750"/>
            <a:ext cx="2400300" cy="476250"/>
          </a:xfrm>
        </p:spPr>
        <p:txBody>
          <a:bodyPr/>
          <a:lstStyle/>
          <a:p>
            <a:pPr>
              <a:defRPr/>
            </a:pPr>
            <a:fld id="{026C245A-028A-48CE-B930-ED3A4B40AF6C}" type="slidenum">
              <a:rPr lang="en-US"/>
              <a:pPr>
                <a:defRPr/>
              </a:pPr>
              <a:t>48</a:t>
            </a:fld>
            <a:endParaRPr lang="en-US" dirty="0"/>
          </a:p>
        </p:txBody>
      </p:sp>
      <p:sp>
        <p:nvSpPr>
          <p:cNvPr id="51203" name="Title 2"/>
          <p:cNvSpPr>
            <a:spLocks noGrp="1"/>
          </p:cNvSpPr>
          <p:nvPr>
            <p:ph type="title"/>
          </p:nvPr>
        </p:nvSpPr>
        <p:spPr>
          <a:xfrm>
            <a:off x="0" y="274638"/>
            <a:ext cx="9258300" cy="1143000"/>
          </a:xfrm>
        </p:spPr>
        <p:txBody>
          <a:bodyPr/>
          <a:lstStyle/>
          <a:p>
            <a:r>
              <a:rPr lang="en-US" altLang="en-US" sz="4000" b="1" dirty="0" smtClean="0">
                <a:latin typeface="Comic Sans MS" pitchFamily="66" charset="0"/>
              </a:rPr>
              <a:t>Development and Evaluation of Patient-reported Outcomes</a:t>
            </a:r>
          </a:p>
        </p:txBody>
      </p:sp>
      <p:sp>
        <p:nvSpPr>
          <p:cNvPr id="4" name="Content Placeholder 3"/>
          <p:cNvSpPr>
            <a:spLocks noGrp="1"/>
          </p:cNvSpPr>
          <p:nvPr>
            <p:ph sz="half" idx="1"/>
          </p:nvPr>
        </p:nvSpPr>
        <p:spPr>
          <a:xfrm>
            <a:off x="514351" y="1600201"/>
            <a:ext cx="2609850" cy="1600200"/>
          </a:xfrm>
        </p:spPr>
        <p:txBody>
          <a:bodyPr/>
          <a:lstStyle/>
          <a:p>
            <a:pPr>
              <a:defRPr/>
            </a:pPr>
            <a:endParaRPr lang="en-US" dirty="0" smtClean="0">
              <a:latin typeface="Comic Sans MS" pitchFamily="66" charset="0"/>
            </a:endParaRPr>
          </a:p>
          <a:p>
            <a:pPr marL="0" indent="0">
              <a:buFontTx/>
              <a:buNone/>
              <a:defRPr/>
            </a:pPr>
            <a:r>
              <a:rPr lang="en-US" dirty="0" smtClean="0">
                <a:latin typeface="Comic Sans MS" pitchFamily="66" charset="0"/>
              </a:rPr>
              <a:t>9:45-10:45am</a:t>
            </a:r>
            <a:endParaRPr lang="en-US" dirty="0">
              <a:latin typeface="Comic Sans MS" pitchFamily="66" charset="0"/>
            </a:endParaRPr>
          </a:p>
        </p:txBody>
      </p:sp>
      <p:pic>
        <p:nvPicPr>
          <p:cNvPr id="148482" name="Picture 2"/>
          <p:cNvPicPr>
            <a:picLocks noChangeAspect="1" noChangeArrowheads="1"/>
          </p:cNvPicPr>
          <p:nvPr/>
        </p:nvPicPr>
        <p:blipFill>
          <a:blip r:embed="rId2" cstate="print"/>
          <a:srcRect/>
          <a:stretch>
            <a:fillRect/>
          </a:stretch>
        </p:blipFill>
        <p:spPr bwMode="auto">
          <a:xfrm>
            <a:off x="3048000" y="1676400"/>
            <a:ext cx="5410200" cy="48768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8EA33D00-2C89-4F2A-82A0-D3298AE17119}" type="slidenum">
              <a:rPr lang="en-US"/>
              <a:pPr>
                <a:defRPr/>
              </a:pPr>
              <a:t>49</a:t>
            </a:fld>
            <a:endParaRPr lang="en-US" dirty="0"/>
          </a:p>
        </p:txBody>
      </p:sp>
      <p:sp>
        <p:nvSpPr>
          <p:cNvPr id="52227" name="Rectangle 2"/>
          <p:cNvSpPr>
            <a:spLocks noGrp="1" noChangeArrowheads="1"/>
          </p:cNvSpPr>
          <p:nvPr>
            <p:ph type="title"/>
          </p:nvPr>
        </p:nvSpPr>
        <p:spPr>
          <a:xfrm>
            <a:off x="457200" y="609600"/>
            <a:ext cx="8229600" cy="1143000"/>
          </a:xfrm>
        </p:spPr>
        <p:txBody>
          <a:bodyPr/>
          <a:lstStyle/>
          <a:p>
            <a:pPr eaLnBrk="1" hangingPunct="1"/>
            <a:r>
              <a:rPr lang="en-US" altLang="en-US" sz="4000" b="1" dirty="0" smtClean="0">
                <a:latin typeface="Comic Sans MS" pitchFamily="66" charset="0"/>
              </a:rPr>
              <a:t>End goal is measure that is “Psychometrically Sound”</a:t>
            </a:r>
            <a:br>
              <a:rPr lang="en-US" altLang="en-US" sz="4000" b="1" dirty="0" smtClean="0">
                <a:latin typeface="Comic Sans MS" pitchFamily="66" charset="0"/>
              </a:rPr>
            </a:br>
            <a:endParaRPr lang="en-US" altLang="en-US" sz="4000" b="1" dirty="0" smtClean="0">
              <a:latin typeface="Comic Sans MS" pitchFamily="66" charset="0"/>
            </a:endParaRPr>
          </a:p>
        </p:txBody>
      </p:sp>
      <p:sp>
        <p:nvSpPr>
          <p:cNvPr id="52228" name="Rectangle 3"/>
          <p:cNvSpPr>
            <a:spLocks noGrp="1" noChangeArrowheads="1"/>
          </p:cNvSpPr>
          <p:nvPr>
            <p:ph type="body" idx="1"/>
          </p:nvPr>
        </p:nvSpPr>
        <p:spPr>
          <a:xfrm>
            <a:off x="514350" y="1600200"/>
            <a:ext cx="8020050" cy="4525963"/>
          </a:xfrm>
        </p:spPr>
        <p:txBody>
          <a:bodyPr/>
          <a:lstStyle/>
          <a:p>
            <a:pPr eaLnBrk="1" hangingPunct="1">
              <a:lnSpc>
                <a:spcPct val="80000"/>
              </a:lnSpc>
            </a:pPr>
            <a:endParaRPr lang="en-US" altLang="en-US" sz="2800" dirty="0" smtClean="0"/>
          </a:p>
          <a:p>
            <a:pPr eaLnBrk="1" hangingPunct="1">
              <a:lnSpc>
                <a:spcPct val="80000"/>
              </a:lnSpc>
            </a:pPr>
            <a:r>
              <a:rPr lang="en-US" altLang="en-US" sz="2800" dirty="0" smtClean="0"/>
              <a:t>Same people get same scores</a:t>
            </a:r>
          </a:p>
          <a:p>
            <a:pPr eaLnBrk="1" hangingPunct="1">
              <a:lnSpc>
                <a:spcPct val="80000"/>
              </a:lnSpc>
            </a:pPr>
            <a:endParaRPr lang="en-US" altLang="en-US" sz="2800" dirty="0" smtClean="0"/>
          </a:p>
          <a:p>
            <a:pPr eaLnBrk="1" hangingPunct="1">
              <a:lnSpc>
                <a:spcPct val="80000"/>
              </a:lnSpc>
            </a:pPr>
            <a:r>
              <a:rPr lang="en-US" altLang="en-US" sz="2800" dirty="0" smtClean="0"/>
              <a:t>Different people get different scores and differ in the way you expect</a:t>
            </a:r>
          </a:p>
          <a:p>
            <a:pPr eaLnBrk="1" hangingPunct="1">
              <a:lnSpc>
                <a:spcPct val="80000"/>
              </a:lnSpc>
            </a:pPr>
            <a:endParaRPr lang="en-US" altLang="en-US" sz="2800" dirty="0" smtClean="0"/>
          </a:p>
          <a:p>
            <a:pPr eaLnBrk="1" hangingPunct="1">
              <a:lnSpc>
                <a:spcPct val="80000"/>
              </a:lnSpc>
            </a:pPr>
            <a:r>
              <a:rPr lang="en-US" altLang="en-US" sz="2800" dirty="0" smtClean="0"/>
              <a:t>Measure works the same way for different groups (age, gender, race/ethnicity)</a:t>
            </a:r>
          </a:p>
          <a:p>
            <a:pPr eaLnBrk="1" hangingPunct="1">
              <a:lnSpc>
                <a:spcPct val="80000"/>
              </a:lnSpc>
            </a:pPr>
            <a:endParaRPr lang="en-US" altLang="en-US" sz="2800" dirty="0" smtClean="0"/>
          </a:p>
          <a:p>
            <a:pPr eaLnBrk="1" hangingPunct="1">
              <a:lnSpc>
                <a:spcPct val="80000"/>
              </a:lnSpc>
            </a:pPr>
            <a:r>
              <a:rPr lang="en-US" altLang="en-US" sz="2800" dirty="0" smtClean="0"/>
              <a:t>Measure is practical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lIns="92075" tIns="46038" rIns="92075" bIns="46038"/>
          <a:lstStyle/>
          <a:p>
            <a:pPr eaLnBrk="1" hangingPunct="1"/>
            <a:r>
              <a:rPr lang="en-US" altLang="en-US" sz="3600" b="1" dirty="0" smtClean="0">
                <a:latin typeface="Comic Sans MS" pitchFamily="66" charset="0"/>
              </a:rPr>
              <a:t>Health Outcomes Measures </a:t>
            </a:r>
          </a:p>
        </p:txBody>
      </p:sp>
      <p:sp>
        <p:nvSpPr>
          <p:cNvPr id="7171" name="Rectangle 3"/>
          <p:cNvSpPr>
            <a:spLocks noGrp="1" noChangeArrowheads="1"/>
          </p:cNvSpPr>
          <p:nvPr>
            <p:ph type="body" idx="1"/>
          </p:nvPr>
        </p:nvSpPr>
        <p:spPr>
          <a:xfrm>
            <a:off x="955675" y="1981200"/>
            <a:ext cx="7772400" cy="4114800"/>
          </a:xfrm>
        </p:spPr>
        <p:txBody>
          <a:bodyPr lIns="92075" tIns="46038" rIns="92075" bIns="46038"/>
          <a:lstStyle/>
          <a:p>
            <a:pPr eaLnBrk="1" hangingPunct="1">
              <a:lnSpc>
                <a:spcPct val="90000"/>
              </a:lnSpc>
            </a:pPr>
            <a:r>
              <a:rPr lang="en-US" altLang="en-US" sz="3000" dirty="0" smtClean="0"/>
              <a:t>Traditional clinical endpoints</a:t>
            </a:r>
          </a:p>
          <a:p>
            <a:pPr lvl="1" eaLnBrk="1" hangingPunct="1">
              <a:lnSpc>
                <a:spcPct val="90000"/>
              </a:lnSpc>
              <a:spcAft>
                <a:spcPct val="30000"/>
              </a:spcAft>
            </a:pPr>
            <a:r>
              <a:rPr lang="en-US" altLang="en-US" sz="3000" dirty="0" smtClean="0"/>
              <a:t>Survival</a:t>
            </a:r>
          </a:p>
          <a:p>
            <a:pPr lvl="1" eaLnBrk="1" hangingPunct="1">
              <a:lnSpc>
                <a:spcPct val="90000"/>
              </a:lnSpc>
              <a:spcAft>
                <a:spcPct val="30000"/>
              </a:spcAft>
            </a:pPr>
            <a:r>
              <a:rPr lang="en-US" altLang="en-US" sz="3000" dirty="0" smtClean="0"/>
              <a:t>Clinical/biological indicators</a:t>
            </a:r>
          </a:p>
          <a:p>
            <a:pPr marL="1085850" lvl="2" eaLnBrk="1" hangingPunct="1">
              <a:lnSpc>
                <a:spcPct val="90000"/>
              </a:lnSpc>
            </a:pPr>
            <a:r>
              <a:rPr lang="en-US" altLang="en-US" sz="3000" dirty="0" smtClean="0"/>
              <a:t>Rheumatoid factor</a:t>
            </a:r>
          </a:p>
          <a:p>
            <a:pPr marL="1085850" lvl="2" eaLnBrk="1" hangingPunct="1">
              <a:lnSpc>
                <a:spcPct val="90000"/>
              </a:lnSpc>
            </a:pPr>
            <a:r>
              <a:rPr lang="en-US" altLang="en-US" sz="3000" dirty="0" smtClean="0"/>
              <a:t>Blood pressure</a:t>
            </a:r>
          </a:p>
          <a:p>
            <a:pPr marL="1085850" lvl="2" eaLnBrk="1" hangingPunct="1">
              <a:lnSpc>
                <a:spcPct val="90000"/>
              </a:lnSpc>
            </a:pPr>
            <a:r>
              <a:rPr lang="en-US" altLang="en-US" sz="3000" dirty="0" err="1" smtClean="0"/>
              <a:t>Hematocrit</a:t>
            </a:r>
            <a:endParaRPr lang="en-US" altLang="en-US" sz="3000" dirty="0" smtClean="0"/>
          </a:p>
          <a:p>
            <a:pPr eaLnBrk="1" hangingPunct="1">
              <a:lnSpc>
                <a:spcPct val="80000"/>
              </a:lnSpc>
              <a:spcAft>
                <a:spcPct val="30000"/>
              </a:spcAft>
            </a:pPr>
            <a:endParaRPr lang="en-US" altLang="en-US" sz="3000" dirty="0" smtClean="0"/>
          </a:p>
          <a:p>
            <a:pPr eaLnBrk="1" hangingPunct="1">
              <a:lnSpc>
                <a:spcPct val="80000"/>
              </a:lnSpc>
              <a:spcAft>
                <a:spcPct val="30000"/>
              </a:spcAft>
            </a:pPr>
            <a:r>
              <a:rPr lang="en-US" altLang="en-US" sz="3000" dirty="0" smtClean="0"/>
              <a:t>Patient-Reported Outcomes </a:t>
            </a:r>
          </a:p>
          <a:p>
            <a:pPr eaLnBrk="1" hangingPunct="1">
              <a:lnSpc>
                <a:spcPct val="80000"/>
              </a:lnSpc>
              <a:buFontTx/>
              <a:buNone/>
            </a:pPr>
            <a:r>
              <a:rPr lang="en-US" altLang="en-US" sz="3000" dirty="0" smtClean="0"/>
              <a:t>   </a:t>
            </a:r>
          </a:p>
        </p:txBody>
      </p:sp>
      <p:sp>
        <p:nvSpPr>
          <p:cNvPr id="12293" name="Slide Number Placeholder 3"/>
          <p:cNvSpPr>
            <a:spLocks noGrp="1"/>
          </p:cNvSpPr>
          <p:nvPr>
            <p:ph type="sldNum" sz="quarter" idx="12"/>
          </p:nvPr>
        </p:nvSpPr>
        <p:spPr>
          <a:xfrm>
            <a:off x="7372350" y="6245225"/>
            <a:ext cx="14668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F094EDC5-9C38-4499-81F7-6245096719ED}" type="slidenum">
              <a:rPr lang="en-US" sz="1400">
                <a:latin typeface="Times New Roman" panose="02020603050405020304" pitchFamily="18" charset="0"/>
              </a:rPr>
              <a:pPr>
                <a:spcBef>
                  <a:spcPct val="0"/>
                </a:spcBef>
                <a:buFontTx/>
                <a:buNone/>
                <a:defRPr/>
              </a:pPr>
              <a:t>5</a:t>
            </a:fld>
            <a:endParaRPr lang="en-US" sz="1400">
              <a:latin typeface="Times New Roman" panose="02020603050405020304" pitchFamily="18" charset="0"/>
            </a:endParaRPr>
          </a:p>
        </p:txBody>
      </p:sp>
      <p:sp>
        <p:nvSpPr>
          <p:cNvPr id="6" name="AutoShape 4"/>
          <p:cNvSpPr>
            <a:spLocks noChangeArrowheads="1"/>
          </p:cNvSpPr>
          <p:nvPr/>
        </p:nvSpPr>
        <p:spPr bwMode="auto">
          <a:xfrm>
            <a:off x="241300" y="5867400"/>
            <a:ext cx="596900" cy="457200"/>
          </a:xfrm>
          <a:prstGeom prst="rightArrow">
            <a:avLst>
              <a:gd name="adj1" fmla="val 50000"/>
              <a:gd name="adj2" fmla="val 65284"/>
            </a:avLst>
          </a:prstGeom>
          <a:gradFill rotWithShape="0">
            <a:gsLst>
              <a:gs pos="0">
                <a:srgbClr val="005E00"/>
              </a:gs>
              <a:gs pos="100000">
                <a:srgbClr val="00CC00"/>
              </a:gs>
            </a:gsLst>
            <a:lin ang="0" scaled="1"/>
          </a:gradFill>
          <a:ln w="12700">
            <a:solidFill>
              <a:schemeClr val="tx1"/>
            </a:solidFill>
            <a:miter lim="800000"/>
            <a:headEnd/>
            <a:tailEnd/>
          </a:ln>
        </p:spPr>
        <p:txBody>
          <a:bodyPr wrap="none" anchor="ctr"/>
          <a:lstStyle/>
          <a:p>
            <a:endParaRPr lang="en-US" alt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Grp="1" noChangeArrowheads="1"/>
          </p:cNvSpPr>
          <p:nvPr>
            <p:ph type="title"/>
          </p:nvPr>
        </p:nvSpPr>
        <p:spPr>
          <a:xfrm>
            <a:off x="-38100" y="274638"/>
            <a:ext cx="9258300" cy="1143000"/>
          </a:xfrm>
        </p:spPr>
        <p:txBody>
          <a:bodyPr/>
          <a:lstStyle/>
          <a:p>
            <a:r>
              <a:rPr lang="en-US" altLang="en-US" b="1" dirty="0" smtClean="0">
                <a:latin typeface="Comic Sans MS" pitchFamily="66" charset="0"/>
              </a:rPr>
              <a:t>Measurement Steps</a:t>
            </a:r>
          </a:p>
        </p:txBody>
      </p:sp>
      <p:sp>
        <p:nvSpPr>
          <p:cNvPr id="53252" name="Rectangle 7"/>
          <p:cNvSpPr>
            <a:spLocks noGrp="1" noChangeArrowheads="1"/>
          </p:cNvSpPr>
          <p:nvPr>
            <p:ph type="body" idx="1"/>
          </p:nvPr>
        </p:nvSpPr>
        <p:spPr/>
        <p:txBody>
          <a:bodyPr/>
          <a:lstStyle/>
          <a:p>
            <a:r>
              <a:rPr lang="en-US" altLang="en-US" smtClean="0"/>
              <a:t>Review literature</a:t>
            </a:r>
          </a:p>
          <a:p>
            <a:r>
              <a:rPr lang="en-US" altLang="en-US" smtClean="0"/>
              <a:t>Focus groups</a:t>
            </a:r>
          </a:p>
          <a:p>
            <a:pPr lvl="1"/>
            <a:r>
              <a:rPr lang="en-US" altLang="en-US" smtClean="0"/>
              <a:t>Define constructs and draft items</a:t>
            </a:r>
          </a:p>
          <a:p>
            <a:r>
              <a:rPr lang="en-US" altLang="en-US" smtClean="0"/>
              <a:t>Pretest (cognitive interviews)</a:t>
            </a:r>
          </a:p>
          <a:p>
            <a:pPr lvl="1"/>
            <a:r>
              <a:rPr lang="en-US" altLang="en-US" smtClean="0"/>
              <a:t>Revise items</a:t>
            </a:r>
          </a:p>
          <a:p>
            <a:r>
              <a:rPr lang="en-US" altLang="en-US" smtClean="0"/>
              <a:t>Field test</a:t>
            </a:r>
          </a:p>
          <a:p>
            <a:pPr lvl="1"/>
            <a:r>
              <a:rPr lang="en-US" altLang="en-US" smtClean="0"/>
              <a:t>Analyze and finalize items</a:t>
            </a:r>
          </a:p>
        </p:txBody>
      </p:sp>
      <p:sp>
        <p:nvSpPr>
          <p:cNvPr id="6" name="Slide Number Placeholder 5"/>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50</a:t>
            </a:fld>
            <a:endParaRPr lang="en-US" dirty="0"/>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66E28666-6528-47F3-B9D2-10D62AAC3A08}" type="slidenum">
              <a:rPr lang="en-US"/>
              <a:pPr>
                <a:defRPr/>
              </a:pPr>
              <a:t>51</a:t>
            </a:fld>
            <a:endParaRPr lang="en-US" dirty="0"/>
          </a:p>
        </p:txBody>
      </p:sp>
      <p:sp>
        <p:nvSpPr>
          <p:cNvPr id="54275" name="Rectangle 6"/>
          <p:cNvSpPr>
            <a:spLocks noGrp="1" noChangeArrowheads="1"/>
          </p:cNvSpPr>
          <p:nvPr>
            <p:ph type="title"/>
          </p:nvPr>
        </p:nvSpPr>
        <p:spPr>
          <a:xfrm>
            <a:off x="-76200" y="228600"/>
            <a:ext cx="9258300" cy="1143000"/>
          </a:xfrm>
        </p:spPr>
        <p:txBody>
          <a:bodyPr/>
          <a:lstStyle/>
          <a:p>
            <a:r>
              <a:rPr lang="en-US" altLang="en-US" b="1" dirty="0" smtClean="0">
                <a:latin typeface="Comic Sans MS" pitchFamily="66" charset="0"/>
              </a:rPr>
              <a:t>Focus Groups</a:t>
            </a:r>
          </a:p>
        </p:txBody>
      </p:sp>
      <p:sp>
        <p:nvSpPr>
          <p:cNvPr id="54276" name="Rectangle 7"/>
          <p:cNvSpPr>
            <a:spLocks noGrp="1" noChangeArrowheads="1"/>
          </p:cNvSpPr>
          <p:nvPr>
            <p:ph type="body" idx="1"/>
          </p:nvPr>
        </p:nvSpPr>
        <p:spPr>
          <a:xfrm>
            <a:off x="514350" y="1600200"/>
            <a:ext cx="8096250" cy="4525963"/>
          </a:xfrm>
        </p:spPr>
        <p:txBody>
          <a:bodyPr/>
          <a:lstStyle/>
          <a:p>
            <a:pPr>
              <a:lnSpc>
                <a:spcPct val="90000"/>
              </a:lnSpc>
            </a:pPr>
            <a:r>
              <a:rPr lang="en-US" altLang="en-US" smtClean="0"/>
              <a:t>Discuss feelings, attitudes, perceptions</a:t>
            </a:r>
          </a:p>
          <a:p>
            <a:pPr>
              <a:lnSpc>
                <a:spcPct val="90000"/>
              </a:lnSpc>
            </a:pPr>
            <a:r>
              <a:rPr lang="en-US" altLang="en-US" smtClean="0"/>
              <a:t>Learn</a:t>
            </a:r>
          </a:p>
          <a:p>
            <a:pPr lvl="1">
              <a:lnSpc>
                <a:spcPct val="90000"/>
              </a:lnSpc>
            </a:pPr>
            <a:r>
              <a:rPr lang="en-US" altLang="en-US" smtClean="0"/>
              <a:t>Vocabulary and thinking patterns</a:t>
            </a:r>
          </a:p>
          <a:p>
            <a:pPr>
              <a:lnSpc>
                <a:spcPct val="90000"/>
              </a:lnSpc>
            </a:pPr>
            <a:r>
              <a:rPr lang="en-US" altLang="en-US" smtClean="0"/>
              <a:t>Conversational meeting</a:t>
            </a:r>
          </a:p>
          <a:p>
            <a:pPr lvl="1">
              <a:lnSpc>
                <a:spcPct val="90000"/>
              </a:lnSpc>
            </a:pPr>
            <a:r>
              <a:rPr lang="en-US" altLang="en-US" smtClean="0"/>
              <a:t>Moderator and 6-12 people</a:t>
            </a:r>
          </a:p>
          <a:p>
            <a:pPr lvl="1">
              <a:lnSpc>
                <a:spcPct val="90000"/>
              </a:lnSpc>
            </a:pPr>
            <a:r>
              <a:rPr lang="en-US" altLang="en-US" smtClean="0"/>
              <a:t>Questions posed</a:t>
            </a:r>
          </a:p>
          <a:p>
            <a:pPr lvl="1">
              <a:lnSpc>
                <a:spcPct val="90000"/>
              </a:lnSpc>
            </a:pPr>
            <a:r>
              <a:rPr lang="en-US" altLang="en-US" smtClean="0"/>
              <a:t>Group synergy</a:t>
            </a:r>
          </a:p>
          <a:p>
            <a:pPr lvl="1">
              <a:lnSpc>
                <a:spcPct val="90000"/>
              </a:lnSpc>
            </a:pPr>
            <a:r>
              <a:rPr lang="en-US" altLang="en-US" smtClean="0"/>
              <a:t>Economical</a:t>
            </a:r>
          </a:p>
          <a:p>
            <a:pPr lvl="1">
              <a:lnSpc>
                <a:spcPct val="90000"/>
              </a:lnSpc>
            </a:pPr>
            <a:endParaRPr lang="en-US" altLang="en-US" smtClean="0"/>
          </a:p>
        </p:txBody>
      </p:sp>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72250" y="6245225"/>
            <a:ext cx="2400300" cy="476250"/>
          </a:xfrm>
        </p:spPr>
        <p:txBody>
          <a:bodyPr/>
          <a:lstStyle/>
          <a:p>
            <a:pPr>
              <a:defRPr/>
            </a:pPr>
            <a:fld id="{9262C163-BB2F-4A70-BEDC-4CD9E4C1E402}" type="slidenum">
              <a:rPr lang="en-US"/>
              <a:pPr>
                <a:defRPr/>
              </a:pPr>
              <a:t>52</a:t>
            </a:fld>
            <a:endParaRPr lang="en-US" dirty="0"/>
          </a:p>
        </p:txBody>
      </p:sp>
      <p:sp>
        <p:nvSpPr>
          <p:cNvPr id="872450" name="Rectangle 2"/>
          <p:cNvSpPr>
            <a:spLocks noGrp="1" noChangeArrowheads="1"/>
          </p:cNvSpPr>
          <p:nvPr>
            <p:ph type="title"/>
          </p:nvPr>
        </p:nvSpPr>
        <p:spPr>
          <a:xfrm>
            <a:off x="304800" y="274638"/>
            <a:ext cx="8534400" cy="1143000"/>
          </a:xfrm>
        </p:spPr>
        <p:txBody>
          <a:bodyPr/>
          <a:lstStyle/>
          <a:p>
            <a:pPr eaLnBrk="1" hangingPunct="1"/>
            <a:r>
              <a:rPr lang="en-US" altLang="en-US" sz="4000" b="1" dirty="0" smtClean="0">
                <a:latin typeface="Comic Sans MS" pitchFamily="66" charset="0"/>
              </a:rPr>
              <a:t>Pretesting</a:t>
            </a:r>
          </a:p>
        </p:txBody>
      </p:sp>
      <p:sp>
        <p:nvSpPr>
          <p:cNvPr id="55300" name="Rectangle 3"/>
          <p:cNvSpPr>
            <a:spLocks noGrp="1" noChangeArrowheads="1"/>
          </p:cNvSpPr>
          <p:nvPr>
            <p:ph type="body" idx="1"/>
          </p:nvPr>
        </p:nvSpPr>
        <p:spPr>
          <a:xfrm>
            <a:off x="514350" y="1600200"/>
            <a:ext cx="7258050" cy="4525963"/>
          </a:xfrm>
        </p:spPr>
        <p:txBody>
          <a:bodyPr/>
          <a:lstStyle/>
          <a:p>
            <a:pPr eaLnBrk="1" hangingPunct="1">
              <a:lnSpc>
                <a:spcPct val="80000"/>
              </a:lnSpc>
              <a:buFontTx/>
              <a:buNone/>
            </a:pPr>
            <a:r>
              <a:rPr lang="en-US" altLang="en-US" sz="2800" smtClean="0"/>
              <a:t>“Cut and try, see how it looks and sounds, see how people react to it, and then cut again, and try again”  </a:t>
            </a:r>
            <a:r>
              <a:rPr lang="en-US" altLang="en-US" sz="2000" i="1" smtClean="0"/>
              <a:t>Converse &amp; Presser (1986, p. 78)</a:t>
            </a:r>
          </a:p>
          <a:p>
            <a:pPr eaLnBrk="1" hangingPunct="1">
              <a:lnSpc>
                <a:spcPct val="80000"/>
              </a:lnSpc>
              <a:buFontTx/>
              <a:buNone/>
            </a:pPr>
            <a:endParaRPr lang="en-US" altLang="en-US" sz="2000" i="1" smtClean="0"/>
          </a:p>
          <a:p>
            <a:pPr eaLnBrk="1" hangingPunct="1">
              <a:lnSpc>
                <a:spcPct val="80000"/>
              </a:lnSpc>
              <a:buFontTx/>
              <a:buNone/>
            </a:pPr>
            <a:r>
              <a:rPr lang="en-US" altLang="en-US" sz="2800" smtClean="0"/>
              <a:t>Identify problems with</a:t>
            </a:r>
          </a:p>
          <a:p>
            <a:pPr lvl="1" eaLnBrk="1" hangingPunct="1">
              <a:lnSpc>
                <a:spcPct val="80000"/>
              </a:lnSpc>
            </a:pPr>
            <a:endParaRPr lang="en-US" altLang="en-US" sz="2400" smtClean="0"/>
          </a:p>
          <a:p>
            <a:pPr lvl="1" eaLnBrk="1" hangingPunct="1">
              <a:lnSpc>
                <a:spcPct val="80000"/>
              </a:lnSpc>
            </a:pPr>
            <a:r>
              <a:rPr lang="en-US" altLang="en-US" sz="2400" smtClean="0"/>
              <a:t>Comprehension of items (stem/response options)</a:t>
            </a:r>
          </a:p>
          <a:p>
            <a:pPr lvl="1" eaLnBrk="1" hangingPunct="1">
              <a:lnSpc>
                <a:spcPct val="80000"/>
              </a:lnSpc>
            </a:pPr>
            <a:r>
              <a:rPr lang="en-US" altLang="en-US" sz="2400" smtClean="0"/>
              <a:t>Retrieval of information</a:t>
            </a:r>
          </a:p>
          <a:p>
            <a:pPr lvl="1" eaLnBrk="1" hangingPunct="1">
              <a:lnSpc>
                <a:spcPct val="80000"/>
              </a:lnSpc>
            </a:pPr>
            <a:r>
              <a:rPr lang="en-US" altLang="en-US" sz="2400" smtClean="0"/>
              <a:t>Skip patterns</a:t>
            </a:r>
          </a:p>
          <a:p>
            <a:pPr lvl="1" eaLnBrk="1" hangingPunct="1">
              <a:lnSpc>
                <a:spcPct val="80000"/>
              </a:lnSpc>
            </a:pPr>
            <a:r>
              <a:rPr lang="en-US" altLang="en-US" sz="2400" smtClean="0"/>
              <a:t>Response burden</a:t>
            </a:r>
          </a:p>
          <a:p>
            <a:pPr eaLnBrk="1" hangingPunct="1">
              <a:lnSpc>
                <a:spcPct val="80000"/>
              </a:lnSpc>
              <a:buFontTx/>
              <a:buNone/>
            </a:pPr>
            <a:endParaRPr lang="en-US" altLang="en-US" sz="2800" smtClean="0"/>
          </a:p>
          <a:p>
            <a:pPr eaLnBrk="1" hangingPunct="1">
              <a:lnSpc>
                <a:spcPct val="80000"/>
              </a:lnSpc>
            </a:pP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872450"/>
                                        </p:tgtEl>
                                      </p:cBhvr>
                                    </p:animEffect>
                                    <p:animScale>
                                      <p:cBhvr>
                                        <p:cTn id="7" dur="250" autoRev="1" fill="hold"/>
                                        <p:tgtEl>
                                          <p:spTgt spid="8724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45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15100" y="6245225"/>
            <a:ext cx="2400300" cy="476250"/>
          </a:xfrm>
        </p:spPr>
        <p:txBody>
          <a:bodyPr/>
          <a:lstStyle/>
          <a:p>
            <a:pPr>
              <a:defRPr/>
            </a:pPr>
            <a:fld id="{1232B708-8F89-4C4F-8DE8-4D45DAA99ADD}" type="slidenum">
              <a:rPr lang="en-US"/>
              <a:pPr>
                <a:defRPr/>
              </a:pPr>
              <a:t>53</a:t>
            </a:fld>
            <a:endParaRPr lang="en-US"/>
          </a:p>
        </p:txBody>
      </p:sp>
      <p:sp>
        <p:nvSpPr>
          <p:cNvPr id="56323" name="Rectangle 2"/>
          <p:cNvSpPr>
            <a:spLocks noGrp="1" noChangeArrowheads="1"/>
          </p:cNvSpPr>
          <p:nvPr>
            <p:ph type="title"/>
          </p:nvPr>
        </p:nvSpPr>
        <p:spPr>
          <a:xfrm>
            <a:off x="0" y="274638"/>
            <a:ext cx="9258300" cy="1143000"/>
          </a:xfrm>
        </p:spPr>
        <p:txBody>
          <a:bodyPr/>
          <a:lstStyle/>
          <a:p>
            <a:r>
              <a:rPr lang="en-US" altLang="en-US" b="1" dirty="0" smtClean="0">
                <a:latin typeface="Comic Sans MS" pitchFamily="66" charset="0"/>
              </a:rPr>
              <a:t>Cognitive Interviews</a:t>
            </a:r>
          </a:p>
        </p:txBody>
      </p:sp>
      <p:sp>
        <p:nvSpPr>
          <p:cNvPr id="56324" name="Rectangle 3"/>
          <p:cNvSpPr>
            <a:spLocks noGrp="1" noChangeArrowheads="1"/>
          </p:cNvSpPr>
          <p:nvPr>
            <p:ph type="body" idx="1"/>
          </p:nvPr>
        </p:nvSpPr>
        <p:spPr>
          <a:xfrm>
            <a:off x="514350" y="1600200"/>
            <a:ext cx="7486650" cy="4525963"/>
          </a:xfrm>
        </p:spPr>
        <p:txBody>
          <a:bodyPr/>
          <a:lstStyle/>
          <a:p>
            <a:r>
              <a:rPr lang="en-US" altLang="en-US" smtClean="0"/>
              <a:t>“Think aloud”</a:t>
            </a:r>
          </a:p>
          <a:p>
            <a:r>
              <a:rPr lang="en-US" altLang="en-US" smtClean="0"/>
              <a:t>Intermittent probes</a:t>
            </a:r>
          </a:p>
          <a:p>
            <a:r>
              <a:rPr lang="en-US" altLang="en-US" smtClean="0"/>
              <a:t>Retrospective recall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15100" y="6245225"/>
            <a:ext cx="2400300" cy="476250"/>
          </a:xfrm>
        </p:spPr>
        <p:txBody>
          <a:bodyPr/>
          <a:lstStyle/>
          <a:p>
            <a:pPr>
              <a:defRPr/>
            </a:pPr>
            <a:fld id="{E5F41CDA-8DDF-44DD-8D96-2D1DB545C46A}" type="slidenum">
              <a:rPr lang="en-US"/>
              <a:pPr>
                <a:defRPr/>
              </a:pPr>
              <a:t>54</a:t>
            </a:fld>
            <a:endParaRPr lang="en-US" dirty="0"/>
          </a:p>
        </p:txBody>
      </p:sp>
      <p:sp>
        <p:nvSpPr>
          <p:cNvPr id="57347" name="Rectangle 2"/>
          <p:cNvSpPr>
            <a:spLocks noGrp="1" noChangeArrowheads="1"/>
          </p:cNvSpPr>
          <p:nvPr>
            <p:ph type="title"/>
          </p:nvPr>
        </p:nvSpPr>
        <p:spPr>
          <a:xfrm>
            <a:off x="0" y="274638"/>
            <a:ext cx="9258300" cy="1143000"/>
          </a:xfrm>
        </p:spPr>
        <p:txBody>
          <a:bodyPr/>
          <a:lstStyle/>
          <a:p>
            <a:pPr eaLnBrk="1" hangingPunct="1"/>
            <a:r>
              <a:rPr lang="en-US" altLang="en-US" b="1" dirty="0" smtClean="0">
                <a:latin typeface="Comic Sans MS" pitchFamily="66" charset="0"/>
              </a:rPr>
              <a:t>Flesch-Kincaid Grade Level </a:t>
            </a:r>
          </a:p>
        </p:txBody>
      </p:sp>
      <p:sp>
        <p:nvSpPr>
          <p:cNvPr id="57348" name="Rectangle 3"/>
          <p:cNvSpPr>
            <a:spLocks noGrp="1" noChangeArrowheads="1"/>
          </p:cNvSpPr>
          <p:nvPr>
            <p:ph type="body" idx="1"/>
          </p:nvPr>
        </p:nvSpPr>
        <p:spPr>
          <a:xfrm>
            <a:off x="304800" y="1524000"/>
            <a:ext cx="8458200" cy="3657600"/>
          </a:xfrm>
        </p:spPr>
        <p:txBody>
          <a:bodyPr/>
          <a:lstStyle/>
          <a:p>
            <a:pPr eaLnBrk="1" hangingPunct="1">
              <a:lnSpc>
                <a:spcPct val="80000"/>
              </a:lnSpc>
            </a:pPr>
            <a:endParaRPr lang="en-US" altLang="en-US" sz="1800" dirty="0" smtClean="0"/>
          </a:p>
          <a:p>
            <a:pPr eaLnBrk="1" hangingPunct="1">
              <a:lnSpc>
                <a:spcPct val="80000"/>
              </a:lnSpc>
              <a:buFontTx/>
              <a:buNone/>
            </a:pPr>
            <a:r>
              <a:rPr lang="en-US" altLang="en-US" sz="1800" dirty="0" smtClean="0"/>
              <a:t>   FK GL = </a:t>
            </a:r>
            <a:r>
              <a:rPr lang="en-US" altLang="en-US" sz="1800" b="1" dirty="0" smtClean="0"/>
              <a:t>0.39</a:t>
            </a:r>
            <a:r>
              <a:rPr lang="en-US" altLang="en-US" sz="1800" dirty="0" smtClean="0"/>
              <a:t> * (n of words/n of sentences) + </a:t>
            </a:r>
            <a:r>
              <a:rPr lang="en-US" altLang="en-US" sz="1800" b="1" dirty="0" smtClean="0"/>
              <a:t>11.8</a:t>
            </a:r>
            <a:r>
              <a:rPr lang="en-US" altLang="en-US" sz="1800" dirty="0" smtClean="0"/>
              <a:t> * (n of  syllables/n of words)</a:t>
            </a:r>
          </a:p>
          <a:p>
            <a:pPr eaLnBrk="1" hangingPunct="1">
              <a:lnSpc>
                <a:spcPct val="80000"/>
              </a:lnSpc>
              <a:buFontTx/>
              <a:buNone/>
            </a:pPr>
            <a:r>
              <a:rPr lang="en-US" altLang="en-US" sz="1800" dirty="0" smtClean="0"/>
              <a:t>                  – 15.59</a:t>
            </a:r>
          </a:p>
          <a:p>
            <a:pPr eaLnBrk="1" hangingPunct="1">
              <a:lnSpc>
                <a:spcPct val="80000"/>
              </a:lnSpc>
            </a:pPr>
            <a:endParaRPr lang="en-US" altLang="en-US" sz="1800" dirty="0" smtClean="0"/>
          </a:p>
          <a:p>
            <a:pPr eaLnBrk="1" hangingPunct="1">
              <a:lnSpc>
                <a:spcPct val="80000"/>
              </a:lnSpc>
            </a:pPr>
            <a:r>
              <a:rPr lang="en-US" altLang="en-US" sz="1800" dirty="0" smtClean="0"/>
              <a:t>Driven by sentence length and syllables per word </a:t>
            </a:r>
          </a:p>
          <a:p>
            <a:pPr eaLnBrk="1" hangingPunct="1">
              <a:lnSpc>
                <a:spcPct val="80000"/>
              </a:lnSpc>
            </a:pPr>
            <a:endParaRPr lang="en-US" altLang="en-US" sz="1800" dirty="0" smtClean="0"/>
          </a:p>
          <a:p>
            <a:pPr eaLnBrk="1" hangingPunct="1">
              <a:lnSpc>
                <a:spcPct val="80000"/>
              </a:lnSpc>
            </a:pPr>
            <a:r>
              <a:rPr lang="en-US" altLang="en-US" sz="1800" dirty="0" smtClean="0"/>
              <a:t>U.S. school grade level (e.g., 8.0 implies that 8th grader can understand the document). </a:t>
            </a:r>
          </a:p>
          <a:p>
            <a:pPr eaLnBrk="1" hangingPunct="1">
              <a:lnSpc>
                <a:spcPct val="80000"/>
              </a:lnSpc>
            </a:pPr>
            <a:endParaRPr lang="en-US" altLang="en-US" sz="1800" dirty="0" smtClean="0"/>
          </a:p>
          <a:p>
            <a:pPr eaLnBrk="1" hangingPunct="1">
              <a:lnSpc>
                <a:spcPct val="80000"/>
              </a:lnSpc>
            </a:pPr>
            <a:r>
              <a:rPr lang="en-US" altLang="en-US" sz="1800" dirty="0" smtClean="0"/>
              <a:t>Possible minimum = -3.4</a:t>
            </a:r>
          </a:p>
          <a:p>
            <a:pPr lvl="1" eaLnBrk="1" hangingPunct="1">
              <a:lnSpc>
                <a:spcPct val="80000"/>
              </a:lnSpc>
            </a:pPr>
            <a:r>
              <a:rPr lang="en-US" altLang="en-US" sz="1600" u="sng" dirty="0" smtClean="0"/>
              <a:t>Green eggs and ham</a:t>
            </a:r>
            <a:r>
              <a:rPr lang="en-US" altLang="en-US" sz="1600" dirty="0" smtClean="0"/>
              <a:t> averages 5.7 words per sentence and 1 syllable per word </a:t>
            </a:r>
          </a:p>
          <a:p>
            <a:pPr lvl="1" eaLnBrk="1" hangingPunct="1">
              <a:lnSpc>
                <a:spcPct val="80000"/>
              </a:lnSpc>
            </a:pPr>
            <a:r>
              <a:rPr lang="en-US" altLang="en-US" sz="1600" dirty="0" smtClean="0"/>
              <a:t>(FK GL = -1.3)</a:t>
            </a:r>
          </a:p>
          <a:p>
            <a:pPr eaLnBrk="1" hangingPunct="1">
              <a:lnSpc>
                <a:spcPct val="80000"/>
              </a:lnSpc>
            </a:pPr>
            <a:endParaRPr lang="en-US" altLang="en-US" sz="1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xfrm>
            <a:off x="6591300" y="6245225"/>
            <a:ext cx="24003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defRPr/>
            </a:pPr>
            <a:fld id="{6C89EB1F-7D50-4B81-98A0-EA3ED18EFCE4}" type="slidenum">
              <a:rPr lang="en-US" altLang="en-US" sz="1400">
                <a:latin typeface="Times New Roman" pitchFamily="18" charset="0"/>
              </a:rPr>
              <a:pPr>
                <a:spcBef>
                  <a:spcPct val="0"/>
                </a:spcBef>
                <a:buFontTx/>
                <a:buNone/>
                <a:defRPr/>
              </a:pPr>
              <a:t>55</a:t>
            </a:fld>
            <a:endParaRPr lang="en-US" altLang="en-US" sz="1400" dirty="0">
              <a:latin typeface="Times New Roman" pitchFamily="18" charset="0"/>
            </a:endParaRPr>
          </a:p>
        </p:txBody>
      </p:sp>
      <p:sp>
        <p:nvSpPr>
          <p:cNvPr id="58371" name="Title 1"/>
          <p:cNvSpPr>
            <a:spLocks noGrp="1"/>
          </p:cNvSpPr>
          <p:nvPr>
            <p:ph type="title"/>
          </p:nvPr>
        </p:nvSpPr>
        <p:spPr>
          <a:xfrm>
            <a:off x="76200" y="76200"/>
            <a:ext cx="9067800" cy="1538288"/>
          </a:xfrm>
        </p:spPr>
        <p:txBody>
          <a:bodyPr/>
          <a:lstStyle/>
          <a:p>
            <a:pPr algn="l"/>
            <a:r>
              <a:rPr lang="en-US" altLang="en-US" sz="2000" dirty="0" smtClean="0">
                <a:latin typeface="Comic Sans MS" pitchFamily="66" charset="0"/>
              </a:rPr>
              <a:t>Listed below are a few statements about your relationships with others.  How much is each statement TRUE or FALSE for you</a:t>
            </a:r>
            <a:br>
              <a:rPr lang="en-US" altLang="en-US" sz="2000" dirty="0" smtClean="0">
                <a:latin typeface="Comic Sans MS" pitchFamily="66" charset="0"/>
              </a:rPr>
            </a:br>
            <a:r>
              <a:rPr lang="en-US" altLang="en-US" sz="2000" dirty="0" smtClean="0">
                <a:latin typeface="Comic Sans MS" pitchFamily="66" charset="0"/>
              </a:rPr>
              <a:t/>
            </a:r>
            <a:br>
              <a:rPr lang="en-US" altLang="en-US" sz="2000" dirty="0" smtClean="0">
                <a:latin typeface="Comic Sans MS" pitchFamily="66" charset="0"/>
              </a:rPr>
            </a:br>
            <a:r>
              <a:rPr lang="en-US" altLang="en-US" sz="2000" dirty="0" smtClean="0">
                <a:latin typeface="Comic Sans MS" pitchFamily="66" charset="0"/>
              </a:rPr>
              <a:t>                                                 Definitely  Mostly  Don’t  Mostly Definitely</a:t>
            </a:r>
            <a:br>
              <a:rPr lang="en-US" altLang="en-US" sz="2000" dirty="0" smtClean="0">
                <a:latin typeface="Comic Sans MS" pitchFamily="66" charset="0"/>
              </a:rPr>
            </a:br>
            <a:r>
              <a:rPr lang="en-US" altLang="en-US" sz="2400" dirty="0" smtClean="0">
                <a:latin typeface="Comic Sans MS" pitchFamily="66" charset="0"/>
              </a:rPr>
              <a:t>                                             </a:t>
            </a:r>
            <a:r>
              <a:rPr lang="en-US" altLang="en-US" sz="2000" dirty="0" smtClean="0">
                <a:latin typeface="Comic Sans MS" pitchFamily="66" charset="0"/>
              </a:rPr>
              <a:t>True       </a:t>
            </a:r>
            <a:r>
              <a:rPr lang="en-US" altLang="en-US" sz="2000" dirty="0" err="1" smtClean="0">
                <a:latin typeface="Comic Sans MS" pitchFamily="66" charset="0"/>
              </a:rPr>
              <a:t>True</a:t>
            </a:r>
            <a:r>
              <a:rPr lang="en-US" altLang="en-US" sz="2000" dirty="0" smtClean="0">
                <a:latin typeface="Comic Sans MS" pitchFamily="66" charset="0"/>
              </a:rPr>
              <a:t>    Know   False     </a:t>
            </a:r>
            <a:r>
              <a:rPr lang="en-US" altLang="en-US" sz="2000" dirty="0" err="1" smtClean="0">
                <a:latin typeface="Comic Sans MS" pitchFamily="66" charset="0"/>
              </a:rPr>
              <a:t>False</a:t>
            </a:r>
            <a:endParaRPr lang="en-US" altLang="en-US" sz="2000" dirty="0" smtClean="0">
              <a:latin typeface="Comic Sans MS" pitchFamily="66" charset="0"/>
            </a:endParaRPr>
          </a:p>
        </p:txBody>
      </p:sp>
      <p:sp>
        <p:nvSpPr>
          <p:cNvPr id="3" name="Content Placeholder 2"/>
          <p:cNvSpPr>
            <a:spLocks noGrp="1"/>
          </p:cNvSpPr>
          <p:nvPr>
            <p:ph idx="1"/>
          </p:nvPr>
        </p:nvSpPr>
        <p:spPr>
          <a:xfrm>
            <a:off x="304800" y="1600200"/>
            <a:ext cx="8915400" cy="4525963"/>
          </a:xfrm>
        </p:spPr>
        <p:txBody>
          <a:bodyPr>
            <a:normAutofit fontScale="92500" lnSpcReduction="20000"/>
          </a:bodyPr>
          <a:lstStyle/>
          <a:p>
            <a:pPr marL="0" indent="0">
              <a:buFontTx/>
              <a:buNone/>
              <a:defRPr/>
            </a:pPr>
            <a:r>
              <a:rPr lang="en-US" sz="2200" dirty="0" smtClean="0">
                <a:latin typeface="Times New Roman" panose="02020603050405020304" pitchFamily="18" charset="0"/>
                <a:cs typeface="Times New Roman" panose="02020603050405020304" pitchFamily="18" charset="0"/>
              </a:rPr>
              <a:t>1. I am always courteous even </a:t>
            </a:r>
          </a:p>
          <a:p>
            <a:pPr marL="0" indent="0">
              <a:buFontTx/>
              <a:buNone/>
              <a:defRPr/>
            </a:pPr>
            <a:r>
              <a:rPr lang="en-US" sz="2200" dirty="0" smtClean="0">
                <a:latin typeface="Times New Roman" panose="02020603050405020304" pitchFamily="18" charset="0"/>
                <a:cs typeface="Times New Roman" panose="02020603050405020304" pitchFamily="18" charset="0"/>
              </a:rPr>
              <a:t>to people who are disagreeable.             1                2            3           4             5</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2. There have been occasions when</a:t>
            </a:r>
          </a:p>
          <a:p>
            <a:pPr marL="0" indent="0">
              <a:buFontTx/>
              <a:buNone/>
              <a:defRPr/>
            </a:pPr>
            <a:r>
              <a:rPr lang="en-US" sz="2200" dirty="0" smtClean="0">
                <a:latin typeface="Times New Roman" panose="02020603050405020304" pitchFamily="18" charset="0"/>
                <a:cs typeface="Times New Roman" panose="02020603050405020304" pitchFamily="18" charset="0"/>
              </a:rPr>
              <a:t>I took advantage of someone.                 1                2            3           4            5</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3. I sometimes try to get even rather </a:t>
            </a:r>
          </a:p>
          <a:p>
            <a:pPr marL="0" indent="0">
              <a:buFontTx/>
              <a:buNone/>
              <a:defRPr/>
            </a:pPr>
            <a:r>
              <a:rPr lang="en-US" sz="2200" dirty="0" smtClean="0">
                <a:latin typeface="Times New Roman" panose="02020603050405020304" pitchFamily="18" charset="0"/>
                <a:cs typeface="Times New Roman" panose="02020603050405020304" pitchFamily="18" charset="0"/>
              </a:rPr>
              <a:t>than forgive and forget.                          1                 2            3          4             5</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4. I sometimes feel resentful when I </a:t>
            </a:r>
          </a:p>
          <a:p>
            <a:pPr marL="0" indent="0">
              <a:buFontTx/>
              <a:buNone/>
              <a:defRPr/>
            </a:pPr>
            <a:r>
              <a:rPr lang="en-US" sz="2200" dirty="0" smtClean="0">
                <a:latin typeface="Times New Roman" panose="02020603050405020304" pitchFamily="18" charset="0"/>
                <a:cs typeface="Times New Roman" panose="02020603050405020304" pitchFamily="18" charset="0"/>
              </a:rPr>
              <a:t>don’t get my way.                                   1                 2            3          4            5</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5. No matter who I’m talking to, I’m </a:t>
            </a:r>
          </a:p>
          <a:p>
            <a:pPr marL="0" indent="0">
              <a:buFontTx/>
              <a:buNone/>
              <a:defRPr/>
            </a:pPr>
            <a:r>
              <a:rPr lang="en-US" sz="2200" dirty="0" smtClean="0">
                <a:latin typeface="Times New Roman" panose="02020603050405020304" pitchFamily="18" charset="0"/>
                <a:cs typeface="Times New Roman" panose="02020603050405020304" pitchFamily="18" charset="0"/>
              </a:rPr>
              <a:t>always a good listener.                            1                 2            3          4            5</a:t>
            </a:r>
          </a:p>
          <a:p>
            <a:pPr marL="0" indent="0">
              <a:buFontTx/>
              <a:buNone/>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defRPr/>
            </a:pPr>
            <a:fld id="{2FA5032C-F3A7-4DC3-A106-AB7FD60945F1}" type="slidenum">
              <a:rPr lang="en-US" altLang="en-US" sz="1400">
                <a:latin typeface="Times New Roman" pitchFamily="18" charset="0"/>
                <a:cs typeface="Times New Roman" pitchFamily="18" charset="0"/>
              </a:rPr>
              <a:pPr>
                <a:spcBef>
                  <a:spcPct val="0"/>
                </a:spcBef>
                <a:buFontTx/>
                <a:buNone/>
                <a:defRPr/>
              </a:pPr>
              <a:t>56</a:t>
            </a:fld>
            <a:endParaRPr lang="en-US" altLang="en-US" sz="1400" dirty="0">
              <a:latin typeface="Times New Roman" pitchFamily="18" charset="0"/>
              <a:cs typeface="Times New Roman" pitchFamily="18" charset="0"/>
            </a:endParaRPr>
          </a:p>
        </p:txBody>
      </p:sp>
      <p:sp>
        <p:nvSpPr>
          <p:cNvPr id="59395" name="Rectangle 2"/>
          <p:cNvSpPr>
            <a:spLocks noGrp="1" noChangeArrowheads="1"/>
          </p:cNvSpPr>
          <p:nvPr>
            <p:ph type="title" idx="4294967295"/>
          </p:nvPr>
        </p:nvSpPr>
        <p:spPr>
          <a:xfrm>
            <a:off x="-49212" y="274638"/>
            <a:ext cx="9193212" cy="1143000"/>
          </a:xfrm>
        </p:spPr>
        <p:txBody>
          <a:bodyPr/>
          <a:lstStyle/>
          <a:p>
            <a:pPr eaLnBrk="1" hangingPunct="1"/>
            <a:r>
              <a:rPr lang="en-US" altLang="en-US" b="1" dirty="0" smtClean="0">
                <a:latin typeface="Comic Sans MS" pitchFamily="66" charset="0"/>
              </a:rPr>
              <a:t>Scoring Multi-Item Scales</a:t>
            </a:r>
          </a:p>
        </p:txBody>
      </p:sp>
      <p:sp>
        <p:nvSpPr>
          <p:cNvPr id="59396" name="Rectangle 3"/>
          <p:cNvSpPr>
            <a:spLocks noGrp="1" noChangeArrowheads="1"/>
          </p:cNvSpPr>
          <p:nvPr>
            <p:ph type="body" idx="4294967295"/>
          </p:nvPr>
        </p:nvSpPr>
        <p:spPr>
          <a:xfrm>
            <a:off x="735013" y="1447800"/>
            <a:ext cx="7799387" cy="4354513"/>
          </a:xfrm>
        </p:spPr>
        <p:txBody>
          <a:bodyPr/>
          <a:lstStyle/>
          <a:p>
            <a:pPr eaLnBrk="1" hangingPunct="1">
              <a:spcAft>
                <a:spcPct val="100000"/>
              </a:spcAft>
            </a:pPr>
            <a:r>
              <a:rPr lang="en-US" altLang="en-US" sz="2800" dirty="0" smtClean="0"/>
              <a:t>Average or sum all items in the same scale.</a:t>
            </a:r>
          </a:p>
          <a:p>
            <a:pPr eaLnBrk="1" hangingPunct="1"/>
            <a:r>
              <a:rPr lang="en-US" altLang="en-US" sz="2800" dirty="0" smtClean="0"/>
              <a:t>Transform average or sum to</a:t>
            </a:r>
          </a:p>
          <a:p>
            <a:pPr lvl="1" eaLnBrk="1" hangingPunct="1">
              <a:buClr>
                <a:schemeClr val="tx1"/>
              </a:buClr>
              <a:buFontTx/>
              <a:buChar char="•"/>
            </a:pPr>
            <a:r>
              <a:rPr lang="en-US" altLang="en-US" sz="2400" dirty="0" smtClean="0"/>
              <a:t>0 (worse) to 100 (best) possible range</a:t>
            </a:r>
          </a:p>
          <a:p>
            <a:pPr lvl="1" eaLnBrk="1" hangingPunct="1">
              <a:buClr>
                <a:schemeClr val="tx1"/>
              </a:buClr>
              <a:buFontTx/>
              <a:buChar char="•"/>
            </a:pPr>
            <a:r>
              <a:rPr lang="en-US" altLang="en-US" sz="2400" dirty="0" smtClean="0"/>
              <a:t>z-score (mean =   0, SD =   1)</a:t>
            </a:r>
          </a:p>
          <a:p>
            <a:pPr lvl="1" eaLnBrk="1" hangingPunct="1">
              <a:buClr>
                <a:schemeClr val="tx1"/>
              </a:buClr>
              <a:buFontTx/>
              <a:buChar char="•"/>
            </a:pPr>
            <a:r>
              <a:rPr lang="en-US" altLang="en-US" sz="2400" dirty="0" smtClean="0"/>
              <a:t>T-score (mean = 50, SD = 10) </a:t>
            </a:r>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xfrm>
            <a:off x="6553200" y="6245225"/>
            <a:ext cx="24003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defRPr/>
            </a:pPr>
            <a:fld id="{ECBF1C14-103E-4B50-90E0-EA02F5D97049}" type="slidenum">
              <a:rPr lang="en-US" altLang="en-US" sz="1400">
                <a:latin typeface="Times New Roman" pitchFamily="18" charset="0"/>
              </a:rPr>
              <a:pPr>
                <a:spcBef>
                  <a:spcPct val="0"/>
                </a:spcBef>
                <a:buFontTx/>
                <a:buNone/>
                <a:defRPr/>
              </a:pPr>
              <a:t>57</a:t>
            </a:fld>
            <a:endParaRPr lang="en-US" altLang="en-US" sz="1400">
              <a:latin typeface="Times New Roman" pitchFamily="18" charset="0"/>
            </a:endParaRPr>
          </a:p>
        </p:txBody>
      </p:sp>
      <p:sp>
        <p:nvSpPr>
          <p:cNvPr id="60419" name="Title 1"/>
          <p:cNvSpPr>
            <a:spLocks noGrp="1"/>
          </p:cNvSpPr>
          <p:nvPr>
            <p:ph type="title"/>
          </p:nvPr>
        </p:nvSpPr>
        <p:spPr>
          <a:xfrm>
            <a:off x="76200" y="76200"/>
            <a:ext cx="9067800" cy="1538288"/>
          </a:xfrm>
        </p:spPr>
        <p:txBody>
          <a:bodyPr/>
          <a:lstStyle/>
          <a:p>
            <a:pPr algn="l"/>
            <a:r>
              <a:rPr lang="en-US" altLang="en-US" sz="2000" smtClean="0">
                <a:latin typeface="Comic Sans MS" pitchFamily="66" charset="0"/>
              </a:rPr>
              <a:t>Listed below are a few statements about your relationships with others.  How much is each statement TRUE or FALSE for you</a:t>
            </a:r>
            <a:br>
              <a:rPr lang="en-US" altLang="en-US" sz="2000" smtClean="0">
                <a:latin typeface="Comic Sans MS" pitchFamily="66" charset="0"/>
              </a:rPr>
            </a:br>
            <a:r>
              <a:rPr lang="en-US" altLang="en-US" sz="2000" smtClean="0">
                <a:latin typeface="Comic Sans MS" pitchFamily="66" charset="0"/>
              </a:rPr>
              <a:t/>
            </a:r>
            <a:br>
              <a:rPr lang="en-US" altLang="en-US" sz="2000" smtClean="0">
                <a:latin typeface="Comic Sans MS" pitchFamily="66" charset="0"/>
              </a:rPr>
            </a:br>
            <a:r>
              <a:rPr lang="en-US" altLang="en-US" sz="2000" smtClean="0">
                <a:latin typeface="Comic Sans MS" pitchFamily="66" charset="0"/>
              </a:rPr>
              <a:t>                                                 Definitely  Mostly  Don’t  Mostly Definitely</a:t>
            </a:r>
            <a:br>
              <a:rPr lang="en-US" altLang="en-US" sz="2000" smtClean="0">
                <a:latin typeface="Comic Sans MS" pitchFamily="66" charset="0"/>
              </a:rPr>
            </a:br>
            <a:r>
              <a:rPr lang="en-US" altLang="en-US" sz="2400" smtClean="0">
                <a:latin typeface="Comic Sans MS" pitchFamily="66" charset="0"/>
              </a:rPr>
              <a:t>                                             </a:t>
            </a:r>
            <a:r>
              <a:rPr lang="en-US" altLang="en-US" sz="2000" smtClean="0">
                <a:latin typeface="Comic Sans MS" pitchFamily="66" charset="0"/>
              </a:rPr>
              <a:t>True       True    Know   False     False</a:t>
            </a:r>
          </a:p>
        </p:txBody>
      </p:sp>
      <p:sp>
        <p:nvSpPr>
          <p:cNvPr id="3" name="Content Placeholder 2"/>
          <p:cNvSpPr>
            <a:spLocks noGrp="1"/>
          </p:cNvSpPr>
          <p:nvPr>
            <p:ph idx="1"/>
          </p:nvPr>
        </p:nvSpPr>
        <p:spPr>
          <a:xfrm>
            <a:off x="304800" y="1600200"/>
            <a:ext cx="8915400" cy="4525963"/>
          </a:xfrm>
        </p:spPr>
        <p:txBody>
          <a:bodyPr>
            <a:normAutofit fontScale="92500" lnSpcReduction="20000"/>
          </a:bodyPr>
          <a:lstStyle/>
          <a:p>
            <a:pPr marL="0" indent="0">
              <a:buFontTx/>
              <a:buNone/>
              <a:defRPr/>
            </a:pPr>
            <a:r>
              <a:rPr lang="en-US" sz="2200" dirty="0" smtClean="0">
                <a:latin typeface="Times New Roman" panose="02020603050405020304" pitchFamily="18" charset="0"/>
                <a:cs typeface="Times New Roman" panose="02020603050405020304" pitchFamily="18" charset="0"/>
              </a:rPr>
              <a:t>1. I am always courteous even </a:t>
            </a:r>
          </a:p>
          <a:p>
            <a:pPr marL="0" indent="0">
              <a:buFontTx/>
              <a:buNone/>
              <a:defRPr/>
            </a:pPr>
            <a:r>
              <a:rPr lang="en-US" sz="2200" dirty="0" smtClean="0">
                <a:latin typeface="Times New Roman" panose="02020603050405020304" pitchFamily="18" charset="0"/>
                <a:cs typeface="Times New Roman" panose="02020603050405020304" pitchFamily="18" charset="0"/>
              </a:rPr>
              <a:t>to people who are disagreeable.             100          75           50          25           0</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2. There have been occasions when</a:t>
            </a:r>
          </a:p>
          <a:p>
            <a:pPr marL="0" indent="0">
              <a:buFontTx/>
              <a:buNone/>
              <a:defRPr/>
            </a:pPr>
            <a:r>
              <a:rPr lang="en-US" sz="2200" dirty="0" smtClean="0">
                <a:latin typeface="Times New Roman" panose="02020603050405020304" pitchFamily="18" charset="0"/>
                <a:cs typeface="Times New Roman" panose="02020603050405020304" pitchFamily="18" charset="0"/>
              </a:rPr>
              <a:t>I took advantage of someone.                 0              25           50         75         100</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3. I sometimes try to get even rather </a:t>
            </a:r>
          </a:p>
          <a:p>
            <a:pPr marL="0" indent="0">
              <a:buFontTx/>
              <a:buNone/>
              <a:defRPr/>
            </a:pPr>
            <a:r>
              <a:rPr lang="en-US" sz="2200" dirty="0" smtClean="0">
                <a:latin typeface="Times New Roman" panose="02020603050405020304" pitchFamily="18" charset="0"/>
                <a:cs typeface="Times New Roman" panose="02020603050405020304" pitchFamily="18" charset="0"/>
              </a:rPr>
              <a:t>than forgive and forget.                          0               25          50         75         100</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4. I sometimes feel resentful when I </a:t>
            </a:r>
          </a:p>
          <a:p>
            <a:pPr marL="0" indent="0">
              <a:buFontTx/>
              <a:buNone/>
              <a:defRPr/>
            </a:pPr>
            <a:r>
              <a:rPr lang="en-US" sz="2200" dirty="0" smtClean="0">
                <a:latin typeface="Times New Roman" panose="02020603050405020304" pitchFamily="18" charset="0"/>
                <a:cs typeface="Times New Roman" panose="02020603050405020304" pitchFamily="18" charset="0"/>
              </a:rPr>
              <a:t>don’t get my way.                                   0               25          50         75        100</a:t>
            </a:r>
          </a:p>
          <a:p>
            <a:pPr marL="0" indent="0">
              <a:buFontTx/>
              <a:buNone/>
              <a:defRPr/>
            </a:pPr>
            <a:endParaRPr lang="en-US" sz="2200" dirty="0" smtClean="0">
              <a:latin typeface="Times New Roman" panose="02020603050405020304" pitchFamily="18" charset="0"/>
              <a:cs typeface="Times New Roman" panose="02020603050405020304" pitchFamily="18" charset="0"/>
            </a:endParaRPr>
          </a:p>
          <a:p>
            <a:pPr marL="0" indent="0">
              <a:buFontTx/>
              <a:buNone/>
              <a:defRPr/>
            </a:pPr>
            <a:r>
              <a:rPr lang="en-US" sz="2200" dirty="0" smtClean="0">
                <a:latin typeface="Times New Roman" panose="02020603050405020304" pitchFamily="18" charset="0"/>
                <a:cs typeface="Times New Roman" panose="02020603050405020304" pitchFamily="18" charset="0"/>
              </a:rPr>
              <a:t>5. No matter who I’m talking to, I’m </a:t>
            </a:r>
          </a:p>
          <a:p>
            <a:pPr marL="0" indent="0">
              <a:buFontTx/>
              <a:buNone/>
              <a:defRPr/>
            </a:pPr>
            <a:r>
              <a:rPr lang="en-US" sz="2200" dirty="0" smtClean="0">
                <a:latin typeface="Times New Roman" panose="02020603050405020304" pitchFamily="18" charset="0"/>
                <a:cs typeface="Times New Roman" panose="02020603050405020304" pitchFamily="18" charset="0"/>
              </a:rPr>
              <a:t>always a good listener.                            100          75           50         25          0</a:t>
            </a:r>
          </a:p>
          <a:p>
            <a:pPr marL="0" indent="0">
              <a:buFontTx/>
              <a:buNone/>
              <a:defRPr/>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74638"/>
            <a:ext cx="9258300" cy="1143000"/>
          </a:xfrm>
        </p:spPr>
        <p:txBody>
          <a:bodyPr/>
          <a:lstStyle/>
          <a:p>
            <a:r>
              <a:rPr lang="en-US" altLang="en-US" b="1" dirty="0" smtClean="0">
                <a:latin typeface="Comic Sans MS" pitchFamily="66" charset="0"/>
              </a:rPr>
              <a:t>Create T-score</a:t>
            </a:r>
          </a:p>
        </p:txBody>
      </p:sp>
      <p:sp>
        <p:nvSpPr>
          <p:cNvPr id="61443" name="Content Placeholder 2"/>
          <p:cNvSpPr>
            <a:spLocks noGrp="1"/>
          </p:cNvSpPr>
          <p:nvPr>
            <p:ph idx="1"/>
          </p:nvPr>
        </p:nvSpPr>
        <p:spPr>
          <a:xfrm>
            <a:off x="514350" y="1600200"/>
            <a:ext cx="7867650" cy="4525963"/>
          </a:xfrm>
        </p:spPr>
        <p:txBody>
          <a:bodyPr/>
          <a:lstStyle/>
          <a:p>
            <a:pPr marL="0" indent="0">
              <a:buFontTx/>
              <a:buNone/>
            </a:pPr>
            <a:r>
              <a:rPr lang="en-US" altLang="en-US" dirty="0" smtClean="0"/>
              <a:t>z-score = (score – 36)/31</a:t>
            </a:r>
          </a:p>
          <a:p>
            <a:pPr marL="0" indent="0">
              <a:buFontTx/>
              <a:buNone/>
            </a:pPr>
            <a:r>
              <a:rPr lang="en-US" altLang="en-US" dirty="0" smtClean="0"/>
              <a:t>T-score = (10 * z-score) + 50</a:t>
            </a:r>
          </a:p>
          <a:p>
            <a:pPr marL="0" indent="0">
              <a:buFontTx/>
              <a:buNone/>
            </a:pPr>
            <a:endParaRPr lang="en-US" altLang="en-US" dirty="0" smtClean="0"/>
          </a:p>
          <a:p>
            <a:pPr marL="0" indent="0">
              <a:buFontTx/>
              <a:buNone/>
            </a:pPr>
            <a:r>
              <a:rPr lang="en-US" altLang="en-US" dirty="0" smtClean="0"/>
              <a:t>z-score = (100- 36)/31 = 2.06</a:t>
            </a:r>
          </a:p>
          <a:p>
            <a:pPr marL="0" indent="0">
              <a:buFontTx/>
              <a:buNone/>
            </a:pPr>
            <a:r>
              <a:rPr lang="en-US" altLang="en-US" dirty="0" smtClean="0"/>
              <a:t>T-score  = 71</a:t>
            </a:r>
          </a:p>
          <a:p>
            <a:pPr marL="0" indent="0">
              <a:buFontTx/>
              <a:buNone/>
            </a:pPr>
            <a:endParaRPr lang="en-US" altLang="en-US" dirty="0" smtClean="0"/>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271463" y="152400"/>
            <a:ext cx="8534400" cy="1295400"/>
          </a:xfrm>
        </p:spPr>
        <p:txBody>
          <a:bodyPr lIns="92075" tIns="46038" rIns="92075" bIns="46038"/>
          <a:lstStyle/>
          <a:p>
            <a:r>
              <a:rPr lang="en-US" altLang="en-US" b="1" dirty="0" smtClean="0">
                <a:latin typeface="Comic Sans MS" pitchFamily="66" charset="0"/>
              </a:rPr>
              <a:t>Reliability </a:t>
            </a:r>
          </a:p>
        </p:txBody>
      </p:sp>
      <p:sp>
        <p:nvSpPr>
          <p:cNvPr id="62467" name="Rectangle 3"/>
          <p:cNvSpPr>
            <a:spLocks noGrp="1" noChangeArrowheads="1"/>
          </p:cNvSpPr>
          <p:nvPr>
            <p:ph type="body" idx="4294967295"/>
          </p:nvPr>
        </p:nvSpPr>
        <p:spPr>
          <a:xfrm>
            <a:off x="609600" y="2147888"/>
            <a:ext cx="8196263" cy="3498394"/>
          </a:xfrm>
          <a:noFill/>
        </p:spPr>
        <p:txBody>
          <a:bodyPr lIns="63500" tIns="25400" rIns="63500" bIns="25400">
            <a:spAutoFit/>
          </a:bodyPr>
          <a:lstStyle/>
          <a:p>
            <a:pPr marL="228600" indent="-228600">
              <a:spcBef>
                <a:spcPct val="0"/>
              </a:spcBef>
              <a:tabLst>
                <a:tab pos="228600" algn="l"/>
                <a:tab pos="457200" algn="l"/>
                <a:tab pos="673100" algn="l"/>
              </a:tabLst>
            </a:pPr>
            <a:r>
              <a:rPr lang="en-US" altLang="en-US" dirty="0" smtClean="0"/>
              <a:t>Extent to which measure yields similar result when the thing being measured hasn’t changed</a:t>
            </a:r>
          </a:p>
          <a:p>
            <a:pPr marL="228600" indent="-228600">
              <a:spcBef>
                <a:spcPct val="0"/>
              </a:spcBef>
              <a:tabLst>
                <a:tab pos="228600" algn="l"/>
                <a:tab pos="457200" algn="l"/>
                <a:tab pos="673100" algn="l"/>
              </a:tabLst>
            </a:pPr>
            <a:endParaRPr lang="en-US" altLang="en-US" dirty="0" smtClean="0"/>
          </a:p>
          <a:p>
            <a:pPr marL="228600" indent="-228600">
              <a:spcBef>
                <a:spcPct val="0"/>
              </a:spcBef>
              <a:tabLst>
                <a:tab pos="228600" algn="l"/>
                <a:tab pos="457200" algn="l"/>
                <a:tab pos="673100" algn="l"/>
              </a:tabLst>
            </a:pPr>
            <a:r>
              <a:rPr lang="en-US" altLang="en-US" dirty="0" smtClean="0"/>
              <a:t>Ranges from 0-1</a:t>
            </a:r>
          </a:p>
          <a:p>
            <a:pPr marL="228600" indent="-228600">
              <a:spcBef>
                <a:spcPct val="0"/>
              </a:spcBef>
              <a:tabLst>
                <a:tab pos="228600" algn="l"/>
                <a:tab pos="457200" algn="l"/>
                <a:tab pos="673100" algn="l"/>
              </a:tabLst>
            </a:pPr>
            <a:endParaRPr lang="en-US" altLang="en-US" dirty="0" smtClean="0"/>
          </a:p>
          <a:p>
            <a:pPr marL="228600" indent="-228600">
              <a:spcBef>
                <a:spcPct val="0"/>
              </a:spcBef>
              <a:tabLst>
                <a:tab pos="228600" algn="l"/>
                <a:tab pos="457200" algn="l"/>
                <a:tab pos="673100" algn="l"/>
              </a:tabLst>
            </a:pPr>
            <a:endParaRPr lang="en-US" altLang="en-US" dirty="0" smtClean="0"/>
          </a:p>
        </p:txBody>
      </p:sp>
      <p:sp>
        <p:nvSpPr>
          <p:cNvPr id="4" name="Slide Number Placeholder 3"/>
          <p:cNvSpPr>
            <a:spLocks noGrp="1"/>
          </p:cNvSpPr>
          <p:nvPr>
            <p:ph type="sldNum" sz="quarter" idx="12"/>
          </p:nvPr>
        </p:nvSpPr>
        <p:spPr/>
        <p:txBody>
          <a:bodyPr/>
          <a:lstStyle/>
          <a:p>
            <a:pPr>
              <a:defRPr/>
            </a:pPr>
            <a:fld id="{FC104A63-7622-4A0E-8213-283EA964E1B0}" type="slidenum">
              <a:rPr lang="en-US" smtClean="0"/>
              <a:pPr>
                <a:defRPr/>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4638"/>
            <a:ext cx="9144000" cy="1143000"/>
          </a:xfrm>
        </p:spPr>
        <p:txBody>
          <a:bodyPr/>
          <a:lstStyle/>
          <a:p>
            <a:pPr eaLnBrk="1" hangingPunct="1"/>
            <a:r>
              <a:rPr lang="en-US" altLang="en-US" sz="3600" b="1" dirty="0" smtClean="0">
                <a:latin typeface="Comic Sans MS" pitchFamily="66" charset="0"/>
              </a:rPr>
              <a:t>Patient-Reported Measures (PRMs)</a:t>
            </a:r>
          </a:p>
        </p:txBody>
      </p:sp>
      <p:sp>
        <p:nvSpPr>
          <p:cNvPr id="17411" name="Rectangle 3"/>
          <p:cNvSpPr>
            <a:spLocks noGrp="1" noChangeArrowheads="1"/>
          </p:cNvSpPr>
          <p:nvPr>
            <p:ph type="body" idx="1"/>
          </p:nvPr>
        </p:nvSpPr>
        <p:spPr>
          <a:xfrm>
            <a:off x="304800" y="1600200"/>
            <a:ext cx="9467850" cy="4191000"/>
          </a:xfrm>
        </p:spPr>
        <p:txBody>
          <a:bodyPr/>
          <a:lstStyle/>
          <a:p>
            <a:pPr eaLnBrk="1" hangingPunct="1">
              <a:defRPr/>
            </a:pPr>
            <a:r>
              <a:rPr lang="en-US" dirty="0" smtClean="0"/>
              <a:t>Mediators</a:t>
            </a:r>
          </a:p>
          <a:p>
            <a:pPr lvl="1" eaLnBrk="1" hangingPunct="1">
              <a:defRPr/>
            </a:pPr>
            <a:r>
              <a:rPr lang="en-US" dirty="0" smtClean="0"/>
              <a:t>Health behaviors (adherence)</a:t>
            </a:r>
          </a:p>
          <a:p>
            <a:pPr lvl="1" eaLnBrk="1" hangingPunct="1">
              <a:defRPr/>
            </a:pPr>
            <a:endParaRPr lang="en-US" dirty="0" smtClean="0"/>
          </a:p>
          <a:p>
            <a:pPr eaLnBrk="1" hangingPunct="1">
              <a:defRPr/>
            </a:pPr>
            <a:r>
              <a:rPr lang="en-US" dirty="0" smtClean="0"/>
              <a:t>Health Care Process</a:t>
            </a:r>
          </a:p>
          <a:p>
            <a:pPr lvl="1" eaLnBrk="1" hangingPunct="1">
              <a:defRPr/>
            </a:pPr>
            <a:r>
              <a:rPr lang="en-US" dirty="0" smtClean="0"/>
              <a:t>Reports about care (e.g., communication)</a:t>
            </a:r>
          </a:p>
          <a:p>
            <a:pPr lvl="1" eaLnBrk="1" hangingPunct="1">
              <a:defRPr/>
            </a:pPr>
            <a:endParaRPr lang="en-US" dirty="0" smtClean="0"/>
          </a:p>
          <a:p>
            <a:pPr eaLnBrk="1" hangingPunct="1">
              <a:defRPr/>
            </a:pPr>
            <a:r>
              <a:rPr lang="en-US" dirty="0" smtClean="0"/>
              <a:t>Outcomes (PROs)</a:t>
            </a:r>
          </a:p>
          <a:p>
            <a:pPr lvl="1" eaLnBrk="1" hangingPunct="1">
              <a:defRPr/>
            </a:pPr>
            <a:r>
              <a:rPr lang="en-US" dirty="0" smtClean="0"/>
              <a:t>Patient satisfaction with care</a:t>
            </a:r>
          </a:p>
          <a:p>
            <a:pPr lvl="1" eaLnBrk="1" hangingPunct="1">
              <a:defRPr/>
            </a:pPr>
            <a:r>
              <a:rPr lang="en-US" dirty="0" smtClean="0"/>
              <a:t>Health-Related </a:t>
            </a:r>
            <a:r>
              <a:rPr lang="en-US" dirty="0"/>
              <a:t>Quality of Life (HRQOL)</a:t>
            </a:r>
          </a:p>
          <a:p>
            <a:pPr lvl="1" eaLnBrk="1" hangingPunct="1">
              <a:defRPr/>
            </a:pPr>
            <a:endParaRPr lang="en-US" dirty="0" smtClean="0"/>
          </a:p>
          <a:p>
            <a:pPr marL="457200" lvl="1" indent="0" eaLnBrk="1" hangingPunct="1">
              <a:buFontTx/>
              <a:buNone/>
              <a:defRPr/>
            </a:pPr>
            <a:endParaRPr lang="en-US" dirty="0" smtClean="0"/>
          </a:p>
        </p:txBody>
      </p:sp>
      <p:sp>
        <p:nvSpPr>
          <p:cNvPr id="8196" name="AutoShape 4"/>
          <p:cNvSpPr>
            <a:spLocks noChangeArrowheads="1"/>
          </p:cNvSpPr>
          <p:nvPr/>
        </p:nvSpPr>
        <p:spPr bwMode="auto">
          <a:xfrm>
            <a:off x="30163" y="5973763"/>
            <a:ext cx="596900" cy="457200"/>
          </a:xfrm>
          <a:prstGeom prst="rightArrow">
            <a:avLst>
              <a:gd name="adj1" fmla="val 50000"/>
              <a:gd name="adj2" fmla="val 65284"/>
            </a:avLst>
          </a:prstGeom>
          <a:gradFill rotWithShape="0">
            <a:gsLst>
              <a:gs pos="0">
                <a:srgbClr val="005E00"/>
              </a:gs>
              <a:gs pos="100000">
                <a:srgbClr val="00CC00"/>
              </a:gs>
            </a:gsLst>
            <a:lin ang="0" scaled="1"/>
          </a:gradFill>
          <a:ln w="12700">
            <a:solidFill>
              <a:schemeClr val="tx1"/>
            </a:solidFill>
            <a:miter lim="800000"/>
            <a:headEnd/>
            <a:tailEnd/>
          </a:ln>
        </p:spPr>
        <p:txBody>
          <a:bodyPr wrap="none" anchor="ctr"/>
          <a:lstStyle/>
          <a:p>
            <a:endParaRPr lang="en-US" altLang="en-US"/>
          </a:p>
        </p:txBody>
      </p:sp>
      <p:sp>
        <p:nvSpPr>
          <p:cNvPr id="14341" name="Slide Number Placeholder 3"/>
          <p:cNvSpPr>
            <a:spLocks noGrp="1"/>
          </p:cNvSpPr>
          <p:nvPr>
            <p:ph type="sldNum" sz="quarter" idx="12"/>
          </p:nvPr>
        </p:nvSpPr>
        <p:spPr>
          <a:xfrm>
            <a:off x="7372350" y="6245225"/>
            <a:ext cx="146685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EF6D082E-33F3-40FF-B733-7D8CD3D2F80D}" type="slidenum">
              <a:rPr lang="en-US" sz="1400">
                <a:latin typeface="Times New Roman" panose="02020603050405020304" pitchFamily="18" charset="0"/>
              </a:rPr>
              <a:pPr>
                <a:spcBef>
                  <a:spcPct val="0"/>
                </a:spcBef>
                <a:buFontTx/>
                <a:buNone/>
                <a:defRPr/>
              </a:pPr>
              <a:t>6</a:t>
            </a:fld>
            <a:endParaRPr lang="en-US" sz="1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ChangeArrowheads="1"/>
          </p:cNvSpPr>
          <p:nvPr/>
        </p:nvSpPr>
        <p:spPr bwMode="auto">
          <a:xfrm>
            <a:off x="457200" y="381000"/>
            <a:ext cx="7315200" cy="685800"/>
          </a:xfrm>
          <a:prstGeom prst="rect">
            <a:avLst/>
          </a:prstGeom>
          <a:noFill/>
          <a:ln w="12700">
            <a:noFill/>
            <a:miter lim="800000"/>
            <a:headEnd/>
            <a:tailEnd/>
          </a:ln>
        </p:spPr>
        <p:txBody>
          <a:bodyPr wrap="none" lIns="90488" tIns="44450" rIns="90488" bIns="44450"/>
          <a:lstStyle/>
          <a:p>
            <a:pPr>
              <a:lnSpc>
                <a:spcPct val="90000"/>
              </a:lnSpc>
            </a:pPr>
            <a:r>
              <a:rPr lang="en-US" altLang="en-US" sz="3600" dirty="0">
                <a:latin typeface="Comic Sans MS" pitchFamily="66" charset="0"/>
                <a:ea typeface="MS PGothic" pitchFamily="34" charset="-128"/>
              </a:rPr>
              <a:t>Reliability and </a:t>
            </a:r>
            <a:r>
              <a:rPr lang="en-US" altLang="en-US" sz="3600" dirty="0" err="1">
                <a:latin typeface="Comic Sans MS" pitchFamily="66" charset="0"/>
                <a:ea typeface="MS PGothic" pitchFamily="34" charset="-128"/>
              </a:rPr>
              <a:t>Intraclass</a:t>
            </a:r>
            <a:r>
              <a:rPr lang="en-US" altLang="en-US" sz="3600" dirty="0">
                <a:latin typeface="Comic Sans MS" pitchFamily="66" charset="0"/>
                <a:ea typeface="MS PGothic" pitchFamily="34" charset="-128"/>
              </a:rPr>
              <a:t> Correlation</a:t>
            </a:r>
          </a:p>
        </p:txBody>
      </p:sp>
      <p:sp>
        <p:nvSpPr>
          <p:cNvPr id="63492" name="Rectangle 3"/>
          <p:cNvSpPr>
            <a:spLocks noChangeArrowheads="1"/>
          </p:cNvSpPr>
          <p:nvPr/>
        </p:nvSpPr>
        <p:spPr bwMode="auto">
          <a:xfrm>
            <a:off x="-177800" y="1295400"/>
            <a:ext cx="9144000" cy="3822700"/>
          </a:xfrm>
          <a:prstGeom prst="rect">
            <a:avLst/>
          </a:prstGeom>
          <a:noFill/>
          <a:ln w="12700">
            <a:noFill/>
            <a:miter lim="800000"/>
            <a:headEnd/>
            <a:tailEnd/>
          </a:ln>
        </p:spPr>
        <p:txBody>
          <a:bodyPr lIns="90488" tIns="44450" rIns="90488" bIns="44450" anchor="ctr" anchorCtr="1"/>
          <a:lstStyle/>
          <a:p>
            <a:pPr>
              <a:lnSpc>
                <a:spcPct val="90000"/>
              </a:lnSpc>
              <a:spcBef>
                <a:spcPct val="100000"/>
              </a:spcBef>
            </a:pPr>
            <a:endParaRPr lang="en-US" altLang="en-US" sz="1400">
              <a:latin typeface="Comic Sans MS" pitchFamily="66" charset="0"/>
              <a:ea typeface="MS PGothic" pitchFamily="34" charset="-128"/>
            </a:endParaRPr>
          </a:p>
          <a:p>
            <a:pPr>
              <a:lnSpc>
                <a:spcPct val="90000"/>
              </a:lnSpc>
              <a:spcBef>
                <a:spcPct val="100000"/>
              </a:spcBef>
            </a:pPr>
            <a:r>
              <a:rPr lang="en-US" altLang="en-US" sz="1400">
                <a:latin typeface="Comic Sans MS" pitchFamily="66" charset="0"/>
                <a:ea typeface="MS PGothic" pitchFamily="34" charset="-128"/>
              </a:rPr>
              <a:t/>
            </a:r>
            <a:br>
              <a:rPr lang="en-US" altLang="en-US" sz="1400">
                <a:latin typeface="Comic Sans MS" pitchFamily="66" charset="0"/>
                <a:ea typeface="MS PGothic" pitchFamily="34" charset="-128"/>
              </a:rPr>
            </a:br>
            <a:endParaRPr lang="en-US" altLang="en-US" sz="1400">
              <a:latin typeface="Comic Sans MS" pitchFamily="66" charset="0"/>
              <a:ea typeface="MS PGothic" pitchFamily="34" charset="-128"/>
            </a:endParaRPr>
          </a:p>
        </p:txBody>
      </p:sp>
      <p:sp>
        <p:nvSpPr>
          <p:cNvPr id="63493" name="Rectangle 4"/>
          <p:cNvSpPr>
            <a:spLocks noChangeArrowheads="1"/>
          </p:cNvSpPr>
          <p:nvPr/>
        </p:nvSpPr>
        <p:spPr bwMode="auto">
          <a:xfrm>
            <a:off x="4052888" y="3214688"/>
            <a:ext cx="9144000" cy="0"/>
          </a:xfrm>
          <a:prstGeom prst="rect">
            <a:avLst/>
          </a:prstGeom>
          <a:noFill/>
          <a:ln w="9525">
            <a:noFill/>
            <a:miter lim="800000"/>
            <a:headEnd/>
            <a:tailEnd/>
          </a:ln>
        </p:spPr>
        <p:txBody>
          <a:bodyPr>
            <a:spAutoFit/>
          </a:bodyPr>
          <a:lstStyle/>
          <a:p>
            <a:endParaRPr lang="en-US" altLang="en-US" sz="1800">
              <a:latin typeface="Arial" pitchFamily="34" charset="0"/>
            </a:endParaRPr>
          </a:p>
        </p:txBody>
      </p:sp>
      <p:sp>
        <p:nvSpPr>
          <p:cNvPr id="63494" name="Rectangle 5"/>
          <p:cNvSpPr>
            <a:spLocks noChangeArrowheads="1"/>
          </p:cNvSpPr>
          <p:nvPr/>
        </p:nvSpPr>
        <p:spPr bwMode="auto">
          <a:xfrm>
            <a:off x="3862388" y="3214688"/>
            <a:ext cx="9144000" cy="0"/>
          </a:xfrm>
          <a:prstGeom prst="rect">
            <a:avLst/>
          </a:prstGeom>
          <a:noFill/>
          <a:ln w="9525">
            <a:noFill/>
            <a:miter lim="800000"/>
            <a:headEnd/>
            <a:tailEnd/>
          </a:ln>
        </p:spPr>
        <p:txBody>
          <a:bodyPr>
            <a:spAutoFit/>
          </a:bodyPr>
          <a:lstStyle/>
          <a:p>
            <a:endParaRPr lang="en-US" altLang="en-US" sz="1800">
              <a:latin typeface="Arial" pitchFamily="34" charset="0"/>
            </a:endParaRPr>
          </a:p>
        </p:txBody>
      </p:sp>
      <p:sp>
        <p:nvSpPr>
          <p:cNvPr id="63495" name="Rectangle 6"/>
          <p:cNvSpPr>
            <a:spLocks noChangeArrowheads="1"/>
          </p:cNvSpPr>
          <p:nvPr/>
        </p:nvSpPr>
        <p:spPr bwMode="auto">
          <a:xfrm>
            <a:off x="3867150" y="3214688"/>
            <a:ext cx="9144000" cy="0"/>
          </a:xfrm>
          <a:prstGeom prst="rect">
            <a:avLst/>
          </a:prstGeom>
          <a:noFill/>
          <a:ln w="9525">
            <a:noFill/>
            <a:miter lim="800000"/>
            <a:headEnd/>
            <a:tailEnd/>
          </a:ln>
        </p:spPr>
        <p:txBody>
          <a:bodyPr>
            <a:spAutoFit/>
          </a:bodyPr>
          <a:lstStyle/>
          <a:p>
            <a:endParaRPr lang="en-US" altLang="en-US" sz="1800">
              <a:latin typeface="Arial" pitchFamily="34" charset="0"/>
            </a:endParaRPr>
          </a:p>
        </p:txBody>
      </p:sp>
      <p:graphicFrame>
        <p:nvGraphicFramePr>
          <p:cNvPr id="63496" name="Object 7"/>
          <p:cNvGraphicFramePr>
            <a:graphicFrameLocks noChangeAspect="1"/>
          </p:cNvGraphicFramePr>
          <p:nvPr/>
        </p:nvGraphicFramePr>
        <p:xfrm>
          <a:off x="1981200" y="2270125"/>
          <a:ext cx="1981200" cy="817563"/>
        </p:xfrm>
        <a:graphic>
          <a:graphicData uri="http://schemas.openxmlformats.org/presentationml/2006/ole">
            <mc:AlternateContent xmlns:mc="http://schemas.openxmlformats.org/markup-compatibility/2006">
              <mc:Choice xmlns:v="urn:schemas-microsoft-com:vml" Requires="v">
                <p:oleObj spid="_x0000_s63622" name="Equation" r:id="rId4" imgW="1040948" imgH="431613" progId="Equation.3">
                  <p:embed/>
                </p:oleObj>
              </mc:Choice>
              <mc:Fallback>
                <p:oleObj name="Equation" r:id="rId4" imgW="1040948" imgH="431613"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70125"/>
                        <a:ext cx="1981200"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7" name="Object 8"/>
          <p:cNvGraphicFramePr>
            <a:graphicFrameLocks noChangeAspect="1"/>
          </p:cNvGraphicFramePr>
          <p:nvPr/>
        </p:nvGraphicFramePr>
        <p:xfrm>
          <a:off x="4876800" y="2270125"/>
          <a:ext cx="2362200" cy="712788"/>
        </p:xfrm>
        <a:graphic>
          <a:graphicData uri="http://schemas.openxmlformats.org/presentationml/2006/ole">
            <mc:AlternateContent xmlns:mc="http://schemas.openxmlformats.org/markup-compatibility/2006">
              <mc:Choice xmlns:v="urn:schemas-microsoft-com:vml" Requires="v">
                <p:oleObj spid="_x0000_s63623" name="Equation" r:id="rId6" imgW="1422400" imgH="431800" progId="Equation.3">
                  <p:embed/>
                </p:oleObj>
              </mc:Choice>
              <mc:Fallback>
                <p:oleObj name="Equation" r:id="rId6" imgW="1422400" imgH="4318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270125"/>
                        <a:ext cx="236220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8" name="Object 9"/>
          <p:cNvGraphicFramePr>
            <a:graphicFrameLocks noChangeAspect="1"/>
          </p:cNvGraphicFramePr>
          <p:nvPr/>
        </p:nvGraphicFramePr>
        <p:xfrm>
          <a:off x="4876800" y="3419475"/>
          <a:ext cx="2286000" cy="695325"/>
        </p:xfrm>
        <a:graphic>
          <a:graphicData uri="http://schemas.openxmlformats.org/presentationml/2006/ole">
            <mc:AlternateContent xmlns:mc="http://schemas.openxmlformats.org/markup-compatibility/2006">
              <mc:Choice xmlns:v="urn:schemas-microsoft-com:vml" Requires="v">
                <p:oleObj spid="_x0000_s63624" name="Equation" r:id="rId8" imgW="1409088" imgH="431613" progId="Equation.3">
                  <p:embed/>
                </p:oleObj>
              </mc:Choice>
              <mc:Fallback>
                <p:oleObj name="Equation" r:id="rId8" imgW="1409088" imgH="4316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419475"/>
                        <a:ext cx="22860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499" name="Object 10"/>
          <p:cNvGraphicFramePr>
            <a:graphicFrameLocks noChangeAspect="1"/>
          </p:cNvGraphicFramePr>
          <p:nvPr/>
        </p:nvGraphicFramePr>
        <p:xfrm>
          <a:off x="1928813" y="3373438"/>
          <a:ext cx="1957387" cy="817562"/>
        </p:xfrm>
        <a:graphic>
          <a:graphicData uri="http://schemas.openxmlformats.org/presentationml/2006/ole">
            <mc:AlternateContent xmlns:mc="http://schemas.openxmlformats.org/markup-compatibility/2006">
              <mc:Choice xmlns:v="urn:schemas-microsoft-com:vml" Requires="v">
                <p:oleObj spid="_x0000_s63625" name="Equation" r:id="rId10" imgW="1028254" imgH="431613" progId="Equation.3">
                  <p:embed/>
                </p:oleObj>
              </mc:Choice>
              <mc:Fallback>
                <p:oleObj name="Equation" r:id="rId10" imgW="1028254" imgH="431613"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8813" y="3373438"/>
                        <a:ext cx="1957387" cy="81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00" name="Object 11"/>
          <p:cNvGraphicFramePr>
            <a:graphicFrameLocks noChangeAspect="1"/>
          </p:cNvGraphicFramePr>
          <p:nvPr/>
        </p:nvGraphicFramePr>
        <p:xfrm>
          <a:off x="1600200" y="4592638"/>
          <a:ext cx="2895600" cy="741362"/>
        </p:xfrm>
        <a:graphic>
          <a:graphicData uri="http://schemas.openxmlformats.org/presentationml/2006/ole">
            <mc:AlternateContent xmlns:mc="http://schemas.openxmlformats.org/markup-compatibility/2006">
              <mc:Choice xmlns:v="urn:schemas-microsoft-com:vml" Requires="v">
                <p:oleObj spid="_x0000_s63626" name="Equation" r:id="rId12" imgW="1676400" imgH="431800" progId="Equation.3">
                  <p:embed/>
                </p:oleObj>
              </mc:Choice>
              <mc:Fallback>
                <p:oleObj name="Equation" r:id="rId12" imgW="1676400" imgH="431800" progId="Equation.3">
                  <p:embed/>
                  <p:pic>
                    <p:nvPicPr>
                      <p:cNvPr id="0"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0200" y="4592638"/>
                        <a:ext cx="2895600" cy="741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501" name="Object 12"/>
          <p:cNvGraphicFramePr>
            <a:graphicFrameLocks noChangeAspect="1"/>
          </p:cNvGraphicFramePr>
          <p:nvPr/>
        </p:nvGraphicFramePr>
        <p:xfrm>
          <a:off x="4800600" y="4646613"/>
          <a:ext cx="4114800" cy="611187"/>
        </p:xfrm>
        <a:graphic>
          <a:graphicData uri="http://schemas.openxmlformats.org/presentationml/2006/ole">
            <mc:AlternateContent xmlns:mc="http://schemas.openxmlformats.org/markup-compatibility/2006">
              <mc:Choice xmlns:v="urn:schemas-microsoft-com:vml" Requires="v">
                <p:oleObj spid="_x0000_s63627" name="Equation" r:id="rId14" imgW="2882900" imgH="431800" progId="Equation.3">
                  <p:embed/>
                </p:oleObj>
              </mc:Choice>
              <mc:Fallback>
                <p:oleObj name="Equation" r:id="rId14" imgW="2882900" imgH="431800" progId="Equation.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4646613"/>
                        <a:ext cx="4114800" cy="611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502" name="Text Box 13"/>
          <p:cNvSpPr txBox="1">
            <a:spLocks noChangeArrowheads="1"/>
          </p:cNvSpPr>
          <p:nvPr/>
        </p:nvSpPr>
        <p:spPr bwMode="auto">
          <a:xfrm>
            <a:off x="457200" y="1600200"/>
            <a:ext cx="1066800"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ea typeface="MS PGothic" pitchFamily="34" charset="-128"/>
              </a:rPr>
              <a:t>Model</a:t>
            </a:r>
          </a:p>
        </p:txBody>
      </p:sp>
      <p:sp>
        <p:nvSpPr>
          <p:cNvPr id="63503" name="Text Box 14"/>
          <p:cNvSpPr txBox="1">
            <a:spLocks noChangeArrowheads="1"/>
          </p:cNvSpPr>
          <p:nvPr/>
        </p:nvSpPr>
        <p:spPr bwMode="auto">
          <a:xfrm>
            <a:off x="5105400" y="1600200"/>
            <a:ext cx="3048000"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ea typeface="MS PGothic" pitchFamily="34" charset="-128"/>
              </a:rPr>
              <a:t>Intraclass Correlation</a:t>
            </a:r>
          </a:p>
        </p:txBody>
      </p:sp>
      <p:sp>
        <p:nvSpPr>
          <p:cNvPr id="63504" name="Text Box 15"/>
          <p:cNvSpPr txBox="1">
            <a:spLocks noChangeArrowheads="1"/>
          </p:cNvSpPr>
          <p:nvPr/>
        </p:nvSpPr>
        <p:spPr bwMode="auto">
          <a:xfrm>
            <a:off x="2209800" y="1600200"/>
            <a:ext cx="1447800" cy="3968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ea typeface="MS PGothic" pitchFamily="34" charset="-128"/>
              </a:rPr>
              <a:t>Reliability</a:t>
            </a:r>
          </a:p>
        </p:txBody>
      </p:sp>
      <p:sp>
        <p:nvSpPr>
          <p:cNvPr id="63505" name="Text Box 16"/>
          <p:cNvSpPr txBox="1">
            <a:spLocks noChangeArrowheads="1"/>
          </p:cNvSpPr>
          <p:nvPr/>
        </p:nvSpPr>
        <p:spPr bwMode="auto">
          <a:xfrm>
            <a:off x="457200" y="2346325"/>
            <a:ext cx="1066800" cy="7016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ea typeface="MS PGothic" pitchFamily="34" charset="-128"/>
              </a:rPr>
              <a:t>One-way</a:t>
            </a:r>
          </a:p>
        </p:txBody>
      </p:sp>
      <p:sp>
        <p:nvSpPr>
          <p:cNvPr id="63506" name="Text Box 17"/>
          <p:cNvSpPr txBox="1">
            <a:spLocks noChangeArrowheads="1"/>
          </p:cNvSpPr>
          <p:nvPr/>
        </p:nvSpPr>
        <p:spPr bwMode="auto">
          <a:xfrm>
            <a:off x="457200" y="3260725"/>
            <a:ext cx="1066800" cy="1006475"/>
          </a:xfrm>
          <a:prstGeom prst="rect">
            <a:avLst/>
          </a:prstGeom>
          <a:noFill/>
          <a:ln w="9525">
            <a:noFill/>
            <a:miter lim="800000"/>
            <a:headEnd/>
            <a:tailEnd/>
          </a:ln>
        </p:spPr>
        <p:txBody>
          <a:bodyPr>
            <a:spAutoFit/>
          </a:bodyPr>
          <a:lstStyle/>
          <a:p>
            <a:pPr>
              <a:spcBef>
                <a:spcPct val="50000"/>
              </a:spcBef>
            </a:pPr>
            <a:r>
              <a:rPr lang="en-US" altLang="en-US" sz="2000">
                <a:latin typeface="Arial" pitchFamily="34" charset="0"/>
                <a:ea typeface="MS PGothic" pitchFamily="34" charset="-128"/>
              </a:rPr>
              <a:t>Two-way fixed</a:t>
            </a:r>
          </a:p>
        </p:txBody>
      </p:sp>
      <p:sp>
        <p:nvSpPr>
          <p:cNvPr id="63507" name="Text Box 18"/>
          <p:cNvSpPr txBox="1">
            <a:spLocks noChangeArrowheads="1"/>
          </p:cNvSpPr>
          <p:nvPr/>
        </p:nvSpPr>
        <p:spPr bwMode="auto">
          <a:xfrm>
            <a:off x="457200" y="4479925"/>
            <a:ext cx="1066800" cy="923925"/>
          </a:xfrm>
          <a:prstGeom prst="rect">
            <a:avLst/>
          </a:prstGeom>
          <a:noFill/>
          <a:ln w="9525">
            <a:noFill/>
            <a:miter lim="800000"/>
            <a:headEnd/>
            <a:tailEnd/>
          </a:ln>
        </p:spPr>
        <p:txBody>
          <a:bodyPr>
            <a:spAutoFit/>
          </a:bodyPr>
          <a:lstStyle/>
          <a:p>
            <a:pPr>
              <a:spcBef>
                <a:spcPct val="50000"/>
              </a:spcBef>
            </a:pPr>
            <a:r>
              <a:rPr lang="en-US" altLang="en-US" sz="1800">
                <a:latin typeface="Arial" pitchFamily="34" charset="0"/>
                <a:ea typeface="MS PGothic" pitchFamily="34" charset="-128"/>
              </a:rPr>
              <a:t>Two-way random</a:t>
            </a:r>
          </a:p>
        </p:txBody>
      </p:sp>
      <p:sp>
        <p:nvSpPr>
          <p:cNvPr id="63508" name="Line 19"/>
          <p:cNvSpPr>
            <a:spLocks noChangeShapeType="1"/>
          </p:cNvSpPr>
          <p:nvPr/>
        </p:nvSpPr>
        <p:spPr bwMode="auto">
          <a:xfrm>
            <a:off x="457200" y="2133600"/>
            <a:ext cx="8305800" cy="0"/>
          </a:xfrm>
          <a:prstGeom prst="line">
            <a:avLst/>
          </a:prstGeom>
          <a:noFill/>
          <a:ln w="28575">
            <a:solidFill>
              <a:schemeClr val="tx1"/>
            </a:solidFill>
            <a:round/>
            <a:headEnd/>
            <a:tailEnd/>
          </a:ln>
        </p:spPr>
        <p:txBody>
          <a:bodyPr/>
          <a:lstStyle/>
          <a:p>
            <a:endParaRPr lang="en-US"/>
          </a:p>
        </p:txBody>
      </p:sp>
      <p:sp>
        <p:nvSpPr>
          <p:cNvPr id="63509" name="Line 20"/>
          <p:cNvSpPr>
            <a:spLocks noChangeShapeType="1"/>
          </p:cNvSpPr>
          <p:nvPr/>
        </p:nvSpPr>
        <p:spPr bwMode="auto">
          <a:xfrm>
            <a:off x="457200" y="3200400"/>
            <a:ext cx="8305800" cy="0"/>
          </a:xfrm>
          <a:prstGeom prst="line">
            <a:avLst/>
          </a:prstGeom>
          <a:noFill/>
          <a:ln w="28575">
            <a:solidFill>
              <a:schemeClr val="tx1"/>
            </a:solidFill>
            <a:round/>
            <a:headEnd/>
            <a:tailEnd/>
          </a:ln>
        </p:spPr>
        <p:txBody>
          <a:bodyPr/>
          <a:lstStyle/>
          <a:p>
            <a:endParaRPr lang="en-US"/>
          </a:p>
        </p:txBody>
      </p:sp>
      <p:sp>
        <p:nvSpPr>
          <p:cNvPr id="63510" name="Line 21"/>
          <p:cNvSpPr>
            <a:spLocks noChangeShapeType="1"/>
          </p:cNvSpPr>
          <p:nvPr/>
        </p:nvSpPr>
        <p:spPr bwMode="auto">
          <a:xfrm>
            <a:off x="457200" y="4419600"/>
            <a:ext cx="8305800" cy="0"/>
          </a:xfrm>
          <a:prstGeom prst="line">
            <a:avLst/>
          </a:prstGeom>
          <a:noFill/>
          <a:ln w="28575">
            <a:solidFill>
              <a:schemeClr val="tx1"/>
            </a:solidFill>
            <a:round/>
            <a:headEnd/>
            <a:tailEnd/>
          </a:ln>
        </p:spPr>
        <p:txBody>
          <a:bodyPr/>
          <a:lstStyle/>
          <a:p>
            <a:endParaRPr lang="en-US"/>
          </a:p>
        </p:txBody>
      </p:sp>
      <p:sp>
        <p:nvSpPr>
          <p:cNvPr id="63511" name="Line 22"/>
          <p:cNvSpPr>
            <a:spLocks noChangeShapeType="1"/>
          </p:cNvSpPr>
          <p:nvPr/>
        </p:nvSpPr>
        <p:spPr bwMode="auto">
          <a:xfrm>
            <a:off x="4572000" y="1676400"/>
            <a:ext cx="0" cy="3886200"/>
          </a:xfrm>
          <a:prstGeom prst="line">
            <a:avLst/>
          </a:prstGeom>
          <a:noFill/>
          <a:ln w="28575">
            <a:solidFill>
              <a:schemeClr val="tx1"/>
            </a:solidFill>
            <a:round/>
            <a:headEnd/>
            <a:tailEnd/>
          </a:ln>
        </p:spPr>
        <p:txBody>
          <a:bodyPr/>
          <a:lstStyle/>
          <a:p>
            <a:endParaRPr lang="en-US"/>
          </a:p>
        </p:txBody>
      </p:sp>
      <p:sp>
        <p:nvSpPr>
          <p:cNvPr id="63512" name="Line 23"/>
          <p:cNvSpPr>
            <a:spLocks noChangeShapeType="1"/>
          </p:cNvSpPr>
          <p:nvPr/>
        </p:nvSpPr>
        <p:spPr bwMode="auto">
          <a:xfrm>
            <a:off x="1524000" y="1600200"/>
            <a:ext cx="0" cy="3886200"/>
          </a:xfrm>
          <a:prstGeom prst="line">
            <a:avLst/>
          </a:prstGeom>
          <a:noFill/>
          <a:ln w="28575">
            <a:solidFill>
              <a:schemeClr val="tx1"/>
            </a:solidFill>
            <a:round/>
            <a:headEnd/>
            <a:tailEnd/>
          </a:ln>
        </p:spPr>
        <p:txBody>
          <a:bodyPr/>
          <a:lstStyle/>
          <a:p>
            <a:endParaRPr lang="en-US"/>
          </a:p>
        </p:txBody>
      </p:sp>
      <p:sp>
        <p:nvSpPr>
          <p:cNvPr id="63513" name="Text Box 24"/>
          <p:cNvSpPr txBox="1">
            <a:spLocks noChangeArrowheads="1"/>
          </p:cNvSpPr>
          <p:nvPr/>
        </p:nvSpPr>
        <p:spPr bwMode="auto">
          <a:xfrm>
            <a:off x="1066800" y="5486400"/>
            <a:ext cx="7558088" cy="1200150"/>
          </a:xfrm>
          <a:prstGeom prst="rect">
            <a:avLst/>
          </a:prstGeom>
          <a:noFill/>
          <a:ln w="9525">
            <a:noFill/>
            <a:miter lim="800000"/>
            <a:headEnd/>
            <a:tailEnd/>
          </a:ln>
        </p:spPr>
        <p:txBody>
          <a:bodyPr>
            <a:spAutoFit/>
          </a:bodyPr>
          <a:lstStyle/>
          <a:p>
            <a:r>
              <a:rPr lang="en-US" altLang="en-US" sz="1800">
                <a:latin typeface="Arial" pitchFamily="34" charset="0"/>
                <a:ea typeface="MS PGothic" pitchFamily="34" charset="-128"/>
              </a:rPr>
              <a:t>BMS =  Between Ratee Mean Square     N = n of ratees</a:t>
            </a:r>
          </a:p>
          <a:p>
            <a:r>
              <a:rPr lang="en-US" altLang="en-US" sz="1800">
                <a:latin typeface="Arial" pitchFamily="34" charset="0"/>
                <a:ea typeface="MS PGothic" pitchFamily="34" charset="-128"/>
              </a:rPr>
              <a:t>WMS = Within Mean Square                    k =  n of items or raters</a:t>
            </a:r>
          </a:p>
          <a:p>
            <a:r>
              <a:rPr lang="en-US" altLang="en-US" sz="1800">
                <a:latin typeface="Arial" pitchFamily="34" charset="0"/>
                <a:ea typeface="MS PGothic" pitchFamily="34" charset="-128"/>
              </a:rPr>
              <a:t>JMS   = Item or Rater Mean Square</a:t>
            </a:r>
          </a:p>
          <a:p>
            <a:r>
              <a:rPr lang="en-US" altLang="en-US" sz="1800">
                <a:latin typeface="Arial" pitchFamily="34" charset="0"/>
                <a:ea typeface="MS PGothic" pitchFamily="34" charset="-128"/>
              </a:rPr>
              <a:t>EMS  = Ratee x Item (Rater) Mean Square</a:t>
            </a:r>
          </a:p>
        </p:txBody>
      </p:sp>
      <p:sp>
        <p:nvSpPr>
          <p:cNvPr id="26" name="Slide Number Placeholder 25"/>
          <p:cNvSpPr>
            <a:spLocks noGrp="1"/>
          </p:cNvSpPr>
          <p:nvPr>
            <p:ph type="sldNum" sz="quarter" idx="12"/>
          </p:nvPr>
        </p:nvSpPr>
        <p:spPr>
          <a:xfrm>
            <a:off x="7499350" y="6210300"/>
            <a:ext cx="1466850" cy="476250"/>
          </a:xfrm>
        </p:spPr>
        <p:txBody>
          <a:bodyPr/>
          <a:lstStyle/>
          <a:p>
            <a:pPr>
              <a:defRPr/>
            </a:pPr>
            <a:fld id="{FC104A63-7622-4A0E-8213-283EA964E1B0}"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596900"/>
            <a:ext cx="9144000" cy="546100"/>
          </a:xfrm>
          <a:prstGeom prst="rect">
            <a:avLst/>
          </a:prstGeom>
          <a:noFill/>
          <a:ln w="9525">
            <a:noFill/>
            <a:miter lim="800000"/>
            <a:headEnd/>
            <a:tailEnd/>
          </a:ln>
        </p:spPr>
        <p:txBody>
          <a:bodyPr wrap="none" lIns="90488" tIns="44450" rIns="90488" bIns="44450" anchor="ctr"/>
          <a:lstStyle/>
          <a:p>
            <a:pPr algn="ctr"/>
            <a:r>
              <a:rPr lang="en-US" altLang="en-US" sz="2800" i="1">
                <a:latin typeface="Arial" pitchFamily="34" charset="0"/>
              </a:rPr>
              <a:t>         </a:t>
            </a:r>
            <a:r>
              <a:rPr lang="en-US" altLang="en-US" sz="2800">
                <a:latin typeface="Comic Sans MS" pitchFamily="66" charset="0"/>
              </a:rPr>
              <a:t>Two-Way Fixed Effects (Cronbach’s Alpha)</a:t>
            </a:r>
          </a:p>
        </p:txBody>
      </p:sp>
      <p:sp>
        <p:nvSpPr>
          <p:cNvPr id="64515" name="Rectangle 3"/>
          <p:cNvSpPr>
            <a:spLocks noChangeArrowheads="1"/>
          </p:cNvSpPr>
          <p:nvPr/>
        </p:nvSpPr>
        <p:spPr bwMode="auto">
          <a:xfrm>
            <a:off x="317500" y="2044700"/>
            <a:ext cx="8285163" cy="2876550"/>
          </a:xfrm>
          <a:prstGeom prst="rect">
            <a:avLst/>
          </a:prstGeom>
          <a:noFill/>
          <a:ln w="9525">
            <a:noFill/>
            <a:miter lim="800000"/>
            <a:headEnd/>
            <a:tailEnd/>
          </a:ln>
        </p:spPr>
        <p:txBody>
          <a:bodyPr lIns="63500" tIns="25400" rIns="63500" bIns="25400">
            <a:spAutoFit/>
          </a:bodyPr>
          <a:lstStyle/>
          <a:p>
            <a:pPr marL="25400" indent="-25400">
              <a:lnSpc>
                <a:spcPct val="90000"/>
              </a:lnSpc>
              <a:tabLst>
                <a:tab pos="2997200" algn="l"/>
                <a:tab pos="5334000" algn="l"/>
                <a:tab pos="7569200" algn="l"/>
              </a:tabLst>
            </a:pPr>
            <a:r>
              <a:rPr lang="en-US" altLang="en-US" sz="2800">
                <a:latin typeface="Arial" pitchFamily="34" charset="0"/>
              </a:rPr>
              <a:t>  </a:t>
            </a:r>
          </a:p>
          <a:p>
            <a:pPr marL="25400" indent="-25400">
              <a:lnSpc>
                <a:spcPct val="90000"/>
              </a:lnSpc>
              <a:tabLst>
                <a:tab pos="2997200" algn="l"/>
                <a:tab pos="5334000" algn="l"/>
                <a:tab pos="7569200" algn="l"/>
              </a:tabLst>
            </a:pPr>
            <a:endParaRPr lang="en-US" altLang="en-US" sz="2800">
              <a:latin typeface="Arial" pitchFamily="34" charset="0"/>
            </a:endParaRPr>
          </a:p>
          <a:p>
            <a:pPr marL="25400" indent="-25400">
              <a:lnSpc>
                <a:spcPct val="90000"/>
              </a:lnSpc>
              <a:tabLst>
                <a:tab pos="2997200" algn="l"/>
                <a:tab pos="5334000" algn="l"/>
                <a:tab pos="7569200" algn="l"/>
              </a:tabLst>
            </a:pPr>
            <a:endParaRPr lang="en-US" altLang="en-US" sz="2800">
              <a:latin typeface="Arial" pitchFamily="34" charset="0"/>
            </a:endParaRPr>
          </a:p>
          <a:p>
            <a:pPr marL="25400" indent="-25400">
              <a:lnSpc>
                <a:spcPct val="90000"/>
              </a:lnSpc>
              <a:tabLst>
                <a:tab pos="2997200" algn="l"/>
                <a:tab pos="5334000" algn="l"/>
                <a:tab pos="7569200" algn="l"/>
              </a:tabLst>
            </a:pPr>
            <a:r>
              <a:rPr lang="en-US" altLang="en-US" sz="2400">
                <a:latin typeface="Arial" pitchFamily="34" charset="0"/>
              </a:rPr>
              <a:t>Respondents (BMS)         5             15.67            3.13  </a:t>
            </a:r>
          </a:p>
          <a:p>
            <a:pPr marL="25400" indent="-25400">
              <a:lnSpc>
                <a:spcPct val="90000"/>
              </a:lnSpc>
              <a:tabLst>
                <a:tab pos="2997200" algn="l"/>
                <a:tab pos="5334000" algn="l"/>
                <a:tab pos="7569200" algn="l"/>
              </a:tabLst>
            </a:pPr>
            <a:r>
              <a:rPr lang="en-US" altLang="en-US" sz="2400">
                <a:latin typeface="Arial" pitchFamily="34" charset="0"/>
              </a:rPr>
              <a:t>Items (JMS)	        1               0.00            0.00  </a:t>
            </a:r>
          </a:p>
          <a:p>
            <a:pPr marL="25400" indent="-25400">
              <a:lnSpc>
                <a:spcPct val="90000"/>
              </a:lnSpc>
              <a:tabLst>
                <a:tab pos="2997200" algn="l"/>
                <a:tab pos="5334000" algn="l"/>
                <a:tab pos="7569200" algn="l"/>
              </a:tabLst>
            </a:pPr>
            <a:r>
              <a:rPr lang="en-US" altLang="en-US" sz="2400">
                <a:latin typeface="Arial" pitchFamily="34" charset="0"/>
              </a:rPr>
              <a:t>Resp. x Items (EMS)         5               2.00            0.40  </a:t>
            </a:r>
          </a:p>
          <a:p>
            <a:pPr marL="25400" indent="-25400">
              <a:lnSpc>
                <a:spcPct val="90000"/>
              </a:lnSpc>
              <a:tabLst>
                <a:tab pos="2997200" algn="l"/>
                <a:tab pos="5334000" algn="l"/>
                <a:tab pos="7569200" algn="l"/>
              </a:tabLst>
            </a:pPr>
            <a:endParaRPr lang="en-US" altLang="en-US" sz="2400">
              <a:latin typeface="Arial" pitchFamily="34" charset="0"/>
            </a:endParaRPr>
          </a:p>
          <a:p>
            <a:pPr marL="25400" indent="-25400">
              <a:lnSpc>
                <a:spcPct val="90000"/>
              </a:lnSpc>
              <a:tabLst>
                <a:tab pos="2997200" algn="l"/>
                <a:tab pos="5334000" algn="l"/>
                <a:tab pos="7569200" algn="l"/>
              </a:tabLst>
            </a:pPr>
            <a:r>
              <a:rPr lang="en-US" altLang="en-US" sz="2400">
                <a:latin typeface="Arial" pitchFamily="34" charset="0"/>
              </a:rPr>
              <a:t>     Total	       11            17.67</a:t>
            </a:r>
          </a:p>
        </p:txBody>
      </p:sp>
      <p:sp>
        <p:nvSpPr>
          <p:cNvPr id="64516" name="Rectangle 4"/>
          <p:cNvSpPr>
            <a:spLocks noChangeArrowheads="1"/>
          </p:cNvSpPr>
          <p:nvPr/>
        </p:nvSpPr>
        <p:spPr bwMode="auto">
          <a:xfrm>
            <a:off x="381000" y="2197100"/>
            <a:ext cx="1389063" cy="425450"/>
          </a:xfrm>
          <a:prstGeom prst="rect">
            <a:avLst/>
          </a:prstGeom>
          <a:noFill/>
          <a:ln w="9525">
            <a:noFill/>
            <a:miter lim="800000"/>
            <a:headEnd/>
            <a:tailEnd/>
          </a:ln>
        </p:spPr>
        <p:txBody>
          <a:bodyPr lIns="63500" tIns="25400" rIns="63500" bIns="25400">
            <a:spAutoFit/>
          </a:bodyPr>
          <a:lstStyle/>
          <a:p>
            <a:pPr>
              <a:lnSpc>
                <a:spcPct val="87000"/>
              </a:lnSpc>
            </a:pPr>
            <a:r>
              <a:rPr lang="en-US" altLang="en-US" sz="2800">
                <a:latin typeface="Arial" pitchFamily="34" charset="0"/>
              </a:rPr>
              <a:t>Source</a:t>
            </a:r>
          </a:p>
        </p:txBody>
      </p:sp>
      <p:sp>
        <p:nvSpPr>
          <p:cNvPr id="64517" name="Rectangle 5"/>
          <p:cNvSpPr>
            <a:spLocks noChangeArrowheads="1"/>
          </p:cNvSpPr>
          <p:nvPr/>
        </p:nvSpPr>
        <p:spPr bwMode="auto">
          <a:xfrm>
            <a:off x="4038600" y="2273300"/>
            <a:ext cx="685800" cy="422275"/>
          </a:xfrm>
          <a:prstGeom prst="rect">
            <a:avLst/>
          </a:prstGeom>
          <a:noFill/>
          <a:ln w="9525">
            <a:noFill/>
            <a:miter lim="800000"/>
            <a:headEnd/>
            <a:tailEnd/>
          </a:ln>
        </p:spPr>
        <p:txBody>
          <a:bodyPr lIns="63500" tIns="25400" rIns="63500" bIns="25400">
            <a:spAutoFit/>
          </a:bodyPr>
          <a:lstStyle/>
          <a:p>
            <a:pPr>
              <a:lnSpc>
                <a:spcPct val="87000"/>
              </a:lnSpc>
            </a:pPr>
            <a:r>
              <a:rPr lang="en-US" altLang="en-US" sz="2800">
                <a:latin typeface="Arial" pitchFamily="34" charset="0"/>
              </a:rPr>
              <a:t>df</a:t>
            </a:r>
          </a:p>
        </p:txBody>
      </p:sp>
      <p:sp>
        <p:nvSpPr>
          <p:cNvPr id="64518" name="Rectangle 6"/>
          <p:cNvSpPr>
            <a:spLocks noChangeArrowheads="1"/>
          </p:cNvSpPr>
          <p:nvPr/>
        </p:nvSpPr>
        <p:spPr bwMode="auto">
          <a:xfrm>
            <a:off x="5638800" y="2197100"/>
            <a:ext cx="762000" cy="425450"/>
          </a:xfrm>
          <a:prstGeom prst="rect">
            <a:avLst/>
          </a:prstGeom>
          <a:noFill/>
          <a:ln w="9525">
            <a:noFill/>
            <a:miter lim="800000"/>
            <a:headEnd/>
            <a:tailEnd/>
          </a:ln>
        </p:spPr>
        <p:txBody>
          <a:bodyPr lIns="63500" tIns="25400" rIns="63500" bIns="25400">
            <a:spAutoFit/>
          </a:bodyPr>
          <a:lstStyle/>
          <a:p>
            <a:pPr>
              <a:lnSpc>
                <a:spcPct val="87000"/>
              </a:lnSpc>
            </a:pPr>
            <a:r>
              <a:rPr lang="en-US" altLang="en-US" sz="2800">
                <a:latin typeface="Arial" pitchFamily="34" charset="0"/>
              </a:rPr>
              <a:t>SS</a:t>
            </a:r>
          </a:p>
        </p:txBody>
      </p:sp>
      <p:sp>
        <p:nvSpPr>
          <p:cNvPr id="64519" name="Rectangle 7"/>
          <p:cNvSpPr>
            <a:spLocks noChangeArrowheads="1"/>
          </p:cNvSpPr>
          <p:nvPr/>
        </p:nvSpPr>
        <p:spPr bwMode="auto">
          <a:xfrm>
            <a:off x="7772400" y="2197100"/>
            <a:ext cx="1371600" cy="422275"/>
          </a:xfrm>
          <a:prstGeom prst="rect">
            <a:avLst/>
          </a:prstGeom>
          <a:noFill/>
          <a:ln w="9525">
            <a:noFill/>
            <a:miter lim="800000"/>
            <a:headEnd/>
            <a:tailEnd/>
          </a:ln>
        </p:spPr>
        <p:txBody>
          <a:bodyPr lIns="63500" tIns="25400" rIns="63500" bIns="25400">
            <a:spAutoFit/>
          </a:bodyPr>
          <a:lstStyle/>
          <a:p>
            <a:pPr>
              <a:lnSpc>
                <a:spcPct val="87000"/>
              </a:lnSpc>
            </a:pPr>
            <a:r>
              <a:rPr lang="en-US" altLang="en-US" sz="2800">
                <a:latin typeface="Arial" pitchFamily="34" charset="0"/>
              </a:rPr>
              <a:t>MS</a:t>
            </a:r>
          </a:p>
        </p:txBody>
      </p:sp>
      <p:sp>
        <p:nvSpPr>
          <p:cNvPr id="64520" name="Line 8"/>
          <p:cNvSpPr>
            <a:spLocks noChangeShapeType="1"/>
          </p:cNvSpPr>
          <p:nvPr/>
        </p:nvSpPr>
        <p:spPr bwMode="auto">
          <a:xfrm>
            <a:off x="319088" y="4483100"/>
            <a:ext cx="8126412" cy="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64521" name="Rectangle 9"/>
          <p:cNvSpPr>
            <a:spLocks noChangeArrowheads="1"/>
          </p:cNvSpPr>
          <p:nvPr/>
        </p:nvSpPr>
        <p:spPr bwMode="auto">
          <a:xfrm>
            <a:off x="677863" y="5473700"/>
            <a:ext cx="1181100" cy="373063"/>
          </a:xfrm>
          <a:prstGeom prst="rect">
            <a:avLst/>
          </a:prstGeom>
          <a:noFill/>
          <a:ln w="9525">
            <a:noFill/>
            <a:miter lim="800000"/>
            <a:headEnd/>
            <a:tailEnd/>
          </a:ln>
        </p:spPr>
        <p:txBody>
          <a:bodyPr wrap="none" lIns="63500" tIns="25400" rIns="63500" bIns="25400">
            <a:spAutoFit/>
          </a:bodyPr>
          <a:lstStyle/>
          <a:p>
            <a:pPr>
              <a:lnSpc>
                <a:spcPct val="87000"/>
              </a:lnSpc>
            </a:pPr>
            <a:r>
              <a:rPr lang="en-US" altLang="en-US" sz="2400">
                <a:latin typeface="Arial" pitchFamily="34" charset="0"/>
              </a:rPr>
              <a:t>Alpha =</a:t>
            </a:r>
          </a:p>
        </p:txBody>
      </p:sp>
      <p:sp>
        <p:nvSpPr>
          <p:cNvPr id="64522" name="Rectangle 10"/>
          <p:cNvSpPr>
            <a:spLocks noChangeArrowheads="1"/>
          </p:cNvSpPr>
          <p:nvPr/>
        </p:nvSpPr>
        <p:spPr bwMode="auto">
          <a:xfrm>
            <a:off x="2070100" y="5422900"/>
            <a:ext cx="4006850" cy="373063"/>
          </a:xfrm>
          <a:prstGeom prst="rect">
            <a:avLst/>
          </a:prstGeom>
          <a:noFill/>
          <a:ln w="9525">
            <a:noFill/>
            <a:miter lim="800000"/>
            <a:headEnd/>
            <a:tailEnd/>
          </a:ln>
        </p:spPr>
        <p:txBody>
          <a:bodyPr wrap="none" lIns="63500" tIns="25400" rIns="63500" bIns="25400">
            <a:spAutoFit/>
          </a:bodyPr>
          <a:lstStyle/>
          <a:p>
            <a:pPr>
              <a:lnSpc>
                <a:spcPct val="87000"/>
              </a:lnSpc>
            </a:pPr>
            <a:r>
              <a:rPr lang="en-US" altLang="en-US" sz="2400">
                <a:latin typeface="Arial" pitchFamily="34" charset="0"/>
              </a:rPr>
              <a:t> </a:t>
            </a:r>
            <a:r>
              <a:rPr lang="en-US" altLang="en-US" sz="2400" u="sng">
                <a:latin typeface="Arial" pitchFamily="34" charset="0"/>
              </a:rPr>
              <a:t> 3.13 - 0.40 </a:t>
            </a:r>
            <a:r>
              <a:rPr lang="en-US" altLang="en-US" sz="2400">
                <a:latin typeface="Arial" pitchFamily="34" charset="0"/>
              </a:rPr>
              <a:t> =  </a:t>
            </a:r>
            <a:r>
              <a:rPr lang="en-US" altLang="en-US" sz="2400" u="sng">
                <a:latin typeface="Arial" pitchFamily="34" charset="0"/>
              </a:rPr>
              <a:t>2.93</a:t>
            </a:r>
            <a:r>
              <a:rPr lang="en-US" altLang="en-US" sz="2400">
                <a:latin typeface="Arial" pitchFamily="34" charset="0"/>
              </a:rPr>
              <a:t>  =  0.87</a:t>
            </a:r>
          </a:p>
        </p:txBody>
      </p:sp>
      <p:sp>
        <p:nvSpPr>
          <p:cNvPr id="64523" name="Rectangle 11"/>
          <p:cNvSpPr>
            <a:spLocks noChangeArrowheads="1"/>
          </p:cNvSpPr>
          <p:nvPr/>
        </p:nvSpPr>
        <p:spPr bwMode="auto">
          <a:xfrm>
            <a:off x="5334000" y="5368925"/>
            <a:ext cx="742950" cy="490538"/>
          </a:xfrm>
          <a:prstGeom prst="rect">
            <a:avLst/>
          </a:prstGeom>
          <a:noFill/>
          <a:ln w="25400">
            <a:solidFill>
              <a:schemeClr val="tx1"/>
            </a:solidFill>
            <a:miter lim="800000"/>
            <a:headEnd/>
            <a:tailEnd/>
          </a:ln>
        </p:spPr>
        <p:txBody>
          <a:bodyPr wrap="none" anchor="ctr"/>
          <a:lstStyle/>
          <a:p>
            <a:endParaRPr lang="en-US" altLang="en-US" sz="1800">
              <a:latin typeface="Arial" pitchFamily="34" charset="0"/>
            </a:endParaRPr>
          </a:p>
        </p:txBody>
      </p:sp>
      <p:sp>
        <p:nvSpPr>
          <p:cNvPr id="64524" name="Rectangle 12"/>
          <p:cNvSpPr>
            <a:spLocks noChangeArrowheads="1"/>
          </p:cNvSpPr>
          <p:nvPr/>
        </p:nvSpPr>
        <p:spPr bwMode="auto">
          <a:xfrm>
            <a:off x="2506663" y="5803900"/>
            <a:ext cx="952500" cy="373063"/>
          </a:xfrm>
          <a:prstGeom prst="rect">
            <a:avLst/>
          </a:prstGeom>
          <a:noFill/>
          <a:ln w="9525">
            <a:noFill/>
            <a:miter lim="800000"/>
            <a:headEnd/>
            <a:tailEnd/>
          </a:ln>
        </p:spPr>
        <p:txBody>
          <a:bodyPr lIns="63500" tIns="25400" rIns="63500" bIns="25400">
            <a:spAutoFit/>
          </a:bodyPr>
          <a:lstStyle/>
          <a:p>
            <a:pPr>
              <a:lnSpc>
                <a:spcPct val="87000"/>
              </a:lnSpc>
            </a:pPr>
            <a:r>
              <a:rPr lang="en-US" altLang="en-US" sz="2400">
                <a:latin typeface="Arial" pitchFamily="34" charset="0"/>
              </a:rPr>
              <a:t>3.13</a:t>
            </a:r>
          </a:p>
        </p:txBody>
      </p:sp>
      <p:sp>
        <p:nvSpPr>
          <p:cNvPr id="64525" name="Rectangle 13"/>
          <p:cNvSpPr>
            <a:spLocks noChangeArrowheads="1"/>
          </p:cNvSpPr>
          <p:nvPr/>
        </p:nvSpPr>
        <p:spPr bwMode="auto">
          <a:xfrm>
            <a:off x="3911600" y="5819775"/>
            <a:ext cx="1096963" cy="371475"/>
          </a:xfrm>
          <a:prstGeom prst="rect">
            <a:avLst/>
          </a:prstGeom>
          <a:noFill/>
          <a:ln w="9525">
            <a:noFill/>
            <a:miter lim="800000"/>
            <a:headEnd/>
            <a:tailEnd/>
          </a:ln>
        </p:spPr>
        <p:txBody>
          <a:bodyPr lIns="63500" tIns="25400" rIns="63500" bIns="25400">
            <a:spAutoFit/>
          </a:bodyPr>
          <a:lstStyle/>
          <a:p>
            <a:pPr>
              <a:lnSpc>
                <a:spcPct val="87000"/>
              </a:lnSpc>
            </a:pPr>
            <a:r>
              <a:rPr lang="en-US" altLang="en-US" sz="2400">
                <a:latin typeface="Arial" pitchFamily="34" charset="0"/>
              </a:rPr>
              <a:t>   3.13</a:t>
            </a:r>
          </a:p>
        </p:txBody>
      </p:sp>
      <p:sp>
        <p:nvSpPr>
          <p:cNvPr id="64526" name="Rectangle 14"/>
          <p:cNvSpPr>
            <a:spLocks noChangeArrowheads="1"/>
          </p:cNvSpPr>
          <p:nvPr/>
        </p:nvSpPr>
        <p:spPr bwMode="auto">
          <a:xfrm>
            <a:off x="203200" y="762000"/>
            <a:ext cx="949325" cy="1219200"/>
          </a:xfrm>
          <a:prstGeom prst="rect">
            <a:avLst/>
          </a:prstGeom>
          <a:noFill/>
          <a:ln w="25400">
            <a:solidFill>
              <a:srgbClr val="009688"/>
            </a:solidFill>
            <a:miter lim="800000"/>
            <a:headEnd type="none" w="sm" len="sm"/>
            <a:tailEnd type="none" w="sm" len="sm"/>
          </a:ln>
        </p:spPr>
        <p:txBody>
          <a:bodyPr wrap="none" anchor="ctr"/>
          <a:lstStyle/>
          <a:p>
            <a:pPr>
              <a:lnSpc>
                <a:spcPct val="80000"/>
              </a:lnSpc>
              <a:buFont typeface="Symbol" pitchFamily="18" charset="2"/>
              <a:buNone/>
            </a:pPr>
            <a:r>
              <a:rPr lang="en-US" altLang="en-US" sz="1600"/>
              <a:t>01 34</a:t>
            </a:r>
          </a:p>
          <a:p>
            <a:pPr>
              <a:lnSpc>
                <a:spcPct val="80000"/>
              </a:lnSpc>
              <a:buFont typeface="Symbol" pitchFamily="18" charset="2"/>
              <a:buNone/>
            </a:pPr>
            <a:r>
              <a:rPr lang="en-US" altLang="en-US" sz="1600"/>
              <a:t>02 45</a:t>
            </a:r>
          </a:p>
          <a:p>
            <a:pPr>
              <a:lnSpc>
                <a:spcPct val="80000"/>
              </a:lnSpc>
              <a:buFont typeface="Symbol" pitchFamily="18" charset="2"/>
              <a:buNone/>
            </a:pPr>
            <a:r>
              <a:rPr lang="en-US" altLang="en-US" sz="1600"/>
              <a:t>03 33</a:t>
            </a:r>
          </a:p>
          <a:p>
            <a:pPr>
              <a:lnSpc>
                <a:spcPct val="80000"/>
              </a:lnSpc>
              <a:buFont typeface="Symbol" pitchFamily="18" charset="2"/>
              <a:buNone/>
            </a:pPr>
            <a:r>
              <a:rPr lang="en-US" altLang="en-US" sz="1600"/>
              <a:t>04 21</a:t>
            </a:r>
          </a:p>
          <a:p>
            <a:pPr>
              <a:lnSpc>
                <a:spcPct val="80000"/>
              </a:lnSpc>
              <a:buFont typeface="Symbol" pitchFamily="18" charset="2"/>
              <a:buNone/>
            </a:pPr>
            <a:r>
              <a:rPr lang="en-US" altLang="en-US" sz="1600"/>
              <a:t>05 54</a:t>
            </a:r>
          </a:p>
          <a:p>
            <a:pPr>
              <a:lnSpc>
                <a:spcPct val="80000"/>
              </a:lnSpc>
              <a:buFont typeface="Symbol" pitchFamily="18" charset="2"/>
              <a:buNone/>
            </a:pPr>
            <a:r>
              <a:rPr lang="en-US" altLang="en-US" sz="1600"/>
              <a:t>06 22</a:t>
            </a:r>
          </a:p>
        </p:txBody>
      </p:sp>
      <p:sp>
        <p:nvSpPr>
          <p:cNvPr id="64527" name="Rectangle 1"/>
          <p:cNvSpPr>
            <a:spLocks noChangeArrowheads="1"/>
          </p:cNvSpPr>
          <p:nvPr/>
        </p:nvSpPr>
        <p:spPr bwMode="auto">
          <a:xfrm>
            <a:off x="6705600" y="5489575"/>
            <a:ext cx="1293813" cy="369888"/>
          </a:xfrm>
          <a:prstGeom prst="rect">
            <a:avLst/>
          </a:prstGeom>
          <a:noFill/>
          <a:ln w="9525">
            <a:noFill/>
            <a:miter lim="800000"/>
            <a:headEnd/>
            <a:tailEnd/>
          </a:ln>
        </p:spPr>
        <p:txBody>
          <a:bodyPr wrap="none">
            <a:spAutoFit/>
          </a:bodyPr>
          <a:lstStyle/>
          <a:p>
            <a:r>
              <a:rPr lang="en-US" altLang="en-US" sz="1800">
                <a:latin typeface="Arial" pitchFamily="34" charset="0"/>
              </a:rPr>
              <a:t>ICC = 0.77</a:t>
            </a:r>
          </a:p>
        </p:txBody>
      </p:sp>
      <p:sp>
        <p:nvSpPr>
          <p:cNvPr id="16" name="Slide Number Placeholder 15"/>
          <p:cNvSpPr>
            <a:spLocks noGrp="1"/>
          </p:cNvSpPr>
          <p:nvPr>
            <p:ph type="sldNum" sz="quarter" idx="12"/>
          </p:nvPr>
        </p:nvSpPr>
        <p:spPr/>
        <p:txBody>
          <a:bodyPr/>
          <a:lstStyle/>
          <a:p>
            <a:pPr>
              <a:defRPr/>
            </a:pPr>
            <a:fld id="{FC104A63-7622-4A0E-8213-283EA964E1B0}"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2D95F76E-539D-4F54-8DF8-0D3A7F1B28E9}" type="slidenum">
              <a:rPr lang="en-US"/>
              <a:pPr>
                <a:defRPr/>
              </a:pPr>
              <a:t>62</a:t>
            </a:fld>
            <a:endParaRPr lang="en-US"/>
          </a:p>
        </p:txBody>
      </p:sp>
      <p:sp>
        <p:nvSpPr>
          <p:cNvPr id="65539" name="Rectangle 2"/>
          <p:cNvSpPr>
            <a:spLocks noGrp="1" noChangeArrowheads="1"/>
          </p:cNvSpPr>
          <p:nvPr>
            <p:ph type="title" idx="4294967295"/>
          </p:nvPr>
        </p:nvSpPr>
        <p:spPr>
          <a:xfrm>
            <a:off x="271463" y="152400"/>
            <a:ext cx="8534400" cy="1828800"/>
          </a:xfrm>
        </p:spPr>
        <p:txBody>
          <a:bodyPr lIns="92075" tIns="46038" rIns="92075" bIns="46038"/>
          <a:lstStyle/>
          <a:p>
            <a:r>
              <a:rPr lang="en-US" altLang="en-US" b="1" dirty="0" smtClean="0">
                <a:latin typeface="Comic Sans MS" pitchFamily="66" charset="0"/>
              </a:rPr>
              <a:t>Reliability Minimum Standards</a:t>
            </a:r>
          </a:p>
        </p:txBody>
      </p:sp>
      <p:sp>
        <p:nvSpPr>
          <p:cNvPr id="65540" name="Rectangle 3"/>
          <p:cNvSpPr>
            <a:spLocks noGrp="1" noChangeArrowheads="1"/>
          </p:cNvSpPr>
          <p:nvPr>
            <p:ph type="body" idx="4294967295"/>
          </p:nvPr>
        </p:nvSpPr>
        <p:spPr>
          <a:xfrm>
            <a:off x="609600" y="2147888"/>
            <a:ext cx="8196263" cy="3990975"/>
          </a:xfrm>
          <a:noFill/>
        </p:spPr>
        <p:txBody>
          <a:bodyPr lIns="63500" tIns="25400" rIns="63500" bIns="25400">
            <a:spAutoFit/>
          </a:bodyPr>
          <a:lstStyle/>
          <a:p>
            <a:pPr marL="228600" indent="-228600">
              <a:spcBef>
                <a:spcPct val="0"/>
              </a:spcBef>
              <a:tabLst>
                <a:tab pos="228600" algn="l"/>
                <a:tab pos="457200" algn="l"/>
                <a:tab pos="673100" algn="l"/>
              </a:tabLst>
            </a:pPr>
            <a:r>
              <a:rPr lang="en-US" altLang="en-US" dirty="0" smtClean="0"/>
              <a:t>	0.70 or above (for group comparisons)</a:t>
            </a:r>
          </a:p>
          <a:p>
            <a:pPr marL="228600" indent="-228600">
              <a:spcBef>
                <a:spcPct val="0"/>
              </a:spcBef>
              <a:tabLst>
                <a:tab pos="228600" algn="l"/>
                <a:tab pos="457200" algn="l"/>
                <a:tab pos="673100" algn="l"/>
              </a:tabLst>
            </a:pPr>
            <a:endParaRPr lang="en-US" altLang="en-US" dirty="0" smtClean="0"/>
          </a:p>
          <a:p>
            <a:pPr marL="228600" indent="-228600">
              <a:spcBef>
                <a:spcPct val="0"/>
              </a:spcBef>
              <a:tabLst>
                <a:tab pos="228600" algn="l"/>
                <a:tab pos="457200" algn="l"/>
                <a:tab pos="673100" algn="l"/>
              </a:tabLst>
            </a:pPr>
            <a:r>
              <a:rPr lang="en-US" altLang="en-US" dirty="0" smtClean="0"/>
              <a:t>	0.90 or higher (for individual assessment)</a:t>
            </a:r>
          </a:p>
          <a:p>
            <a:pPr marL="228600" indent="-228600">
              <a:spcBef>
                <a:spcPct val="0"/>
              </a:spcBef>
              <a:tabLst>
                <a:tab pos="228600" algn="l"/>
                <a:tab pos="457200" algn="l"/>
                <a:tab pos="673100" algn="l"/>
              </a:tabLst>
            </a:pPr>
            <a:endParaRPr lang="en-US" altLang="en-US" dirty="0" smtClean="0"/>
          </a:p>
          <a:p>
            <a:pPr marL="584200" lvl="1">
              <a:spcBef>
                <a:spcPct val="0"/>
              </a:spcBef>
              <a:buFont typeface="Wingdings" pitchFamily="2" charset="2"/>
              <a:buChar char="Ø"/>
              <a:tabLst>
                <a:tab pos="228600" algn="l"/>
                <a:tab pos="457200" algn="l"/>
                <a:tab pos="673100" algn="l"/>
              </a:tabLst>
            </a:pPr>
            <a:r>
              <a:rPr lang="en-US" altLang="en-US" dirty="0" smtClean="0"/>
              <a:t> SEM = SD (1- reliability)</a:t>
            </a:r>
            <a:r>
              <a:rPr lang="en-US" altLang="en-US" baseline="30000" dirty="0" smtClean="0"/>
              <a:t>1/2</a:t>
            </a:r>
            <a:r>
              <a:rPr lang="en-US" altLang="en-US" dirty="0" smtClean="0"/>
              <a:t> </a:t>
            </a:r>
          </a:p>
          <a:p>
            <a:pPr marL="584200" lvl="1">
              <a:spcBef>
                <a:spcPct val="0"/>
              </a:spcBef>
              <a:buFont typeface="Wingdings" pitchFamily="2" charset="2"/>
              <a:buChar char="Ø"/>
              <a:tabLst>
                <a:tab pos="228600" algn="l"/>
                <a:tab pos="457200" algn="l"/>
                <a:tab pos="673100" algn="l"/>
              </a:tabLst>
            </a:pPr>
            <a:r>
              <a:rPr lang="en-US" altLang="en-US" dirty="0" smtClean="0"/>
              <a:t> 95% CI = true score +/- 1.96 x SEM</a:t>
            </a:r>
          </a:p>
          <a:p>
            <a:pPr marL="984250" lvl="2">
              <a:spcBef>
                <a:spcPct val="0"/>
              </a:spcBef>
              <a:buFont typeface="Wingdings" pitchFamily="2" charset="2"/>
              <a:buChar char="Ø"/>
              <a:tabLst>
                <a:tab pos="228600" algn="l"/>
                <a:tab pos="457200" algn="l"/>
                <a:tab pos="673100" algn="l"/>
              </a:tabLst>
            </a:pPr>
            <a:r>
              <a:rPr lang="en-US" altLang="en-US" dirty="0" smtClean="0"/>
              <a:t> if true z-score = 0, then CI: -.62 to +.62</a:t>
            </a:r>
          </a:p>
          <a:p>
            <a:pPr marL="1441450" lvl="3">
              <a:spcBef>
                <a:spcPct val="0"/>
              </a:spcBef>
              <a:buFont typeface="Wingdings" pitchFamily="2" charset="2"/>
              <a:buChar char="Ø"/>
              <a:tabLst>
                <a:tab pos="228600" algn="l"/>
                <a:tab pos="457200" algn="l"/>
                <a:tab pos="673100" algn="l"/>
              </a:tabLst>
            </a:pPr>
            <a:r>
              <a:rPr lang="en-US" altLang="en-US" dirty="0" smtClean="0"/>
              <a:t>Width of CI is 1.24 z-score units	</a:t>
            </a:r>
          </a:p>
          <a:p>
            <a:pPr marL="584200" lvl="1">
              <a:spcBef>
                <a:spcPct val="0"/>
              </a:spcBef>
              <a:buFont typeface="Wingdings" pitchFamily="2" charset="2"/>
              <a:buChar char="Ø"/>
              <a:tabLst>
                <a:tab pos="228600" algn="l"/>
                <a:tab pos="457200" algn="l"/>
                <a:tab pos="673100" algn="l"/>
              </a:tabLst>
            </a:pPr>
            <a:endParaRPr lang="en-US" altLang="en-US" dirty="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1028290D-972C-4499-A231-96F51B5AC251}" type="slidenum">
              <a:rPr lang="en-US"/>
              <a:pPr>
                <a:defRPr/>
              </a:pPr>
              <a:t>63</a:t>
            </a:fld>
            <a:endParaRPr lang="en-US"/>
          </a:p>
        </p:txBody>
      </p:sp>
      <p:sp>
        <p:nvSpPr>
          <p:cNvPr id="66563" name="Rectangle 2"/>
          <p:cNvSpPr>
            <a:spLocks noGrp="1" noChangeArrowheads="1"/>
          </p:cNvSpPr>
          <p:nvPr>
            <p:ph type="title" idx="4294967295"/>
          </p:nvPr>
        </p:nvSpPr>
        <p:spPr>
          <a:xfrm>
            <a:off x="-76200" y="274638"/>
            <a:ext cx="9258300" cy="1143000"/>
          </a:xfrm>
        </p:spPr>
        <p:txBody>
          <a:bodyPr/>
          <a:lstStyle/>
          <a:p>
            <a:pPr eaLnBrk="1" hangingPunct="1"/>
            <a:r>
              <a:rPr lang="en-US" altLang="en-US" b="1" dirty="0" smtClean="0">
                <a:latin typeface="Comic Sans MS" pitchFamily="66" charset="0"/>
              </a:rPr>
              <a:t>Range of reliability estimates</a:t>
            </a:r>
          </a:p>
        </p:txBody>
      </p:sp>
      <p:sp>
        <p:nvSpPr>
          <p:cNvPr id="66564" name="Rectangle 3"/>
          <p:cNvSpPr>
            <a:spLocks noGrp="1" noChangeArrowheads="1"/>
          </p:cNvSpPr>
          <p:nvPr>
            <p:ph type="body" idx="4294967295"/>
          </p:nvPr>
        </p:nvSpPr>
        <p:spPr>
          <a:xfrm>
            <a:off x="228600" y="1600200"/>
            <a:ext cx="9544050" cy="4525963"/>
          </a:xfrm>
        </p:spPr>
        <p:txBody>
          <a:bodyPr/>
          <a:lstStyle/>
          <a:p>
            <a:pPr eaLnBrk="1" hangingPunct="1">
              <a:buFontTx/>
              <a:buNone/>
            </a:pPr>
            <a:r>
              <a:rPr lang="en-US" altLang="en-US" dirty="0" smtClean="0"/>
              <a:t>0.80-0.90 for blood pressure </a:t>
            </a:r>
          </a:p>
          <a:p>
            <a:pPr eaLnBrk="1" hangingPunct="1">
              <a:buFontTx/>
              <a:buNone/>
            </a:pPr>
            <a:r>
              <a:rPr lang="en-US" altLang="en-US" dirty="0" smtClean="0"/>
              <a:t>0.70-0.90 for multi-item self-report scales </a:t>
            </a:r>
          </a:p>
          <a:p>
            <a:pPr eaLnBrk="1" hangingPunct="1"/>
            <a:endParaRPr lang="en-US" altLang="en-US" dirty="0" smtClean="0"/>
          </a:p>
          <a:p>
            <a:pPr eaLnBrk="1" hangingPunct="1">
              <a:buFontTx/>
              <a:buNone/>
            </a:pPr>
            <a:r>
              <a:rPr lang="en-US" altLang="en-US" sz="2400" dirty="0" smtClean="0"/>
              <a:t>Hahn, E. A., </a:t>
            </a:r>
            <a:r>
              <a:rPr lang="en-US" altLang="en-US" sz="2400" dirty="0" err="1" smtClean="0"/>
              <a:t>Cella</a:t>
            </a:r>
            <a:r>
              <a:rPr lang="en-US" altLang="en-US" sz="2400" dirty="0" smtClean="0"/>
              <a:t>, D., et al.  (2007).  Precision of health-related</a:t>
            </a:r>
          </a:p>
          <a:p>
            <a:pPr eaLnBrk="1" hangingPunct="1">
              <a:buFontTx/>
              <a:buNone/>
            </a:pPr>
            <a:r>
              <a:rPr lang="en-US" altLang="en-US" sz="2400" dirty="0" smtClean="0"/>
              <a:t>quality-of-life data compared with other clinical measures.  </a:t>
            </a:r>
          </a:p>
          <a:p>
            <a:pPr eaLnBrk="1" hangingPunct="1">
              <a:buFontTx/>
              <a:buNone/>
            </a:pPr>
            <a:r>
              <a:rPr lang="en-US" altLang="en-US" sz="2400" u="sng" dirty="0" smtClean="0"/>
              <a:t>Mayo </a:t>
            </a:r>
            <a:r>
              <a:rPr lang="en-US" altLang="en-US" sz="2400" u="sng" dirty="0" err="1" smtClean="0"/>
              <a:t>Clin</a:t>
            </a:r>
            <a:r>
              <a:rPr lang="en-US" altLang="en-US" sz="2400" u="sng" dirty="0" smtClean="0"/>
              <a:t> Proceedings</a:t>
            </a:r>
            <a:r>
              <a:rPr lang="en-US" altLang="en-US" sz="2400" dirty="0" smtClean="0"/>
              <a:t>, </a:t>
            </a:r>
            <a:r>
              <a:rPr lang="en-US" altLang="en-US" sz="2400" u="sng" dirty="0" smtClean="0"/>
              <a:t>82</a:t>
            </a:r>
            <a:r>
              <a:rPr lang="en-US" altLang="en-US" sz="2400" dirty="0" smtClean="0"/>
              <a:t> (10), 1244-1254.</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a:xfrm>
            <a:off x="6629400" y="6381750"/>
            <a:ext cx="2400300" cy="476250"/>
          </a:xfrm>
        </p:spPr>
        <p:txBody>
          <a:bodyPr/>
          <a:lstStyle/>
          <a:p>
            <a:pPr>
              <a:defRPr/>
            </a:pPr>
            <a:fld id="{9708DA87-639B-4F29-9D47-02CEC8888822}" type="slidenum">
              <a:rPr lang="en-US"/>
              <a:pPr>
                <a:defRPr/>
              </a:pPr>
              <a:t>64</a:t>
            </a:fld>
            <a:endParaRPr lang="en-US" dirty="0"/>
          </a:p>
        </p:txBody>
      </p:sp>
      <p:graphicFrame>
        <p:nvGraphicFramePr>
          <p:cNvPr id="67587" name="Object 15"/>
          <p:cNvGraphicFramePr>
            <a:graphicFrameLocks noChangeAspect="1"/>
          </p:cNvGraphicFramePr>
          <p:nvPr/>
        </p:nvGraphicFramePr>
        <p:xfrm>
          <a:off x="615950" y="1550988"/>
          <a:ext cx="7769225" cy="5119687"/>
        </p:xfrm>
        <a:graphic>
          <a:graphicData uri="http://schemas.openxmlformats.org/presentationml/2006/ole">
            <mc:AlternateContent xmlns:mc="http://schemas.openxmlformats.org/markup-compatibility/2006">
              <mc:Choice xmlns:v="urn:schemas-microsoft-com:vml" Requires="v">
                <p:oleObj spid="_x0000_s67608" name="Chart" r:id="rId4" imgW="7762951" imgH="5105298" progId="MSGraph.Chart.8">
                  <p:embed followColorScheme="full"/>
                </p:oleObj>
              </mc:Choice>
              <mc:Fallback>
                <p:oleObj name="Chart" r:id="rId4" imgW="7762951" imgH="5105298" progId="MSGraph.Chart.8">
                  <p:embed followColorScheme="full"/>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50" y="1550988"/>
                        <a:ext cx="7769225" cy="511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8" name="Rectangle 2"/>
          <p:cNvSpPr>
            <a:spLocks noGrp="1" noChangeArrowheads="1"/>
          </p:cNvSpPr>
          <p:nvPr>
            <p:ph type="title"/>
          </p:nvPr>
        </p:nvSpPr>
        <p:spPr>
          <a:xfrm>
            <a:off x="457200" y="76200"/>
            <a:ext cx="8229600" cy="1143000"/>
          </a:xfrm>
        </p:spPr>
        <p:txBody>
          <a:bodyPr/>
          <a:lstStyle/>
          <a:p>
            <a:r>
              <a:rPr lang="en-US" altLang="en-US" sz="3600" b="1" dirty="0" smtClean="0">
                <a:solidFill>
                  <a:schemeClr val="tx1"/>
                </a:solidFill>
                <a:latin typeface="Comic Sans MS" pitchFamily="66" charset="0"/>
              </a:rPr>
              <a:t>Category Response Curves</a:t>
            </a:r>
          </a:p>
        </p:txBody>
      </p:sp>
      <p:sp>
        <p:nvSpPr>
          <p:cNvPr id="67589" name="Text Box 6"/>
          <p:cNvSpPr txBox="1">
            <a:spLocks noChangeArrowheads="1"/>
          </p:cNvSpPr>
          <p:nvPr/>
        </p:nvSpPr>
        <p:spPr bwMode="auto">
          <a:xfrm>
            <a:off x="7696200" y="5969000"/>
            <a:ext cx="1066800" cy="581025"/>
          </a:xfrm>
          <a:prstGeom prst="rect">
            <a:avLst/>
          </a:prstGeom>
          <a:noFill/>
          <a:ln w="9525">
            <a:noFill/>
            <a:miter lim="800000"/>
            <a:headEnd/>
            <a:tailEnd/>
          </a:ln>
        </p:spPr>
        <p:txBody>
          <a:bodyPr>
            <a:spAutoFit/>
          </a:bodyPr>
          <a:lstStyle/>
          <a:p>
            <a:pPr>
              <a:spcBef>
                <a:spcPct val="50000"/>
              </a:spcBef>
            </a:pPr>
            <a:r>
              <a:rPr lang="en-US" altLang="en-US" sz="1600">
                <a:solidFill>
                  <a:schemeClr val="bg2"/>
                </a:solidFill>
                <a:latin typeface="Arial Black" pitchFamily="34" charset="0"/>
              </a:rPr>
              <a:t>Great Change</a:t>
            </a:r>
          </a:p>
        </p:txBody>
      </p:sp>
      <p:sp>
        <p:nvSpPr>
          <p:cNvPr id="67590" name="Text Box 7"/>
          <p:cNvSpPr txBox="1">
            <a:spLocks noChangeArrowheads="1"/>
          </p:cNvSpPr>
          <p:nvPr/>
        </p:nvSpPr>
        <p:spPr bwMode="auto">
          <a:xfrm>
            <a:off x="1524000" y="5969000"/>
            <a:ext cx="1066800" cy="581025"/>
          </a:xfrm>
          <a:prstGeom prst="rect">
            <a:avLst/>
          </a:prstGeom>
          <a:noFill/>
          <a:ln w="9525">
            <a:noFill/>
            <a:miter lim="800000"/>
            <a:headEnd/>
            <a:tailEnd/>
          </a:ln>
        </p:spPr>
        <p:txBody>
          <a:bodyPr>
            <a:spAutoFit/>
          </a:bodyPr>
          <a:lstStyle/>
          <a:p>
            <a:pPr>
              <a:spcBef>
                <a:spcPct val="50000"/>
              </a:spcBef>
            </a:pPr>
            <a:r>
              <a:rPr lang="en-US" altLang="en-US" sz="1600">
                <a:solidFill>
                  <a:schemeClr val="bg2"/>
                </a:solidFill>
                <a:latin typeface="Arial Black" pitchFamily="34" charset="0"/>
              </a:rPr>
              <a:t>No Change</a:t>
            </a:r>
          </a:p>
        </p:txBody>
      </p:sp>
      <p:sp>
        <p:nvSpPr>
          <p:cNvPr id="67591" name="Text Box 9"/>
          <p:cNvSpPr txBox="1">
            <a:spLocks noChangeArrowheads="1"/>
          </p:cNvSpPr>
          <p:nvPr/>
        </p:nvSpPr>
        <p:spPr bwMode="auto">
          <a:xfrm>
            <a:off x="4724400" y="6350000"/>
            <a:ext cx="533400" cy="457200"/>
          </a:xfrm>
          <a:prstGeom prst="rect">
            <a:avLst/>
          </a:prstGeom>
          <a:noFill/>
          <a:ln w="9525">
            <a:noFill/>
            <a:miter lim="800000"/>
            <a:headEnd/>
            <a:tailEnd/>
          </a:ln>
        </p:spPr>
        <p:txBody>
          <a:bodyPr>
            <a:spAutoFit/>
          </a:bodyPr>
          <a:lstStyle/>
          <a:p>
            <a:pPr>
              <a:spcBef>
                <a:spcPct val="50000"/>
              </a:spcBef>
            </a:pPr>
            <a:r>
              <a:rPr lang="en-US" altLang="en-US">
                <a:solidFill>
                  <a:schemeClr val="bg2"/>
                </a:solidFill>
                <a:latin typeface="Symbol" pitchFamily="18" charset="2"/>
              </a:rPr>
              <a:t>q</a:t>
            </a:r>
          </a:p>
        </p:txBody>
      </p:sp>
      <p:sp>
        <p:nvSpPr>
          <p:cNvPr id="67592" name="Text Box 11"/>
          <p:cNvSpPr txBox="1">
            <a:spLocks noChangeArrowheads="1"/>
          </p:cNvSpPr>
          <p:nvPr/>
        </p:nvSpPr>
        <p:spPr bwMode="auto">
          <a:xfrm>
            <a:off x="2743200" y="4826000"/>
            <a:ext cx="1143000" cy="584200"/>
          </a:xfrm>
          <a:prstGeom prst="rect">
            <a:avLst/>
          </a:prstGeom>
          <a:noFill/>
          <a:ln w="9525">
            <a:noFill/>
            <a:miter lim="800000"/>
            <a:headEnd/>
            <a:tailEnd/>
          </a:ln>
        </p:spPr>
        <p:txBody>
          <a:bodyPr>
            <a:spAutoFit/>
          </a:bodyPr>
          <a:lstStyle/>
          <a:p>
            <a:pPr algn="ctr">
              <a:spcBef>
                <a:spcPct val="50000"/>
              </a:spcBef>
            </a:pPr>
            <a:r>
              <a:rPr lang="en-US" altLang="en-US" sz="1600">
                <a:solidFill>
                  <a:schemeClr val="bg2"/>
                </a:solidFill>
              </a:rPr>
              <a:t>Very small change</a:t>
            </a:r>
          </a:p>
        </p:txBody>
      </p:sp>
      <p:sp>
        <p:nvSpPr>
          <p:cNvPr id="67593" name="Text Box 12"/>
          <p:cNvSpPr txBox="1">
            <a:spLocks noChangeArrowheads="1"/>
          </p:cNvSpPr>
          <p:nvPr/>
        </p:nvSpPr>
        <p:spPr bwMode="auto">
          <a:xfrm>
            <a:off x="1693863" y="1781175"/>
            <a:ext cx="1016000" cy="581025"/>
          </a:xfrm>
          <a:prstGeom prst="rect">
            <a:avLst/>
          </a:prstGeom>
          <a:noFill/>
          <a:ln w="9525">
            <a:noFill/>
            <a:miter lim="800000"/>
            <a:headEnd/>
            <a:tailEnd/>
          </a:ln>
        </p:spPr>
        <p:txBody>
          <a:bodyPr>
            <a:spAutoFit/>
          </a:bodyPr>
          <a:lstStyle/>
          <a:p>
            <a:pPr algn="r">
              <a:spcBef>
                <a:spcPct val="50000"/>
              </a:spcBef>
            </a:pPr>
            <a:r>
              <a:rPr lang="en-US" altLang="en-US" sz="1600">
                <a:solidFill>
                  <a:schemeClr val="bg2"/>
                </a:solidFill>
              </a:rPr>
              <a:t>No change</a:t>
            </a:r>
          </a:p>
        </p:txBody>
      </p:sp>
      <p:sp>
        <p:nvSpPr>
          <p:cNvPr id="67594" name="Text Box 15"/>
          <p:cNvSpPr txBox="1">
            <a:spLocks noChangeArrowheads="1"/>
          </p:cNvSpPr>
          <p:nvPr/>
        </p:nvSpPr>
        <p:spPr bwMode="auto">
          <a:xfrm>
            <a:off x="3352800" y="4191000"/>
            <a:ext cx="1143000" cy="581025"/>
          </a:xfrm>
          <a:prstGeom prst="rect">
            <a:avLst/>
          </a:prstGeom>
          <a:noFill/>
          <a:ln w="9525">
            <a:noFill/>
            <a:miter lim="800000"/>
            <a:headEnd/>
            <a:tailEnd/>
          </a:ln>
        </p:spPr>
        <p:txBody>
          <a:bodyPr>
            <a:spAutoFit/>
          </a:bodyPr>
          <a:lstStyle/>
          <a:p>
            <a:pPr algn="ctr">
              <a:spcBef>
                <a:spcPct val="50000"/>
              </a:spcBef>
            </a:pPr>
            <a:r>
              <a:rPr lang="en-US" altLang="en-US" sz="1600">
                <a:solidFill>
                  <a:schemeClr val="bg2"/>
                </a:solidFill>
              </a:rPr>
              <a:t>Small change</a:t>
            </a:r>
          </a:p>
        </p:txBody>
      </p:sp>
      <p:sp>
        <p:nvSpPr>
          <p:cNvPr id="67595" name="Text Box 16"/>
          <p:cNvSpPr txBox="1">
            <a:spLocks noChangeArrowheads="1"/>
          </p:cNvSpPr>
          <p:nvPr/>
        </p:nvSpPr>
        <p:spPr bwMode="auto">
          <a:xfrm>
            <a:off x="4267200" y="3381375"/>
            <a:ext cx="1143000" cy="581025"/>
          </a:xfrm>
          <a:prstGeom prst="rect">
            <a:avLst/>
          </a:prstGeom>
          <a:noFill/>
          <a:ln w="9525">
            <a:noFill/>
            <a:miter lim="800000"/>
            <a:headEnd/>
            <a:tailEnd/>
          </a:ln>
        </p:spPr>
        <p:txBody>
          <a:bodyPr>
            <a:spAutoFit/>
          </a:bodyPr>
          <a:lstStyle/>
          <a:p>
            <a:pPr algn="ctr">
              <a:spcBef>
                <a:spcPct val="50000"/>
              </a:spcBef>
            </a:pPr>
            <a:r>
              <a:rPr lang="en-US" altLang="en-US" sz="1600">
                <a:solidFill>
                  <a:schemeClr val="bg2"/>
                </a:solidFill>
              </a:rPr>
              <a:t>Moderate change</a:t>
            </a:r>
          </a:p>
        </p:txBody>
      </p:sp>
      <p:sp>
        <p:nvSpPr>
          <p:cNvPr id="67596" name="Text Box 17"/>
          <p:cNvSpPr txBox="1">
            <a:spLocks noChangeArrowheads="1"/>
          </p:cNvSpPr>
          <p:nvPr/>
        </p:nvSpPr>
        <p:spPr bwMode="auto">
          <a:xfrm>
            <a:off x="4953000" y="2895600"/>
            <a:ext cx="1143000" cy="581025"/>
          </a:xfrm>
          <a:prstGeom prst="rect">
            <a:avLst/>
          </a:prstGeom>
          <a:noFill/>
          <a:ln w="9525">
            <a:noFill/>
            <a:miter lim="800000"/>
            <a:headEnd/>
            <a:tailEnd/>
          </a:ln>
        </p:spPr>
        <p:txBody>
          <a:bodyPr>
            <a:spAutoFit/>
          </a:bodyPr>
          <a:lstStyle/>
          <a:p>
            <a:pPr algn="ctr">
              <a:spcBef>
                <a:spcPct val="50000"/>
              </a:spcBef>
            </a:pPr>
            <a:r>
              <a:rPr lang="en-US" altLang="en-US" sz="1600">
                <a:solidFill>
                  <a:schemeClr val="bg2"/>
                </a:solidFill>
              </a:rPr>
              <a:t>Great change</a:t>
            </a:r>
          </a:p>
        </p:txBody>
      </p:sp>
      <p:sp>
        <p:nvSpPr>
          <p:cNvPr id="67597" name="Text Box 18"/>
          <p:cNvSpPr txBox="1">
            <a:spLocks noChangeArrowheads="1"/>
          </p:cNvSpPr>
          <p:nvPr/>
        </p:nvSpPr>
        <p:spPr bwMode="auto">
          <a:xfrm>
            <a:off x="6477000" y="2070100"/>
            <a:ext cx="1143000" cy="584200"/>
          </a:xfrm>
          <a:prstGeom prst="rect">
            <a:avLst/>
          </a:prstGeom>
          <a:noFill/>
          <a:ln w="9525">
            <a:noFill/>
            <a:miter lim="800000"/>
            <a:headEnd/>
            <a:tailEnd/>
          </a:ln>
        </p:spPr>
        <p:txBody>
          <a:bodyPr>
            <a:spAutoFit/>
          </a:bodyPr>
          <a:lstStyle/>
          <a:p>
            <a:pPr>
              <a:spcBef>
                <a:spcPct val="50000"/>
              </a:spcBef>
            </a:pPr>
            <a:r>
              <a:rPr lang="en-US" altLang="en-US" sz="1600">
                <a:solidFill>
                  <a:schemeClr val="bg2"/>
                </a:solidFill>
              </a:rPr>
              <a:t>Very great change</a:t>
            </a:r>
          </a:p>
        </p:txBody>
      </p:sp>
      <p:sp>
        <p:nvSpPr>
          <p:cNvPr id="67598" name="TextBox 13"/>
          <p:cNvSpPr txBox="1">
            <a:spLocks noChangeArrowheads="1"/>
          </p:cNvSpPr>
          <p:nvPr/>
        </p:nvSpPr>
        <p:spPr bwMode="auto">
          <a:xfrm>
            <a:off x="3429000" y="1219200"/>
            <a:ext cx="3200400" cy="461963"/>
          </a:xfrm>
          <a:prstGeom prst="rect">
            <a:avLst/>
          </a:prstGeom>
          <a:noFill/>
          <a:ln w="9525">
            <a:noFill/>
            <a:miter lim="800000"/>
            <a:headEnd/>
            <a:tailEnd/>
          </a:ln>
        </p:spPr>
        <p:txBody>
          <a:bodyPr>
            <a:spAutoFit/>
          </a:bodyPr>
          <a:lstStyle/>
          <a:p>
            <a:r>
              <a:rPr lang="en-US" altLang="en-US">
                <a:solidFill>
                  <a:schemeClr val="bg2"/>
                </a:solidFill>
              </a:rPr>
              <a:t>Appreciating each day.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9D08E9D5-613C-4189-8430-C663315225A9}" type="slidenum">
              <a:rPr lang="en-US"/>
              <a:pPr>
                <a:defRPr/>
              </a:pPr>
              <a:t>65</a:t>
            </a:fld>
            <a:endParaRPr lang="en-US"/>
          </a:p>
        </p:txBody>
      </p:sp>
      <p:sp>
        <p:nvSpPr>
          <p:cNvPr id="68611" name="Rectangle 4"/>
          <p:cNvSpPr>
            <a:spLocks noChangeArrowheads="1"/>
          </p:cNvSpPr>
          <p:nvPr/>
        </p:nvSpPr>
        <p:spPr bwMode="auto">
          <a:xfrm>
            <a:off x="304800" y="228600"/>
            <a:ext cx="8610600" cy="1143000"/>
          </a:xfrm>
          <a:prstGeom prst="rect">
            <a:avLst/>
          </a:prstGeom>
          <a:noFill/>
          <a:ln w="9525">
            <a:noFill/>
            <a:miter lim="800000"/>
            <a:headEnd/>
            <a:tailEnd/>
          </a:ln>
        </p:spPr>
        <p:txBody>
          <a:bodyPr lIns="92075" tIns="46038" rIns="92075" bIns="46038" anchor="ctr"/>
          <a:lstStyle/>
          <a:p>
            <a:pPr algn="ctr"/>
            <a:r>
              <a:rPr lang="en-US" altLang="en-US" sz="4000">
                <a:solidFill>
                  <a:schemeClr val="tx2"/>
                </a:solidFill>
                <a:latin typeface="Comic Sans MS" pitchFamily="66" charset="0"/>
              </a:rPr>
              <a:t>Item-scale correlation matrix</a:t>
            </a:r>
          </a:p>
        </p:txBody>
      </p:sp>
      <p:graphicFrame>
        <p:nvGraphicFramePr>
          <p:cNvPr id="68612" name="Object 41"/>
          <p:cNvGraphicFramePr>
            <a:graphicFrameLocks/>
          </p:cNvGraphicFramePr>
          <p:nvPr/>
        </p:nvGraphicFramePr>
        <p:xfrm>
          <a:off x="1103313" y="1597025"/>
          <a:ext cx="7010400" cy="4818063"/>
        </p:xfrm>
        <a:graphic>
          <a:graphicData uri="http://schemas.openxmlformats.org/presentationml/2006/ole">
            <mc:AlternateContent xmlns:mc="http://schemas.openxmlformats.org/markup-compatibility/2006">
              <mc:Choice xmlns:v="urn:schemas-microsoft-com:vml" Requires="v">
                <p:oleObj spid="_x0000_s68633" name="Document" r:id="rId5" imgW="6943689" imgH="4714930" progId="Word.Document.8">
                  <p:embed/>
                </p:oleObj>
              </mc:Choice>
              <mc:Fallback>
                <p:oleObj name="Document" r:id="rId5" imgW="6943689" imgH="4714930" progId="Word.Document.8">
                  <p:embed/>
                  <p:pic>
                    <p:nvPicPr>
                      <p:cNvPr id="0" name="Object 4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313" y="1597025"/>
                        <a:ext cx="7010400"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3" name="Rectangle 6"/>
          <p:cNvSpPr>
            <a:spLocks noChangeArrowheads="1"/>
          </p:cNvSpPr>
          <p:nvPr/>
        </p:nvSpPr>
        <p:spPr bwMode="auto">
          <a:xfrm>
            <a:off x="5013325" y="6262688"/>
            <a:ext cx="184150" cy="214312"/>
          </a:xfrm>
          <a:prstGeom prst="rect">
            <a:avLst/>
          </a:prstGeom>
          <a:noFill/>
          <a:ln w="9525">
            <a:noFill/>
            <a:miter lim="800000"/>
            <a:headEnd/>
            <a:tailEnd/>
          </a:ln>
        </p:spPr>
        <p:txBody>
          <a:bodyPr wrap="none" lIns="92075" tIns="46038" rIns="92075" bIns="46038">
            <a:spAutoFit/>
          </a:bodyPr>
          <a:lstStyle/>
          <a:p>
            <a:endParaRPr lang="en-US" altLang="en-US" sz="800"/>
          </a:p>
        </p:txBody>
      </p:sp>
      <p:pic>
        <p:nvPicPr>
          <p:cNvPr id="68614" name="Picture 8" descr="MPj04331600000[1]"/>
          <p:cNvPicPr>
            <a:picLocks noChangeAspect="1" noChangeArrowheads="1"/>
          </p:cNvPicPr>
          <p:nvPr/>
        </p:nvPicPr>
        <p:blipFill>
          <a:blip r:embed="rId7" cstate="print"/>
          <a:srcRect/>
          <a:stretch>
            <a:fillRect/>
          </a:stretch>
        </p:blipFill>
        <p:spPr bwMode="auto">
          <a:xfrm>
            <a:off x="7391400" y="2286000"/>
            <a:ext cx="1524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p>
            <a:pPr>
              <a:defRPr/>
            </a:pPr>
            <a:fld id="{27D4870C-9EA3-4921-AF04-00E3E1F98686}" type="slidenum">
              <a:rPr lang="en-US"/>
              <a:pPr>
                <a:defRPr/>
              </a:pPr>
              <a:t>66</a:t>
            </a:fld>
            <a:endParaRPr lang="en-US"/>
          </a:p>
        </p:txBody>
      </p:sp>
      <p:sp>
        <p:nvSpPr>
          <p:cNvPr id="69635" name="Rectangle 2"/>
          <p:cNvSpPr>
            <a:spLocks noChangeArrowheads="1"/>
          </p:cNvSpPr>
          <p:nvPr/>
        </p:nvSpPr>
        <p:spPr bwMode="auto">
          <a:xfrm>
            <a:off x="304800" y="228600"/>
            <a:ext cx="8610600" cy="1143000"/>
          </a:xfrm>
          <a:prstGeom prst="rect">
            <a:avLst/>
          </a:prstGeom>
          <a:noFill/>
          <a:ln w="9525">
            <a:noFill/>
            <a:miter lim="800000"/>
            <a:headEnd/>
            <a:tailEnd/>
          </a:ln>
        </p:spPr>
        <p:txBody>
          <a:bodyPr lIns="92075" tIns="46038" rIns="92075" bIns="46038" anchor="ctr"/>
          <a:lstStyle/>
          <a:p>
            <a:pPr algn="ctr"/>
            <a:r>
              <a:rPr lang="en-US" altLang="en-US" sz="4000">
                <a:solidFill>
                  <a:schemeClr val="tx2"/>
                </a:solidFill>
                <a:latin typeface="Comic Sans MS" pitchFamily="66" charset="0"/>
              </a:rPr>
              <a:t>Item-scale correlation matrix</a:t>
            </a:r>
          </a:p>
        </p:txBody>
      </p:sp>
      <p:graphicFrame>
        <p:nvGraphicFramePr>
          <p:cNvPr id="69636" name="Object 41"/>
          <p:cNvGraphicFramePr>
            <a:graphicFrameLocks/>
          </p:cNvGraphicFramePr>
          <p:nvPr/>
        </p:nvGraphicFramePr>
        <p:xfrm>
          <a:off x="1098550" y="1597025"/>
          <a:ext cx="7035800" cy="4816475"/>
        </p:xfrm>
        <a:graphic>
          <a:graphicData uri="http://schemas.openxmlformats.org/presentationml/2006/ole">
            <mc:AlternateContent xmlns:mc="http://schemas.openxmlformats.org/markup-compatibility/2006">
              <mc:Choice xmlns:v="urn:schemas-microsoft-com:vml" Requires="v">
                <p:oleObj spid="_x0000_s69657" name="Document" r:id="rId5" imgW="6953137" imgH="4705482" progId="Word.Document.8">
                  <p:embed/>
                </p:oleObj>
              </mc:Choice>
              <mc:Fallback>
                <p:oleObj name="Document" r:id="rId5" imgW="6953137" imgH="4705482" progId="Word.Document.8">
                  <p:embed/>
                  <p:pic>
                    <p:nvPicPr>
                      <p:cNvPr id="0" name="Object 4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 y="1597025"/>
                        <a:ext cx="703580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7" name="Rectangle 4"/>
          <p:cNvSpPr>
            <a:spLocks noChangeArrowheads="1"/>
          </p:cNvSpPr>
          <p:nvPr/>
        </p:nvSpPr>
        <p:spPr bwMode="auto">
          <a:xfrm>
            <a:off x="5013325" y="6262688"/>
            <a:ext cx="184150" cy="214312"/>
          </a:xfrm>
          <a:prstGeom prst="rect">
            <a:avLst/>
          </a:prstGeom>
          <a:noFill/>
          <a:ln w="9525">
            <a:noFill/>
            <a:miter lim="800000"/>
            <a:headEnd/>
            <a:tailEnd/>
          </a:ln>
        </p:spPr>
        <p:txBody>
          <a:bodyPr wrap="none" lIns="92075" tIns="46038" rIns="92075" bIns="46038">
            <a:spAutoFit/>
          </a:bodyPr>
          <a:lstStyle/>
          <a:p>
            <a:endParaRPr lang="en-US" altLang="en-US" sz="800"/>
          </a:p>
        </p:txBody>
      </p:sp>
      <p:pic>
        <p:nvPicPr>
          <p:cNvPr id="69638" name="Picture 9" descr="MPj04331610000[1]"/>
          <p:cNvPicPr>
            <a:picLocks noChangeAspect="1" noChangeArrowheads="1"/>
          </p:cNvPicPr>
          <p:nvPr/>
        </p:nvPicPr>
        <p:blipFill>
          <a:blip r:embed="rId7" cstate="print"/>
          <a:srcRect/>
          <a:stretch>
            <a:fillRect/>
          </a:stretch>
        </p:blipFill>
        <p:spPr bwMode="auto">
          <a:xfrm>
            <a:off x="7467600" y="2438400"/>
            <a:ext cx="1676400" cy="1928813"/>
          </a:xfrm>
          <a:prstGeom prst="rect">
            <a:avLst/>
          </a:prstGeom>
          <a:noFill/>
          <a:ln w="9525">
            <a:noFill/>
            <a:miter lim="800000"/>
            <a:headEnd/>
            <a:tailEnd/>
          </a:ln>
        </p:spPr>
      </p:pic>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E237131F-E1F1-400B-96DE-4A36ABB0D207}" type="slidenum">
              <a:rPr lang="en-US" sz="1400" b="0">
                <a:cs typeface="+mn-cs"/>
              </a:rPr>
              <a:pPr algn="r" eaLnBrk="0" hangingPunct="0">
                <a:defRPr/>
              </a:pPr>
              <a:t>66</a:t>
            </a:fld>
            <a:endParaRPr lang="en-US" sz="1400" b="0">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975E3B40-17E2-4E92-992C-4D5359A5E0CF}" type="slidenum">
              <a:rPr lang="en-US"/>
              <a:pPr>
                <a:defRPr/>
              </a:pPr>
              <a:t>67</a:t>
            </a:fld>
            <a:endParaRPr lang="en-US" dirty="0"/>
          </a:p>
        </p:txBody>
      </p:sp>
      <p:sp>
        <p:nvSpPr>
          <p:cNvPr id="70659" name="Title 2"/>
          <p:cNvSpPr>
            <a:spLocks noGrp="1"/>
          </p:cNvSpPr>
          <p:nvPr>
            <p:ph type="title"/>
          </p:nvPr>
        </p:nvSpPr>
        <p:spPr>
          <a:xfrm>
            <a:off x="0" y="274638"/>
            <a:ext cx="9258300" cy="1143000"/>
          </a:xfrm>
        </p:spPr>
        <p:txBody>
          <a:bodyPr/>
          <a:lstStyle/>
          <a:p>
            <a:r>
              <a:rPr lang="en-US" altLang="en-US" b="1" dirty="0" smtClean="0">
                <a:latin typeface="Comic Sans MS" pitchFamily="66" charset="0"/>
              </a:rPr>
              <a:t>Validity</a:t>
            </a:r>
          </a:p>
        </p:txBody>
      </p:sp>
      <p:sp>
        <p:nvSpPr>
          <p:cNvPr id="70660" name="Content Placeholder 3"/>
          <p:cNvSpPr>
            <a:spLocks noGrp="1"/>
          </p:cNvSpPr>
          <p:nvPr>
            <p:ph idx="1"/>
          </p:nvPr>
        </p:nvSpPr>
        <p:spPr>
          <a:xfrm>
            <a:off x="228600" y="1600200"/>
            <a:ext cx="7848600" cy="4191000"/>
          </a:xfrm>
        </p:spPr>
        <p:txBody>
          <a:bodyPr/>
          <a:lstStyle/>
          <a:p>
            <a:r>
              <a:rPr lang="en-US" altLang="en-US" dirty="0" smtClean="0"/>
              <a:t>Content validity</a:t>
            </a:r>
          </a:p>
          <a:p>
            <a:pPr lvl="1"/>
            <a:r>
              <a:rPr lang="en-US" altLang="en-US" dirty="0" smtClean="0"/>
              <a:t>Patients and/or experts judge the items to be representing the intended concept adequately</a:t>
            </a:r>
          </a:p>
          <a:p>
            <a:r>
              <a:rPr lang="en-US" altLang="en-US" dirty="0" smtClean="0"/>
              <a:t>Construct validity</a:t>
            </a:r>
          </a:p>
          <a:p>
            <a:pPr lvl="1"/>
            <a:r>
              <a:rPr lang="en-US" altLang="en-US" dirty="0" smtClean="0"/>
              <a:t>Extent to which associations with other variables are consistent with prior hypotheses</a:t>
            </a:r>
          </a:p>
          <a:p>
            <a:pPr lvl="1"/>
            <a:endParaRPr lang="en-US" alt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69490A5B-D8EE-4D31-B61D-BDBC7DA3B21E}" type="slidenum">
              <a:rPr lang="en-US"/>
              <a:pPr>
                <a:defRPr/>
              </a:pPr>
              <a:t>68</a:t>
            </a:fld>
            <a:endParaRPr lang="en-US"/>
          </a:p>
        </p:txBody>
      </p:sp>
      <p:graphicFrame>
        <p:nvGraphicFramePr>
          <p:cNvPr id="71683" name="Object 2"/>
          <p:cNvGraphicFramePr>
            <a:graphicFrameLocks/>
          </p:cNvGraphicFramePr>
          <p:nvPr/>
        </p:nvGraphicFramePr>
        <p:xfrm>
          <a:off x="914400" y="1752600"/>
          <a:ext cx="7239000" cy="4381500"/>
        </p:xfrm>
        <a:graphic>
          <a:graphicData uri="http://schemas.openxmlformats.org/presentationml/2006/ole">
            <mc:AlternateContent xmlns:mc="http://schemas.openxmlformats.org/markup-compatibility/2006">
              <mc:Choice xmlns:v="urn:schemas-microsoft-com:vml" Requires="v">
                <p:oleObj spid="_x0000_s71704" name="Chart" r:id="rId4" imgW="7239000" imgH="4381500" progId="MSGraph.Chart.8">
                  <p:embed followColorScheme="full"/>
                </p:oleObj>
              </mc:Choice>
              <mc:Fallback>
                <p:oleObj name="Chart" r:id="rId4" imgW="7239000" imgH="4381500"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72390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Rectangle 3"/>
          <p:cNvSpPr>
            <a:spLocks noChangeArrowheads="1"/>
          </p:cNvSpPr>
          <p:nvPr/>
        </p:nvSpPr>
        <p:spPr bwMode="auto">
          <a:xfrm>
            <a:off x="228600" y="3062288"/>
            <a:ext cx="1306513" cy="1004887"/>
          </a:xfrm>
          <a:prstGeom prst="rect">
            <a:avLst/>
          </a:prstGeom>
          <a:noFill/>
          <a:ln w="9525">
            <a:noFill/>
            <a:miter lim="800000"/>
            <a:headEnd/>
            <a:tailEnd/>
          </a:ln>
        </p:spPr>
        <p:txBody>
          <a:bodyPr lIns="92075" tIns="46038" rIns="92075" bIns="46038">
            <a:spAutoFit/>
          </a:bodyPr>
          <a:lstStyle/>
          <a:p>
            <a:pPr algn="ctr" eaLnBrk="0" hangingPunct="0">
              <a:lnSpc>
                <a:spcPct val="90000"/>
              </a:lnSpc>
              <a:spcBef>
                <a:spcPct val="50000"/>
              </a:spcBef>
            </a:pPr>
            <a:r>
              <a:rPr lang="en-US" altLang="en-US" sz="2600">
                <a:latin typeface="Arial" pitchFamily="34" charset="0"/>
              </a:rPr>
              <a:t>% </a:t>
            </a:r>
          </a:p>
          <a:p>
            <a:pPr algn="ctr" eaLnBrk="0" hangingPunct="0">
              <a:lnSpc>
                <a:spcPct val="90000"/>
              </a:lnSpc>
              <a:spcBef>
                <a:spcPct val="50000"/>
              </a:spcBef>
            </a:pPr>
            <a:r>
              <a:rPr lang="en-US" altLang="en-US" sz="2600">
                <a:latin typeface="Arial" pitchFamily="34" charset="0"/>
              </a:rPr>
              <a:t>Dead</a:t>
            </a:r>
          </a:p>
        </p:txBody>
      </p:sp>
      <p:grpSp>
        <p:nvGrpSpPr>
          <p:cNvPr id="71685" name="Group 4"/>
          <p:cNvGrpSpPr>
            <a:grpSpLocks/>
          </p:cNvGrpSpPr>
          <p:nvPr/>
        </p:nvGrpSpPr>
        <p:grpSpPr bwMode="auto">
          <a:xfrm>
            <a:off x="2209800" y="5448300"/>
            <a:ext cx="5081588" cy="258763"/>
            <a:chOff x="1317" y="3272"/>
            <a:chExt cx="3201" cy="163"/>
          </a:xfrm>
        </p:grpSpPr>
        <p:sp>
          <p:nvSpPr>
            <p:cNvPr id="71689" name="Rectangle 5"/>
            <p:cNvSpPr>
              <a:spLocks noChangeArrowheads="1"/>
            </p:cNvSpPr>
            <p:nvPr/>
          </p:nvSpPr>
          <p:spPr bwMode="auto">
            <a:xfrm>
              <a:off x="1317" y="3272"/>
              <a:ext cx="458" cy="163"/>
            </a:xfrm>
            <a:prstGeom prst="rect">
              <a:avLst/>
            </a:prstGeom>
            <a:noFill/>
            <a:ln w="9525">
              <a:noFill/>
              <a:miter lim="800000"/>
              <a:headEnd/>
              <a:tailEnd/>
            </a:ln>
          </p:spPr>
          <p:txBody>
            <a:bodyPr wrap="none" lIns="92075" tIns="46038" rIns="92075" bIns="46038">
              <a:spAutoFit/>
            </a:bodyPr>
            <a:lstStyle/>
            <a:p>
              <a:pPr eaLnBrk="0" hangingPunct="0">
                <a:lnSpc>
                  <a:spcPct val="90000"/>
                </a:lnSpc>
              </a:pPr>
              <a:r>
                <a:rPr lang="en-US" altLang="en-US" sz="1200">
                  <a:latin typeface="Arial" pitchFamily="34" charset="0"/>
                </a:rPr>
                <a:t>(n=676)</a:t>
              </a:r>
              <a:endParaRPr lang="en-US" altLang="en-US" sz="1200">
                <a:solidFill>
                  <a:srgbClr val="000066"/>
                </a:solidFill>
                <a:latin typeface="Arial" pitchFamily="34" charset="0"/>
              </a:endParaRPr>
            </a:p>
          </p:txBody>
        </p:sp>
        <p:sp>
          <p:nvSpPr>
            <p:cNvPr id="71690" name="Rectangle 6"/>
            <p:cNvSpPr>
              <a:spLocks noChangeArrowheads="1"/>
            </p:cNvSpPr>
            <p:nvPr/>
          </p:nvSpPr>
          <p:spPr bwMode="auto">
            <a:xfrm>
              <a:off x="2061" y="3272"/>
              <a:ext cx="595" cy="163"/>
            </a:xfrm>
            <a:prstGeom prst="rect">
              <a:avLst/>
            </a:prstGeom>
            <a:noFill/>
            <a:ln w="9525">
              <a:noFill/>
              <a:miter lim="800000"/>
              <a:headEnd/>
              <a:tailEnd/>
            </a:ln>
          </p:spPr>
          <p:txBody>
            <a:bodyPr wrap="none" lIns="92075" tIns="46038" rIns="92075" bIns="46038">
              <a:spAutoFit/>
            </a:bodyPr>
            <a:lstStyle/>
            <a:p>
              <a:pPr eaLnBrk="0" hangingPunct="0">
                <a:lnSpc>
                  <a:spcPct val="90000"/>
                </a:lnSpc>
              </a:pPr>
              <a:r>
                <a:rPr lang="en-US" altLang="en-US" sz="1200">
                  <a:solidFill>
                    <a:srgbClr val="000066"/>
                  </a:solidFill>
                  <a:latin typeface="Arial" pitchFamily="34" charset="0"/>
                </a:rPr>
                <a:t> </a:t>
              </a:r>
              <a:r>
                <a:rPr lang="en-US" altLang="en-US" sz="1200">
                  <a:latin typeface="Arial" pitchFamily="34" charset="0"/>
                </a:rPr>
                <a:t>    (n=754)</a:t>
              </a:r>
              <a:endParaRPr lang="en-US" altLang="en-US" sz="1200">
                <a:solidFill>
                  <a:srgbClr val="000066"/>
                </a:solidFill>
                <a:latin typeface="Arial" pitchFamily="34" charset="0"/>
              </a:endParaRPr>
            </a:p>
          </p:txBody>
        </p:sp>
        <p:sp>
          <p:nvSpPr>
            <p:cNvPr id="71691" name="Rectangle 7"/>
            <p:cNvSpPr>
              <a:spLocks noChangeArrowheads="1"/>
            </p:cNvSpPr>
            <p:nvPr/>
          </p:nvSpPr>
          <p:spPr bwMode="auto">
            <a:xfrm>
              <a:off x="2815" y="3272"/>
              <a:ext cx="806" cy="163"/>
            </a:xfrm>
            <a:prstGeom prst="rect">
              <a:avLst/>
            </a:prstGeom>
            <a:noFill/>
            <a:ln w="9525">
              <a:noFill/>
              <a:miter lim="800000"/>
              <a:headEnd/>
              <a:tailEnd/>
            </a:ln>
          </p:spPr>
          <p:txBody>
            <a:bodyPr wrap="none" lIns="92075" tIns="46038" rIns="92075" bIns="46038">
              <a:spAutoFit/>
            </a:bodyPr>
            <a:lstStyle/>
            <a:p>
              <a:pPr eaLnBrk="0" hangingPunct="0">
                <a:lnSpc>
                  <a:spcPct val="90000"/>
                </a:lnSpc>
              </a:pPr>
              <a:r>
                <a:rPr lang="en-US" altLang="en-US" sz="1200">
                  <a:solidFill>
                    <a:srgbClr val="000066"/>
                  </a:solidFill>
                  <a:latin typeface="Arial" pitchFamily="34" charset="0"/>
                </a:rPr>
                <a:t>   </a:t>
              </a:r>
              <a:r>
                <a:rPr lang="en-US" altLang="en-US" sz="1200">
                  <a:latin typeface="Arial" pitchFamily="34" charset="0"/>
                </a:rPr>
                <a:t>        (n=1181)</a:t>
              </a:r>
              <a:endParaRPr lang="en-US" altLang="en-US" sz="1200">
                <a:solidFill>
                  <a:srgbClr val="000066"/>
                </a:solidFill>
                <a:latin typeface="Arial" pitchFamily="34" charset="0"/>
              </a:endParaRPr>
            </a:p>
          </p:txBody>
        </p:sp>
        <p:sp>
          <p:nvSpPr>
            <p:cNvPr id="71692" name="Rectangle 8"/>
            <p:cNvSpPr>
              <a:spLocks noChangeArrowheads="1"/>
            </p:cNvSpPr>
            <p:nvPr/>
          </p:nvSpPr>
          <p:spPr bwMode="auto">
            <a:xfrm>
              <a:off x="3569" y="3272"/>
              <a:ext cx="949" cy="163"/>
            </a:xfrm>
            <a:prstGeom prst="rect">
              <a:avLst/>
            </a:prstGeom>
            <a:noFill/>
            <a:ln w="9525">
              <a:noFill/>
              <a:miter lim="800000"/>
              <a:headEnd/>
              <a:tailEnd/>
            </a:ln>
          </p:spPr>
          <p:txBody>
            <a:bodyPr wrap="none" lIns="92075" tIns="46038" rIns="92075" bIns="46038">
              <a:spAutoFit/>
            </a:bodyPr>
            <a:lstStyle/>
            <a:p>
              <a:pPr eaLnBrk="0" hangingPunct="0">
                <a:lnSpc>
                  <a:spcPct val="90000"/>
                </a:lnSpc>
              </a:pPr>
              <a:r>
                <a:rPr lang="en-US" altLang="en-US" sz="1200">
                  <a:solidFill>
                    <a:srgbClr val="000066"/>
                  </a:solidFill>
                  <a:latin typeface="Arial" pitchFamily="34" charset="0"/>
                </a:rPr>
                <a:t> </a:t>
              </a:r>
              <a:r>
                <a:rPr lang="en-US" altLang="en-US" sz="1200">
                  <a:latin typeface="Arial" pitchFamily="34" charset="0"/>
                </a:rPr>
                <a:t>                 (n=609)</a:t>
              </a:r>
              <a:endParaRPr lang="en-US" altLang="en-US" sz="1200">
                <a:solidFill>
                  <a:srgbClr val="000066"/>
                </a:solidFill>
                <a:latin typeface="Arial" pitchFamily="34" charset="0"/>
              </a:endParaRPr>
            </a:p>
          </p:txBody>
        </p:sp>
      </p:grpSp>
      <p:sp>
        <p:nvSpPr>
          <p:cNvPr id="197641" name="Rectangle 9"/>
          <p:cNvSpPr>
            <a:spLocks noChangeArrowheads="1"/>
          </p:cNvSpPr>
          <p:nvPr/>
        </p:nvSpPr>
        <p:spPr bwMode="auto">
          <a:xfrm>
            <a:off x="1981200" y="5935663"/>
            <a:ext cx="6702425" cy="312737"/>
          </a:xfrm>
          <a:prstGeom prst="rect">
            <a:avLst/>
          </a:prstGeom>
          <a:noFill/>
          <a:ln w="9525">
            <a:noFill/>
            <a:miter lim="800000"/>
            <a:headEnd/>
            <a:tailEnd/>
          </a:ln>
          <a:effectLst/>
        </p:spPr>
        <p:txBody>
          <a:bodyPr lIns="92075" tIns="46038" rIns="92075" bIns="46038">
            <a:spAutoFit/>
          </a:bodyPr>
          <a:lstStyle/>
          <a:p>
            <a:pPr eaLnBrk="0" hangingPunct="0">
              <a:lnSpc>
                <a:spcPct val="90000"/>
              </a:lnSpc>
              <a:defRPr/>
            </a:pPr>
            <a:r>
              <a:rPr lang="en-US" altLang="en-US" sz="1600">
                <a:effectLst>
                  <a:outerShdw blurRad="38100" dist="38100" dir="2700000" algn="tl">
                    <a:srgbClr val="C0C0C0"/>
                  </a:outerShdw>
                </a:effectLst>
                <a:latin typeface="Arial" charset="0"/>
                <a:cs typeface="+mn-cs"/>
              </a:rPr>
              <a:t>SF-36 Physical Health Component Score (PCS)—T score</a:t>
            </a:r>
            <a:endParaRPr lang="en-US" altLang="en-US" sz="1600">
              <a:solidFill>
                <a:srgbClr val="000066"/>
              </a:solidFill>
              <a:effectLst>
                <a:outerShdw blurRad="38100" dist="38100" dir="2700000" algn="tl">
                  <a:srgbClr val="C0C0C0"/>
                </a:outerShdw>
              </a:effectLst>
              <a:latin typeface="Arial" charset="0"/>
              <a:cs typeface="+mn-cs"/>
            </a:endParaRPr>
          </a:p>
        </p:txBody>
      </p:sp>
      <p:sp>
        <p:nvSpPr>
          <p:cNvPr id="71687" name="Rectangle 10"/>
          <p:cNvSpPr>
            <a:spLocks noChangeArrowheads="1"/>
          </p:cNvSpPr>
          <p:nvPr/>
        </p:nvSpPr>
        <p:spPr bwMode="auto">
          <a:xfrm>
            <a:off x="457200" y="6269038"/>
            <a:ext cx="7369175" cy="287337"/>
          </a:xfrm>
          <a:prstGeom prst="rect">
            <a:avLst/>
          </a:prstGeom>
          <a:noFill/>
          <a:ln w="9525">
            <a:noFill/>
            <a:miter lim="800000"/>
            <a:headEnd/>
            <a:tailEnd/>
          </a:ln>
        </p:spPr>
        <p:txBody>
          <a:bodyPr wrap="none" lIns="92075" tIns="46038" rIns="92075" bIns="46038">
            <a:spAutoFit/>
          </a:bodyPr>
          <a:lstStyle/>
          <a:p>
            <a:pPr eaLnBrk="0" hangingPunct="0">
              <a:lnSpc>
                <a:spcPct val="90000"/>
              </a:lnSpc>
            </a:pPr>
            <a:r>
              <a:rPr lang="en-US" altLang="en-US" sz="1400" b="0">
                <a:latin typeface="Arial" pitchFamily="34" charset="0"/>
              </a:rPr>
              <a:t>Ware et al.  (1994).  </a:t>
            </a:r>
            <a:r>
              <a:rPr lang="en-US" altLang="en-US" sz="1400" b="0" u="sng">
                <a:latin typeface="Arial" pitchFamily="34" charset="0"/>
              </a:rPr>
              <a:t>SF-36 Physical and Mental Health Summary Scales: A User’s Manual</a:t>
            </a:r>
            <a:r>
              <a:rPr lang="en-US" altLang="en-US" sz="1400" b="0">
                <a:latin typeface="Arial" pitchFamily="34" charset="0"/>
              </a:rPr>
              <a:t>.</a:t>
            </a:r>
          </a:p>
        </p:txBody>
      </p:sp>
      <p:sp>
        <p:nvSpPr>
          <p:cNvPr id="71688" name="Rectangle 11"/>
          <p:cNvSpPr>
            <a:spLocks noGrp="1" noChangeArrowheads="1"/>
          </p:cNvSpPr>
          <p:nvPr>
            <p:ph type="title" idx="4294967295"/>
          </p:nvPr>
        </p:nvSpPr>
        <p:spPr>
          <a:xfrm>
            <a:off x="-355600" y="762000"/>
            <a:ext cx="9886950" cy="1143000"/>
          </a:xfrm>
        </p:spPr>
        <p:txBody>
          <a:bodyPr/>
          <a:lstStyle/>
          <a:p>
            <a:pPr eaLnBrk="1" hangingPunct="1"/>
            <a:r>
              <a:rPr lang="en-US" altLang="en-US" sz="3600" b="1" dirty="0" smtClean="0">
                <a:latin typeface="Comic Sans MS" pitchFamily="66" charset="0"/>
              </a:rPr>
              <a:t>Self-Reports of Physical Health </a:t>
            </a:r>
            <a:br>
              <a:rPr lang="en-US" altLang="en-US" sz="3600" b="1" dirty="0" smtClean="0">
                <a:latin typeface="Comic Sans MS" pitchFamily="66" charset="0"/>
              </a:rPr>
            </a:br>
            <a:r>
              <a:rPr lang="en-US" altLang="en-US" sz="3600" b="1" dirty="0" smtClean="0">
                <a:latin typeface="Comic Sans MS" pitchFamily="66" charset="0"/>
              </a:rPr>
              <a:t>Predict Five-Year Mortality </a:t>
            </a:r>
            <a:r>
              <a:rPr lang="en-US" altLang="en-US" b="1" dirty="0" smtClean="0">
                <a:latin typeface="Comic Sans MS" pitchFamily="66" charset="0"/>
              </a:rPr>
              <a:t/>
            </a:r>
            <a:br>
              <a:rPr lang="en-US" altLang="en-US" b="1" dirty="0" smtClean="0">
                <a:latin typeface="Comic Sans MS" pitchFamily="66" charset="0"/>
              </a:rPr>
            </a:br>
            <a:endParaRPr lang="en-US" altLang="en-US" b="1" dirty="0" smtClean="0">
              <a:latin typeface="Comic Sans MS" pitchFamily="66"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a:xfrm>
            <a:off x="0" y="274638"/>
            <a:ext cx="9144000" cy="1143000"/>
          </a:xfrm>
        </p:spPr>
        <p:txBody>
          <a:bodyPr/>
          <a:lstStyle/>
          <a:p>
            <a:r>
              <a:rPr lang="en-US" altLang="en-US" sz="3600" b="1" dirty="0" smtClean="0">
                <a:latin typeface="Comic Sans MS" pitchFamily="66" charset="0"/>
              </a:rPr>
              <a:t>Mortality Prediction with a Single General Self-Rated Health Question</a:t>
            </a:r>
          </a:p>
        </p:txBody>
      </p:sp>
      <p:sp>
        <p:nvSpPr>
          <p:cNvPr id="72707" name="Content Placeholder 3"/>
          <p:cNvSpPr>
            <a:spLocks noGrp="1"/>
          </p:cNvSpPr>
          <p:nvPr>
            <p:ph idx="1"/>
          </p:nvPr>
        </p:nvSpPr>
        <p:spPr>
          <a:xfrm>
            <a:off x="685800" y="1600200"/>
            <a:ext cx="8458200" cy="4525963"/>
          </a:xfrm>
        </p:spPr>
        <p:txBody>
          <a:bodyPr/>
          <a:lstStyle/>
          <a:p>
            <a:pPr marL="0" indent="0">
              <a:buFontTx/>
              <a:buNone/>
            </a:pPr>
            <a:endParaRPr lang="en-US" altLang="en-US" sz="2800" dirty="0" smtClean="0"/>
          </a:p>
          <a:p>
            <a:pPr marL="0" indent="0">
              <a:buFontTx/>
              <a:buNone/>
            </a:pPr>
            <a:r>
              <a:rPr lang="en-US" altLang="en-US" sz="2800" dirty="0" err="1" smtClean="0"/>
              <a:t>DeSalvo</a:t>
            </a:r>
            <a:r>
              <a:rPr lang="en-US" altLang="en-US" sz="2800" dirty="0" smtClean="0"/>
              <a:t>, K. B., </a:t>
            </a:r>
            <a:r>
              <a:rPr lang="en-US" altLang="en-US" sz="2800" dirty="0" err="1" smtClean="0"/>
              <a:t>Bloser</a:t>
            </a:r>
            <a:r>
              <a:rPr lang="en-US" altLang="en-US" sz="2800" dirty="0" smtClean="0"/>
              <a:t>, N., Reynolds, K., He, J., &amp; </a:t>
            </a:r>
            <a:r>
              <a:rPr lang="en-US" altLang="en-US" sz="2800" dirty="0" err="1" smtClean="0"/>
              <a:t>Muntner</a:t>
            </a:r>
            <a:r>
              <a:rPr lang="en-US" altLang="en-US" sz="2800" dirty="0" smtClean="0"/>
              <a:t>, P.  (2005).  Mortality prediction with a single general self-rated health question: A meta-analysis. </a:t>
            </a:r>
            <a:r>
              <a:rPr lang="en-US" altLang="en-US" sz="2800" u="sng" dirty="0" smtClean="0"/>
              <a:t>JGIM</a:t>
            </a:r>
            <a:r>
              <a:rPr lang="en-US" altLang="en-US" sz="2800" dirty="0" smtClean="0"/>
              <a:t>, 20, 267-275.</a:t>
            </a:r>
          </a:p>
        </p:txBody>
      </p:sp>
      <p:sp>
        <p:nvSpPr>
          <p:cNvPr id="2" name="Slide Number Placeholder 1"/>
          <p:cNvSpPr>
            <a:spLocks noGrp="1"/>
          </p:cNvSpPr>
          <p:nvPr>
            <p:ph type="sldNum" sz="quarter" idx="12"/>
          </p:nvPr>
        </p:nvSpPr>
        <p:spPr>
          <a:xfrm>
            <a:off x="6553200" y="6245225"/>
            <a:ext cx="2400300" cy="476250"/>
          </a:xfrm>
        </p:spPr>
        <p:txBody>
          <a:bodyPr/>
          <a:lstStyle/>
          <a:p>
            <a:pPr>
              <a:defRPr/>
            </a:pPr>
            <a:fld id="{E262500C-3C86-4655-BC0F-707357ABDE64}" type="slidenum">
              <a:rPr lang="en-US" smtClean="0"/>
              <a:pPr>
                <a:defRPr/>
              </a:pPr>
              <a:t>69</a:t>
            </a:fld>
            <a:endParaRPr lang="en-US" dirty="0"/>
          </a:p>
        </p:txBody>
      </p:sp>
      <p:pic>
        <p:nvPicPr>
          <p:cNvPr id="72709" name="Picture 2" descr="C:\Program Files (x86)\Microsoft Office\MEDIA\CAGCAT10\j0301252.wmf"/>
          <p:cNvPicPr>
            <a:picLocks noChangeAspect="1" noChangeArrowheads="1"/>
          </p:cNvPicPr>
          <p:nvPr/>
        </p:nvPicPr>
        <p:blipFill>
          <a:blip r:embed="rId2" cstate="print"/>
          <a:srcRect/>
          <a:stretch>
            <a:fillRect/>
          </a:stretch>
        </p:blipFill>
        <p:spPr bwMode="auto">
          <a:xfrm>
            <a:off x="2819400" y="4560888"/>
            <a:ext cx="183038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xfrm>
            <a:off x="6648450" y="6245225"/>
            <a:ext cx="24003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7ED28100-8F8A-4CAE-A8FC-EEE2640488BE}" type="slidenum">
              <a:rPr lang="en-US" sz="1400">
                <a:latin typeface="Times New Roman" panose="02020603050405020304" pitchFamily="18" charset="0"/>
              </a:rPr>
              <a:pPr>
                <a:spcBef>
                  <a:spcPct val="0"/>
                </a:spcBef>
                <a:buFontTx/>
                <a:buNone/>
                <a:defRPr/>
              </a:pPr>
              <a:t>7</a:t>
            </a:fld>
            <a:endParaRPr lang="en-US" sz="1400">
              <a:latin typeface="Times New Roman" panose="02020603050405020304" pitchFamily="18" charset="0"/>
            </a:endParaRPr>
          </a:p>
        </p:txBody>
      </p:sp>
      <p:sp>
        <p:nvSpPr>
          <p:cNvPr id="6170" name="Oval 26"/>
          <p:cNvSpPr>
            <a:spLocks noChangeArrowheads="1"/>
          </p:cNvSpPr>
          <p:nvPr/>
        </p:nvSpPr>
        <p:spPr bwMode="auto">
          <a:xfrm>
            <a:off x="7010400" y="3733800"/>
            <a:ext cx="1905000" cy="914400"/>
          </a:xfrm>
          <a:prstGeom prst="ellipse">
            <a:avLst/>
          </a:prstGeom>
          <a:gradFill rotWithShape="1">
            <a:gsLst>
              <a:gs pos="0">
                <a:srgbClr val="336699"/>
              </a:gs>
              <a:gs pos="100000">
                <a:srgbClr val="2A557F"/>
              </a:gs>
            </a:gsLst>
            <a:path path="shape">
              <a:fillToRect l="50000" t="50000" r="50000" b="50000"/>
            </a:path>
          </a:gradFill>
          <a:ln w="12700">
            <a:noFill/>
            <a:round/>
            <a:headEnd/>
            <a:tailEnd/>
          </a:ln>
          <a:effectLst>
            <a:prstShdw prst="shdw17" dist="17961" dir="2700000">
              <a:srgbClr val="1F3D5C"/>
            </a:prstShdw>
          </a:effectLst>
        </p:spPr>
        <p:txBody>
          <a:bodyPr wrap="none" lIns="92075" tIns="46038" rIns="92075" bIns="46038" anchor="ctr"/>
          <a:lstStyle/>
          <a:p>
            <a:pPr algn="ctr"/>
            <a:r>
              <a:rPr lang="en-US" altLang="en-US" sz="2400">
                <a:solidFill>
                  <a:schemeClr val="bg1"/>
                </a:solidFill>
              </a:rPr>
              <a:t>HRQOL</a:t>
            </a:r>
          </a:p>
        </p:txBody>
      </p:sp>
      <p:sp>
        <p:nvSpPr>
          <p:cNvPr id="6171" name="Text Box 27"/>
          <p:cNvSpPr txBox="1">
            <a:spLocks noChangeArrowheads="1"/>
          </p:cNvSpPr>
          <p:nvPr/>
        </p:nvSpPr>
        <p:spPr bwMode="auto">
          <a:xfrm>
            <a:off x="6553200" y="2057400"/>
            <a:ext cx="1981200" cy="1219200"/>
          </a:xfrm>
          <a:prstGeom prst="rect">
            <a:avLst/>
          </a:prstGeom>
          <a:gradFill rotWithShape="1">
            <a:gsLst>
              <a:gs pos="0">
                <a:srgbClr val="336699"/>
              </a:gs>
              <a:gs pos="100000">
                <a:srgbClr val="336699">
                  <a:gamma/>
                  <a:shade val="76078"/>
                  <a:invGamma/>
                </a:srgbClr>
              </a:gs>
            </a:gsLst>
            <a:path path="rect">
              <a:fillToRect r="100000" b="100000"/>
            </a:path>
          </a:gra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2400">
                <a:solidFill>
                  <a:schemeClr val="bg1"/>
                </a:solidFill>
                <a:effectLst>
                  <a:outerShdw blurRad="38100" dist="38100" dir="2700000" algn="tl">
                    <a:srgbClr val="000000"/>
                  </a:outerShdw>
                </a:effectLst>
              </a:rPr>
              <a:t>Health</a:t>
            </a:r>
          </a:p>
          <a:p>
            <a:pPr algn="ctr">
              <a:defRPr/>
            </a:pPr>
            <a:r>
              <a:rPr lang="en-US" sz="2400">
                <a:solidFill>
                  <a:schemeClr val="bg1"/>
                </a:solidFill>
                <a:effectLst>
                  <a:outerShdw blurRad="38100" dist="38100" dir="2700000" algn="tl">
                    <a:srgbClr val="000000"/>
                  </a:outerShdw>
                </a:effectLst>
              </a:rPr>
              <a:t>Behaviors</a:t>
            </a:r>
          </a:p>
          <a:p>
            <a:pPr algn="ctr">
              <a:defRPr/>
            </a:pPr>
            <a:r>
              <a:rPr lang="en-US" sz="2400">
                <a:solidFill>
                  <a:schemeClr val="bg1"/>
                </a:solidFill>
                <a:effectLst>
                  <a:outerShdw blurRad="38100" dist="38100" dir="2700000" algn="tl">
                    <a:srgbClr val="000000"/>
                  </a:outerShdw>
                </a:effectLst>
              </a:rPr>
              <a:t>(Adherence)</a:t>
            </a:r>
          </a:p>
        </p:txBody>
      </p:sp>
      <p:sp>
        <p:nvSpPr>
          <p:cNvPr id="6172" name="Text Box 28"/>
          <p:cNvSpPr txBox="1">
            <a:spLocks noChangeArrowheads="1"/>
          </p:cNvSpPr>
          <p:nvPr/>
        </p:nvSpPr>
        <p:spPr bwMode="auto">
          <a:xfrm>
            <a:off x="1676400" y="5029200"/>
            <a:ext cx="1905000" cy="1216025"/>
          </a:xfrm>
          <a:prstGeom prst="rect">
            <a:avLst/>
          </a:prstGeom>
          <a:gradFill rotWithShape="1">
            <a:gsLst>
              <a:gs pos="0">
                <a:srgbClr val="336699"/>
              </a:gs>
              <a:gs pos="100000">
                <a:srgbClr val="336699">
                  <a:gamma/>
                  <a:shade val="76078"/>
                  <a:invGamma/>
                </a:srgbClr>
              </a:gs>
            </a:gsLst>
            <a:path path="rect">
              <a:fillToRect r="100000" b="100000"/>
            </a:path>
          </a:gra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2400" dirty="0">
                <a:solidFill>
                  <a:schemeClr val="bg1"/>
                </a:solidFill>
                <a:effectLst>
                  <a:outerShdw blurRad="38100" dist="38100" dir="2700000" algn="tl">
                    <a:srgbClr val="000000"/>
                  </a:outerShdw>
                </a:effectLst>
              </a:rPr>
              <a:t>Technical Quality</a:t>
            </a:r>
          </a:p>
        </p:txBody>
      </p:sp>
      <p:sp>
        <p:nvSpPr>
          <p:cNvPr id="6176" name="Oval 32"/>
          <p:cNvSpPr>
            <a:spLocks noChangeArrowheads="1"/>
          </p:cNvSpPr>
          <p:nvPr/>
        </p:nvSpPr>
        <p:spPr bwMode="auto">
          <a:xfrm>
            <a:off x="6172200" y="228600"/>
            <a:ext cx="2743200" cy="1371600"/>
          </a:xfrm>
          <a:prstGeom prst="ellipse">
            <a:avLst/>
          </a:prstGeom>
          <a:gradFill rotWithShape="1">
            <a:gsLst>
              <a:gs pos="0">
                <a:srgbClr val="336699"/>
              </a:gs>
              <a:gs pos="100000">
                <a:srgbClr val="2A557F"/>
              </a:gs>
            </a:gsLst>
            <a:path path="shape">
              <a:fillToRect l="50000" t="50000" r="50000" b="50000"/>
            </a:path>
          </a:gradFill>
          <a:ln w="12700">
            <a:noFill/>
            <a:round/>
            <a:headEnd/>
            <a:tailEnd/>
          </a:ln>
          <a:effectLst>
            <a:prstShdw prst="shdw17" dist="17961" dir="2700000">
              <a:srgbClr val="1F3D5C"/>
            </a:prstShdw>
          </a:effectLst>
        </p:spPr>
        <p:txBody>
          <a:bodyPr wrap="none" lIns="92075" tIns="46038" rIns="92075" bIns="46038" anchor="ctr"/>
          <a:lstStyle/>
          <a:p>
            <a:pPr algn="ctr"/>
            <a:r>
              <a:rPr lang="en-US" altLang="en-US" sz="2400">
                <a:solidFill>
                  <a:schemeClr val="bg1"/>
                </a:solidFill>
              </a:rPr>
              <a:t>Satisfaction </a:t>
            </a:r>
            <a:br>
              <a:rPr lang="en-US" altLang="en-US" sz="2400">
                <a:solidFill>
                  <a:schemeClr val="bg1"/>
                </a:solidFill>
              </a:rPr>
            </a:br>
            <a:r>
              <a:rPr lang="en-US" altLang="en-US" sz="2400">
                <a:solidFill>
                  <a:schemeClr val="bg1"/>
                </a:solidFill>
              </a:rPr>
              <a:t>With Care</a:t>
            </a:r>
          </a:p>
        </p:txBody>
      </p:sp>
      <p:sp>
        <p:nvSpPr>
          <p:cNvPr id="6177" name="Oval 33"/>
          <p:cNvSpPr>
            <a:spLocks noChangeArrowheads="1"/>
          </p:cNvSpPr>
          <p:nvPr/>
        </p:nvSpPr>
        <p:spPr bwMode="auto">
          <a:xfrm>
            <a:off x="3962400" y="3276600"/>
            <a:ext cx="1905000" cy="1600200"/>
          </a:xfrm>
          <a:prstGeom prst="ellipse">
            <a:avLst/>
          </a:prstGeom>
          <a:gradFill rotWithShape="1">
            <a:gsLst>
              <a:gs pos="0">
                <a:srgbClr val="336699"/>
              </a:gs>
              <a:gs pos="100000">
                <a:srgbClr val="2A557F"/>
              </a:gs>
            </a:gsLst>
            <a:path path="shape">
              <a:fillToRect l="50000" t="50000" r="50000" b="50000"/>
            </a:path>
          </a:gradFill>
          <a:ln w="12700">
            <a:noFill/>
            <a:round/>
            <a:headEnd/>
            <a:tailEnd/>
          </a:ln>
          <a:effectLst>
            <a:prstShdw prst="shdw17" dist="17961" dir="2700000">
              <a:srgbClr val="1F3D5C"/>
            </a:prstShdw>
          </a:effectLst>
        </p:spPr>
        <p:txBody>
          <a:bodyPr wrap="none" lIns="92075" tIns="46038" rIns="92075" bIns="46038" anchor="ctr"/>
          <a:lstStyle/>
          <a:p>
            <a:pPr algn="ctr"/>
            <a:r>
              <a:rPr lang="en-US" altLang="en-US" sz="2400">
                <a:solidFill>
                  <a:schemeClr val="bg1"/>
                </a:solidFill>
              </a:rPr>
              <a:t>Quality </a:t>
            </a:r>
          </a:p>
          <a:p>
            <a:pPr algn="ctr"/>
            <a:r>
              <a:rPr lang="en-US" altLang="en-US" sz="2400">
                <a:solidFill>
                  <a:schemeClr val="bg1"/>
                </a:solidFill>
              </a:rPr>
              <a:t>of Care</a:t>
            </a:r>
          </a:p>
        </p:txBody>
      </p:sp>
      <p:sp>
        <p:nvSpPr>
          <p:cNvPr id="6179" name="Text Box 35"/>
          <p:cNvSpPr txBox="1">
            <a:spLocks noChangeArrowheads="1"/>
          </p:cNvSpPr>
          <p:nvPr/>
        </p:nvSpPr>
        <p:spPr bwMode="auto">
          <a:xfrm>
            <a:off x="5562600" y="5029200"/>
            <a:ext cx="2057400" cy="1219200"/>
          </a:xfrm>
          <a:prstGeom prst="rect">
            <a:avLst/>
          </a:prstGeom>
          <a:gradFill rotWithShape="1">
            <a:gsLst>
              <a:gs pos="0">
                <a:srgbClr val="336699"/>
              </a:gs>
              <a:gs pos="100000">
                <a:srgbClr val="336699">
                  <a:gamma/>
                  <a:shade val="76078"/>
                  <a:invGamma/>
                </a:srgbClr>
              </a:gs>
            </a:gsLst>
            <a:path path="rect">
              <a:fillToRect r="100000" b="100000"/>
            </a:path>
          </a:gra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2400">
                <a:solidFill>
                  <a:schemeClr val="bg1"/>
                </a:solidFill>
                <a:effectLst>
                  <a:outerShdw blurRad="38100" dist="38100" dir="2700000" algn="tl">
                    <a:srgbClr val="000000"/>
                  </a:outerShdw>
                </a:effectLst>
              </a:rPr>
              <a:t>Patient Reports About Care</a:t>
            </a:r>
          </a:p>
        </p:txBody>
      </p:sp>
      <p:sp>
        <p:nvSpPr>
          <p:cNvPr id="6180" name="Text Box 36"/>
          <p:cNvSpPr txBox="1">
            <a:spLocks noChangeArrowheads="1"/>
          </p:cNvSpPr>
          <p:nvPr/>
        </p:nvSpPr>
        <p:spPr bwMode="auto">
          <a:xfrm>
            <a:off x="609600" y="990600"/>
            <a:ext cx="2590800" cy="990600"/>
          </a:xfrm>
          <a:prstGeom prst="rect">
            <a:avLst/>
          </a:prstGeom>
          <a:gradFill rotWithShape="1">
            <a:gsLst>
              <a:gs pos="0">
                <a:srgbClr val="336699"/>
              </a:gs>
              <a:gs pos="100000">
                <a:srgbClr val="336699">
                  <a:gamma/>
                  <a:shade val="76078"/>
                  <a:invGamma/>
                </a:srgbClr>
              </a:gs>
            </a:gsLst>
            <a:path path="rect">
              <a:fillToRect r="100000" b="100000"/>
            </a:path>
          </a:gradFill>
          <a:ln>
            <a:noFill/>
          </a:ln>
          <a:effectLst>
            <a:prstShdw prst="shdw17" dist="17961" dir="2700000">
              <a:srgbClr val="3366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defRPr/>
            </a:pPr>
            <a:r>
              <a:rPr lang="en-US" sz="2400">
                <a:solidFill>
                  <a:schemeClr val="bg1"/>
                </a:solidFill>
                <a:effectLst>
                  <a:outerShdw blurRad="38100" dist="38100" dir="2700000" algn="tl">
                    <a:srgbClr val="000000"/>
                  </a:outerShdw>
                </a:effectLst>
              </a:rPr>
              <a:t>Patient Characteristics</a:t>
            </a:r>
          </a:p>
        </p:txBody>
      </p:sp>
      <p:sp>
        <p:nvSpPr>
          <p:cNvPr id="6181" name="Line 37"/>
          <p:cNvSpPr>
            <a:spLocks noChangeShapeType="1"/>
          </p:cNvSpPr>
          <p:nvPr/>
        </p:nvSpPr>
        <p:spPr bwMode="auto">
          <a:xfrm flipV="1">
            <a:off x="5638800" y="2667000"/>
            <a:ext cx="838200" cy="6858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82" name="Line 38"/>
          <p:cNvSpPr>
            <a:spLocks noChangeShapeType="1"/>
          </p:cNvSpPr>
          <p:nvPr/>
        </p:nvSpPr>
        <p:spPr bwMode="auto">
          <a:xfrm>
            <a:off x="6019800" y="3962400"/>
            <a:ext cx="838200" cy="2286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83" name="Line 39"/>
          <p:cNvSpPr>
            <a:spLocks noChangeShapeType="1"/>
          </p:cNvSpPr>
          <p:nvPr/>
        </p:nvSpPr>
        <p:spPr bwMode="auto">
          <a:xfrm>
            <a:off x="7620000" y="3352800"/>
            <a:ext cx="228600" cy="3048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84" name="Line 40"/>
          <p:cNvSpPr>
            <a:spLocks noChangeShapeType="1"/>
          </p:cNvSpPr>
          <p:nvPr/>
        </p:nvSpPr>
        <p:spPr bwMode="auto">
          <a:xfrm flipV="1">
            <a:off x="4953000" y="1524000"/>
            <a:ext cx="1447800" cy="16002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85" name="Line 41"/>
          <p:cNvSpPr>
            <a:spLocks noChangeShapeType="1"/>
          </p:cNvSpPr>
          <p:nvPr/>
        </p:nvSpPr>
        <p:spPr bwMode="auto">
          <a:xfrm>
            <a:off x="7543800" y="1676400"/>
            <a:ext cx="0" cy="3048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86" name="Line 42"/>
          <p:cNvSpPr>
            <a:spLocks noChangeShapeType="1"/>
          </p:cNvSpPr>
          <p:nvPr/>
        </p:nvSpPr>
        <p:spPr bwMode="auto">
          <a:xfrm>
            <a:off x="4953000" y="4991100"/>
            <a:ext cx="533400" cy="6096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89" name="Line 45"/>
          <p:cNvSpPr>
            <a:spLocks noChangeShapeType="1"/>
          </p:cNvSpPr>
          <p:nvPr/>
        </p:nvSpPr>
        <p:spPr bwMode="auto">
          <a:xfrm flipV="1">
            <a:off x="3352800" y="990600"/>
            <a:ext cx="2514600" cy="5334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90" name="Line 46"/>
          <p:cNvSpPr>
            <a:spLocks noChangeShapeType="1"/>
          </p:cNvSpPr>
          <p:nvPr/>
        </p:nvSpPr>
        <p:spPr bwMode="auto">
          <a:xfrm>
            <a:off x="3352800" y="1524000"/>
            <a:ext cx="3048000" cy="9906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6191" name="Line 47"/>
          <p:cNvSpPr>
            <a:spLocks noChangeShapeType="1"/>
          </p:cNvSpPr>
          <p:nvPr/>
        </p:nvSpPr>
        <p:spPr bwMode="auto">
          <a:xfrm>
            <a:off x="3352800" y="1524000"/>
            <a:ext cx="1524000" cy="16002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
        <p:nvSpPr>
          <p:cNvPr id="20" name="Line 42"/>
          <p:cNvSpPr>
            <a:spLocks noChangeShapeType="1"/>
          </p:cNvSpPr>
          <p:nvPr/>
        </p:nvSpPr>
        <p:spPr bwMode="auto">
          <a:xfrm flipH="1">
            <a:off x="3352800" y="4305300"/>
            <a:ext cx="609600" cy="685800"/>
          </a:xfrm>
          <a:prstGeom prst="line">
            <a:avLst/>
          </a:prstGeom>
          <a:noFill/>
          <a:ln w="25400">
            <a:solidFill>
              <a:schemeClr val="tx1"/>
            </a:solidFill>
            <a:round/>
            <a:headEnd type="none" w="sm" len="sm"/>
            <a:tailEnd type="triangle"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2400" y="0"/>
            <a:ext cx="8629650" cy="1265238"/>
          </a:xfrm>
        </p:spPr>
        <p:txBody>
          <a:bodyPr/>
          <a:lstStyle/>
          <a:p>
            <a:r>
              <a:rPr lang="en-US" altLang="en-US" b="1" dirty="0" smtClean="0">
                <a:latin typeface="Comic Sans MS" pitchFamily="66" charset="0"/>
              </a:rPr>
              <a:t>Evaluating Construct Validity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4771520"/>
              </p:ext>
            </p:extLst>
          </p:nvPr>
        </p:nvGraphicFramePr>
        <p:xfrm>
          <a:off x="457200" y="1219200"/>
          <a:ext cx="8229600" cy="257492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072906">
                <a:tc>
                  <a:txBody>
                    <a:bodyPr/>
                    <a:lstStyle/>
                    <a:p>
                      <a:r>
                        <a:rPr lang="en-US" sz="1800" dirty="0" smtClean="0"/>
                        <a:t>Scale</a:t>
                      </a:r>
                      <a:endParaRPr lang="en-US" sz="1800" dirty="0"/>
                    </a:p>
                  </a:txBody>
                  <a:tcPr marT="45677" marB="45677"/>
                </a:tc>
                <a:tc>
                  <a:txBody>
                    <a:bodyPr/>
                    <a:lstStyle/>
                    <a:p>
                      <a:pPr algn="ctr"/>
                      <a:r>
                        <a:rPr lang="en-US" sz="1800" dirty="0" smtClean="0"/>
                        <a:t>Age</a:t>
                      </a:r>
                      <a:endParaRPr lang="en-US" sz="1800" dirty="0"/>
                    </a:p>
                  </a:txBody>
                  <a:tcPr marT="45677" marB="45677"/>
                </a:tc>
                <a:tc>
                  <a:txBody>
                    <a:bodyPr/>
                    <a:lstStyle/>
                    <a:p>
                      <a:pPr algn="ctr"/>
                      <a:r>
                        <a:rPr lang="en-US" sz="1800" dirty="0" smtClean="0"/>
                        <a:t>Obesity</a:t>
                      </a:r>
                      <a:endParaRPr lang="en-US" sz="1800" dirty="0"/>
                    </a:p>
                  </a:txBody>
                  <a:tcPr marT="45677" marB="45677"/>
                </a:tc>
                <a:tc>
                  <a:txBody>
                    <a:bodyPr/>
                    <a:lstStyle/>
                    <a:p>
                      <a:pPr algn="ctr"/>
                      <a:r>
                        <a:rPr lang="en-US" sz="1800" dirty="0" smtClean="0"/>
                        <a:t>ESRD</a:t>
                      </a:r>
                      <a:endParaRPr lang="en-US" sz="1800" dirty="0"/>
                    </a:p>
                  </a:txBody>
                  <a:tcPr marT="45677" marB="45677"/>
                </a:tc>
                <a:tc>
                  <a:txBody>
                    <a:bodyPr/>
                    <a:lstStyle/>
                    <a:p>
                      <a:pPr algn="ctr"/>
                      <a:r>
                        <a:rPr lang="en-US" sz="1800" dirty="0" smtClean="0"/>
                        <a:t>Nursing Home Resident</a:t>
                      </a:r>
                      <a:endParaRPr lang="en-US" sz="1800" dirty="0"/>
                    </a:p>
                  </a:txBody>
                  <a:tcPr marT="45677" marB="45677"/>
                </a:tc>
              </a:tr>
              <a:tr h="751009">
                <a:tc>
                  <a:txBody>
                    <a:bodyPr/>
                    <a:lstStyle/>
                    <a:p>
                      <a:r>
                        <a:rPr lang="en-US" sz="1800" dirty="0" smtClean="0"/>
                        <a:t>Physical Functioning</a:t>
                      </a:r>
                      <a:endParaRPr lang="en-US" sz="1800" dirty="0"/>
                    </a:p>
                  </a:txBody>
                  <a:tcPr marT="45677" marB="45677"/>
                </a:tc>
                <a:tc>
                  <a:txBody>
                    <a:bodyPr/>
                    <a:lstStyle/>
                    <a:p>
                      <a:pPr algn="ctr"/>
                      <a:r>
                        <a:rPr lang="en-US" sz="1800" dirty="0" smtClean="0"/>
                        <a:t> Medium (-)</a:t>
                      </a:r>
                      <a:endParaRPr lang="en-US" sz="1800" dirty="0"/>
                    </a:p>
                  </a:txBody>
                  <a:tcPr marT="45677" marB="45677"/>
                </a:tc>
                <a:tc>
                  <a:txBody>
                    <a:bodyPr/>
                    <a:lstStyle/>
                    <a:p>
                      <a:pPr algn="ctr"/>
                      <a:r>
                        <a:rPr lang="en-US" sz="1800" dirty="0" smtClean="0"/>
                        <a:t> Small (-)</a:t>
                      </a:r>
                      <a:endParaRPr lang="en-US" sz="1800" dirty="0"/>
                    </a:p>
                  </a:txBody>
                  <a:tcPr marT="45677" marB="45677"/>
                </a:tc>
                <a:tc>
                  <a:txBody>
                    <a:bodyPr/>
                    <a:lstStyle/>
                    <a:p>
                      <a:pPr algn="ctr"/>
                      <a:r>
                        <a:rPr lang="en-US" sz="1800" dirty="0" smtClean="0"/>
                        <a:t>  Large (-)</a:t>
                      </a:r>
                      <a:endParaRPr lang="en-US" sz="1800" dirty="0"/>
                    </a:p>
                  </a:txBody>
                  <a:tcPr marT="45677" marB="45677"/>
                </a:tc>
                <a:tc>
                  <a:txBody>
                    <a:bodyPr/>
                    <a:lstStyle/>
                    <a:p>
                      <a:pPr algn="ctr"/>
                      <a:r>
                        <a:rPr lang="en-US" sz="1800" dirty="0" smtClean="0"/>
                        <a:t>  Large (-)</a:t>
                      </a:r>
                      <a:endParaRPr lang="en-US" sz="1800" dirty="0"/>
                    </a:p>
                  </a:txBody>
                  <a:tcPr marT="45677" marB="45677"/>
                </a:tc>
              </a:tr>
              <a:tr h="751009">
                <a:tc>
                  <a:txBody>
                    <a:bodyPr/>
                    <a:lstStyle/>
                    <a:p>
                      <a:r>
                        <a:rPr lang="en-US" sz="1800" dirty="0" smtClean="0"/>
                        <a:t>Depressive</a:t>
                      </a:r>
                      <a:r>
                        <a:rPr lang="en-US" sz="1800" baseline="0" dirty="0" smtClean="0"/>
                        <a:t> Symptoms</a:t>
                      </a:r>
                      <a:endParaRPr lang="en-US" sz="1800" dirty="0"/>
                    </a:p>
                  </a:txBody>
                  <a:tcPr marT="45677" marB="45677"/>
                </a:tc>
                <a:tc>
                  <a:txBody>
                    <a:bodyPr/>
                    <a:lstStyle/>
                    <a:p>
                      <a:pPr algn="ctr"/>
                      <a:r>
                        <a:rPr lang="en-US" sz="1800" dirty="0" smtClean="0"/>
                        <a:t>  ?</a:t>
                      </a:r>
                      <a:endParaRPr lang="en-US" sz="1800" dirty="0"/>
                    </a:p>
                  </a:txBody>
                  <a:tcPr marT="45677" marB="45677"/>
                </a:tc>
                <a:tc>
                  <a:txBody>
                    <a:bodyPr/>
                    <a:lstStyle/>
                    <a:p>
                      <a:pPr algn="ctr"/>
                      <a:r>
                        <a:rPr lang="en-US" sz="1800" dirty="0" smtClean="0"/>
                        <a:t> Small (+)</a:t>
                      </a:r>
                      <a:endParaRPr lang="en-US" sz="1800" dirty="0"/>
                    </a:p>
                  </a:txBody>
                  <a:tcPr marT="45677" marB="45677"/>
                </a:tc>
                <a:tc>
                  <a:txBody>
                    <a:bodyPr/>
                    <a:lstStyle/>
                    <a:p>
                      <a:pPr algn="ctr"/>
                      <a:r>
                        <a:rPr lang="en-US" sz="1800" dirty="0" smtClean="0"/>
                        <a:t>   ?</a:t>
                      </a:r>
                      <a:endParaRPr lang="en-US" sz="1800" dirty="0"/>
                    </a:p>
                  </a:txBody>
                  <a:tcPr marT="45677" marB="45677"/>
                </a:tc>
                <a:tc>
                  <a:txBody>
                    <a:bodyPr/>
                    <a:lstStyle/>
                    <a:p>
                      <a:pPr algn="ctr"/>
                      <a:r>
                        <a:rPr lang="en-US" sz="1800" dirty="0" smtClean="0"/>
                        <a:t>  Small (+)</a:t>
                      </a:r>
                      <a:endParaRPr lang="en-US" sz="1800" dirty="0"/>
                    </a:p>
                  </a:txBody>
                  <a:tcPr marT="45677" marB="45677"/>
                </a:tc>
              </a:tr>
            </a:tbl>
          </a:graphicData>
        </a:graphic>
      </p:graphicFrame>
      <p:sp>
        <p:nvSpPr>
          <p:cNvPr id="73757" name="TextBox 4"/>
          <p:cNvSpPr txBox="1">
            <a:spLocks noChangeArrowheads="1"/>
          </p:cNvSpPr>
          <p:nvPr/>
        </p:nvSpPr>
        <p:spPr bwMode="auto">
          <a:xfrm>
            <a:off x="152400" y="3962400"/>
            <a:ext cx="8991600" cy="2524125"/>
          </a:xfrm>
          <a:prstGeom prst="rect">
            <a:avLst/>
          </a:prstGeom>
          <a:noFill/>
          <a:ln w="9525">
            <a:noFill/>
            <a:miter lim="800000"/>
            <a:headEnd/>
            <a:tailEnd/>
          </a:ln>
        </p:spPr>
        <p:txBody>
          <a:bodyPr>
            <a:spAutoFit/>
          </a:bodyPr>
          <a:lstStyle/>
          <a:p>
            <a:r>
              <a:rPr lang="en-US" altLang="en-US" sz="2000" dirty="0">
                <a:latin typeface="Arial" pitchFamily="34" charset="0"/>
              </a:rPr>
              <a:t>Cohen effect size rules of thumb (d = 0.2, 0.5, and 0.8):</a:t>
            </a:r>
          </a:p>
          <a:p>
            <a:r>
              <a:rPr lang="en-US" altLang="en-US" sz="2000" dirty="0">
                <a:latin typeface="Arial" pitchFamily="34" charset="0"/>
              </a:rPr>
              <a:t>Small correlation     = 0.100</a:t>
            </a:r>
          </a:p>
          <a:p>
            <a:r>
              <a:rPr lang="en-US" altLang="en-US" sz="2000" dirty="0">
                <a:latin typeface="Arial" pitchFamily="34" charset="0"/>
              </a:rPr>
              <a:t>Medium correlation = 0.243</a:t>
            </a:r>
          </a:p>
          <a:p>
            <a:r>
              <a:rPr lang="en-US" altLang="en-US" sz="2000" dirty="0">
                <a:latin typeface="Arial" pitchFamily="34" charset="0"/>
              </a:rPr>
              <a:t>Large correlation     = 0.371</a:t>
            </a:r>
          </a:p>
          <a:p>
            <a:r>
              <a:rPr lang="pt-BR" altLang="en-US" sz="2000" u="sng" dirty="0">
                <a:latin typeface="Arial" pitchFamily="34" charset="0"/>
              </a:rPr>
              <a:t>r</a:t>
            </a:r>
            <a:r>
              <a:rPr lang="pt-BR" altLang="en-US" sz="2000" dirty="0">
                <a:latin typeface="Arial" pitchFamily="34" charset="0"/>
              </a:rPr>
              <a:t> = </a:t>
            </a:r>
            <a:r>
              <a:rPr lang="pt-BR" altLang="en-US" sz="2000" u="sng" dirty="0">
                <a:latin typeface="Arial" pitchFamily="34" charset="0"/>
              </a:rPr>
              <a:t>d</a:t>
            </a:r>
            <a:r>
              <a:rPr lang="pt-BR" altLang="en-US" sz="2000" dirty="0">
                <a:latin typeface="Arial" pitchFamily="34" charset="0"/>
              </a:rPr>
              <a:t> / [(</a:t>
            </a:r>
            <a:r>
              <a:rPr lang="pt-BR" altLang="en-US" sz="2000" u="sng" dirty="0">
                <a:latin typeface="Arial" pitchFamily="34" charset="0"/>
              </a:rPr>
              <a:t>d</a:t>
            </a:r>
            <a:r>
              <a:rPr lang="pt-BR" altLang="en-US" sz="2000" baseline="30000" dirty="0">
                <a:latin typeface="Arial" pitchFamily="34" charset="0"/>
              </a:rPr>
              <a:t>2</a:t>
            </a:r>
            <a:r>
              <a:rPr lang="pt-BR" altLang="en-US" sz="2000" dirty="0">
                <a:latin typeface="Arial" pitchFamily="34" charset="0"/>
              </a:rPr>
              <a:t> + 4)</a:t>
            </a:r>
            <a:r>
              <a:rPr lang="pt-BR" altLang="en-US" sz="2000" baseline="30000" dirty="0">
                <a:latin typeface="Arial" pitchFamily="34" charset="0"/>
              </a:rPr>
              <a:t>.5</a:t>
            </a:r>
            <a:r>
              <a:rPr lang="pt-BR" altLang="en-US" sz="2000" dirty="0">
                <a:latin typeface="Arial" pitchFamily="34" charset="0"/>
              </a:rPr>
              <a:t>]  = </a:t>
            </a:r>
            <a:r>
              <a:rPr lang="pt-BR" altLang="en-US" sz="2000" u="sng" dirty="0">
                <a:latin typeface="Arial" pitchFamily="34" charset="0"/>
              </a:rPr>
              <a:t>0.8 </a:t>
            </a:r>
            <a:r>
              <a:rPr lang="pt-BR" altLang="en-US" sz="2000" dirty="0">
                <a:latin typeface="Arial" pitchFamily="34" charset="0"/>
              </a:rPr>
              <a:t>/ [(0.8</a:t>
            </a:r>
            <a:r>
              <a:rPr lang="pt-BR" altLang="en-US" sz="2000" baseline="30000" dirty="0">
                <a:latin typeface="Arial" pitchFamily="34" charset="0"/>
              </a:rPr>
              <a:t>2</a:t>
            </a:r>
            <a:r>
              <a:rPr lang="pt-BR" altLang="en-US" sz="2000" dirty="0">
                <a:latin typeface="Arial" pitchFamily="34" charset="0"/>
              </a:rPr>
              <a:t> + 4)</a:t>
            </a:r>
            <a:r>
              <a:rPr lang="pt-BR" altLang="en-US" sz="2000" baseline="30000" dirty="0">
                <a:latin typeface="Arial" pitchFamily="34" charset="0"/>
              </a:rPr>
              <a:t>.5</a:t>
            </a:r>
            <a:r>
              <a:rPr lang="pt-BR" altLang="en-US" sz="2000" dirty="0">
                <a:latin typeface="Arial" pitchFamily="34" charset="0"/>
              </a:rPr>
              <a:t>] = 0.8 / [(0.64 + 4)</a:t>
            </a:r>
            <a:r>
              <a:rPr lang="pt-BR" altLang="en-US" sz="2000" baseline="30000" dirty="0">
                <a:latin typeface="Arial" pitchFamily="34" charset="0"/>
              </a:rPr>
              <a:t>.5</a:t>
            </a:r>
            <a:r>
              <a:rPr lang="pt-BR" altLang="en-US" sz="2000" dirty="0">
                <a:latin typeface="Arial" pitchFamily="34" charset="0"/>
              </a:rPr>
              <a:t>] = 0.8 / [( 4.64)</a:t>
            </a:r>
            <a:r>
              <a:rPr lang="pt-BR" altLang="en-US" sz="2000" baseline="30000" dirty="0">
                <a:latin typeface="Arial" pitchFamily="34" charset="0"/>
              </a:rPr>
              <a:t>.5</a:t>
            </a:r>
            <a:r>
              <a:rPr lang="pt-BR" altLang="en-US" sz="2000" dirty="0">
                <a:latin typeface="Arial" pitchFamily="34" charset="0"/>
              </a:rPr>
              <a:t>] =   0.8 / 2.154 = </a:t>
            </a:r>
            <a:r>
              <a:rPr lang="pt-BR" altLang="en-US" sz="2000" u="sng" dirty="0">
                <a:latin typeface="Arial" pitchFamily="34" charset="0"/>
              </a:rPr>
              <a:t>0.371 </a:t>
            </a:r>
          </a:p>
          <a:p>
            <a:endParaRPr lang="en-US" altLang="en-US" sz="2000" dirty="0">
              <a:latin typeface="Arial" pitchFamily="34" charset="0"/>
            </a:endParaRPr>
          </a:p>
          <a:p>
            <a:r>
              <a:rPr lang="en-US" altLang="en-US" sz="1800" i="1" dirty="0">
                <a:latin typeface="Arial" pitchFamily="34" charset="0"/>
              </a:rPr>
              <a:t>Beware:  </a:t>
            </a:r>
            <a:r>
              <a:rPr lang="en-US" altLang="en-US" sz="1800" i="1" dirty="0" err="1">
                <a:latin typeface="Arial" pitchFamily="34" charset="0"/>
              </a:rPr>
              <a:t>r’s</a:t>
            </a:r>
            <a:r>
              <a:rPr lang="en-US" altLang="en-US" sz="1800" i="1" dirty="0">
                <a:latin typeface="Arial" pitchFamily="34" charset="0"/>
              </a:rPr>
              <a:t> of 0.10, 0.30 and 0.50 are often cited as small, medium, and large.</a:t>
            </a:r>
          </a:p>
        </p:txBody>
      </p:sp>
      <p:sp>
        <p:nvSpPr>
          <p:cNvPr id="5" name="Slide Number Placeholder 4"/>
          <p:cNvSpPr>
            <a:spLocks noGrp="1"/>
          </p:cNvSpPr>
          <p:nvPr>
            <p:ph type="sldNum" sz="quarter" idx="12"/>
          </p:nvPr>
        </p:nvSpPr>
        <p:spPr>
          <a:xfrm>
            <a:off x="6629400" y="6248400"/>
            <a:ext cx="2400300" cy="476250"/>
          </a:xfrm>
        </p:spPr>
        <p:txBody>
          <a:bodyPr/>
          <a:lstStyle/>
          <a:p>
            <a:pPr>
              <a:defRPr/>
            </a:pPr>
            <a:fld id="{0C5144EA-161E-419D-B606-46724030BA3B}"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 y="152400"/>
            <a:ext cx="9258300" cy="1143000"/>
          </a:xfrm>
        </p:spPr>
        <p:txBody>
          <a:bodyPr/>
          <a:lstStyle/>
          <a:p>
            <a:pPr eaLnBrk="1" hangingPunct="1"/>
            <a:r>
              <a:rPr lang="en-US" altLang="en-US" sz="3800" b="1" dirty="0" smtClean="0">
                <a:latin typeface="Comic Sans MS" pitchFamily="66" charset="0"/>
              </a:rPr>
              <a:t>Responsiveness to Change </a:t>
            </a:r>
          </a:p>
        </p:txBody>
      </p:sp>
      <p:sp>
        <p:nvSpPr>
          <p:cNvPr id="74755" name="Rectangle 3"/>
          <p:cNvSpPr>
            <a:spLocks noGrp="1" noChangeArrowheads="1"/>
          </p:cNvSpPr>
          <p:nvPr>
            <p:ph type="body" idx="1"/>
          </p:nvPr>
        </p:nvSpPr>
        <p:spPr>
          <a:xfrm>
            <a:off x="533400" y="1404938"/>
            <a:ext cx="7924800" cy="4525963"/>
          </a:xfrm>
        </p:spPr>
        <p:txBody>
          <a:bodyPr/>
          <a:lstStyle/>
          <a:p>
            <a:pPr eaLnBrk="1" hangingPunct="1"/>
            <a:endParaRPr lang="en-US" altLang="en-US" dirty="0" smtClean="0"/>
          </a:p>
          <a:p>
            <a:pPr eaLnBrk="1" hangingPunct="1"/>
            <a:r>
              <a:rPr lang="en-US" altLang="en-US" dirty="0" smtClean="0"/>
              <a:t>Valid measures should be responsive to interventions that change the thing being measured.</a:t>
            </a:r>
          </a:p>
          <a:p>
            <a:pPr eaLnBrk="1" hangingPunct="1"/>
            <a:endParaRPr lang="en-US" altLang="en-US" dirty="0" smtClean="0"/>
          </a:p>
          <a:p>
            <a:pPr eaLnBrk="1" hangingPunct="1"/>
            <a:r>
              <a:rPr lang="en-US" altLang="en-US" dirty="0" smtClean="0"/>
              <a:t>Compare change on measure to change indicated on external indicator of change (“anchor”)</a:t>
            </a:r>
          </a:p>
        </p:txBody>
      </p:sp>
      <p:sp>
        <p:nvSpPr>
          <p:cNvPr id="4" name="Slide Number Placeholder 3"/>
          <p:cNvSpPr>
            <a:spLocks noGrp="1"/>
          </p:cNvSpPr>
          <p:nvPr>
            <p:ph type="sldNum" sz="quarter" idx="12"/>
          </p:nvPr>
        </p:nvSpPr>
        <p:spPr>
          <a:xfrm>
            <a:off x="6553200" y="6248400"/>
            <a:ext cx="2400300" cy="476250"/>
          </a:xfrm>
        </p:spPr>
        <p:txBody>
          <a:bodyPr/>
          <a:lstStyle/>
          <a:p>
            <a:pPr>
              <a:defRPr/>
            </a:pPr>
            <a:fld id="{0C5144EA-161E-419D-B606-46724030BA3B}"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4C455E23-E8E2-4EAE-BF39-C4C6D795F9C8}" type="slidenum">
              <a:rPr lang="en-US"/>
              <a:pPr>
                <a:defRPr/>
              </a:pPr>
              <a:t>72</a:t>
            </a:fld>
            <a:endParaRPr lang="en-US" dirty="0"/>
          </a:p>
        </p:txBody>
      </p:sp>
      <p:sp>
        <p:nvSpPr>
          <p:cNvPr id="75779" name="Title 1"/>
          <p:cNvSpPr>
            <a:spLocks noGrp="1"/>
          </p:cNvSpPr>
          <p:nvPr>
            <p:ph type="title"/>
          </p:nvPr>
        </p:nvSpPr>
        <p:spPr>
          <a:xfrm>
            <a:off x="76200" y="274638"/>
            <a:ext cx="9067800" cy="1339850"/>
          </a:xfrm>
        </p:spPr>
        <p:txBody>
          <a:bodyPr/>
          <a:lstStyle/>
          <a:p>
            <a:pPr algn="l"/>
            <a:r>
              <a:rPr lang="en-US" altLang="en-US" sz="2400" b="1" dirty="0" smtClean="0">
                <a:latin typeface="Comic Sans MS" pitchFamily="66" charset="0"/>
              </a:rPr>
              <a:t>Listed below are a few statements about your relationships with others.  How much is each statement TRUE or FALSE for you?</a:t>
            </a:r>
            <a:br>
              <a:rPr lang="en-US" altLang="en-US" sz="2400" b="1" dirty="0" smtClean="0">
                <a:latin typeface="Comic Sans MS" pitchFamily="66" charset="0"/>
              </a:rPr>
            </a:br>
            <a:endParaRPr lang="en-US" altLang="en-US" sz="2400" b="1" dirty="0" smtClean="0">
              <a:latin typeface="Comic Sans MS" pitchFamily="66" charset="0"/>
            </a:endParaRPr>
          </a:p>
        </p:txBody>
      </p:sp>
      <p:sp>
        <p:nvSpPr>
          <p:cNvPr id="3" name="Content Placeholder 2"/>
          <p:cNvSpPr>
            <a:spLocks noGrp="1"/>
          </p:cNvSpPr>
          <p:nvPr>
            <p:ph idx="1"/>
          </p:nvPr>
        </p:nvSpPr>
        <p:spPr>
          <a:xfrm>
            <a:off x="304800" y="1600200"/>
            <a:ext cx="8915400" cy="4525963"/>
          </a:xfrm>
        </p:spPr>
        <p:txBody>
          <a:bodyPr>
            <a:normAutofit fontScale="85000" lnSpcReduction="20000"/>
          </a:bodyPr>
          <a:lstStyle/>
          <a:p>
            <a:pPr>
              <a:buFontTx/>
              <a:buChar char="-"/>
              <a:defRPr/>
            </a:pPr>
            <a:r>
              <a:rPr lang="en-US" dirty="0" smtClean="0"/>
              <a:t>I am always courteous even to people who are disagreeable.</a:t>
            </a:r>
          </a:p>
          <a:p>
            <a:pPr>
              <a:buFontTx/>
              <a:buChar char="-"/>
              <a:defRPr/>
            </a:pPr>
            <a:r>
              <a:rPr lang="en-US" dirty="0" smtClean="0"/>
              <a:t>There have been occasions when I took advantage of someone.</a:t>
            </a:r>
          </a:p>
          <a:p>
            <a:pPr>
              <a:buFontTx/>
              <a:buChar char="-"/>
              <a:defRPr/>
            </a:pPr>
            <a:r>
              <a:rPr lang="en-US" dirty="0" smtClean="0"/>
              <a:t>I sometimes try to get even rather than forgive and forget.</a:t>
            </a:r>
          </a:p>
          <a:p>
            <a:pPr>
              <a:buFontTx/>
              <a:buChar char="-"/>
              <a:defRPr/>
            </a:pPr>
            <a:r>
              <a:rPr lang="en-US" dirty="0" smtClean="0"/>
              <a:t>I sometimes feel resentful when I don’t get my way.</a:t>
            </a:r>
          </a:p>
          <a:p>
            <a:pPr>
              <a:buFontTx/>
              <a:buChar char="-"/>
              <a:defRPr/>
            </a:pPr>
            <a:r>
              <a:rPr lang="en-US" dirty="0" smtClean="0"/>
              <a:t>No matter who I’m talking to, I’m always a good listener.</a:t>
            </a:r>
          </a:p>
          <a:p>
            <a:pPr marL="0" indent="0">
              <a:buFontTx/>
              <a:buNone/>
              <a:defRPr/>
            </a:pPr>
            <a:endParaRPr lang="en-US" dirty="0" smtClean="0"/>
          </a:p>
          <a:p>
            <a:pPr marL="0" indent="0">
              <a:buFontTx/>
              <a:buNone/>
              <a:defRPr/>
            </a:pPr>
            <a:r>
              <a:rPr lang="en-US" sz="2400" dirty="0" smtClean="0">
                <a:latin typeface="Comic Sans MS" pitchFamily="66" charset="0"/>
              </a:rPr>
              <a:t>Definitely True/Mostly True/Don’t Know/Mostly False/Definitely False</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8100" y="274638"/>
            <a:ext cx="9258300" cy="1143000"/>
          </a:xfrm>
        </p:spPr>
        <p:txBody>
          <a:bodyPr/>
          <a:lstStyle/>
          <a:p>
            <a:r>
              <a:rPr lang="en-US" altLang="en-US" b="1" dirty="0" smtClean="0">
                <a:latin typeface="Comic Sans MS" pitchFamily="66" charset="0"/>
              </a:rPr>
              <a:t>Break #2</a:t>
            </a:r>
          </a:p>
        </p:txBody>
      </p:sp>
      <p:sp>
        <p:nvSpPr>
          <p:cNvPr id="4" name="Slide Number Placeholder 3"/>
          <p:cNvSpPr>
            <a:spLocks noGrp="1"/>
          </p:cNvSpPr>
          <p:nvPr>
            <p:ph type="sldNum" sz="quarter" idx="12"/>
          </p:nvPr>
        </p:nvSpPr>
        <p:spPr>
          <a:xfrm>
            <a:off x="6477000" y="6245225"/>
            <a:ext cx="2400300" cy="476250"/>
          </a:xfrm>
        </p:spPr>
        <p:txBody>
          <a:bodyPr/>
          <a:lstStyle/>
          <a:p>
            <a:pPr>
              <a:defRPr/>
            </a:pPr>
            <a:fld id="{006528A3-FF90-474A-BC98-4BEBC7A07A63}" type="slidenum">
              <a:rPr lang="en-US" smtClean="0"/>
              <a:pPr>
                <a:defRPr/>
              </a:pPr>
              <a:t>73</a:t>
            </a:fld>
            <a:endParaRPr lang="en-US" dirty="0"/>
          </a:p>
        </p:txBody>
      </p:sp>
      <p:pic>
        <p:nvPicPr>
          <p:cNvPr id="76804" name="Picture 3" descr="C:\Users\Ron\AppData\Local\Microsoft\Windows\INetCache\IE\QBG1HTUL\MC900423169[1].wmf"/>
          <p:cNvPicPr>
            <a:picLocks noChangeAspect="1" noChangeArrowheads="1"/>
          </p:cNvPicPr>
          <p:nvPr/>
        </p:nvPicPr>
        <p:blipFill>
          <a:blip r:embed="rId2" cstate="print"/>
          <a:srcRect/>
          <a:stretch>
            <a:fillRect/>
          </a:stretch>
        </p:blipFill>
        <p:spPr bwMode="auto">
          <a:xfrm>
            <a:off x="3657600" y="2514600"/>
            <a:ext cx="1828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6524625" y="6245225"/>
            <a:ext cx="2400300" cy="476250"/>
          </a:xfrm>
        </p:spPr>
        <p:txBody>
          <a:bodyPr/>
          <a:lstStyle/>
          <a:p>
            <a:pPr>
              <a:defRPr/>
            </a:pPr>
            <a:fld id="{C74CE934-DFA1-4A20-AAEE-5DF9D04724B1}" type="slidenum">
              <a:rPr lang="en-US"/>
              <a:pPr>
                <a:defRPr/>
              </a:pPr>
              <a:t>74</a:t>
            </a:fld>
            <a:endParaRPr lang="en-US" dirty="0"/>
          </a:p>
        </p:txBody>
      </p:sp>
      <p:sp>
        <p:nvSpPr>
          <p:cNvPr id="77827" name="Title 2"/>
          <p:cNvSpPr>
            <a:spLocks noGrp="1"/>
          </p:cNvSpPr>
          <p:nvPr>
            <p:ph type="title"/>
          </p:nvPr>
        </p:nvSpPr>
        <p:spPr>
          <a:xfrm>
            <a:off x="0" y="274638"/>
            <a:ext cx="9144000" cy="1143000"/>
          </a:xfrm>
        </p:spPr>
        <p:txBody>
          <a:bodyPr/>
          <a:lstStyle/>
          <a:p>
            <a:r>
              <a:rPr lang="en-US" altLang="en-US" sz="4000" b="1" dirty="0" smtClean="0">
                <a:latin typeface="Comic Sans MS" pitchFamily="66" charset="0"/>
              </a:rPr>
              <a:t>Use of Patient-Reported Outcome Measures in Research</a:t>
            </a:r>
          </a:p>
        </p:txBody>
      </p:sp>
      <p:sp>
        <p:nvSpPr>
          <p:cNvPr id="4" name="Content Placeholder 3"/>
          <p:cNvSpPr>
            <a:spLocks noGrp="1"/>
          </p:cNvSpPr>
          <p:nvPr>
            <p:ph sz="half" idx="1"/>
          </p:nvPr>
        </p:nvSpPr>
        <p:spPr>
          <a:xfrm>
            <a:off x="685800" y="2239963"/>
            <a:ext cx="2609849" cy="838199"/>
          </a:xfrm>
        </p:spPr>
        <p:txBody>
          <a:bodyPr/>
          <a:lstStyle/>
          <a:p>
            <a:pPr marL="0" indent="0">
              <a:buFontTx/>
              <a:buNone/>
              <a:defRPr/>
            </a:pPr>
            <a:r>
              <a:rPr lang="en-US" dirty="0" smtClean="0">
                <a:latin typeface="Comic Sans MS" pitchFamily="66" charset="0"/>
              </a:rPr>
              <a:t>11:00-11:50am</a:t>
            </a:r>
            <a:endParaRPr lang="en-US" dirty="0">
              <a:latin typeface="Comic Sans MS" pitchFamily="66" charset="0"/>
            </a:endParaRPr>
          </a:p>
        </p:txBody>
      </p:sp>
      <p:pic>
        <p:nvPicPr>
          <p:cNvPr id="77830" name="Picture 10" descr="C:\Users\Ron\AppData\Local\Microsoft\Windows\INetCache\IE\36P2G439\MP900382687[1].jpg"/>
          <p:cNvPicPr>
            <a:picLocks noGrp="1" noChangeAspect="1" noChangeArrowheads="1"/>
          </p:cNvPicPr>
          <p:nvPr>
            <p:ph sz="half" idx="2"/>
          </p:nvPr>
        </p:nvPicPr>
        <p:blipFill>
          <a:blip r:embed="rId2" cstate="print"/>
          <a:srcRect/>
          <a:stretch>
            <a:fillRect/>
          </a:stretch>
        </p:blipFill>
        <p:spPr>
          <a:xfrm>
            <a:off x="3810000" y="2239963"/>
            <a:ext cx="3914775" cy="3246437"/>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6"/>
          <p:cNvSpPr>
            <a:spLocks noGrp="1" noChangeArrowheads="1"/>
          </p:cNvSpPr>
          <p:nvPr>
            <p:ph type="sldNum" sz="quarter" idx="12"/>
          </p:nvPr>
        </p:nvSpPr>
        <p:spPr/>
        <p:txBody>
          <a:bodyPr/>
          <a:lstStyle/>
          <a:p>
            <a:pPr>
              <a:defRPr/>
            </a:pPr>
            <a:fld id="{B195D43A-D1EE-4189-AE03-33F93918D601}" type="slidenum">
              <a:rPr lang="en-US"/>
              <a:pPr>
                <a:defRPr/>
              </a:pPr>
              <a:t>75</a:t>
            </a:fld>
            <a:endParaRPr lang="en-US"/>
          </a:p>
        </p:txBody>
      </p:sp>
      <p:sp>
        <p:nvSpPr>
          <p:cNvPr id="78851" name="Rectangle 2"/>
          <p:cNvSpPr>
            <a:spLocks noChangeArrowheads="1"/>
          </p:cNvSpPr>
          <p:nvPr/>
        </p:nvSpPr>
        <p:spPr bwMode="auto">
          <a:xfrm>
            <a:off x="873207" y="5875572"/>
            <a:ext cx="7432593" cy="739306"/>
          </a:xfrm>
          <a:prstGeom prst="rect">
            <a:avLst/>
          </a:prstGeom>
          <a:noFill/>
          <a:ln w="9525">
            <a:noFill/>
            <a:miter lim="800000"/>
            <a:headEnd/>
            <a:tailEnd/>
          </a:ln>
        </p:spPr>
        <p:txBody>
          <a:bodyPr wrap="square" lIns="92075" tIns="46038" rIns="92075" bIns="46038">
            <a:spAutoFit/>
          </a:bodyPr>
          <a:lstStyle/>
          <a:p>
            <a:pPr eaLnBrk="0" hangingPunct="0"/>
            <a:r>
              <a:rPr lang="en-US" altLang="en-US" sz="1400" b="0" dirty="0">
                <a:latin typeface="Arial" pitchFamily="34" charset="0"/>
              </a:rPr>
              <a:t>Hays, R.D., Wells, K.B., </a:t>
            </a:r>
            <a:r>
              <a:rPr lang="en-US" altLang="en-US" sz="1400" b="0" dirty="0" err="1">
                <a:latin typeface="Arial" pitchFamily="34" charset="0"/>
              </a:rPr>
              <a:t>Sherbourne</a:t>
            </a:r>
            <a:r>
              <a:rPr lang="en-US" altLang="en-US" sz="1400" b="0" dirty="0">
                <a:latin typeface="Arial" pitchFamily="34" charset="0"/>
              </a:rPr>
              <a:t>, C.D., Rogers, W., &amp; Spritzer, K. (1995</a:t>
            </a:r>
            <a:r>
              <a:rPr lang="en-US" altLang="en-US" sz="1400" b="0" dirty="0" smtClean="0">
                <a:latin typeface="Arial" pitchFamily="34" charset="0"/>
              </a:rPr>
              <a:t>). Functioning </a:t>
            </a:r>
            <a:r>
              <a:rPr lang="en-US" altLang="en-US" sz="1400" b="0" dirty="0">
                <a:latin typeface="Arial" pitchFamily="34" charset="0"/>
              </a:rPr>
              <a:t>and well-being outcomes of patients with depression </a:t>
            </a:r>
            <a:r>
              <a:rPr lang="en-US" altLang="en-US" sz="1400" b="0" dirty="0" smtClean="0">
                <a:latin typeface="Arial" pitchFamily="34" charset="0"/>
              </a:rPr>
              <a:t>compared to </a:t>
            </a:r>
            <a:r>
              <a:rPr lang="en-US" altLang="en-US" sz="1400" b="0" dirty="0">
                <a:latin typeface="Arial" pitchFamily="34" charset="0"/>
              </a:rPr>
              <a:t>chronic medical illnesses.  </a:t>
            </a:r>
            <a:r>
              <a:rPr lang="en-US" altLang="en-US" sz="1400" b="0" u="sng" dirty="0">
                <a:latin typeface="Arial" pitchFamily="34" charset="0"/>
              </a:rPr>
              <a:t>Archives of General Psychiatry,</a:t>
            </a:r>
            <a:r>
              <a:rPr lang="en-US" altLang="en-US" sz="1400" b="0" dirty="0">
                <a:latin typeface="Arial" pitchFamily="34" charset="0"/>
              </a:rPr>
              <a:t> </a:t>
            </a:r>
            <a:r>
              <a:rPr lang="en-US" altLang="en-US" sz="1400" b="0" u="sng" dirty="0">
                <a:latin typeface="Arial" pitchFamily="34" charset="0"/>
              </a:rPr>
              <a:t>52</a:t>
            </a:r>
            <a:r>
              <a:rPr lang="en-US" altLang="en-US" sz="1400" b="0" dirty="0">
                <a:latin typeface="Arial" pitchFamily="34" charset="0"/>
              </a:rPr>
              <a:t>, 11-19.</a:t>
            </a:r>
          </a:p>
        </p:txBody>
      </p:sp>
      <p:graphicFrame>
        <p:nvGraphicFramePr>
          <p:cNvPr id="78852" name="Object 3"/>
          <p:cNvGraphicFramePr>
            <a:graphicFrameLocks/>
          </p:cNvGraphicFramePr>
          <p:nvPr/>
        </p:nvGraphicFramePr>
        <p:xfrm>
          <a:off x="677863" y="1600200"/>
          <a:ext cx="6821487" cy="4197350"/>
        </p:xfrm>
        <a:graphic>
          <a:graphicData uri="http://schemas.openxmlformats.org/presentationml/2006/ole">
            <mc:AlternateContent xmlns:mc="http://schemas.openxmlformats.org/markup-compatibility/2006">
              <mc:Choice xmlns:v="urn:schemas-microsoft-com:vml" Requires="v">
                <p:oleObj spid="_x0000_s78895" name="Chart" r:id="rId4" imgW="9039149" imgH="4953000" progId="MSGraph.Chart.8">
                  <p:embed followColorScheme="full"/>
                </p:oleObj>
              </mc:Choice>
              <mc:Fallback>
                <p:oleObj name="Chart" r:id="rId4" imgW="9039149" imgH="49530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600200"/>
                        <a:ext cx="6821487"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3" name="Rectangle 4"/>
          <p:cNvSpPr>
            <a:spLocks noGrp="1" noChangeArrowheads="1"/>
          </p:cNvSpPr>
          <p:nvPr>
            <p:ph type="title" idx="4294967295"/>
          </p:nvPr>
        </p:nvSpPr>
        <p:spPr>
          <a:xfrm>
            <a:off x="271463" y="228600"/>
            <a:ext cx="8737600" cy="1143000"/>
          </a:xfrm>
        </p:spPr>
        <p:txBody>
          <a:bodyPr/>
          <a:lstStyle/>
          <a:p>
            <a:pPr eaLnBrk="1" hangingPunct="1"/>
            <a:r>
              <a:rPr lang="en-US" altLang="en-US" sz="2800" b="1" dirty="0" smtClean="0">
                <a:latin typeface="Comic Sans MS" pitchFamily="66" charset="0"/>
              </a:rPr>
              <a:t>Course of Emotional Well-being Over </a:t>
            </a:r>
            <a:br>
              <a:rPr lang="en-US" altLang="en-US" sz="2800" b="1" dirty="0" smtClean="0">
                <a:latin typeface="Comic Sans MS" pitchFamily="66" charset="0"/>
              </a:rPr>
            </a:br>
            <a:r>
              <a:rPr lang="en-US" altLang="en-US" sz="2800" b="1" dirty="0" smtClean="0">
                <a:latin typeface="Comic Sans MS" pitchFamily="66" charset="0"/>
              </a:rPr>
              <a:t>2-years for Patients in the MOS</a:t>
            </a:r>
            <a:br>
              <a:rPr lang="en-US" altLang="en-US" sz="2800" b="1" dirty="0" smtClean="0">
                <a:latin typeface="Comic Sans MS" pitchFamily="66" charset="0"/>
              </a:rPr>
            </a:br>
            <a:r>
              <a:rPr lang="en-US" altLang="en-US" sz="2800" b="1" dirty="0" smtClean="0">
                <a:latin typeface="Comic Sans MS" pitchFamily="66" charset="0"/>
              </a:rPr>
              <a:t> General Medical Sector</a:t>
            </a:r>
          </a:p>
        </p:txBody>
      </p:sp>
      <p:graphicFrame>
        <p:nvGraphicFramePr>
          <p:cNvPr id="78854" name="Object 5"/>
          <p:cNvGraphicFramePr>
            <a:graphicFrameLocks noGrp="1" noChangeAspect="1"/>
          </p:cNvGraphicFramePr>
          <p:nvPr>
            <p:ph type="chart" idx="4294967295"/>
          </p:nvPr>
        </p:nvGraphicFramePr>
        <p:xfrm>
          <a:off x="692150" y="1290638"/>
          <a:ext cx="6927850" cy="4119562"/>
        </p:xfrm>
        <a:graphic>
          <a:graphicData uri="http://schemas.openxmlformats.org/presentationml/2006/ole">
            <mc:AlternateContent xmlns:mc="http://schemas.openxmlformats.org/markup-compatibility/2006">
              <mc:Choice xmlns:v="urn:schemas-microsoft-com:vml" Requires="v">
                <p:oleObj spid="_x0000_s78896" name="Chart" r:id="rId6" imgW="7791450" imgH="4114800" progId="MSGraph.Chart.8">
                  <p:embed followColorScheme="full"/>
                </p:oleObj>
              </mc:Choice>
              <mc:Fallback>
                <p:oleObj name="Chart" r:id="rId6" imgW="7791450" imgH="4114800" progId="MSGraph.Chart.8">
                  <p:embed followColorScheme="full"/>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150" y="1290638"/>
                        <a:ext cx="6927850" cy="411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855" name="Line 6"/>
          <p:cNvSpPr>
            <a:spLocks noChangeShapeType="1"/>
          </p:cNvSpPr>
          <p:nvPr/>
        </p:nvSpPr>
        <p:spPr bwMode="auto">
          <a:xfrm>
            <a:off x="7450138" y="5181600"/>
            <a:ext cx="0" cy="152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78856" name="Line 7"/>
          <p:cNvSpPr>
            <a:spLocks noChangeShapeType="1"/>
          </p:cNvSpPr>
          <p:nvPr/>
        </p:nvSpPr>
        <p:spPr bwMode="auto">
          <a:xfrm>
            <a:off x="5214938" y="5181600"/>
            <a:ext cx="0" cy="152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78857" name="Line 8"/>
          <p:cNvSpPr>
            <a:spLocks noChangeShapeType="1"/>
          </p:cNvSpPr>
          <p:nvPr/>
        </p:nvSpPr>
        <p:spPr bwMode="auto">
          <a:xfrm flipV="1">
            <a:off x="3116263" y="5181600"/>
            <a:ext cx="0" cy="152400"/>
          </a:xfrm>
          <a:prstGeom prst="line">
            <a:avLst/>
          </a:prstGeom>
          <a:noFill/>
          <a:ln w="38100">
            <a:solidFill>
              <a:schemeClr val="tx1"/>
            </a:solidFill>
            <a:round/>
            <a:headEnd type="none" w="sm" len="sm"/>
            <a:tailEnd type="none" w="sm" len="sm"/>
          </a:ln>
        </p:spPr>
        <p:txBody>
          <a:bodyPr wrap="none" anchor="ctr"/>
          <a:lstStyle/>
          <a:p>
            <a:endParaRPr lang="en-US"/>
          </a:p>
        </p:txBody>
      </p:sp>
      <p:sp>
        <p:nvSpPr>
          <p:cNvPr id="78858" name="Text Box 9"/>
          <p:cNvSpPr txBox="1">
            <a:spLocks noChangeArrowheads="1"/>
          </p:cNvSpPr>
          <p:nvPr/>
        </p:nvSpPr>
        <p:spPr bwMode="auto">
          <a:xfrm>
            <a:off x="2506663" y="5302250"/>
            <a:ext cx="1558925" cy="492125"/>
          </a:xfrm>
          <a:prstGeom prst="rect">
            <a:avLst/>
          </a:prstGeom>
          <a:noFill/>
          <a:ln w="12700">
            <a:noFill/>
            <a:miter lim="800000"/>
            <a:headEnd type="none" w="sm" len="sm"/>
            <a:tailEnd type="none" w="sm" len="sm"/>
          </a:ln>
        </p:spPr>
        <p:txBody>
          <a:bodyPr wrap="none">
            <a:spAutoFit/>
          </a:bodyPr>
          <a:lstStyle/>
          <a:p>
            <a:pPr eaLnBrk="0" hangingPunct="0"/>
            <a:r>
              <a:rPr lang="en-US" altLang="en-US" sz="2600">
                <a:latin typeface="Arial" pitchFamily="34" charset="0"/>
              </a:rPr>
              <a:t>Baseline</a:t>
            </a:r>
          </a:p>
        </p:txBody>
      </p:sp>
      <p:sp>
        <p:nvSpPr>
          <p:cNvPr id="78859" name="Text Box 10"/>
          <p:cNvSpPr txBox="1">
            <a:spLocks noChangeArrowheads="1"/>
          </p:cNvSpPr>
          <p:nvPr/>
        </p:nvSpPr>
        <p:spPr bwMode="auto">
          <a:xfrm>
            <a:off x="4673600" y="5297488"/>
            <a:ext cx="1373188" cy="492125"/>
          </a:xfrm>
          <a:prstGeom prst="rect">
            <a:avLst/>
          </a:prstGeom>
          <a:noFill/>
          <a:ln w="12700">
            <a:noFill/>
            <a:miter lim="800000"/>
            <a:headEnd type="none" w="sm" len="sm"/>
            <a:tailEnd type="none" w="sm" len="sm"/>
          </a:ln>
        </p:spPr>
        <p:txBody>
          <a:bodyPr wrap="none">
            <a:spAutoFit/>
          </a:bodyPr>
          <a:lstStyle/>
          <a:p>
            <a:pPr eaLnBrk="0" hangingPunct="0"/>
            <a:r>
              <a:rPr lang="en-US" altLang="en-US" sz="2600">
                <a:latin typeface="Arial" pitchFamily="34" charset="0"/>
              </a:rPr>
              <a:t>2-Years</a:t>
            </a:r>
          </a:p>
        </p:txBody>
      </p:sp>
      <p:sp>
        <p:nvSpPr>
          <p:cNvPr id="78860" name="Line 11"/>
          <p:cNvSpPr>
            <a:spLocks noChangeShapeType="1"/>
          </p:cNvSpPr>
          <p:nvPr/>
        </p:nvSpPr>
        <p:spPr bwMode="auto">
          <a:xfrm flipV="1">
            <a:off x="3116263" y="1905000"/>
            <a:ext cx="2301875" cy="152400"/>
          </a:xfrm>
          <a:prstGeom prst="line">
            <a:avLst/>
          </a:prstGeom>
          <a:noFill/>
          <a:ln w="38100">
            <a:solidFill>
              <a:srgbClr val="E91B0B"/>
            </a:solidFill>
            <a:round/>
            <a:headEnd type="diamond" w="med" len="med"/>
            <a:tailEnd type="diamond" w="med" len="med"/>
          </a:ln>
        </p:spPr>
        <p:txBody>
          <a:bodyPr wrap="none" anchor="ctr"/>
          <a:lstStyle/>
          <a:p>
            <a:endParaRPr lang="en-US"/>
          </a:p>
        </p:txBody>
      </p:sp>
      <p:sp>
        <p:nvSpPr>
          <p:cNvPr id="78861" name="Line 12"/>
          <p:cNvSpPr>
            <a:spLocks noChangeShapeType="1"/>
          </p:cNvSpPr>
          <p:nvPr/>
        </p:nvSpPr>
        <p:spPr bwMode="auto">
          <a:xfrm>
            <a:off x="3116263" y="2057400"/>
            <a:ext cx="2301875" cy="304800"/>
          </a:xfrm>
          <a:prstGeom prst="line">
            <a:avLst/>
          </a:prstGeom>
          <a:noFill/>
          <a:ln w="38100">
            <a:solidFill>
              <a:srgbClr val="00FF00"/>
            </a:solidFill>
            <a:round/>
            <a:headEnd type="oval" w="sm" len="sm"/>
            <a:tailEnd type="oval" w="sm" len="sm"/>
          </a:ln>
        </p:spPr>
        <p:txBody>
          <a:bodyPr wrap="none" anchor="ctr"/>
          <a:lstStyle/>
          <a:p>
            <a:endParaRPr lang="en-US"/>
          </a:p>
        </p:txBody>
      </p:sp>
      <p:sp>
        <p:nvSpPr>
          <p:cNvPr id="78862" name="Line 13"/>
          <p:cNvSpPr>
            <a:spLocks noChangeShapeType="1"/>
          </p:cNvSpPr>
          <p:nvPr/>
        </p:nvSpPr>
        <p:spPr bwMode="auto">
          <a:xfrm>
            <a:off x="3116263" y="4724400"/>
            <a:ext cx="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78863" name="Line 14"/>
          <p:cNvSpPr>
            <a:spLocks noChangeShapeType="1"/>
          </p:cNvSpPr>
          <p:nvPr/>
        </p:nvSpPr>
        <p:spPr bwMode="auto">
          <a:xfrm flipV="1">
            <a:off x="3116263" y="3962400"/>
            <a:ext cx="2235200" cy="838200"/>
          </a:xfrm>
          <a:prstGeom prst="line">
            <a:avLst/>
          </a:prstGeom>
          <a:noFill/>
          <a:ln w="38100">
            <a:solidFill>
              <a:srgbClr val="FFFF00"/>
            </a:solidFill>
            <a:round/>
            <a:headEnd type="triangle" w="sm" len="sm"/>
            <a:tailEnd type="triangle" w="sm" len="sm"/>
          </a:ln>
        </p:spPr>
        <p:txBody>
          <a:bodyPr wrap="none" anchor="ctr"/>
          <a:lstStyle/>
          <a:p>
            <a:endParaRPr lang="en-US"/>
          </a:p>
        </p:txBody>
      </p:sp>
      <p:sp>
        <p:nvSpPr>
          <p:cNvPr id="78864" name="Rectangle 15"/>
          <p:cNvSpPr>
            <a:spLocks noChangeArrowheads="1"/>
          </p:cNvSpPr>
          <p:nvPr/>
        </p:nvSpPr>
        <p:spPr bwMode="auto">
          <a:xfrm>
            <a:off x="5486400" y="3276600"/>
            <a:ext cx="1450975" cy="301625"/>
          </a:xfrm>
          <a:prstGeom prst="rect">
            <a:avLst/>
          </a:prstGeom>
          <a:noFill/>
          <a:ln w="9525">
            <a:noFill/>
            <a:miter lim="800000"/>
            <a:headEnd/>
            <a:tailEnd/>
          </a:ln>
        </p:spPr>
        <p:txBody>
          <a:bodyPr lIns="77788" tIns="39688" rIns="77788" bIns="39688">
            <a:spAutoFit/>
          </a:bodyPr>
          <a:lstStyle/>
          <a:p>
            <a:pPr defTabSz="661988" eaLnBrk="0" hangingPunct="0">
              <a:lnSpc>
                <a:spcPct val="80000"/>
              </a:lnSpc>
            </a:pPr>
            <a:r>
              <a:rPr lang="en-US" altLang="en-US" sz="1800">
                <a:latin typeface="Arial" pitchFamily="34" charset="0"/>
              </a:rPr>
              <a:t> </a:t>
            </a:r>
          </a:p>
        </p:txBody>
      </p:sp>
      <p:sp>
        <p:nvSpPr>
          <p:cNvPr id="78865" name="Rectangle 16"/>
          <p:cNvSpPr>
            <a:spLocks noChangeArrowheads="1"/>
          </p:cNvSpPr>
          <p:nvPr/>
        </p:nvSpPr>
        <p:spPr bwMode="auto">
          <a:xfrm>
            <a:off x="5486400" y="3816350"/>
            <a:ext cx="2032000" cy="523875"/>
          </a:xfrm>
          <a:prstGeom prst="rect">
            <a:avLst/>
          </a:prstGeom>
          <a:noFill/>
          <a:ln w="9525">
            <a:noFill/>
            <a:miter lim="800000"/>
            <a:headEnd/>
            <a:tailEnd/>
          </a:ln>
        </p:spPr>
        <p:txBody>
          <a:bodyPr lIns="77788" tIns="39688" rIns="77788" bIns="39688">
            <a:spAutoFit/>
          </a:bodyPr>
          <a:lstStyle/>
          <a:p>
            <a:pPr defTabSz="661988" eaLnBrk="0" hangingPunct="0">
              <a:lnSpc>
                <a:spcPct val="80000"/>
              </a:lnSpc>
            </a:pPr>
            <a:r>
              <a:rPr lang="en-US" altLang="en-US" sz="1800">
                <a:latin typeface="Arial" pitchFamily="34" charset="0"/>
              </a:rPr>
              <a:t>Major Depression</a:t>
            </a:r>
          </a:p>
        </p:txBody>
      </p:sp>
      <p:sp>
        <p:nvSpPr>
          <p:cNvPr id="78866" name="Rectangle 17"/>
          <p:cNvSpPr>
            <a:spLocks noChangeArrowheads="1"/>
          </p:cNvSpPr>
          <p:nvPr/>
        </p:nvSpPr>
        <p:spPr bwMode="auto">
          <a:xfrm>
            <a:off x="5554663" y="2209800"/>
            <a:ext cx="1449387" cy="301625"/>
          </a:xfrm>
          <a:prstGeom prst="rect">
            <a:avLst/>
          </a:prstGeom>
          <a:noFill/>
          <a:ln w="9525">
            <a:noFill/>
            <a:miter lim="800000"/>
            <a:headEnd/>
            <a:tailEnd/>
          </a:ln>
        </p:spPr>
        <p:txBody>
          <a:bodyPr lIns="77788" tIns="39688" rIns="77788" bIns="39688">
            <a:spAutoFit/>
          </a:bodyPr>
          <a:lstStyle/>
          <a:p>
            <a:pPr defTabSz="661988" eaLnBrk="0" hangingPunct="0">
              <a:lnSpc>
                <a:spcPct val="80000"/>
              </a:lnSpc>
            </a:pPr>
            <a:r>
              <a:rPr lang="en-US" altLang="en-US" sz="1800">
                <a:latin typeface="Arial" pitchFamily="34" charset="0"/>
              </a:rPr>
              <a:t>Diabetes</a:t>
            </a:r>
          </a:p>
        </p:txBody>
      </p:sp>
      <p:sp>
        <p:nvSpPr>
          <p:cNvPr id="78867" name="Rectangle 18"/>
          <p:cNvSpPr>
            <a:spLocks noChangeArrowheads="1"/>
          </p:cNvSpPr>
          <p:nvPr/>
        </p:nvSpPr>
        <p:spPr bwMode="auto">
          <a:xfrm>
            <a:off x="5554663" y="1752600"/>
            <a:ext cx="1895475" cy="301625"/>
          </a:xfrm>
          <a:prstGeom prst="rect">
            <a:avLst/>
          </a:prstGeom>
          <a:noFill/>
          <a:ln w="9525">
            <a:noFill/>
            <a:miter lim="800000"/>
            <a:headEnd/>
            <a:tailEnd/>
          </a:ln>
        </p:spPr>
        <p:txBody>
          <a:bodyPr lIns="77788" tIns="39688" rIns="77788" bIns="39688">
            <a:spAutoFit/>
          </a:bodyPr>
          <a:lstStyle/>
          <a:p>
            <a:pPr defTabSz="661988" eaLnBrk="0" hangingPunct="0">
              <a:lnSpc>
                <a:spcPct val="80000"/>
              </a:lnSpc>
            </a:pPr>
            <a:r>
              <a:rPr lang="en-US" altLang="en-US" sz="1800">
                <a:latin typeface="Arial" pitchFamily="34" charset="0"/>
              </a:rPr>
              <a:t>Hypertension</a:t>
            </a:r>
          </a:p>
        </p:txBody>
      </p:sp>
      <p:sp>
        <p:nvSpPr>
          <p:cNvPr id="78868" name="TextBox 1"/>
          <p:cNvSpPr txBox="1">
            <a:spLocks noChangeArrowheads="1"/>
          </p:cNvSpPr>
          <p:nvPr/>
        </p:nvSpPr>
        <p:spPr bwMode="auto">
          <a:xfrm>
            <a:off x="1389063" y="2971800"/>
            <a:ext cx="973137" cy="646113"/>
          </a:xfrm>
          <a:prstGeom prst="rect">
            <a:avLst/>
          </a:prstGeom>
          <a:noFill/>
          <a:ln w="9525">
            <a:noFill/>
            <a:miter lim="800000"/>
            <a:headEnd/>
            <a:tailEnd/>
          </a:ln>
        </p:spPr>
        <p:txBody>
          <a:bodyPr>
            <a:spAutoFit/>
          </a:bodyPr>
          <a:lstStyle/>
          <a:p>
            <a:r>
              <a:rPr lang="en-US" altLang="en-US" sz="1800" b="0">
                <a:latin typeface="Comic Sans MS" pitchFamily="66" charset="0"/>
              </a:rPr>
              <a:t>0-100 range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6"/>
          <p:cNvSpPr>
            <a:spLocks noGrp="1" noChangeArrowheads="1"/>
          </p:cNvSpPr>
          <p:nvPr>
            <p:ph type="sldNum" sz="quarter" idx="12"/>
          </p:nvPr>
        </p:nvSpPr>
        <p:spPr/>
        <p:txBody>
          <a:bodyPr/>
          <a:lstStyle/>
          <a:p>
            <a:pPr>
              <a:defRPr/>
            </a:pPr>
            <a:fld id="{E616F206-1AC8-425A-9A57-AB8155C46E4A}" type="slidenum">
              <a:rPr lang="en-US"/>
              <a:pPr>
                <a:defRPr/>
              </a:pPr>
              <a:t>76</a:t>
            </a:fld>
            <a:endParaRPr lang="en-US"/>
          </a:p>
        </p:txBody>
      </p:sp>
      <p:sp>
        <p:nvSpPr>
          <p:cNvPr id="79875" name="Rectangle 2"/>
          <p:cNvSpPr>
            <a:spLocks noChangeArrowheads="1"/>
          </p:cNvSpPr>
          <p:nvPr/>
        </p:nvSpPr>
        <p:spPr bwMode="auto">
          <a:xfrm>
            <a:off x="5824538" y="1828800"/>
            <a:ext cx="1466850" cy="327025"/>
          </a:xfrm>
          <a:prstGeom prst="rect">
            <a:avLst/>
          </a:prstGeom>
          <a:noFill/>
          <a:ln w="9525">
            <a:noFill/>
            <a:miter lim="800000"/>
            <a:headEnd/>
            <a:tailEnd/>
          </a:ln>
        </p:spPr>
        <p:txBody>
          <a:bodyPr wrap="none" lIns="77788" tIns="39688" rIns="77788" bIns="39688">
            <a:spAutoFit/>
          </a:bodyPr>
          <a:lstStyle/>
          <a:p>
            <a:pPr defTabSz="661988" eaLnBrk="0" hangingPunct="0"/>
            <a:r>
              <a:rPr lang="en-US" altLang="en-US" sz="1600">
                <a:latin typeface="Arial" pitchFamily="34" charset="0"/>
              </a:rPr>
              <a:t>Hypertension</a:t>
            </a:r>
          </a:p>
        </p:txBody>
      </p:sp>
      <p:sp>
        <p:nvSpPr>
          <p:cNvPr id="79876" name="Rectangle 3"/>
          <p:cNvSpPr>
            <a:spLocks noChangeArrowheads="1"/>
          </p:cNvSpPr>
          <p:nvPr/>
        </p:nvSpPr>
        <p:spPr bwMode="auto">
          <a:xfrm>
            <a:off x="5815013" y="2590800"/>
            <a:ext cx="1011237" cy="327025"/>
          </a:xfrm>
          <a:prstGeom prst="rect">
            <a:avLst/>
          </a:prstGeom>
          <a:noFill/>
          <a:ln w="9525">
            <a:noFill/>
            <a:miter lim="800000"/>
            <a:headEnd/>
            <a:tailEnd/>
          </a:ln>
        </p:spPr>
        <p:txBody>
          <a:bodyPr wrap="none" lIns="77788" tIns="39688" rIns="77788" bIns="39688">
            <a:spAutoFit/>
          </a:bodyPr>
          <a:lstStyle/>
          <a:p>
            <a:pPr defTabSz="661988" eaLnBrk="0" hangingPunct="0"/>
            <a:r>
              <a:rPr lang="en-US" altLang="en-US" sz="1600">
                <a:latin typeface="Arial" pitchFamily="34" charset="0"/>
              </a:rPr>
              <a:t>Diabetes</a:t>
            </a:r>
          </a:p>
        </p:txBody>
      </p:sp>
      <p:sp>
        <p:nvSpPr>
          <p:cNvPr id="79877" name="Rectangle 4"/>
          <p:cNvSpPr>
            <a:spLocks noChangeArrowheads="1"/>
          </p:cNvSpPr>
          <p:nvPr/>
        </p:nvSpPr>
        <p:spPr bwMode="auto">
          <a:xfrm>
            <a:off x="5762625" y="3276600"/>
            <a:ext cx="1824038" cy="573088"/>
          </a:xfrm>
          <a:prstGeom prst="rect">
            <a:avLst/>
          </a:prstGeom>
          <a:noFill/>
          <a:ln w="9525">
            <a:noFill/>
            <a:miter lim="800000"/>
            <a:headEnd/>
            <a:tailEnd/>
          </a:ln>
        </p:spPr>
        <p:txBody>
          <a:bodyPr lIns="77788" tIns="39688" rIns="77788" bIns="39688">
            <a:spAutoFit/>
          </a:bodyPr>
          <a:lstStyle/>
          <a:p>
            <a:pPr defTabSz="661988" eaLnBrk="0" hangingPunct="0"/>
            <a:r>
              <a:rPr lang="en-US" altLang="en-US" sz="1600">
                <a:latin typeface="Arial" pitchFamily="34" charset="0"/>
              </a:rPr>
              <a:t>Current Depression</a:t>
            </a:r>
          </a:p>
        </p:txBody>
      </p:sp>
      <p:sp>
        <p:nvSpPr>
          <p:cNvPr id="79878" name="Rectangle 5"/>
          <p:cNvSpPr>
            <a:spLocks noChangeArrowheads="1"/>
          </p:cNvSpPr>
          <p:nvPr/>
        </p:nvSpPr>
        <p:spPr bwMode="auto">
          <a:xfrm>
            <a:off x="5757863" y="3429000"/>
            <a:ext cx="1449387" cy="274638"/>
          </a:xfrm>
          <a:prstGeom prst="rect">
            <a:avLst/>
          </a:prstGeom>
          <a:noFill/>
          <a:ln w="9525">
            <a:noFill/>
            <a:miter lim="800000"/>
            <a:headEnd/>
            <a:tailEnd/>
          </a:ln>
        </p:spPr>
        <p:txBody>
          <a:bodyPr lIns="77788" tIns="39688" rIns="77788" bIns="39688">
            <a:spAutoFit/>
          </a:bodyPr>
          <a:lstStyle/>
          <a:p>
            <a:pPr defTabSz="661988" eaLnBrk="0" hangingPunct="0">
              <a:lnSpc>
                <a:spcPct val="80000"/>
              </a:lnSpc>
            </a:pPr>
            <a:endParaRPr lang="en-US" altLang="en-US" sz="1600">
              <a:latin typeface="Arial" pitchFamily="34" charset="0"/>
            </a:endParaRPr>
          </a:p>
        </p:txBody>
      </p:sp>
      <p:sp>
        <p:nvSpPr>
          <p:cNvPr id="79879" name="Rectangle 6"/>
          <p:cNvSpPr>
            <a:spLocks noChangeArrowheads="1"/>
          </p:cNvSpPr>
          <p:nvPr/>
        </p:nvSpPr>
        <p:spPr bwMode="auto">
          <a:xfrm>
            <a:off x="310340" y="5899150"/>
            <a:ext cx="8376460" cy="739306"/>
          </a:xfrm>
          <a:prstGeom prst="rect">
            <a:avLst/>
          </a:prstGeom>
          <a:noFill/>
          <a:ln w="9525">
            <a:noFill/>
            <a:miter lim="800000"/>
            <a:headEnd/>
            <a:tailEnd/>
          </a:ln>
        </p:spPr>
        <p:txBody>
          <a:bodyPr wrap="none" lIns="92075" tIns="46038" rIns="92075" bIns="46038">
            <a:spAutoFit/>
          </a:bodyPr>
          <a:lstStyle/>
          <a:p>
            <a:pPr eaLnBrk="0" hangingPunct="0"/>
            <a:r>
              <a:rPr lang="en-US" altLang="en-US" sz="1400" b="0" dirty="0">
                <a:latin typeface="Arial" pitchFamily="34" charset="0"/>
              </a:rPr>
              <a:t>Stewart, A.L., Hays, R.D., Wells, K.B., Rogers, W.H., Spritzer, K.L., &amp; Greenfield, S.  (1994).  Long-term</a:t>
            </a:r>
            <a:br>
              <a:rPr lang="en-US" altLang="en-US" sz="1400" b="0" dirty="0">
                <a:latin typeface="Arial" pitchFamily="34" charset="0"/>
              </a:rPr>
            </a:br>
            <a:r>
              <a:rPr lang="en-US" altLang="en-US" sz="1400" b="0" dirty="0">
                <a:latin typeface="Arial" pitchFamily="34" charset="0"/>
              </a:rPr>
              <a:t>functioning and well-being outcomes associated with physical activity and exercise in patients with</a:t>
            </a:r>
            <a:br>
              <a:rPr lang="en-US" altLang="en-US" sz="1400" b="0" dirty="0">
                <a:latin typeface="Arial" pitchFamily="34" charset="0"/>
              </a:rPr>
            </a:br>
            <a:r>
              <a:rPr lang="en-US" altLang="en-US" sz="1400" b="0" dirty="0">
                <a:latin typeface="Arial" pitchFamily="34" charset="0"/>
              </a:rPr>
              <a:t>chronic conditions in the Medical Outcomes Study.  </a:t>
            </a:r>
            <a:r>
              <a:rPr lang="en-US" altLang="en-US" sz="1400" b="0" u="sng" dirty="0">
                <a:latin typeface="Arial" pitchFamily="34" charset="0"/>
              </a:rPr>
              <a:t>Journal of Clinical Epidemiology</a:t>
            </a:r>
            <a:r>
              <a:rPr lang="en-US" altLang="en-US" sz="1400" b="0" dirty="0">
                <a:latin typeface="Arial" pitchFamily="34" charset="0"/>
              </a:rPr>
              <a:t>, </a:t>
            </a:r>
            <a:r>
              <a:rPr lang="en-US" altLang="en-US" sz="1400" b="0" u="sng" dirty="0">
                <a:latin typeface="Arial" pitchFamily="34" charset="0"/>
              </a:rPr>
              <a:t>47</a:t>
            </a:r>
            <a:r>
              <a:rPr lang="en-US" altLang="en-US" sz="1400" b="0" dirty="0">
                <a:latin typeface="Arial" pitchFamily="34" charset="0"/>
              </a:rPr>
              <a:t>, 719-730.</a:t>
            </a:r>
          </a:p>
        </p:txBody>
      </p:sp>
      <p:sp>
        <p:nvSpPr>
          <p:cNvPr id="79880" name="Rectangle 7"/>
          <p:cNvSpPr>
            <a:spLocks noGrp="1" noChangeArrowheads="1"/>
          </p:cNvSpPr>
          <p:nvPr>
            <p:ph type="title" idx="4294967295"/>
          </p:nvPr>
        </p:nvSpPr>
        <p:spPr>
          <a:xfrm>
            <a:off x="541338" y="457200"/>
            <a:ext cx="8602662" cy="1143000"/>
          </a:xfrm>
        </p:spPr>
        <p:txBody>
          <a:bodyPr/>
          <a:lstStyle/>
          <a:p>
            <a:pPr eaLnBrk="1" hangingPunct="1"/>
            <a:r>
              <a:rPr lang="en-US" altLang="en-US" sz="3200" b="1" dirty="0" smtClean="0">
                <a:latin typeface="Comic Sans MS" pitchFamily="66" charset="0"/>
              </a:rPr>
              <a:t>Physical Functioning in Relation to Time</a:t>
            </a:r>
            <a:br>
              <a:rPr lang="en-US" altLang="en-US" sz="3200" b="1" dirty="0" smtClean="0">
                <a:latin typeface="Comic Sans MS" pitchFamily="66" charset="0"/>
              </a:rPr>
            </a:br>
            <a:r>
              <a:rPr lang="en-US" altLang="en-US" sz="3200" b="1" dirty="0" smtClean="0">
                <a:latin typeface="Comic Sans MS" pitchFamily="66" charset="0"/>
              </a:rPr>
              <a:t>Spent Exercising 2-years Before</a:t>
            </a:r>
            <a:br>
              <a:rPr lang="en-US" altLang="en-US" sz="3200" b="1" dirty="0" smtClean="0">
                <a:latin typeface="Comic Sans MS" pitchFamily="66" charset="0"/>
              </a:rPr>
            </a:br>
            <a:endParaRPr lang="en-US" altLang="en-US" sz="3200" b="1" dirty="0" smtClean="0">
              <a:latin typeface="Comic Sans MS" pitchFamily="66" charset="0"/>
            </a:endParaRPr>
          </a:p>
        </p:txBody>
      </p:sp>
      <p:sp>
        <p:nvSpPr>
          <p:cNvPr id="79881" name="Line 8"/>
          <p:cNvSpPr>
            <a:spLocks noChangeShapeType="1"/>
          </p:cNvSpPr>
          <p:nvPr/>
        </p:nvSpPr>
        <p:spPr bwMode="auto">
          <a:xfrm>
            <a:off x="881063" y="1905000"/>
            <a:ext cx="0" cy="3124200"/>
          </a:xfrm>
          <a:prstGeom prst="line">
            <a:avLst/>
          </a:prstGeom>
          <a:noFill/>
          <a:ln w="25400">
            <a:solidFill>
              <a:schemeClr val="tx1"/>
            </a:solidFill>
            <a:round/>
            <a:headEnd type="none" w="sm" len="sm"/>
            <a:tailEnd type="none" w="sm" len="sm"/>
          </a:ln>
        </p:spPr>
        <p:txBody>
          <a:bodyPr/>
          <a:lstStyle/>
          <a:p>
            <a:endParaRPr lang="en-US"/>
          </a:p>
        </p:txBody>
      </p:sp>
      <p:sp>
        <p:nvSpPr>
          <p:cNvPr id="79882" name="Line 9"/>
          <p:cNvSpPr>
            <a:spLocks noChangeShapeType="1"/>
          </p:cNvSpPr>
          <p:nvPr/>
        </p:nvSpPr>
        <p:spPr bwMode="auto">
          <a:xfrm>
            <a:off x="881063" y="5029200"/>
            <a:ext cx="6772275" cy="0"/>
          </a:xfrm>
          <a:prstGeom prst="line">
            <a:avLst/>
          </a:prstGeom>
          <a:noFill/>
          <a:ln w="25400">
            <a:solidFill>
              <a:schemeClr val="tx1"/>
            </a:solidFill>
            <a:round/>
            <a:headEnd type="none" w="sm" len="sm"/>
            <a:tailEnd type="none" w="sm" len="sm"/>
          </a:ln>
        </p:spPr>
        <p:txBody>
          <a:bodyPr/>
          <a:lstStyle/>
          <a:p>
            <a:endParaRPr lang="en-US"/>
          </a:p>
        </p:txBody>
      </p:sp>
      <p:sp>
        <p:nvSpPr>
          <p:cNvPr id="79883" name="Line 10"/>
          <p:cNvSpPr>
            <a:spLocks noChangeShapeType="1"/>
          </p:cNvSpPr>
          <p:nvPr/>
        </p:nvSpPr>
        <p:spPr bwMode="auto">
          <a:xfrm>
            <a:off x="881063" y="47244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84" name="Line 11"/>
          <p:cNvSpPr>
            <a:spLocks noChangeShapeType="1"/>
          </p:cNvSpPr>
          <p:nvPr/>
        </p:nvSpPr>
        <p:spPr bwMode="auto">
          <a:xfrm>
            <a:off x="881063" y="44196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85" name="Line 12"/>
          <p:cNvSpPr>
            <a:spLocks noChangeShapeType="1"/>
          </p:cNvSpPr>
          <p:nvPr/>
        </p:nvSpPr>
        <p:spPr bwMode="auto">
          <a:xfrm>
            <a:off x="881063" y="41148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86" name="Line 13"/>
          <p:cNvSpPr>
            <a:spLocks noChangeShapeType="1"/>
          </p:cNvSpPr>
          <p:nvPr/>
        </p:nvSpPr>
        <p:spPr bwMode="auto">
          <a:xfrm>
            <a:off x="881063" y="38100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87" name="Line 14"/>
          <p:cNvSpPr>
            <a:spLocks noChangeShapeType="1"/>
          </p:cNvSpPr>
          <p:nvPr/>
        </p:nvSpPr>
        <p:spPr bwMode="auto">
          <a:xfrm>
            <a:off x="881063" y="35052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88" name="Line 15"/>
          <p:cNvSpPr>
            <a:spLocks noChangeShapeType="1"/>
          </p:cNvSpPr>
          <p:nvPr/>
        </p:nvSpPr>
        <p:spPr bwMode="auto">
          <a:xfrm>
            <a:off x="881063" y="32004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89" name="Line 16"/>
          <p:cNvSpPr>
            <a:spLocks noChangeShapeType="1"/>
          </p:cNvSpPr>
          <p:nvPr/>
        </p:nvSpPr>
        <p:spPr bwMode="auto">
          <a:xfrm>
            <a:off x="881063" y="28956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90" name="Line 17"/>
          <p:cNvSpPr>
            <a:spLocks noChangeShapeType="1"/>
          </p:cNvSpPr>
          <p:nvPr/>
        </p:nvSpPr>
        <p:spPr bwMode="auto">
          <a:xfrm>
            <a:off x="881063" y="25146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91" name="Line 18"/>
          <p:cNvSpPr>
            <a:spLocks noChangeShapeType="1"/>
          </p:cNvSpPr>
          <p:nvPr/>
        </p:nvSpPr>
        <p:spPr bwMode="auto">
          <a:xfrm>
            <a:off x="881063" y="22098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92" name="Line 19"/>
          <p:cNvSpPr>
            <a:spLocks noChangeShapeType="1"/>
          </p:cNvSpPr>
          <p:nvPr/>
        </p:nvSpPr>
        <p:spPr bwMode="auto">
          <a:xfrm>
            <a:off x="881063" y="1905000"/>
            <a:ext cx="66675" cy="0"/>
          </a:xfrm>
          <a:prstGeom prst="line">
            <a:avLst/>
          </a:prstGeom>
          <a:noFill/>
          <a:ln w="25400">
            <a:solidFill>
              <a:schemeClr val="tx1"/>
            </a:solidFill>
            <a:round/>
            <a:headEnd type="none" w="sm" len="sm"/>
            <a:tailEnd type="none" w="sm" len="sm"/>
          </a:ln>
        </p:spPr>
        <p:txBody>
          <a:bodyPr/>
          <a:lstStyle/>
          <a:p>
            <a:endParaRPr lang="en-US"/>
          </a:p>
        </p:txBody>
      </p:sp>
      <p:sp>
        <p:nvSpPr>
          <p:cNvPr id="79893" name="Line 20"/>
          <p:cNvSpPr>
            <a:spLocks noChangeShapeType="1"/>
          </p:cNvSpPr>
          <p:nvPr/>
        </p:nvSpPr>
        <p:spPr bwMode="auto">
          <a:xfrm flipV="1">
            <a:off x="3182938" y="4953000"/>
            <a:ext cx="0" cy="76200"/>
          </a:xfrm>
          <a:prstGeom prst="line">
            <a:avLst/>
          </a:prstGeom>
          <a:noFill/>
          <a:ln w="25400">
            <a:solidFill>
              <a:schemeClr val="tx1"/>
            </a:solidFill>
            <a:round/>
            <a:headEnd type="none" w="sm" len="sm"/>
            <a:tailEnd type="none" w="sm" len="sm"/>
          </a:ln>
        </p:spPr>
        <p:txBody>
          <a:bodyPr/>
          <a:lstStyle/>
          <a:p>
            <a:endParaRPr lang="en-US"/>
          </a:p>
        </p:txBody>
      </p:sp>
      <p:sp>
        <p:nvSpPr>
          <p:cNvPr id="79894" name="Line 21"/>
          <p:cNvSpPr>
            <a:spLocks noChangeShapeType="1"/>
          </p:cNvSpPr>
          <p:nvPr/>
        </p:nvSpPr>
        <p:spPr bwMode="auto">
          <a:xfrm flipV="1">
            <a:off x="5283200" y="4953000"/>
            <a:ext cx="0" cy="76200"/>
          </a:xfrm>
          <a:prstGeom prst="line">
            <a:avLst/>
          </a:prstGeom>
          <a:noFill/>
          <a:ln w="25400">
            <a:solidFill>
              <a:schemeClr val="tx1"/>
            </a:solidFill>
            <a:round/>
            <a:headEnd type="none" w="sm" len="sm"/>
            <a:tailEnd type="none" w="sm" len="sm"/>
          </a:ln>
        </p:spPr>
        <p:txBody>
          <a:bodyPr/>
          <a:lstStyle/>
          <a:p>
            <a:endParaRPr lang="en-US"/>
          </a:p>
        </p:txBody>
      </p:sp>
      <p:sp>
        <p:nvSpPr>
          <p:cNvPr id="79895" name="Line 22"/>
          <p:cNvSpPr>
            <a:spLocks noChangeShapeType="1"/>
          </p:cNvSpPr>
          <p:nvPr/>
        </p:nvSpPr>
        <p:spPr bwMode="auto">
          <a:xfrm flipV="1">
            <a:off x="7653338" y="4953000"/>
            <a:ext cx="0" cy="76200"/>
          </a:xfrm>
          <a:prstGeom prst="line">
            <a:avLst/>
          </a:prstGeom>
          <a:noFill/>
          <a:ln w="25400">
            <a:solidFill>
              <a:schemeClr val="tx1"/>
            </a:solidFill>
            <a:round/>
            <a:headEnd type="none" w="sm" len="sm"/>
            <a:tailEnd type="none" w="sm" len="sm"/>
          </a:ln>
        </p:spPr>
        <p:txBody>
          <a:bodyPr/>
          <a:lstStyle/>
          <a:p>
            <a:endParaRPr lang="en-US"/>
          </a:p>
        </p:txBody>
      </p:sp>
      <p:sp>
        <p:nvSpPr>
          <p:cNvPr id="79896" name="Text Box 23"/>
          <p:cNvSpPr txBox="1">
            <a:spLocks noChangeArrowheads="1"/>
          </p:cNvSpPr>
          <p:nvPr/>
        </p:nvSpPr>
        <p:spPr bwMode="auto">
          <a:xfrm>
            <a:off x="2838450" y="5029200"/>
            <a:ext cx="698500" cy="400050"/>
          </a:xfrm>
          <a:prstGeom prst="rect">
            <a:avLst/>
          </a:prstGeom>
          <a:noFill/>
          <a:ln w="12700">
            <a:noFill/>
            <a:miter lim="800000"/>
            <a:headEnd type="none" w="sm" len="sm"/>
            <a:tailEnd type="none" w="sm" len="sm"/>
          </a:ln>
        </p:spPr>
        <p:txBody>
          <a:bodyPr wrap="none">
            <a:spAutoFit/>
          </a:bodyPr>
          <a:lstStyle/>
          <a:p>
            <a:pPr eaLnBrk="0" hangingPunct="0"/>
            <a:r>
              <a:rPr lang="en-US" altLang="en-US" sz="2000">
                <a:latin typeface="Arial" pitchFamily="34" charset="0"/>
              </a:rPr>
              <a:t>Low</a:t>
            </a:r>
          </a:p>
        </p:txBody>
      </p:sp>
      <p:sp>
        <p:nvSpPr>
          <p:cNvPr id="79897" name="Text Box 24"/>
          <p:cNvSpPr txBox="1">
            <a:spLocks noChangeArrowheads="1"/>
          </p:cNvSpPr>
          <p:nvPr/>
        </p:nvSpPr>
        <p:spPr bwMode="auto">
          <a:xfrm>
            <a:off x="4956175" y="5029200"/>
            <a:ext cx="755650" cy="400050"/>
          </a:xfrm>
          <a:prstGeom prst="rect">
            <a:avLst/>
          </a:prstGeom>
          <a:noFill/>
          <a:ln w="12700">
            <a:noFill/>
            <a:miter lim="800000"/>
            <a:headEnd type="none" w="sm" len="sm"/>
            <a:tailEnd type="none" w="sm" len="sm"/>
          </a:ln>
        </p:spPr>
        <p:txBody>
          <a:bodyPr wrap="none">
            <a:spAutoFit/>
          </a:bodyPr>
          <a:lstStyle/>
          <a:p>
            <a:pPr eaLnBrk="0" hangingPunct="0"/>
            <a:r>
              <a:rPr lang="en-US" altLang="en-US" sz="2000">
                <a:latin typeface="Arial" pitchFamily="34" charset="0"/>
              </a:rPr>
              <a:t>High</a:t>
            </a:r>
          </a:p>
        </p:txBody>
      </p:sp>
      <p:sp>
        <p:nvSpPr>
          <p:cNvPr id="79898" name="Text Box 25"/>
          <p:cNvSpPr txBox="1">
            <a:spLocks noChangeArrowheads="1"/>
          </p:cNvSpPr>
          <p:nvPr/>
        </p:nvSpPr>
        <p:spPr bwMode="auto">
          <a:xfrm>
            <a:off x="2438400" y="5410200"/>
            <a:ext cx="4275138" cy="461963"/>
          </a:xfrm>
          <a:prstGeom prst="rect">
            <a:avLst/>
          </a:prstGeom>
          <a:noFill/>
          <a:ln w="12700">
            <a:noFill/>
            <a:miter lim="800000"/>
            <a:headEnd type="none" w="sm" len="sm"/>
            <a:tailEnd type="none" w="sm" len="sm"/>
          </a:ln>
        </p:spPr>
        <p:txBody>
          <a:bodyPr wrap="none">
            <a:spAutoFit/>
          </a:bodyPr>
          <a:lstStyle/>
          <a:p>
            <a:pPr eaLnBrk="0" hangingPunct="0"/>
            <a:r>
              <a:rPr lang="en-US" altLang="en-US" sz="2400">
                <a:latin typeface="Arial" pitchFamily="34" charset="0"/>
              </a:rPr>
              <a:t>Total Time Spent Exercising</a:t>
            </a:r>
          </a:p>
        </p:txBody>
      </p:sp>
      <p:sp>
        <p:nvSpPr>
          <p:cNvPr id="79899" name="Text Box 26"/>
          <p:cNvSpPr txBox="1">
            <a:spLocks noChangeArrowheads="1"/>
          </p:cNvSpPr>
          <p:nvPr/>
        </p:nvSpPr>
        <p:spPr bwMode="auto">
          <a:xfrm>
            <a:off x="392113" y="1747838"/>
            <a:ext cx="354012" cy="3694112"/>
          </a:xfrm>
          <a:prstGeom prst="rect">
            <a:avLst/>
          </a:prstGeom>
          <a:noFill/>
          <a:ln w="25400">
            <a:noFill/>
            <a:miter lim="800000"/>
            <a:headEnd type="none" w="sm" len="sm"/>
            <a:tailEnd type="none" w="sm" len="sm"/>
          </a:ln>
        </p:spPr>
        <p:txBody>
          <a:bodyPr wrap="none">
            <a:spAutoFit/>
          </a:bodyPr>
          <a:lstStyle/>
          <a:p>
            <a:pPr eaLnBrk="0" hangingPunct="0">
              <a:lnSpc>
                <a:spcPct val="150000"/>
              </a:lnSpc>
              <a:buClr>
                <a:srgbClr val="FFDF00"/>
              </a:buClr>
              <a:buSzPct val="75000"/>
              <a:buFont typeface="Symbol" pitchFamily="18" charset="2"/>
              <a:buNone/>
            </a:pPr>
            <a:r>
              <a:rPr lang="en-US" altLang="en-US" sz="1200">
                <a:latin typeface="Arial" pitchFamily="34" charset="0"/>
              </a:rPr>
              <a:t>84</a:t>
            </a:r>
          </a:p>
          <a:p>
            <a:pPr eaLnBrk="0" hangingPunct="0">
              <a:lnSpc>
                <a:spcPct val="150000"/>
              </a:lnSpc>
              <a:buClr>
                <a:srgbClr val="FFDF00"/>
              </a:buClr>
              <a:buSzPct val="75000"/>
              <a:buFont typeface="Symbol" pitchFamily="18" charset="2"/>
              <a:buNone/>
            </a:pPr>
            <a:r>
              <a:rPr lang="en-US" altLang="en-US" sz="1200">
                <a:latin typeface="Arial" pitchFamily="34" charset="0"/>
              </a:rPr>
              <a:t>82</a:t>
            </a:r>
          </a:p>
          <a:p>
            <a:pPr eaLnBrk="0" hangingPunct="0">
              <a:lnSpc>
                <a:spcPct val="150000"/>
              </a:lnSpc>
              <a:buClr>
                <a:srgbClr val="FFDF00"/>
              </a:buClr>
              <a:buSzPct val="75000"/>
              <a:buFont typeface="Symbol" pitchFamily="18" charset="2"/>
              <a:buNone/>
            </a:pPr>
            <a:r>
              <a:rPr lang="en-US" altLang="en-US" sz="1200">
                <a:latin typeface="Arial" pitchFamily="34" charset="0"/>
              </a:rPr>
              <a:t>80</a:t>
            </a:r>
          </a:p>
          <a:p>
            <a:pPr eaLnBrk="0" hangingPunct="0">
              <a:lnSpc>
                <a:spcPct val="150000"/>
              </a:lnSpc>
              <a:buClr>
                <a:srgbClr val="FFDF00"/>
              </a:buClr>
              <a:buSzPct val="75000"/>
              <a:buFont typeface="Symbol" pitchFamily="18" charset="2"/>
              <a:buNone/>
            </a:pPr>
            <a:r>
              <a:rPr lang="en-US" altLang="en-US" sz="1200">
                <a:latin typeface="Arial" pitchFamily="34" charset="0"/>
              </a:rPr>
              <a:t>78</a:t>
            </a:r>
          </a:p>
          <a:p>
            <a:pPr eaLnBrk="0" hangingPunct="0">
              <a:lnSpc>
                <a:spcPct val="150000"/>
              </a:lnSpc>
              <a:buClr>
                <a:srgbClr val="FFDF00"/>
              </a:buClr>
              <a:buSzPct val="75000"/>
              <a:buFont typeface="Symbol" pitchFamily="18" charset="2"/>
              <a:buNone/>
            </a:pPr>
            <a:r>
              <a:rPr lang="en-US" altLang="en-US" sz="1200">
                <a:latin typeface="Arial" pitchFamily="34" charset="0"/>
              </a:rPr>
              <a:t>76</a:t>
            </a:r>
          </a:p>
          <a:p>
            <a:pPr eaLnBrk="0" hangingPunct="0">
              <a:lnSpc>
                <a:spcPct val="150000"/>
              </a:lnSpc>
              <a:buClr>
                <a:srgbClr val="FFDF00"/>
              </a:buClr>
              <a:buSzPct val="75000"/>
              <a:buFont typeface="Symbol" pitchFamily="18" charset="2"/>
              <a:buNone/>
            </a:pPr>
            <a:r>
              <a:rPr lang="en-US" altLang="en-US" sz="1200">
                <a:latin typeface="Arial" pitchFamily="34" charset="0"/>
              </a:rPr>
              <a:t>74</a:t>
            </a:r>
          </a:p>
          <a:p>
            <a:pPr eaLnBrk="0" hangingPunct="0">
              <a:lnSpc>
                <a:spcPct val="150000"/>
              </a:lnSpc>
              <a:buClr>
                <a:srgbClr val="FFDF00"/>
              </a:buClr>
              <a:buSzPct val="75000"/>
              <a:buFont typeface="Symbol" pitchFamily="18" charset="2"/>
              <a:buNone/>
            </a:pPr>
            <a:r>
              <a:rPr lang="en-US" altLang="en-US" sz="1200">
                <a:latin typeface="Arial" pitchFamily="34" charset="0"/>
              </a:rPr>
              <a:t>72</a:t>
            </a:r>
          </a:p>
          <a:p>
            <a:pPr eaLnBrk="0" hangingPunct="0">
              <a:lnSpc>
                <a:spcPct val="150000"/>
              </a:lnSpc>
              <a:buClr>
                <a:srgbClr val="FFDF00"/>
              </a:buClr>
              <a:buSzPct val="75000"/>
              <a:buFont typeface="Symbol" pitchFamily="18" charset="2"/>
              <a:buNone/>
            </a:pPr>
            <a:r>
              <a:rPr lang="en-US" altLang="en-US" sz="1200">
                <a:latin typeface="Arial" pitchFamily="34" charset="0"/>
              </a:rPr>
              <a:t>70</a:t>
            </a:r>
          </a:p>
          <a:p>
            <a:pPr eaLnBrk="0" hangingPunct="0">
              <a:lnSpc>
                <a:spcPct val="150000"/>
              </a:lnSpc>
              <a:buClr>
                <a:srgbClr val="FFDF00"/>
              </a:buClr>
              <a:buSzPct val="75000"/>
              <a:buFont typeface="Symbol" pitchFamily="18" charset="2"/>
              <a:buNone/>
            </a:pPr>
            <a:r>
              <a:rPr lang="en-US" altLang="en-US" sz="1200">
                <a:latin typeface="Arial" pitchFamily="34" charset="0"/>
              </a:rPr>
              <a:t>68</a:t>
            </a:r>
          </a:p>
          <a:p>
            <a:pPr eaLnBrk="0" hangingPunct="0">
              <a:lnSpc>
                <a:spcPct val="150000"/>
              </a:lnSpc>
              <a:buClr>
                <a:srgbClr val="FFDF00"/>
              </a:buClr>
              <a:buSzPct val="75000"/>
              <a:buFont typeface="Symbol" pitchFamily="18" charset="2"/>
              <a:buNone/>
            </a:pPr>
            <a:r>
              <a:rPr lang="en-US" altLang="en-US" sz="1200">
                <a:latin typeface="Arial" pitchFamily="34" charset="0"/>
              </a:rPr>
              <a:t>66</a:t>
            </a:r>
          </a:p>
          <a:p>
            <a:pPr eaLnBrk="0" hangingPunct="0">
              <a:lnSpc>
                <a:spcPct val="150000"/>
              </a:lnSpc>
              <a:buClr>
                <a:srgbClr val="FFDF00"/>
              </a:buClr>
              <a:buSzPct val="75000"/>
              <a:buFont typeface="Symbol" pitchFamily="18" charset="2"/>
              <a:buNone/>
            </a:pPr>
            <a:r>
              <a:rPr lang="en-US" altLang="en-US" sz="1200">
                <a:latin typeface="Arial" pitchFamily="34" charset="0"/>
              </a:rPr>
              <a:t>64</a:t>
            </a:r>
          </a:p>
          <a:p>
            <a:pPr eaLnBrk="0" hangingPunct="0">
              <a:lnSpc>
                <a:spcPct val="150000"/>
              </a:lnSpc>
              <a:buClr>
                <a:srgbClr val="FFDF00"/>
              </a:buClr>
              <a:buSzPct val="75000"/>
              <a:buFont typeface="Symbol" pitchFamily="18" charset="2"/>
              <a:buNone/>
            </a:pPr>
            <a:r>
              <a:rPr lang="en-US" altLang="en-US" sz="1200">
                <a:latin typeface="Arial" pitchFamily="34" charset="0"/>
              </a:rPr>
              <a:t>62</a:t>
            </a:r>
          </a:p>
          <a:p>
            <a:pPr eaLnBrk="0" hangingPunct="0">
              <a:lnSpc>
                <a:spcPct val="150000"/>
              </a:lnSpc>
              <a:buClr>
                <a:srgbClr val="FFDF00"/>
              </a:buClr>
              <a:buSzPct val="75000"/>
              <a:buFont typeface="Symbol" pitchFamily="18" charset="2"/>
              <a:buNone/>
            </a:pPr>
            <a:endParaRPr lang="en-US" altLang="en-US" sz="1200">
              <a:latin typeface="Arial" pitchFamily="34" charset="0"/>
            </a:endParaRPr>
          </a:p>
        </p:txBody>
      </p:sp>
      <p:sp>
        <p:nvSpPr>
          <p:cNvPr id="79900" name="Line 27"/>
          <p:cNvSpPr>
            <a:spLocks noChangeShapeType="1"/>
          </p:cNvSpPr>
          <p:nvPr/>
        </p:nvSpPr>
        <p:spPr bwMode="auto">
          <a:xfrm flipV="1">
            <a:off x="3182938" y="1981200"/>
            <a:ext cx="2032000" cy="685800"/>
          </a:xfrm>
          <a:prstGeom prst="line">
            <a:avLst/>
          </a:prstGeom>
          <a:noFill/>
          <a:ln w="38100">
            <a:solidFill>
              <a:srgbClr val="E91B0B"/>
            </a:solidFill>
            <a:round/>
            <a:headEnd type="diamond" w="med" len="med"/>
            <a:tailEnd type="diamond" w="med" len="med"/>
          </a:ln>
        </p:spPr>
        <p:txBody>
          <a:bodyPr wrap="none" anchor="ctr"/>
          <a:lstStyle/>
          <a:p>
            <a:endParaRPr lang="en-US"/>
          </a:p>
        </p:txBody>
      </p:sp>
      <p:sp>
        <p:nvSpPr>
          <p:cNvPr id="79901" name="Line 28"/>
          <p:cNvSpPr>
            <a:spLocks noChangeShapeType="1"/>
          </p:cNvSpPr>
          <p:nvPr/>
        </p:nvSpPr>
        <p:spPr bwMode="auto">
          <a:xfrm flipV="1">
            <a:off x="3182938" y="2819400"/>
            <a:ext cx="2100262" cy="304800"/>
          </a:xfrm>
          <a:prstGeom prst="line">
            <a:avLst/>
          </a:prstGeom>
          <a:noFill/>
          <a:ln w="38100">
            <a:solidFill>
              <a:srgbClr val="00FF00"/>
            </a:solidFill>
            <a:round/>
            <a:headEnd type="oval" w="sm" len="sm"/>
            <a:tailEnd type="oval" w="sm" len="sm"/>
          </a:ln>
        </p:spPr>
        <p:txBody>
          <a:bodyPr wrap="none" anchor="ctr"/>
          <a:lstStyle/>
          <a:p>
            <a:endParaRPr lang="en-US"/>
          </a:p>
        </p:txBody>
      </p:sp>
      <p:sp>
        <p:nvSpPr>
          <p:cNvPr id="79902" name="Line 29"/>
          <p:cNvSpPr>
            <a:spLocks noChangeShapeType="1"/>
          </p:cNvSpPr>
          <p:nvPr/>
        </p:nvSpPr>
        <p:spPr bwMode="auto">
          <a:xfrm flipV="1">
            <a:off x="3182938" y="3429000"/>
            <a:ext cx="2100262" cy="1295400"/>
          </a:xfrm>
          <a:prstGeom prst="line">
            <a:avLst/>
          </a:prstGeom>
          <a:noFill/>
          <a:ln w="38100">
            <a:solidFill>
              <a:srgbClr val="FFFF00"/>
            </a:solidFill>
            <a:round/>
            <a:headEnd type="triangle" w="sm" len="sm"/>
            <a:tailEnd type="triangle" w="sm" len="sm"/>
          </a:ln>
        </p:spPr>
        <p:txBody>
          <a:bodyPr wrap="none" anchor="ctr"/>
          <a:lstStyle/>
          <a:p>
            <a:endParaRPr lang="en-US"/>
          </a:p>
        </p:txBody>
      </p:sp>
      <p:sp>
        <p:nvSpPr>
          <p:cNvPr id="79903" name="Rectangle 1"/>
          <p:cNvSpPr>
            <a:spLocks noChangeArrowheads="1"/>
          </p:cNvSpPr>
          <p:nvPr/>
        </p:nvSpPr>
        <p:spPr bwMode="auto">
          <a:xfrm>
            <a:off x="1219200" y="3136900"/>
            <a:ext cx="1066800" cy="708025"/>
          </a:xfrm>
          <a:prstGeom prst="rect">
            <a:avLst/>
          </a:prstGeom>
          <a:noFill/>
          <a:ln w="9525">
            <a:noFill/>
            <a:miter lim="800000"/>
            <a:headEnd/>
            <a:tailEnd/>
          </a:ln>
        </p:spPr>
        <p:txBody>
          <a:bodyPr>
            <a:spAutoFit/>
          </a:bodyPr>
          <a:lstStyle/>
          <a:p>
            <a:r>
              <a:rPr lang="en-US" altLang="en-US" sz="2000" b="0">
                <a:latin typeface="Comic Sans MS" pitchFamily="66" charset="0"/>
              </a:rPr>
              <a:t>0-100 range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274638"/>
            <a:ext cx="9258300" cy="1143000"/>
          </a:xfrm>
        </p:spPr>
        <p:txBody>
          <a:bodyPr/>
          <a:lstStyle/>
          <a:p>
            <a:r>
              <a:rPr lang="en-US" altLang="en-US" sz="3600" b="1" dirty="0" smtClean="0">
                <a:latin typeface="Comic Sans MS" pitchFamily="66" charset="0"/>
              </a:rPr>
              <a:t>Specific Aims</a:t>
            </a:r>
          </a:p>
        </p:txBody>
      </p:sp>
      <p:sp>
        <p:nvSpPr>
          <p:cNvPr id="10243" name="Rectangle 3"/>
          <p:cNvSpPr>
            <a:spLocks noGrp="1" noChangeArrowheads="1"/>
          </p:cNvSpPr>
          <p:nvPr>
            <p:ph type="body" idx="1"/>
          </p:nvPr>
        </p:nvSpPr>
        <p:spPr>
          <a:xfrm>
            <a:off x="304800" y="1600200"/>
            <a:ext cx="8458200" cy="4692650"/>
          </a:xfrm>
        </p:spPr>
        <p:txBody>
          <a:bodyPr>
            <a:normAutofit fontScale="32500" lnSpcReduction="20000"/>
          </a:bodyPr>
          <a:lstStyle/>
          <a:p>
            <a:pPr marL="0" indent="0">
              <a:lnSpc>
                <a:spcPct val="120000"/>
              </a:lnSpc>
              <a:spcBef>
                <a:spcPts val="0"/>
              </a:spcBef>
              <a:buFontTx/>
              <a:buNone/>
              <a:defRPr/>
            </a:pPr>
            <a:r>
              <a:rPr lang="en-US" sz="6200" dirty="0" smtClean="0"/>
              <a:t>Among Medicare managed care beneficiaries …</a:t>
            </a:r>
          </a:p>
          <a:p>
            <a:pPr marL="0" indent="0">
              <a:lnSpc>
                <a:spcPct val="120000"/>
              </a:lnSpc>
              <a:spcBef>
                <a:spcPts val="0"/>
              </a:spcBef>
              <a:defRPr/>
            </a:pPr>
            <a:endParaRPr lang="en-US" sz="6200" dirty="0" smtClean="0"/>
          </a:p>
          <a:p>
            <a:pPr>
              <a:lnSpc>
                <a:spcPct val="120000"/>
              </a:lnSpc>
              <a:spcBef>
                <a:spcPts val="0"/>
              </a:spcBef>
              <a:buFont typeface="Wingdings" pitchFamily="2" charset="2"/>
              <a:buChar char="Ø"/>
              <a:defRPr/>
            </a:pPr>
            <a:r>
              <a:rPr lang="en-US" sz="6200" dirty="0" smtClean="0"/>
              <a:t>1) Do the associations of different types of cancer and (non-cancer) chronic conditions with health-related quality of life vary among Medicare managed care beneficiaries? </a:t>
            </a:r>
          </a:p>
          <a:p>
            <a:pPr marL="0" indent="0">
              <a:lnSpc>
                <a:spcPct val="120000"/>
              </a:lnSpc>
              <a:spcBef>
                <a:spcPts val="0"/>
              </a:spcBef>
              <a:defRPr/>
            </a:pPr>
            <a:endParaRPr lang="en-US" sz="6200" dirty="0" smtClean="0"/>
          </a:p>
          <a:p>
            <a:pPr marL="0" indent="0">
              <a:lnSpc>
                <a:spcPct val="120000"/>
              </a:lnSpc>
              <a:spcBef>
                <a:spcPts val="0"/>
              </a:spcBef>
              <a:buFont typeface="Wingdings" pitchFamily="2" charset="2"/>
              <a:buChar char="Ø"/>
              <a:defRPr/>
            </a:pPr>
            <a:r>
              <a:rPr lang="en-US" sz="6200" dirty="0" smtClean="0"/>
              <a:t>  2) Do the associations between cancer and health-related quality of life vary by stage of disease?</a:t>
            </a:r>
          </a:p>
          <a:p>
            <a:pPr marL="0" indent="0">
              <a:lnSpc>
                <a:spcPct val="120000"/>
              </a:lnSpc>
              <a:spcBef>
                <a:spcPts val="0"/>
              </a:spcBef>
              <a:buFont typeface="Wingdings" pitchFamily="2" charset="2"/>
              <a:buChar char="Ø"/>
              <a:defRPr/>
            </a:pPr>
            <a:endParaRPr lang="en-US" sz="6200" dirty="0"/>
          </a:p>
          <a:p>
            <a:pPr marL="0" indent="0">
              <a:lnSpc>
                <a:spcPct val="120000"/>
              </a:lnSpc>
              <a:spcBef>
                <a:spcPts val="0"/>
              </a:spcBef>
              <a:buFont typeface="Wingdings" pitchFamily="2" charset="2"/>
              <a:buChar char="Ø"/>
              <a:defRPr/>
            </a:pPr>
            <a:endParaRPr lang="en-US" sz="6200" dirty="0"/>
          </a:p>
          <a:p>
            <a:pPr marL="0" indent="0">
              <a:lnSpc>
                <a:spcPct val="120000"/>
              </a:lnSpc>
              <a:spcBef>
                <a:spcPts val="0"/>
              </a:spcBef>
              <a:buFontTx/>
              <a:buNone/>
              <a:defRPr/>
            </a:pPr>
            <a:r>
              <a:rPr lang="en-US" sz="5500" dirty="0"/>
              <a:t>Hays, R. D., Reeve, B. B., Smith, A. W., &amp; </a:t>
            </a:r>
            <a:r>
              <a:rPr lang="en-US" sz="5500" dirty="0" err="1"/>
              <a:t>Clauser</a:t>
            </a:r>
            <a:r>
              <a:rPr lang="en-US" sz="5500" dirty="0"/>
              <a:t>, S. B. (2013, </a:t>
            </a:r>
            <a:r>
              <a:rPr lang="en-US" sz="5500" dirty="0" err="1"/>
              <a:t>epub</a:t>
            </a:r>
            <a:r>
              <a:rPr lang="en-US" sz="5500" dirty="0"/>
              <a:t>).  Associations of cancer and other chronic medical conditions with SF-6D preference-based scores in Medicare beneficiaries.  </a:t>
            </a:r>
            <a:r>
              <a:rPr lang="en-US" sz="5500" u="sng" dirty="0"/>
              <a:t>Quality of Life Research.</a:t>
            </a:r>
            <a:r>
              <a:rPr lang="en-US" sz="5500" dirty="0"/>
              <a:t/>
            </a:r>
            <a:br>
              <a:rPr lang="en-US" sz="5500" dirty="0"/>
            </a:br>
            <a:endParaRPr lang="en-US" sz="5500" dirty="0" smtClean="0"/>
          </a:p>
          <a:p>
            <a:pPr marL="0" indent="0">
              <a:lnSpc>
                <a:spcPct val="90000"/>
              </a:lnSpc>
              <a:defRPr/>
            </a:pPr>
            <a:endParaRPr lang="en-US" sz="2600" dirty="0" smtClean="0"/>
          </a:p>
        </p:txBody>
      </p:sp>
      <p:sp>
        <p:nvSpPr>
          <p:cNvPr id="4" name="Slide Number Placeholder 3"/>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8400"/>
            <a:ext cx="2400300" cy="476250"/>
          </a:xfrm>
        </p:spPr>
        <p:txBody>
          <a:bodyPr/>
          <a:lstStyle/>
          <a:p>
            <a:pPr>
              <a:defRPr/>
            </a:pPr>
            <a:fld id="{82406C87-5FA7-4CE2-B885-B189A1DC532E}" type="slidenum">
              <a:rPr lang="en-US"/>
              <a:pPr>
                <a:defRPr/>
              </a:pPr>
              <a:t>78</a:t>
            </a:fld>
            <a:endParaRPr lang="en-US"/>
          </a:p>
        </p:txBody>
      </p:sp>
      <p:sp>
        <p:nvSpPr>
          <p:cNvPr id="3" name="Content Placeholder 2"/>
          <p:cNvSpPr>
            <a:spLocks noGrp="1"/>
          </p:cNvSpPr>
          <p:nvPr>
            <p:ph idx="1"/>
          </p:nvPr>
        </p:nvSpPr>
        <p:spPr>
          <a:xfrm>
            <a:off x="203200" y="762000"/>
            <a:ext cx="7950200" cy="5791200"/>
          </a:xfrm>
        </p:spPr>
        <p:txBody>
          <a:bodyPr>
            <a:noAutofit/>
          </a:bodyPr>
          <a:lstStyle/>
          <a:p>
            <a:pPr>
              <a:defRPr/>
            </a:pPr>
            <a:r>
              <a:rPr lang="en-US" sz="2800" dirty="0" smtClean="0">
                <a:latin typeface="Comic Sans MS" pitchFamily="66" charset="0"/>
              </a:rPr>
              <a:t>Surveillance, Epidemiology and End Results (SEER) program </a:t>
            </a:r>
            <a:r>
              <a:rPr lang="en-US" sz="2800" dirty="0">
                <a:latin typeface="Comic Sans MS" pitchFamily="66" charset="0"/>
              </a:rPr>
              <a:t>of cancer registries that collect </a:t>
            </a:r>
            <a:r>
              <a:rPr lang="en-US" sz="2800" dirty="0" smtClean="0">
                <a:latin typeface="Comic Sans MS" pitchFamily="66" charset="0"/>
              </a:rPr>
              <a:t>standardized clinical and </a:t>
            </a:r>
            <a:r>
              <a:rPr lang="en-US" sz="2800" dirty="0">
                <a:latin typeface="Comic Sans MS" pitchFamily="66" charset="0"/>
              </a:rPr>
              <a:t>demographic </a:t>
            </a:r>
            <a:r>
              <a:rPr lang="en-US" sz="2800" dirty="0" smtClean="0">
                <a:latin typeface="Comic Sans MS" pitchFamily="66" charset="0"/>
              </a:rPr>
              <a:t>information </a:t>
            </a:r>
            <a:r>
              <a:rPr lang="en-US" sz="2800" dirty="0">
                <a:latin typeface="Comic Sans MS" pitchFamily="66" charset="0"/>
              </a:rPr>
              <a:t>for persons with </a:t>
            </a:r>
            <a:r>
              <a:rPr lang="en-US" sz="2800" dirty="0" smtClean="0">
                <a:latin typeface="Comic Sans MS" pitchFamily="66" charset="0"/>
              </a:rPr>
              <a:t>newly diagnosed (incident) cancer in specific geographical areas</a:t>
            </a:r>
          </a:p>
          <a:p>
            <a:pPr marL="0" indent="0">
              <a:buNone/>
              <a:defRPr/>
            </a:pPr>
            <a:r>
              <a:rPr lang="en-US" sz="2800" dirty="0" smtClean="0">
                <a:latin typeface="Comic Sans MS" pitchFamily="66" charset="0"/>
              </a:rPr>
              <a:t> </a:t>
            </a:r>
          </a:p>
          <a:p>
            <a:pPr>
              <a:defRPr/>
            </a:pPr>
            <a:r>
              <a:rPr lang="en-US" sz="2800" dirty="0" smtClean="0">
                <a:latin typeface="Comic Sans MS" pitchFamily="66" charset="0"/>
              </a:rPr>
              <a:t>Began in 1973 and covers  </a:t>
            </a:r>
            <a:r>
              <a:rPr lang="en-US" sz="2800" dirty="0" smtClean="0">
                <a:latin typeface="Calibri"/>
                <a:cs typeface="Calibri"/>
              </a:rPr>
              <a:t>̃ </a:t>
            </a:r>
            <a:r>
              <a:rPr lang="en-US" sz="2800" dirty="0" smtClean="0">
                <a:latin typeface="Comic Sans MS" pitchFamily="66" charset="0"/>
              </a:rPr>
              <a:t>26% of U.S. pop.</a:t>
            </a:r>
          </a:p>
          <a:p>
            <a:pPr lvl="1">
              <a:defRPr/>
            </a:pPr>
            <a:r>
              <a:rPr lang="en-US" sz="2400" dirty="0">
                <a:latin typeface="Comic Sans MS" pitchFamily="66" charset="0"/>
                <a:hlinkClick r:id="rId2"/>
              </a:rPr>
              <a:t>http://</a:t>
            </a:r>
            <a:r>
              <a:rPr lang="en-US" sz="2400" dirty="0" smtClean="0">
                <a:latin typeface="Comic Sans MS" pitchFamily="66" charset="0"/>
                <a:hlinkClick r:id="rId2"/>
              </a:rPr>
              <a:t>seer.cancer.gov/registries/list.html</a:t>
            </a:r>
            <a:endParaRPr lang="en-US" dirty="0" smtClean="0">
              <a:latin typeface="Comic Sans MS" pitchFamily="66" charset="0"/>
            </a:endParaRPr>
          </a:p>
          <a:p>
            <a:pPr lvl="1">
              <a:defRPr/>
            </a:pPr>
            <a:r>
              <a:rPr lang="en-US" sz="2400" dirty="0" smtClean="0">
                <a:latin typeface="Comic Sans MS" pitchFamily="66" charset="0"/>
              </a:rPr>
              <a:t>California, Connecticut, Hawaii, Iowa, Kentucky, Louisiana, New Mexico, New Jersey, Utah</a:t>
            </a:r>
          </a:p>
          <a:p>
            <a:pPr lvl="1">
              <a:defRPr/>
            </a:pPr>
            <a:r>
              <a:rPr lang="en-US" sz="2400" dirty="0" smtClean="0">
                <a:latin typeface="Comic Sans MS" pitchFamily="66" charset="0"/>
              </a:rPr>
              <a:t>Atlanta, Detroit, rural Georgia, Seattle-Puget Sound metropolitan areas</a:t>
            </a:r>
            <a:r>
              <a:rPr lang="en-US" dirty="0" smtClean="0">
                <a:latin typeface="Comic Sans MS" pitchFamily="66" charset="0"/>
              </a:rPr>
              <a:t>	</a:t>
            </a:r>
          </a:p>
          <a:p>
            <a:pPr marL="0" indent="0">
              <a:buFontTx/>
              <a:buNone/>
              <a:defRPr/>
            </a:pPr>
            <a:endParaRPr lang="en-US" sz="2600" dirty="0">
              <a:latin typeface="Comic Sans MS" pitchFamily="66"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73FBC983-5C9A-4943-A4B7-A0E27ACB0506}" type="slidenum">
              <a:rPr lang="en-US"/>
              <a:pPr>
                <a:defRPr/>
              </a:pPr>
              <a:t>79</a:t>
            </a:fld>
            <a:endParaRPr lang="en-US" dirty="0"/>
          </a:p>
        </p:txBody>
      </p:sp>
      <p:sp>
        <p:nvSpPr>
          <p:cNvPr id="82947" name="Content Placeholder 2"/>
          <p:cNvSpPr>
            <a:spLocks noGrp="1"/>
          </p:cNvSpPr>
          <p:nvPr>
            <p:ph idx="1"/>
          </p:nvPr>
        </p:nvSpPr>
        <p:spPr>
          <a:xfrm>
            <a:off x="203200" y="457200"/>
            <a:ext cx="7950200" cy="5683250"/>
          </a:xfrm>
        </p:spPr>
        <p:txBody>
          <a:bodyPr/>
          <a:lstStyle/>
          <a:p>
            <a:r>
              <a:rPr lang="en-US" altLang="en-US" sz="2800" smtClean="0">
                <a:latin typeface="Comic Sans MS" pitchFamily="66" charset="0"/>
              </a:rPr>
              <a:t>Medicare Health Outcomes Survey (MHOS)</a:t>
            </a:r>
          </a:p>
          <a:p>
            <a:pPr lvl="1"/>
            <a:r>
              <a:rPr lang="en-US" altLang="en-US" sz="2400" smtClean="0">
                <a:latin typeface="Comic Sans MS" pitchFamily="66" charset="0"/>
              </a:rPr>
              <a:t>95-item survey administered to 1,000 randomly selected beneficiaries (including institutionalized and disabled) in Medicare managed care plans </a:t>
            </a:r>
          </a:p>
          <a:p>
            <a:pPr lvl="1"/>
            <a:r>
              <a:rPr lang="en-US" altLang="en-US" sz="2400" smtClean="0">
                <a:latin typeface="Comic Sans MS" pitchFamily="66" charset="0"/>
              </a:rPr>
              <a:t>Baseline and follow-up survey (2 years later).</a:t>
            </a:r>
          </a:p>
          <a:p>
            <a:pPr lvl="1"/>
            <a:r>
              <a:rPr lang="en-US" altLang="en-US" sz="2400" smtClean="0">
                <a:latin typeface="Comic Sans MS" pitchFamily="66" charset="0"/>
              </a:rPr>
              <a:t>63-72% response rates for baseline surveys  </a:t>
            </a:r>
          </a:p>
          <a:p>
            <a:pPr lvl="1"/>
            <a:r>
              <a:rPr lang="en-US" altLang="en-US" sz="2400" smtClean="0">
                <a:latin typeface="Comic Sans MS" pitchFamily="66" charset="0"/>
              </a:rPr>
              <a:t>MHOS respondents matched using identifiers to SEER-Medicare file for 4 cohorts (1998 to 2003). </a:t>
            </a:r>
          </a:p>
          <a:p>
            <a:r>
              <a:rPr lang="en-US" altLang="en-US" sz="2600" smtClean="0">
                <a:latin typeface="Comic Sans MS" pitchFamily="66" charset="0"/>
                <a:hlinkClick r:id="rId2"/>
              </a:rPr>
              <a:t>http://outcomes.cancer.gov/surveys/seer-mhos</a:t>
            </a:r>
            <a:r>
              <a:rPr lang="en-US" altLang="en-US" sz="2600" smtClean="0">
                <a:latin typeface="Comic Sans MS" pitchFamily="66" charset="0"/>
                <a:hlinkClick r:id="rId3"/>
              </a:rPr>
              <a:t>/</a:t>
            </a:r>
            <a:endParaRPr lang="en-US" altLang="en-US" sz="2600" smtClean="0">
              <a:latin typeface="Comic Sans MS" pitchFamily="66" charset="0"/>
            </a:endParaRPr>
          </a:p>
          <a:p>
            <a:pPr>
              <a:buFontTx/>
              <a:buNone/>
            </a:pPr>
            <a:endParaRPr lang="en-US" altLang="en-US" sz="2600" smtClean="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346368EE-7813-4E96-AFC5-722605663E00}" type="slidenum">
              <a:rPr lang="en-US" sz="1400">
                <a:latin typeface="Times New Roman" panose="02020603050405020304" pitchFamily="18" charset="0"/>
              </a:rPr>
              <a:pPr>
                <a:spcBef>
                  <a:spcPct val="0"/>
                </a:spcBef>
                <a:buFontTx/>
                <a:buNone/>
                <a:defRPr/>
              </a:pPr>
              <a:t>8</a:t>
            </a:fld>
            <a:endParaRPr lang="en-US" sz="1400">
              <a:latin typeface="Times New Roman" panose="02020603050405020304" pitchFamily="18" charset="0"/>
            </a:endParaRPr>
          </a:p>
        </p:txBody>
      </p:sp>
      <p:sp>
        <p:nvSpPr>
          <p:cNvPr id="10243" name="Rectangle 2"/>
          <p:cNvSpPr>
            <a:spLocks noGrp="1" noChangeArrowheads="1"/>
          </p:cNvSpPr>
          <p:nvPr>
            <p:ph type="title" idx="4294967295"/>
          </p:nvPr>
        </p:nvSpPr>
        <p:spPr>
          <a:xfrm>
            <a:off x="152400" y="274638"/>
            <a:ext cx="8991600" cy="1143000"/>
          </a:xfrm>
        </p:spPr>
        <p:txBody>
          <a:bodyPr/>
          <a:lstStyle/>
          <a:p>
            <a:pPr eaLnBrk="1" hangingPunct="1"/>
            <a:r>
              <a:rPr lang="en-US" altLang="en-US" sz="4000" b="1" dirty="0" smtClean="0">
                <a:latin typeface="Comic Sans MS" pitchFamily="66" charset="0"/>
              </a:rPr>
              <a:t>Health-Related Quality </a:t>
            </a:r>
            <a:br>
              <a:rPr lang="en-US" altLang="en-US" sz="4000" b="1" dirty="0" smtClean="0">
                <a:latin typeface="Comic Sans MS" pitchFamily="66" charset="0"/>
              </a:rPr>
            </a:br>
            <a:r>
              <a:rPr lang="en-US" altLang="en-US" sz="4000" b="1" dirty="0" smtClean="0">
                <a:latin typeface="Comic Sans MS" pitchFamily="66" charset="0"/>
              </a:rPr>
              <a:t>of Life (HRQOL)</a:t>
            </a:r>
          </a:p>
        </p:txBody>
      </p:sp>
      <p:sp>
        <p:nvSpPr>
          <p:cNvPr id="4099" name="Rectangle 3"/>
          <p:cNvSpPr>
            <a:spLocks noGrp="1" noChangeArrowheads="1"/>
          </p:cNvSpPr>
          <p:nvPr>
            <p:ph type="body" idx="4294967295"/>
          </p:nvPr>
        </p:nvSpPr>
        <p:spPr>
          <a:xfrm>
            <a:off x="381000" y="1676400"/>
            <a:ext cx="8763000" cy="4354513"/>
          </a:xfrm>
        </p:spPr>
        <p:txBody>
          <a:bodyPr/>
          <a:lstStyle/>
          <a:p>
            <a:pPr eaLnBrk="1" hangingPunct="1">
              <a:lnSpc>
                <a:spcPct val="90000"/>
              </a:lnSpc>
              <a:buClr>
                <a:schemeClr val="tx1"/>
              </a:buClr>
              <a:defRPr/>
            </a:pPr>
            <a:endParaRPr lang="en-US" sz="2800" dirty="0" smtClean="0"/>
          </a:p>
          <a:p>
            <a:pPr marL="0" indent="0" eaLnBrk="1" hangingPunct="1">
              <a:lnSpc>
                <a:spcPct val="90000"/>
              </a:lnSpc>
              <a:buClr>
                <a:schemeClr val="tx1"/>
              </a:buClr>
              <a:buFontTx/>
              <a:buNone/>
              <a:defRPr/>
            </a:pPr>
            <a:r>
              <a:rPr lang="en-US" sz="2800" u="sng" dirty="0" smtClean="0"/>
              <a:t>How the person FEELs (well-being)</a:t>
            </a:r>
          </a:p>
          <a:p>
            <a:pPr lvl="1" eaLnBrk="1" hangingPunct="1">
              <a:lnSpc>
                <a:spcPct val="90000"/>
              </a:lnSpc>
              <a:buClr>
                <a:schemeClr val="tx1"/>
              </a:buClr>
              <a:buFontTx/>
              <a:buChar char="•"/>
              <a:defRPr/>
            </a:pPr>
            <a:r>
              <a:rPr lang="en-US" sz="2400" dirty="0" smtClean="0"/>
              <a:t>Emotional well-being</a:t>
            </a:r>
          </a:p>
          <a:p>
            <a:pPr lvl="1" eaLnBrk="1" hangingPunct="1">
              <a:lnSpc>
                <a:spcPct val="90000"/>
              </a:lnSpc>
              <a:buClr>
                <a:schemeClr val="tx1"/>
              </a:buClr>
              <a:buFontTx/>
              <a:buChar char="•"/>
              <a:defRPr/>
            </a:pPr>
            <a:r>
              <a:rPr lang="en-US" sz="2400" dirty="0" smtClean="0"/>
              <a:t>Pain</a:t>
            </a:r>
          </a:p>
          <a:p>
            <a:pPr lvl="1" eaLnBrk="1" hangingPunct="1">
              <a:lnSpc>
                <a:spcPct val="90000"/>
              </a:lnSpc>
              <a:buClr>
                <a:schemeClr val="tx1"/>
              </a:buClr>
              <a:buFontTx/>
              <a:buChar char="•"/>
              <a:defRPr/>
            </a:pPr>
            <a:r>
              <a:rPr lang="en-US" sz="2400" dirty="0" smtClean="0"/>
              <a:t>Energy</a:t>
            </a:r>
          </a:p>
          <a:p>
            <a:pPr lvl="1" eaLnBrk="1" hangingPunct="1">
              <a:lnSpc>
                <a:spcPct val="90000"/>
              </a:lnSpc>
              <a:buClr>
                <a:schemeClr val="tx1"/>
              </a:buClr>
              <a:buFontTx/>
              <a:buChar char="•"/>
              <a:defRPr/>
            </a:pPr>
            <a:endParaRPr lang="en-US" sz="2400" dirty="0" smtClean="0"/>
          </a:p>
          <a:p>
            <a:pPr marL="0" indent="0" eaLnBrk="1" hangingPunct="1">
              <a:lnSpc>
                <a:spcPct val="90000"/>
              </a:lnSpc>
              <a:buClr>
                <a:schemeClr val="tx1"/>
              </a:buClr>
              <a:buFontTx/>
              <a:buNone/>
              <a:defRPr/>
            </a:pPr>
            <a:r>
              <a:rPr lang="en-US" sz="2800" u="sng" dirty="0" smtClean="0"/>
              <a:t>What the person can DO (functioning)</a:t>
            </a:r>
          </a:p>
          <a:p>
            <a:pPr lvl="1" eaLnBrk="1" hangingPunct="1">
              <a:lnSpc>
                <a:spcPct val="90000"/>
              </a:lnSpc>
              <a:buClr>
                <a:schemeClr val="tx1"/>
              </a:buClr>
              <a:buFontTx/>
              <a:buChar char="•"/>
              <a:defRPr/>
            </a:pPr>
            <a:r>
              <a:rPr lang="en-US" sz="2400" dirty="0" smtClean="0"/>
              <a:t>Self-care </a:t>
            </a:r>
          </a:p>
          <a:p>
            <a:pPr lvl="1" eaLnBrk="1" hangingPunct="1">
              <a:lnSpc>
                <a:spcPct val="90000"/>
              </a:lnSpc>
              <a:buClr>
                <a:schemeClr val="tx1"/>
              </a:buClr>
              <a:buFontTx/>
              <a:buChar char="•"/>
              <a:defRPr/>
            </a:pPr>
            <a:r>
              <a:rPr lang="en-US" sz="2400" dirty="0" smtClean="0"/>
              <a:t>Role </a:t>
            </a:r>
          </a:p>
          <a:p>
            <a:pPr lvl="1" eaLnBrk="1" hangingPunct="1">
              <a:lnSpc>
                <a:spcPct val="90000"/>
              </a:lnSpc>
              <a:buClr>
                <a:schemeClr val="tx1"/>
              </a:buClr>
              <a:buFontTx/>
              <a:buChar char="•"/>
              <a:defRPr/>
            </a:pPr>
            <a:r>
              <a:rPr lang="en-US" sz="2400" dirty="0" smtClean="0"/>
              <a:t>Social </a:t>
            </a:r>
          </a:p>
          <a:p>
            <a:pPr lvl="1" eaLnBrk="1" hangingPunct="1">
              <a:lnSpc>
                <a:spcPct val="90000"/>
              </a:lnSpc>
              <a:buClr>
                <a:schemeClr val="tx1"/>
              </a:buClr>
              <a:buFontTx/>
              <a:buChar char="•"/>
              <a:defRPr/>
            </a:pPr>
            <a:endParaRPr lang="en-US" sz="2400" dirty="0" smtClean="0"/>
          </a:p>
        </p:txBody>
      </p:sp>
      <p:pic>
        <p:nvPicPr>
          <p:cNvPr id="10245" name="Picture 2"/>
          <p:cNvPicPr>
            <a:picLocks noChangeAspect="1"/>
          </p:cNvPicPr>
          <p:nvPr/>
        </p:nvPicPr>
        <p:blipFill>
          <a:blip r:embed="rId3" cstate="print"/>
          <a:srcRect/>
          <a:stretch>
            <a:fillRect/>
          </a:stretch>
        </p:blipFill>
        <p:spPr bwMode="auto">
          <a:xfrm>
            <a:off x="6858000" y="2438400"/>
            <a:ext cx="2286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629400" y="6245225"/>
            <a:ext cx="2400300" cy="476250"/>
          </a:xfrm>
        </p:spPr>
        <p:txBody>
          <a:bodyPr/>
          <a:lstStyle/>
          <a:p>
            <a:pPr>
              <a:defRPr/>
            </a:pPr>
            <a:fld id="{D614235E-92C2-4C48-88AC-73CE87950407}" type="slidenum">
              <a:rPr lang="en-US"/>
              <a:pPr>
                <a:defRPr/>
              </a:pPr>
              <a:t>80</a:t>
            </a:fld>
            <a:endParaRPr lang="en-US" dirty="0"/>
          </a:p>
        </p:txBody>
      </p:sp>
      <p:sp>
        <p:nvSpPr>
          <p:cNvPr id="83971" name="Title 1"/>
          <p:cNvSpPr>
            <a:spLocks noGrp="1"/>
          </p:cNvSpPr>
          <p:nvPr>
            <p:ph type="title"/>
          </p:nvPr>
        </p:nvSpPr>
        <p:spPr>
          <a:xfrm>
            <a:off x="0" y="274638"/>
            <a:ext cx="9258300" cy="1143000"/>
          </a:xfrm>
        </p:spPr>
        <p:txBody>
          <a:bodyPr/>
          <a:lstStyle/>
          <a:p>
            <a:r>
              <a:rPr lang="en-US" altLang="en-US" sz="4000" b="1" dirty="0" smtClean="0">
                <a:latin typeface="Comic Sans MS" pitchFamily="66" charset="0"/>
              </a:rPr>
              <a:t>Sample (n = 126,366) </a:t>
            </a:r>
          </a:p>
        </p:txBody>
      </p:sp>
      <p:sp>
        <p:nvSpPr>
          <p:cNvPr id="83972" name="Content Placeholder 2"/>
          <p:cNvSpPr>
            <a:spLocks noGrp="1"/>
          </p:cNvSpPr>
          <p:nvPr>
            <p:ph idx="1"/>
          </p:nvPr>
        </p:nvSpPr>
        <p:spPr>
          <a:xfrm>
            <a:off x="514350" y="1600200"/>
            <a:ext cx="8020050" cy="3962400"/>
          </a:xfrm>
        </p:spPr>
        <p:txBody>
          <a:bodyPr/>
          <a:lstStyle/>
          <a:p>
            <a:r>
              <a:rPr lang="en-US" altLang="en-US" dirty="0" smtClean="0"/>
              <a:t>55% female</a:t>
            </a:r>
          </a:p>
          <a:p>
            <a:r>
              <a:rPr lang="en-US" altLang="en-US" dirty="0" smtClean="0"/>
              <a:t>79% non-Hispanic white, 7% Hispanic, 5% Black, 5% Asian</a:t>
            </a:r>
          </a:p>
          <a:p>
            <a:r>
              <a:rPr lang="en-US" altLang="en-US" dirty="0" smtClean="0"/>
              <a:t>60% married</a:t>
            </a:r>
          </a:p>
          <a:p>
            <a:r>
              <a:rPr lang="en-US" altLang="en-US" dirty="0" smtClean="0"/>
              <a:t>58% high school graduate or less</a:t>
            </a:r>
          </a:p>
          <a:p>
            <a:r>
              <a:rPr lang="en-US" altLang="en-US" dirty="0" smtClean="0"/>
              <a:t>51% &lt; $30,000 income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4300" y="274638"/>
            <a:ext cx="9258300" cy="1143000"/>
          </a:xfrm>
        </p:spPr>
        <p:txBody>
          <a:bodyPr/>
          <a:lstStyle/>
          <a:p>
            <a:r>
              <a:rPr lang="en-US" altLang="en-US" sz="3200" b="1" dirty="0" smtClean="0">
                <a:latin typeface="Comic Sans MS" pitchFamily="66" charset="0"/>
              </a:rPr>
              <a:t>Dependent Variable = SF-6D</a:t>
            </a:r>
          </a:p>
        </p:txBody>
      </p:sp>
      <p:sp>
        <p:nvSpPr>
          <p:cNvPr id="84995" name="Rectangle 3"/>
          <p:cNvSpPr>
            <a:spLocks noGrp="1" noChangeArrowheads="1"/>
          </p:cNvSpPr>
          <p:nvPr>
            <p:ph type="body" idx="1"/>
          </p:nvPr>
        </p:nvSpPr>
        <p:spPr>
          <a:xfrm>
            <a:off x="514350" y="1600200"/>
            <a:ext cx="8096250" cy="4525963"/>
          </a:xfrm>
        </p:spPr>
        <p:txBody>
          <a:bodyPr/>
          <a:lstStyle/>
          <a:p>
            <a:pPr marL="0" indent="0">
              <a:lnSpc>
                <a:spcPct val="90000"/>
              </a:lnSpc>
            </a:pPr>
            <a:r>
              <a:rPr lang="en-US" altLang="en-US" sz="2100" dirty="0" smtClean="0">
                <a:latin typeface="Comic Sans MS" pitchFamily="66" charset="0"/>
              </a:rPr>
              <a:t> SF-36 health survey, version 1</a:t>
            </a:r>
          </a:p>
          <a:p>
            <a:pPr marL="0" indent="0">
              <a:lnSpc>
                <a:spcPct val="90000"/>
              </a:lnSpc>
            </a:pPr>
            <a:endParaRPr lang="en-US" altLang="en-US" sz="2100" dirty="0" smtClean="0">
              <a:latin typeface="Comic Sans MS" pitchFamily="66" charset="0"/>
            </a:endParaRPr>
          </a:p>
          <a:p>
            <a:pPr marL="0" indent="0">
              <a:lnSpc>
                <a:spcPct val="90000"/>
              </a:lnSpc>
            </a:pPr>
            <a:r>
              <a:rPr lang="en-US" altLang="en-US" sz="2100" dirty="0" smtClean="0">
                <a:latin typeface="Comic Sans MS" pitchFamily="66" charset="0"/>
              </a:rPr>
              <a:t> 11 of 36 questions representing 6 of 8 domains</a:t>
            </a:r>
          </a:p>
          <a:p>
            <a:pPr marL="400050" lvl="1" indent="0">
              <a:lnSpc>
                <a:spcPct val="90000"/>
              </a:lnSpc>
            </a:pPr>
            <a:r>
              <a:rPr lang="en-US" altLang="en-US" sz="1700" dirty="0" smtClean="0">
                <a:latin typeface="Comic Sans MS" pitchFamily="66" charset="0"/>
              </a:rPr>
              <a:t>Physical functioning</a:t>
            </a:r>
          </a:p>
          <a:p>
            <a:pPr marL="400050" lvl="1" indent="0">
              <a:lnSpc>
                <a:spcPct val="90000"/>
              </a:lnSpc>
            </a:pPr>
            <a:r>
              <a:rPr lang="en-US" altLang="en-US" sz="1700" dirty="0" smtClean="0">
                <a:latin typeface="Comic Sans MS" pitchFamily="66" charset="0"/>
              </a:rPr>
              <a:t>Role limitations</a:t>
            </a:r>
          </a:p>
          <a:p>
            <a:pPr marL="400050" lvl="1" indent="0">
              <a:lnSpc>
                <a:spcPct val="90000"/>
              </a:lnSpc>
            </a:pPr>
            <a:r>
              <a:rPr lang="en-US" altLang="en-US" sz="1700" dirty="0" smtClean="0">
                <a:latin typeface="Comic Sans MS" pitchFamily="66" charset="0"/>
              </a:rPr>
              <a:t>Social function</a:t>
            </a:r>
          </a:p>
          <a:p>
            <a:pPr marL="400050" lvl="1" indent="0">
              <a:lnSpc>
                <a:spcPct val="90000"/>
              </a:lnSpc>
            </a:pPr>
            <a:r>
              <a:rPr lang="en-US" altLang="en-US" sz="1700" dirty="0" smtClean="0">
                <a:latin typeface="Comic Sans MS" pitchFamily="66" charset="0"/>
              </a:rPr>
              <a:t>Pain</a:t>
            </a:r>
          </a:p>
          <a:p>
            <a:pPr marL="400050" lvl="1" indent="0">
              <a:lnSpc>
                <a:spcPct val="90000"/>
              </a:lnSpc>
            </a:pPr>
            <a:r>
              <a:rPr lang="en-US" altLang="en-US" sz="1700" dirty="0" smtClean="0">
                <a:latin typeface="Comic Sans MS" pitchFamily="66" charset="0"/>
              </a:rPr>
              <a:t>Emotional well-being</a:t>
            </a:r>
          </a:p>
          <a:p>
            <a:pPr marL="400050" lvl="1" indent="0">
              <a:lnSpc>
                <a:spcPct val="90000"/>
              </a:lnSpc>
            </a:pPr>
            <a:r>
              <a:rPr lang="en-US" altLang="en-US" sz="1700" dirty="0" smtClean="0">
                <a:latin typeface="Comic Sans MS" pitchFamily="66" charset="0"/>
              </a:rPr>
              <a:t>Energy/fatigue</a:t>
            </a:r>
          </a:p>
          <a:p>
            <a:pPr marL="0" indent="0">
              <a:lnSpc>
                <a:spcPct val="90000"/>
              </a:lnSpc>
            </a:pPr>
            <a:endParaRPr lang="en-US" altLang="en-US" sz="2100" dirty="0" smtClean="0">
              <a:latin typeface="Comic Sans MS" pitchFamily="66" charset="0"/>
            </a:endParaRPr>
          </a:p>
          <a:p>
            <a:pPr marL="0" indent="0">
              <a:lnSpc>
                <a:spcPct val="90000"/>
              </a:lnSpc>
            </a:pPr>
            <a:r>
              <a:rPr lang="en-US" altLang="en-US" sz="2100" dirty="0" smtClean="0">
                <a:latin typeface="Comic Sans MS" pitchFamily="66" charset="0"/>
              </a:rPr>
              <a:t>Standard gamble elicitation of preferences from a population sample in the UK.</a:t>
            </a:r>
          </a:p>
          <a:p>
            <a:pPr marL="0" indent="0">
              <a:lnSpc>
                <a:spcPct val="90000"/>
              </a:lnSpc>
            </a:pPr>
            <a:endParaRPr lang="en-US" altLang="en-US" sz="2100" dirty="0" smtClean="0">
              <a:latin typeface="Comic Sans MS" pitchFamily="66" charset="0"/>
            </a:endParaRPr>
          </a:p>
          <a:p>
            <a:pPr marL="0" indent="0">
              <a:lnSpc>
                <a:spcPct val="90000"/>
              </a:lnSpc>
            </a:pPr>
            <a:r>
              <a:rPr lang="en-US" altLang="en-US" sz="2100" dirty="0" smtClean="0">
                <a:latin typeface="Comic Sans MS" pitchFamily="66" charset="0"/>
              </a:rPr>
              <a:t> Scores for those alive range from 0.30 to 1.00 (dead = 0.00).</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274638"/>
            <a:ext cx="9258300" cy="1143000"/>
          </a:xfrm>
        </p:spPr>
        <p:txBody>
          <a:bodyPr/>
          <a:lstStyle/>
          <a:p>
            <a:r>
              <a:rPr lang="en-US" altLang="en-US" sz="3200" b="1" dirty="0" smtClean="0">
                <a:latin typeface="Comic Sans MS" pitchFamily="66" charset="0"/>
              </a:rPr>
              <a:t>10 Cancer Conditions (n = 22,740; 18%)</a:t>
            </a:r>
          </a:p>
        </p:txBody>
      </p:sp>
      <p:sp>
        <p:nvSpPr>
          <p:cNvPr id="12291" name="Rectangle 3"/>
          <p:cNvSpPr>
            <a:spLocks noGrp="1" noChangeArrowheads="1"/>
          </p:cNvSpPr>
          <p:nvPr>
            <p:ph type="body" idx="1"/>
          </p:nvPr>
        </p:nvSpPr>
        <p:spPr/>
        <p:txBody>
          <a:bodyPr>
            <a:normAutofit lnSpcReduction="10000"/>
          </a:bodyPr>
          <a:lstStyle/>
          <a:p>
            <a:pPr marL="0" indent="0">
              <a:lnSpc>
                <a:spcPct val="90000"/>
              </a:lnSpc>
              <a:defRPr/>
            </a:pPr>
            <a:r>
              <a:rPr lang="en-US" sz="2100" dirty="0" smtClean="0">
                <a:latin typeface="Comic Sans MS" pitchFamily="66" charset="0"/>
              </a:rPr>
              <a:t> Prostate </a:t>
            </a:r>
            <a:r>
              <a:rPr lang="en-US" sz="2100" dirty="0">
                <a:latin typeface="Comic Sans MS" pitchFamily="66" charset="0"/>
              </a:rPr>
              <a:t>cancer </a:t>
            </a:r>
            <a:r>
              <a:rPr lang="en-US" sz="2100" dirty="0" smtClean="0">
                <a:latin typeface="Comic Sans MS" pitchFamily="66" charset="0"/>
              </a:rPr>
              <a:t>                   (</a:t>
            </a:r>
            <a:r>
              <a:rPr lang="en-US" sz="2100" dirty="0">
                <a:latin typeface="Comic Sans MS" pitchFamily="66" charset="0"/>
              </a:rPr>
              <a:t>n = </a:t>
            </a:r>
            <a:r>
              <a:rPr lang="en-US" sz="2100" dirty="0" smtClean="0">
                <a:latin typeface="Comic Sans MS" pitchFamily="66" charset="0"/>
              </a:rPr>
              <a:t>5,593;  4%)</a:t>
            </a:r>
          </a:p>
          <a:p>
            <a:pPr marL="0" indent="0">
              <a:lnSpc>
                <a:spcPct val="90000"/>
              </a:lnSpc>
              <a:defRPr/>
            </a:pPr>
            <a:r>
              <a:rPr lang="en-US" sz="2100" dirty="0" smtClean="0">
                <a:latin typeface="Comic Sans MS" pitchFamily="66" charset="0"/>
              </a:rPr>
              <a:t> Female </a:t>
            </a:r>
            <a:r>
              <a:rPr lang="en-US" sz="2100" dirty="0">
                <a:latin typeface="Comic Sans MS" pitchFamily="66" charset="0"/>
              </a:rPr>
              <a:t>breast Cancer </a:t>
            </a:r>
            <a:r>
              <a:rPr lang="en-US" sz="2100" dirty="0" smtClean="0">
                <a:latin typeface="Comic Sans MS" pitchFamily="66" charset="0"/>
              </a:rPr>
              <a:t>          (</a:t>
            </a:r>
            <a:r>
              <a:rPr lang="en-US" sz="2100" dirty="0">
                <a:latin typeface="Comic Sans MS" pitchFamily="66" charset="0"/>
              </a:rPr>
              <a:t>n = </a:t>
            </a:r>
            <a:r>
              <a:rPr lang="en-US" sz="2100" dirty="0" smtClean="0">
                <a:latin typeface="Comic Sans MS" pitchFamily="66" charset="0"/>
              </a:rPr>
              <a:t>4,311;   3%)</a:t>
            </a:r>
          </a:p>
          <a:p>
            <a:pPr marL="0" indent="0">
              <a:lnSpc>
                <a:spcPct val="90000"/>
              </a:lnSpc>
              <a:defRPr/>
            </a:pPr>
            <a:r>
              <a:rPr lang="en-US" sz="2100" dirty="0" smtClean="0">
                <a:latin typeface="Comic Sans MS" pitchFamily="66" charset="0"/>
              </a:rPr>
              <a:t> Colorectal </a:t>
            </a:r>
            <a:r>
              <a:rPr lang="en-US" sz="2100" dirty="0">
                <a:latin typeface="Comic Sans MS" pitchFamily="66" charset="0"/>
              </a:rPr>
              <a:t>cancer </a:t>
            </a:r>
            <a:r>
              <a:rPr lang="en-US" sz="2100" dirty="0" smtClean="0">
                <a:latin typeface="Comic Sans MS" pitchFamily="66" charset="0"/>
              </a:rPr>
              <a:t>                 (</a:t>
            </a:r>
            <a:r>
              <a:rPr lang="en-US" sz="2100" dirty="0">
                <a:latin typeface="Comic Sans MS" pitchFamily="66" charset="0"/>
              </a:rPr>
              <a:t>n = </a:t>
            </a:r>
            <a:r>
              <a:rPr lang="en-US" sz="2100" dirty="0" smtClean="0">
                <a:latin typeface="Comic Sans MS" pitchFamily="66" charset="0"/>
              </a:rPr>
              <a:t>3,012;  2%)</a:t>
            </a:r>
            <a:endParaRPr lang="en-US" sz="2100" dirty="0">
              <a:latin typeface="Comic Sans MS" pitchFamily="66" charset="0"/>
            </a:endParaRPr>
          </a:p>
          <a:p>
            <a:pPr marL="0" indent="0">
              <a:lnSpc>
                <a:spcPct val="90000"/>
              </a:lnSpc>
              <a:defRPr/>
            </a:pPr>
            <a:r>
              <a:rPr lang="en-US" sz="2100" dirty="0" smtClean="0">
                <a:latin typeface="Comic Sans MS" pitchFamily="66" charset="0"/>
              </a:rPr>
              <a:t> </a:t>
            </a:r>
            <a:r>
              <a:rPr lang="en-US" sz="2100" dirty="0">
                <a:latin typeface="Comic Sans MS" pitchFamily="66" charset="0"/>
              </a:rPr>
              <a:t>Non-small cell lung cancer </a:t>
            </a:r>
            <a:r>
              <a:rPr lang="en-US" sz="2100" dirty="0" smtClean="0">
                <a:latin typeface="Comic Sans MS" pitchFamily="66" charset="0"/>
              </a:rPr>
              <a:t>    (</a:t>
            </a:r>
            <a:r>
              <a:rPr lang="en-US" sz="2100" dirty="0">
                <a:latin typeface="Comic Sans MS" pitchFamily="66" charset="0"/>
              </a:rPr>
              <a:t>n = </a:t>
            </a:r>
            <a:r>
              <a:rPr lang="en-US" sz="2100" dirty="0" smtClean="0">
                <a:latin typeface="Comic Sans MS" pitchFamily="66" charset="0"/>
              </a:rPr>
              <a:t>1,792;  1%)</a:t>
            </a:r>
            <a:endParaRPr lang="en-US" sz="2100" dirty="0">
              <a:latin typeface="Comic Sans MS" pitchFamily="66" charset="0"/>
            </a:endParaRPr>
          </a:p>
          <a:p>
            <a:pPr marL="0" indent="0">
              <a:lnSpc>
                <a:spcPct val="90000"/>
              </a:lnSpc>
              <a:buFontTx/>
              <a:buNone/>
              <a:defRPr/>
            </a:pPr>
            <a:r>
              <a:rPr lang="en-US" sz="2100" dirty="0" smtClean="0">
                <a:latin typeface="Comic Sans MS" pitchFamily="66" charset="0"/>
              </a:rPr>
              <a:t> </a:t>
            </a:r>
          </a:p>
          <a:p>
            <a:pPr marL="0" indent="0">
              <a:lnSpc>
                <a:spcPct val="90000"/>
              </a:lnSpc>
              <a:defRPr/>
            </a:pPr>
            <a:r>
              <a:rPr lang="en-US" sz="2100" dirty="0" smtClean="0">
                <a:latin typeface="Comic Sans MS" pitchFamily="66" charset="0"/>
              </a:rPr>
              <a:t> Bladder </a:t>
            </a:r>
            <a:r>
              <a:rPr lang="en-US" sz="2100" dirty="0">
                <a:latin typeface="Comic Sans MS" pitchFamily="66" charset="0"/>
              </a:rPr>
              <a:t>cancer                      (n = </a:t>
            </a:r>
            <a:r>
              <a:rPr lang="en-US" sz="2100" dirty="0" smtClean="0">
                <a:latin typeface="Comic Sans MS" pitchFamily="66" charset="0"/>
              </a:rPr>
              <a:t>1,299;  1%)</a:t>
            </a:r>
            <a:endParaRPr lang="en-US" sz="2100" dirty="0">
              <a:latin typeface="Comic Sans MS" pitchFamily="66" charset="0"/>
            </a:endParaRPr>
          </a:p>
          <a:p>
            <a:pPr marL="0" indent="0">
              <a:lnSpc>
                <a:spcPct val="90000"/>
              </a:lnSpc>
              <a:defRPr/>
            </a:pPr>
            <a:r>
              <a:rPr lang="en-US" sz="2100" dirty="0" smtClean="0">
                <a:latin typeface="Comic Sans MS" pitchFamily="66" charset="0"/>
              </a:rPr>
              <a:t> Melanoma                              (n = 1,135;   1%)</a:t>
            </a:r>
          </a:p>
          <a:p>
            <a:pPr marL="0" indent="0">
              <a:lnSpc>
                <a:spcPct val="90000"/>
              </a:lnSpc>
              <a:defRPr/>
            </a:pPr>
            <a:r>
              <a:rPr lang="en-US" sz="2100" dirty="0" smtClean="0">
                <a:latin typeface="Comic Sans MS" pitchFamily="66" charset="0"/>
              </a:rPr>
              <a:t> Endometrial cancer               (n =  902;    1%)</a:t>
            </a:r>
          </a:p>
          <a:p>
            <a:pPr marL="0" indent="0">
              <a:lnSpc>
                <a:spcPct val="90000"/>
              </a:lnSpc>
              <a:defRPr/>
            </a:pPr>
            <a:r>
              <a:rPr lang="en-US" sz="2100" dirty="0" smtClean="0">
                <a:latin typeface="Comic Sans MS" pitchFamily="66" charset="0"/>
              </a:rPr>
              <a:t> Non-Hodgkin’s lymphoma       </a:t>
            </a:r>
            <a:r>
              <a:rPr lang="en-US" sz="2100" dirty="0">
                <a:latin typeface="Comic Sans MS" pitchFamily="66" charset="0"/>
              </a:rPr>
              <a:t>(n = </a:t>
            </a:r>
            <a:r>
              <a:rPr lang="en-US" sz="2100" dirty="0" smtClean="0">
                <a:latin typeface="Comic Sans MS" pitchFamily="66" charset="0"/>
              </a:rPr>
              <a:t> 668;    1%)</a:t>
            </a:r>
            <a:endParaRPr lang="en-US" sz="2100" dirty="0">
              <a:latin typeface="Comic Sans MS" pitchFamily="66" charset="0"/>
            </a:endParaRPr>
          </a:p>
          <a:p>
            <a:pPr marL="0" indent="0">
              <a:lnSpc>
                <a:spcPct val="90000"/>
              </a:lnSpc>
              <a:defRPr/>
            </a:pPr>
            <a:r>
              <a:rPr lang="en-US" sz="2100" dirty="0" smtClean="0">
                <a:latin typeface="Comic Sans MS" pitchFamily="66" charset="0"/>
              </a:rPr>
              <a:t> Kidney cancer                        (n = 488; 0.4%)</a:t>
            </a:r>
          </a:p>
          <a:p>
            <a:pPr marL="0" indent="0">
              <a:lnSpc>
                <a:spcPct val="90000"/>
              </a:lnSpc>
              <a:defRPr/>
            </a:pPr>
            <a:endParaRPr lang="en-US" sz="2100" dirty="0" smtClean="0">
              <a:latin typeface="Comic Sans MS" pitchFamily="66" charset="0"/>
            </a:endParaRPr>
          </a:p>
          <a:p>
            <a:pPr marL="0" indent="0">
              <a:lnSpc>
                <a:spcPct val="90000"/>
              </a:lnSpc>
              <a:defRPr/>
            </a:pPr>
            <a:r>
              <a:rPr lang="en-US" sz="2100" dirty="0" smtClean="0">
                <a:latin typeface="Comic Sans MS" pitchFamily="66" charset="0"/>
              </a:rPr>
              <a:t> Other cancer                         (n = 3,540; 3%)</a:t>
            </a:r>
          </a:p>
          <a:p>
            <a:pPr marL="0" indent="0">
              <a:lnSpc>
                <a:spcPct val="90000"/>
              </a:lnSpc>
              <a:defRPr/>
            </a:pPr>
            <a:endParaRPr lang="en-US" sz="2100" dirty="0">
              <a:latin typeface="Comic Sans MS" pitchFamily="66" charset="0"/>
            </a:endParaRPr>
          </a:p>
          <a:p>
            <a:pPr marL="0" indent="0">
              <a:lnSpc>
                <a:spcPct val="90000"/>
              </a:lnSpc>
              <a:buFontTx/>
              <a:buNone/>
              <a:defRPr/>
            </a:pPr>
            <a:r>
              <a:rPr lang="en-US" sz="2100" dirty="0" smtClean="0">
                <a:latin typeface="Comic Sans MS" pitchFamily="66" charset="0"/>
              </a:rPr>
              <a:t>Note: Those with more than one cancer diagnosis are excluded.</a:t>
            </a:r>
          </a:p>
        </p:txBody>
      </p:sp>
      <p:sp>
        <p:nvSpPr>
          <p:cNvPr id="4" name="Slide Number Placeholder 3"/>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296400" cy="1143000"/>
          </a:xfrm>
        </p:spPr>
        <p:txBody>
          <a:bodyPr>
            <a:noAutofit/>
          </a:bodyPr>
          <a:lstStyle/>
          <a:p>
            <a:pPr>
              <a:defRPr/>
            </a:pPr>
            <a:r>
              <a:rPr lang="en-US" sz="3600" b="1" dirty="0" smtClean="0">
                <a:latin typeface="Comic Sans MS" pitchFamily="66" charset="0"/>
              </a:rPr>
              <a:t>Historic Stage of Disease </a:t>
            </a:r>
            <a:br>
              <a:rPr lang="en-US" sz="3600" b="1" dirty="0" smtClean="0">
                <a:latin typeface="Comic Sans MS" pitchFamily="66" charset="0"/>
              </a:rPr>
            </a:br>
            <a:r>
              <a:rPr lang="en-US" sz="3600" b="1" dirty="0" smtClean="0">
                <a:latin typeface="Comic Sans MS" pitchFamily="66" charset="0"/>
              </a:rPr>
              <a:t>(time of diagnosis)</a:t>
            </a:r>
            <a:endParaRPr lang="en-US" sz="3600" b="1" dirty="0">
              <a:latin typeface="Comic Sans MS" pitchFamily="66" charset="0"/>
            </a:endParaRPr>
          </a:p>
        </p:txBody>
      </p:sp>
      <p:sp>
        <p:nvSpPr>
          <p:cNvPr id="87043" name="Content Placeholder 2"/>
          <p:cNvSpPr>
            <a:spLocks noGrp="1"/>
          </p:cNvSpPr>
          <p:nvPr>
            <p:ph idx="1"/>
          </p:nvPr>
        </p:nvSpPr>
        <p:spPr>
          <a:xfrm>
            <a:off x="514350" y="1600200"/>
            <a:ext cx="8096250" cy="4525963"/>
          </a:xfrm>
        </p:spPr>
        <p:txBody>
          <a:bodyPr/>
          <a:lstStyle/>
          <a:p>
            <a:r>
              <a:rPr lang="en-US" altLang="en-US" dirty="0" smtClean="0"/>
              <a:t>Localized</a:t>
            </a:r>
          </a:p>
          <a:p>
            <a:pPr lvl="1"/>
            <a:r>
              <a:rPr lang="en-US" altLang="en-US" dirty="0" smtClean="0"/>
              <a:t>2045 breast, 2652 prostate, 1481 colorectal, 466 lung</a:t>
            </a:r>
          </a:p>
          <a:p>
            <a:r>
              <a:rPr lang="en-US" altLang="en-US" dirty="0" smtClean="0"/>
              <a:t>Distant (metastatic)</a:t>
            </a:r>
          </a:p>
          <a:p>
            <a:pPr lvl="1"/>
            <a:r>
              <a:rPr lang="en-US" altLang="en-US" dirty="0" smtClean="0"/>
              <a:t>26 breast, 61 prostate, 48 colorectal, 47 lung</a:t>
            </a:r>
          </a:p>
          <a:p>
            <a:r>
              <a:rPr lang="en-US" altLang="en-US" dirty="0" err="1" smtClean="0"/>
              <a:t>Unstaged</a:t>
            </a:r>
            <a:endParaRPr lang="en-US" altLang="en-US" dirty="0" smtClean="0"/>
          </a:p>
          <a:p>
            <a:pPr lvl="1"/>
            <a:r>
              <a:rPr lang="en-US" altLang="en-US" dirty="0" smtClean="0"/>
              <a:t>347 breast, 633 prostate, 203 colorectal, 65 lung</a:t>
            </a:r>
          </a:p>
        </p:txBody>
      </p:sp>
      <p:sp>
        <p:nvSpPr>
          <p:cNvPr id="4" name="Slide Number Placeholder 3"/>
          <p:cNvSpPr>
            <a:spLocks noGrp="1"/>
          </p:cNvSpPr>
          <p:nvPr>
            <p:ph type="sldNum" sz="quarter" idx="12"/>
          </p:nvPr>
        </p:nvSpPr>
        <p:spPr>
          <a:xfrm>
            <a:off x="6553200" y="6245225"/>
            <a:ext cx="2400300" cy="476250"/>
          </a:xfrm>
        </p:spPr>
        <p:txBody>
          <a:bodyPr/>
          <a:lstStyle/>
          <a:p>
            <a:pPr>
              <a:defRPr/>
            </a:pPr>
            <a:fld id="{0C5144EA-161E-419D-B606-46724030BA3B}" type="slidenum">
              <a:rPr lang="en-US" smtClean="0"/>
              <a:pPr>
                <a:defRPr/>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152400"/>
            <a:ext cx="7772400" cy="1066800"/>
          </a:xfrm>
        </p:spPr>
        <p:txBody>
          <a:bodyPr/>
          <a:lstStyle/>
          <a:p>
            <a:r>
              <a:rPr lang="en-US" altLang="en-US" sz="3200" b="1" dirty="0" smtClean="0">
                <a:latin typeface="Comic Sans MS" pitchFamily="66" charset="0"/>
              </a:rPr>
              <a:t>13 Non-cancer Conditions</a:t>
            </a:r>
            <a:br>
              <a:rPr lang="en-US" altLang="en-US" sz="3200" b="1" dirty="0" smtClean="0">
                <a:latin typeface="Comic Sans MS" pitchFamily="66" charset="0"/>
              </a:rPr>
            </a:br>
            <a:r>
              <a:rPr lang="en-US" altLang="en-US" sz="3200" b="1" dirty="0" smtClean="0">
                <a:latin typeface="Comic Sans MS" pitchFamily="66" charset="0"/>
              </a:rPr>
              <a:t>(mean number = 2.44)</a:t>
            </a:r>
          </a:p>
        </p:txBody>
      </p:sp>
      <p:sp>
        <p:nvSpPr>
          <p:cNvPr id="12291" name="Rectangle 3"/>
          <p:cNvSpPr>
            <a:spLocks noGrp="1" noChangeArrowheads="1"/>
          </p:cNvSpPr>
          <p:nvPr>
            <p:ph type="body" idx="1"/>
          </p:nvPr>
        </p:nvSpPr>
        <p:spPr>
          <a:xfrm>
            <a:off x="685800" y="1371600"/>
            <a:ext cx="7772400" cy="4724400"/>
          </a:xfrm>
        </p:spPr>
        <p:txBody>
          <a:bodyPr>
            <a:normAutofit fontScale="92500"/>
          </a:bodyPr>
          <a:lstStyle/>
          <a:p>
            <a:pPr marL="0" indent="0">
              <a:lnSpc>
                <a:spcPct val="90000"/>
              </a:lnSpc>
              <a:defRPr/>
            </a:pPr>
            <a:r>
              <a:rPr lang="en-US" sz="2100" dirty="0" smtClean="0">
                <a:latin typeface="Comic Sans MS" pitchFamily="66" charset="0"/>
              </a:rPr>
              <a:t> Hypertension                                            n = 66,968   (53%)</a:t>
            </a:r>
          </a:p>
          <a:p>
            <a:pPr marL="0" indent="0">
              <a:lnSpc>
                <a:spcPct val="90000"/>
              </a:lnSpc>
              <a:defRPr/>
            </a:pPr>
            <a:r>
              <a:rPr lang="en-US" sz="2100" dirty="0" smtClean="0">
                <a:latin typeface="Comic Sans MS" pitchFamily="66" charset="0"/>
              </a:rPr>
              <a:t> Arthritis </a:t>
            </a:r>
            <a:r>
              <a:rPr lang="en-US" sz="2100" dirty="0">
                <a:latin typeface="Comic Sans MS" pitchFamily="66" charset="0"/>
              </a:rPr>
              <a:t>of the hip </a:t>
            </a:r>
            <a:r>
              <a:rPr lang="en-US" sz="2100" dirty="0" smtClean="0">
                <a:latin typeface="Comic Sans MS" pitchFamily="66" charset="0"/>
              </a:rPr>
              <a:t>                                 n </a:t>
            </a:r>
            <a:r>
              <a:rPr lang="en-US" sz="2100" dirty="0">
                <a:latin typeface="Comic Sans MS" pitchFamily="66" charset="0"/>
              </a:rPr>
              <a:t>= </a:t>
            </a:r>
            <a:r>
              <a:rPr lang="en-US" sz="2100" dirty="0" smtClean="0">
                <a:latin typeface="Comic Sans MS" pitchFamily="66" charset="0"/>
              </a:rPr>
              <a:t>44,524   (35%)</a:t>
            </a:r>
          </a:p>
          <a:p>
            <a:pPr marL="0" indent="0">
              <a:lnSpc>
                <a:spcPct val="90000"/>
              </a:lnSpc>
              <a:defRPr/>
            </a:pPr>
            <a:r>
              <a:rPr lang="en-US" sz="2100" dirty="0" smtClean="0">
                <a:latin typeface="Comic Sans MS" pitchFamily="66" charset="0"/>
              </a:rPr>
              <a:t> Arthritis </a:t>
            </a:r>
            <a:r>
              <a:rPr lang="en-US" sz="2100" dirty="0">
                <a:latin typeface="Comic Sans MS" pitchFamily="66" charset="0"/>
              </a:rPr>
              <a:t>of the hand </a:t>
            </a:r>
            <a:r>
              <a:rPr lang="en-US" sz="2100" dirty="0" smtClean="0">
                <a:latin typeface="Comic Sans MS" pitchFamily="66" charset="0"/>
              </a:rPr>
              <a:t>                              n </a:t>
            </a:r>
            <a:r>
              <a:rPr lang="en-US" sz="2100" dirty="0">
                <a:latin typeface="Comic Sans MS" pitchFamily="66" charset="0"/>
              </a:rPr>
              <a:t>= </a:t>
            </a:r>
            <a:r>
              <a:rPr lang="en-US" sz="2100" dirty="0" smtClean="0">
                <a:latin typeface="Comic Sans MS" pitchFamily="66" charset="0"/>
              </a:rPr>
              <a:t>40,402   (32%)</a:t>
            </a:r>
          </a:p>
          <a:p>
            <a:pPr marL="0" indent="0">
              <a:lnSpc>
                <a:spcPct val="90000"/>
              </a:lnSpc>
              <a:defRPr/>
            </a:pPr>
            <a:r>
              <a:rPr lang="en-US" sz="2100" dirty="0" smtClean="0">
                <a:latin typeface="Comic Sans MS" pitchFamily="66" charset="0"/>
              </a:rPr>
              <a:t> Sciatica                                                    n </a:t>
            </a:r>
            <a:r>
              <a:rPr lang="en-US" sz="2100" dirty="0">
                <a:latin typeface="Comic Sans MS" pitchFamily="66" charset="0"/>
              </a:rPr>
              <a:t>= </a:t>
            </a:r>
            <a:r>
              <a:rPr lang="en-US" sz="2100" dirty="0" smtClean="0">
                <a:latin typeface="Comic Sans MS" pitchFamily="66" charset="0"/>
              </a:rPr>
              <a:t>26,878   (21%)</a:t>
            </a:r>
          </a:p>
          <a:p>
            <a:pPr marL="0" indent="0">
              <a:lnSpc>
                <a:spcPct val="90000"/>
              </a:lnSpc>
              <a:defRPr/>
            </a:pPr>
            <a:r>
              <a:rPr lang="en-US" sz="2100" dirty="0">
                <a:latin typeface="Comic Sans MS" pitchFamily="66" charset="0"/>
              </a:rPr>
              <a:t> Other heart disease </a:t>
            </a:r>
            <a:r>
              <a:rPr lang="en-US" sz="2100" dirty="0" smtClean="0">
                <a:latin typeface="Comic Sans MS" pitchFamily="66" charset="0"/>
              </a:rPr>
              <a:t>                                n </a:t>
            </a:r>
            <a:r>
              <a:rPr lang="en-US" sz="2100" dirty="0">
                <a:latin typeface="Comic Sans MS" pitchFamily="66" charset="0"/>
              </a:rPr>
              <a:t>= </a:t>
            </a:r>
            <a:r>
              <a:rPr lang="en-US" sz="2100" dirty="0" smtClean="0">
                <a:latin typeface="Comic Sans MS" pitchFamily="66" charset="0"/>
              </a:rPr>
              <a:t>25,455   (20%)</a:t>
            </a:r>
          </a:p>
          <a:p>
            <a:pPr marL="0" indent="0">
              <a:lnSpc>
                <a:spcPct val="90000"/>
              </a:lnSpc>
              <a:defRPr/>
            </a:pPr>
            <a:r>
              <a:rPr lang="en-US" sz="2100" dirty="0" smtClean="0">
                <a:latin typeface="Comic Sans MS" pitchFamily="66" charset="0"/>
              </a:rPr>
              <a:t> Diabetes                                                   n </a:t>
            </a:r>
            <a:r>
              <a:rPr lang="en-US" sz="2100" dirty="0">
                <a:latin typeface="Comic Sans MS" pitchFamily="66" charset="0"/>
              </a:rPr>
              <a:t>= </a:t>
            </a:r>
            <a:r>
              <a:rPr lang="en-US" sz="2100" dirty="0" smtClean="0">
                <a:latin typeface="Comic Sans MS" pitchFamily="66" charset="0"/>
              </a:rPr>
              <a:t>20,089   (16%)</a:t>
            </a:r>
            <a:endParaRPr lang="en-US" sz="2100" dirty="0">
              <a:latin typeface="Comic Sans MS" pitchFamily="66" charset="0"/>
            </a:endParaRPr>
          </a:p>
          <a:p>
            <a:pPr marL="0" indent="0">
              <a:lnSpc>
                <a:spcPct val="90000"/>
              </a:lnSpc>
              <a:defRPr/>
            </a:pPr>
            <a:r>
              <a:rPr lang="en-US" sz="2100" dirty="0" smtClean="0">
                <a:latin typeface="Comic Sans MS" pitchFamily="66" charset="0"/>
              </a:rPr>
              <a:t> Angina/coronary </a:t>
            </a:r>
            <a:r>
              <a:rPr lang="en-US" sz="2100" dirty="0">
                <a:latin typeface="Comic Sans MS" pitchFamily="66" charset="0"/>
              </a:rPr>
              <a:t>artery disease </a:t>
            </a:r>
            <a:r>
              <a:rPr lang="en-US" sz="2100" dirty="0" smtClean="0">
                <a:latin typeface="Comic Sans MS" pitchFamily="66" charset="0"/>
              </a:rPr>
              <a:t>              n </a:t>
            </a:r>
            <a:r>
              <a:rPr lang="en-US" sz="2100" dirty="0">
                <a:latin typeface="Comic Sans MS" pitchFamily="66" charset="0"/>
              </a:rPr>
              <a:t>= </a:t>
            </a:r>
            <a:r>
              <a:rPr lang="en-US" sz="2100" dirty="0" smtClean="0">
                <a:latin typeface="Comic Sans MS" pitchFamily="66" charset="0"/>
              </a:rPr>
              <a:t> 18,017    (14%)</a:t>
            </a:r>
          </a:p>
          <a:p>
            <a:pPr marL="0" indent="0">
              <a:lnSpc>
                <a:spcPct val="90000"/>
              </a:lnSpc>
              <a:defRPr/>
            </a:pPr>
            <a:r>
              <a:rPr lang="en-US" sz="2100" dirty="0" smtClean="0">
                <a:latin typeface="Comic Sans MS" pitchFamily="66" charset="0"/>
              </a:rPr>
              <a:t> Chronic </a:t>
            </a:r>
            <a:r>
              <a:rPr lang="en-US" sz="2100" dirty="0">
                <a:latin typeface="Comic Sans MS" pitchFamily="66" charset="0"/>
              </a:rPr>
              <a:t>obstructive pulmonary disease   </a:t>
            </a:r>
            <a:r>
              <a:rPr lang="en-US" sz="2100" dirty="0" smtClean="0">
                <a:latin typeface="Comic Sans MS" pitchFamily="66" charset="0"/>
              </a:rPr>
              <a:t> </a:t>
            </a:r>
            <a:r>
              <a:rPr lang="en-US" sz="2100" dirty="0">
                <a:latin typeface="Comic Sans MS" pitchFamily="66" charset="0"/>
              </a:rPr>
              <a:t>n = </a:t>
            </a:r>
            <a:r>
              <a:rPr lang="en-US" sz="2100" dirty="0" smtClean="0">
                <a:latin typeface="Comic Sans MS" pitchFamily="66" charset="0"/>
              </a:rPr>
              <a:t> 15,445    </a:t>
            </a:r>
            <a:r>
              <a:rPr lang="en-US" sz="2100" dirty="0">
                <a:latin typeface="Comic Sans MS" pitchFamily="66" charset="0"/>
              </a:rPr>
              <a:t>(12%)</a:t>
            </a:r>
            <a:endParaRPr lang="en-US" sz="2100" dirty="0" smtClean="0">
              <a:latin typeface="Comic Sans MS" pitchFamily="66" charset="0"/>
            </a:endParaRPr>
          </a:p>
          <a:p>
            <a:pPr marL="0" indent="0">
              <a:lnSpc>
                <a:spcPct val="90000"/>
              </a:lnSpc>
              <a:defRPr/>
            </a:pPr>
            <a:r>
              <a:rPr lang="en-US" sz="2100" dirty="0" smtClean="0">
                <a:latin typeface="Comic Sans MS" pitchFamily="66" charset="0"/>
              </a:rPr>
              <a:t> Depressed </a:t>
            </a:r>
            <a:r>
              <a:rPr lang="en-US" sz="2100" dirty="0">
                <a:latin typeface="Comic Sans MS" pitchFamily="66" charset="0"/>
              </a:rPr>
              <a:t>in the last </a:t>
            </a:r>
            <a:r>
              <a:rPr lang="en-US" sz="2100" dirty="0" smtClean="0">
                <a:latin typeface="Comic Sans MS" pitchFamily="66" charset="0"/>
              </a:rPr>
              <a:t>year                       n </a:t>
            </a:r>
            <a:r>
              <a:rPr lang="en-US" sz="2100" dirty="0">
                <a:latin typeface="Comic Sans MS" pitchFamily="66" charset="0"/>
              </a:rPr>
              <a:t>= </a:t>
            </a:r>
            <a:r>
              <a:rPr lang="en-US" sz="2100" dirty="0" smtClean="0">
                <a:latin typeface="Comic Sans MS" pitchFamily="66" charset="0"/>
              </a:rPr>
              <a:t> 14,815    (12%)</a:t>
            </a:r>
          </a:p>
          <a:p>
            <a:pPr marL="0" indent="0">
              <a:lnSpc>
                <a:spcPct val="90000"/>
              </a:lnSpc>
              <a:defRPr/>
            </a:pPr>
            <a:r>
              <a:rPr lang="en-US" sz="2100" dirty="0" smtClean="0">
                <a:latin typeface="Comic Sans MS" pitchFamily="66" charset="0"/>
              </a:rPr>
              <a:t> Myocardial </a:t>
            </a:r>
            <a:r>
              <a:rPr lang="en-US" sz="2100" dirty="0">
                <a:latin typeface="Comic Sans MS" pitchFamily="66" charset="0"/>
              </a:rPr>
              <a:t>infarction/heart attack </a:t>
            </a:r>
            <a:r>
              <a:rPr lang="en-US" sz="2100" dirty="0" smtClean="0">
                <a:latin typeface="Comic Sans MS" pitchFamily="66" charset="0"/>
              </a:rPr>
              <a:t>        n </a:t>
            </a:r>
            <a:r>
              <a:rPr lang="en-US" sz="2100" dirty="0">
                <a:latin typeface="Comic Sans MS" pitchFamily="66" charset="0"/>
              </a:rPr>
              <a:t>= </a:t>
            </a:r>
            <a:r>
              <a:rPr lang="en-US" sz="2100" dirty="0" smtClean="0">
                <a:latin typeface="Comic Sans MS" pitchFamily="66" charset="0"/>
              </a:rPr>
              <a:t> 11,982     ( 9%)</a:t>
            </a:r>
          </a:p>
          <a:p>
            <a:pPr marL="0" indent="0">
              <a:lnSpc>
                <a:spcPct val="90000"/>
              </a:lnSpc>
              <a:defRPr/>
            </a:pPr>
            <a:r>
              <a:rPr lang="en-US" sz="2100" dirty="0" smtClean="0">
                <a:latin typeface="Comic Sans MS" pitchFamily="66" charset="0"/>
              </a:rPr>
              <a:t> Stroke                                                     n </a:t>
            </a:r>
            <a:r>
              <a:rPr lang="en-US" sz="2100" dirty="0">
                <a:latin typeface="Comic Sans MS" pitchFamily="66" charset="0"/>
              </a:rPr>
              <a:t>= </a:t>
            </a:r>
            <a:r>
              <a:rPr lang="en-US" sz="2100" dirty="0" smtClean="0">
                <a:latin typeface="Comic Sans MS" pitchFamily="66" charset="0"/>
              </a:rPr>
              <a:t>  9,479     ( 8%)</a:t>
            </a:r>
            <a:endParaRPr lang="en-US" sz="2100" dirty="0">
              <a:latin typeface="Comic Sans MS" pitchFamily="66" charset="0"/>
            </a:endParaRPr>
          </a:p>
          <a:p>
            <a:pPr marL="0" indent="0">
              <a:lnSpc>
                <a:spcPct val="90000"/>
              </a:lnSpc>
              <a:defRPr/>
            </a:pPr>
            <a:r>
              <a:rPr lang="en-US" sz="2100" dirty="0" smtClean="0">
                <a:latin typeface="Comic Sans MS" pitchFamily="66" charset="0"/>
              </a:rPr>
              <a:t> Congestive heart failure                          n =   7,893     ( 6%)</a:t>
            </a:r>
          </a:p>
          <a:p>
            <a:pPr marL="0" indent="0">
              <a:lnSpc>
                <a:spcPct val="90000"/>
              </a:lnSpc>
              <a:defRPr/>
            </a:pPr>
            <a:r>
              <a:rPr lang="en-US" sz="2100" dirty="0" smtClean="0">
                <a:latin typeface="Comic Sans MS" pitchFamily="66" charset="0"/>
              </a:rPr>
              <a:t> Inflammatory bowel disease                    n =   5,882     ( 5%)</a:t>
            </a:r>
          </a:p>
        </p:txBody>
      </p:sp>
      <p:sp>
        <p:nvSpPr>
          <p:cNvPr id="88068" name="TextBox 1"/>
          <p:cNvSpPr txBox="1">
            <a:spLocks noChangeArrowheads="1"/>
          </p:cNvSpPr>
          <p:nvPr/>
        </p:nvSpPr>
        <p:spPr bwMode="auto">
          <a:xfrm>
            <a:off x="947738" y="5638800"/>
            <a:ext cx="6892925" cy="1384995"/>
          </a:xfrm>
          <a:prstGeom prst="rect">
            <a:avLst/>
          </a:prstGeom>
          <a:noFill/>
          <a:ln w="9525">
            <a:noFill/>
            <a:miter lim="800000"/>
            <a:headEnd/>
            <a:tailEnd/>
          </a:ln>
        </p:spPr>
        <p:txBody>
          <a:bodyPr>
            <a:spAutoFit/>
          </a:bodyPr>
          <a:lstStyle/>
          <a:p>
            <a:r>
              <a:rPr lang="en-US" altLang="en-US" sz="2000" b="0" dirty="0">
                <a:latin typeface="Arial" pitchFamily="34" charset="0"/>
                <a:ea typeface="MS PGothic" pitchFamily="34" charset="-128"/>
              </a:rPr>
              <a:t>Has a doctor ever told you that you had: …</a:t>
            </a:r>
          </a:p>
          <a:p>
            <a:r>
              <a:rPr lang="en-US" altLang="en-US" sz="2000" b="0" dirty="0">
                <a:latin typeface="Arial" pitchFamily="34" charset="0"/>
                <a:ea typeface="MS PGothic" pitchFamily="34" charset="-128"/>
              </a:rPr>
              <a:t>In the past year, have you felt depressed or sad much of the time?</a:t>
            </a:r>
          </a:p>
          <a:p>
            <a:endParaRPr lang="en-US" altLang="en-US" sz="2400" dirty="0">
              <a:latin typeface="Arial" pitchFamily="34" charset="0"/>
              <a:ea typeface="MS PGothic" pitchFamily="34" charset="-128"/>
            </a:endParaRPr>
          </a:p>
        </p:txBody>
      </p:sp>
      <p:sp>
        <p:nvSpPr>
          <p:cNvPr id="5" name="Slide Number Placeholder 4"/>
          <p:cNvSpPr>
            <a:spLocks noGrp="1"/>
          </p:cNvSpPr>
          <p:nvPr>
            <p:ph type="sldNum" sz="quarter" idx="12"/>
          </p:nvPr>
        </p:nvSpPr>
        <p:spPr>
          <a:xfrm>
            <a:off x="6640513" y="6245225"/>
            <a:ext cx="2400300" cy="476250"/>
          </a:xfrm>
        </p:spPr>
        <p:txBody>
          <a:bodyPr/>
          <a:lstStyle/>
          <a:p>
            <a:pPr>
              <a:defRPr/>
            </a:pPr>
            <a:fld id="{0C5144EA-161E-419D-B606-46724030BA3B}"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52425" y="304800"/>
            <a:ext cx="8334375" cy="1143000"/>
          </a:xfrm>
        </p:spPr>
        <p:txBody>
          <a:bodyPr/>
          <a:lstStyle/>
          <a:p>
            <a:r>
              <a:rPr lang="en-US" altLang="en-US" sz="3200" b="1" dirty="0" smtClean="0">
                <a:latin typeface="Comic Sans MS" pitchFamily="66" charset="0"/>
              </a:rPr>
              <a:t>Demographic &amp; Administration Variables</a:t>
            </a:r>
          </a:p>
        </p:txBody>
      </p:sp>
      <p:sp>
        <p:nvSpPr>
          <p:cNvPr id="89091" name="Rectangle 3"/>
          <p:cNvSpPr>
            <a:spLocks noGrp="1" noChangeArrowheads="1"/>
          </p:cNvSpPr>
          <p:nvPr>
            <p:ph type="body" idx="1"/>
          </p:nvPr>
        </p:nvSpPr>
        <p:spPr>
          <a:xfrm>
            <a:off x="514350" y="1600200"/>
            <a:ext cx="8172450" cy="4525963"/>
          </a:xfrm>
        </p:spPr>
        <p:txBody>
          <a:bodyPr/>
          <a:lstStyle/>
          <a:p>
            <a:pPr marL="0" indent="0">
              <a:lnSpc>
                <a:spcPct val="90000"/>
              </a:lnSpc>
            </a:pPr>
            <a:r>
              <a:rPr lang="en-US" altLang="en-US" sz="2100" dirty="0" smtClean="0"/>
              <a:t> Age (continuous)</a:t>
            </a:r>
          </a:p>
          <a:p>
            <a:pPr marL="0" indent="0">
              <a:lnSpc>
                <a:spcPct val="90000"/>
              </a:lnSpc>
            </a:pPr>
            <a:r>
              <a:rPr lang="en-US" altLang="en-US" sz="2100" dirty="0" smtClean="0"/>
              <a:t> Education (8</a:t>
            </a:r>
            <a:r>
              <a:rPr lang="en-US" altLang="en-US" sz="2100" baseline="30000" dirty="0" smtClean="0"/>
              <a:t>th</a:t>
            </a:r>
            <a:r>
              <a:rPr lang="en-US" altLang="en-US" sz="2100" dirty="0" smtClean="0"/>
              <a:t> grade or less; some high school; high school graduate; some college; 4 year college grad; &gt; 4 year college)</a:t>
            </a:r>
          </a:p>
          <a:p>
            <a:pPr marL="0" indent="0">
              <a:lnSpc>
                <a:spcPct val="90000"/>
              </a:lnSpc>
            </a:pPr>
            <a:r>
              <a:rPr lang="en-US" altLang="en-US" sz="2100" dirty="0" smtClean="0"/>
              <a:t> Gender (male; female)</a:t>
            </a:r>
          </a:p>
          <a:p>
            <a:pPr marL="0" indent="0">
              <a:lnSpc>
                <a:spcPct val="90000"/>
              </a:lnSpc>
            </a:pPr>
            <a:r>
              <a:rPr lang="en-US" altLang="en-US" sz="2100" dirty="0" smtClean="0"/>
              <a:t> Income (&lt;10k, 10-19999, 20-29999, 30-39999, 40-49999, 50-79999, 80k and above, don’t know or missing)</a:t>
            </a:r>
          </a:p>
          <a:p>
            <a:pPr marL="0" indent="0">
              <a:lnSpc>
                <a:spcPct val="90000"/>
              </a:lnSpc>
            </a:pPr>
            <a:r>
              <a:rPr lang="en-US" altLang="en-US" sz="2100" dirty="0" smtClean="0"/>
              <a:t> Race/ethnicity (Hispanic, non-Hispanic white, black, Asian, American Indian, other race, missing)</a:t>
            </a:r>
          </a:p>
          <a:p>
            <a:pPr marL="0" indent="0">
              <a:lnSpc>
                <a:spcPct val="90000"/>
              </a:lnSpc>
            </a:pPr>
            <a:r>
              <a:rPr lang="en-US" altLang="en-US" sz="2100" dirty="0" smtClean="0"/>
              <a:t> Marital status (married, widowed, divorced/separated/never married)</a:t>
            </a:r>
          </a:p>
          <a:p>
            <a:pPr marL="0" indent="0">
              <a:lnSpc>
                <a:spcPct val="90000"/>
              </a:lnSpc>
            </a:pPr>
            <a:endParaRPr lang="en-US" altLang="en-US" sz="2100" dirty="0" smtClean="0"/>
          </a:p>
          <a:p>
            <a:pPr marL="0" indent="0">
              <a:lnSpc>
                <a:spcPct val="90000"/>
              </a:lnSpc>
            </a:pPr>
            <a:r>
              <a:rPr lang="en-US" altLang="en-US" sz="2100" dirty="0" smtClean="0"/>
              <a:t> Proxy completed survey (11%)</a:t>
            </a:r>
          </a:p>
          <a:p>
            <a:pPr marL="0" indent="0">
              <a:lnSpc>
                <a:spcPct val="90000"/>
              </a:lnSpc>
            </a:pPr>
            <a:r>
              <a:rPr lang="en-US" altLang="en-US" sz="2100" dirty="0" smtClean="0"/>
              <a:t> Mode of administration (88% mail vs. 12% phone)</a:t>
            </a:r>
          </a:p>
        </p:txBody>
      </p:sp>
      <p:sp>
        <p:nvSpPr>
          <p:cNvPr id="4" name="Slide Number Placeholder 3"/>
          <p:cNvSpPr>
            <a:spLocks noGrp="1"/>
          </p:cNvSpPr>
          <p:nvPr>
            <p:ph type="sldNum" sz="quarter" idx="12"/>
          </p:nvPr>
        </p:nvSpPr>
        <p:spPr>
          <a:xfrm>
            <a:off x="6629400" y="6245225"/>
            <a:ext cx="2400300" cy="476250"/>
          </a:xfrm>
        </p:spPr>
        <p:txBody>
          <a:bodyPr/>
          <a:lstStyle/>
          <a:p>
            <a:pPr>
              <a:defRPr/>
            </a:pPr>
            <a:fld id="{0C5144EA-161E-419D-B606-46724030BA3B}" type="slidenum">
              <a:rPr lang="en-US" smtClean="0"/>
              <a:pPr>
                <a:defRPr/>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DB0AFA6A-275C-4BB0-B537-19ABCCBA7040}" type="slidenum">
              <a:rPr lang="en-US"/>
              <a:pPr>
                <a:defRPr/>
              </a:pPr>
              <a:t>86</a:t>
            </a:fld>
            <a:endParaRPr lang="en-US" dirty="0"/>
          </a:p>
        </p:txBody>
      </p:sp>
      <p:sp>
        <p:nvSpPr>
          <p:cNvPr id="90115" name="Title 1"/>
          <p:cNvSpPr>
            <a:spLocks noGrp="1"/>
          </p:cNvSpPr>
          <p:nvPr>
            <p:ph type="title"/>
          </p:nvPr>
        </p:nvSpPr>
        <p:spPr>
          <a:xfrm>
            <a:off x="0" y="274638"/>
            <a:ext cx="9258300" cy="1143000"/>
          </a:xfrm>
        </p:spPr>
        <p:txBody>
          <a:bodyPr/>
          <a:lstStyle/>
          <a:p>
            <a:r>
              <a:rPr lang="en-US" altLang="en-US" b="1" dirty="0" smtClean="0">
                <a:latin typeface="Comic Sans MS" pitchFamily="66" charset="0"/>
              </a:rPr>
              <a:t>Results </a:t>
            </a:r>
          </a:p>
        </p:txBody>
      </p:sp>
      <p:sp>
        <p:nvSpPr>
          <p:cNvPr id="90116" name="Content Placeholder 2"/>
          <p:cNvSpPr>
            <a:spLocks noGrp="1"/>
          </p:cNvSpPr>
          <p:nvPr>
            <p:ph idx="1"/>
          </p:nvPr>
        </p:nvSpPr>
        <p:spPr>
          <a:xfrm>
            <a:off x="228600" y="1447800"/>
            <a:ext cx="8153400" cy="4191000"/>
          </a:xfrm>
        </p:spPr>
        <p:txBody>
          <a:bodyPr/>
          <a:lstStyle/>
          <a:p>
            <a:r>
              <a:rPr lang="en-US" altLang="en-US" dirty="0" smtClean="0"/>
              <a:t>Adjusted R-squared of 39% for 43 </a:t>
            </a:r>
            <a:r>
              <a:rPr lang="en-US" altLang="en-US" dirty="0" err="1" smtClean="0"/>
              <a:t>dfs</a:t>
            </a:r>
            <a:endParaRPr lang="en-US" altLang="en-US" dirty="0" smtClean="0"/>
          </a:p>
          <a:p>
            <a:r>
              <a:rPr lang="en-US" altLang="en-US" dirty="0" smtClean="0"/>
              <a:t>Intercept = 0.81</a:t>
            </a:r>
          </a:p>
          <a:p>
            <a:pPr lvl="1"/>
            <a:r>
              <a:rPr lang="en-US" altLang="en-US" dirty="0" smtClean="0"/>
              <a:t>No chronic condition, average education and age, divorced/separated/never married, white, don’t know/missing income, phone mode)</a:t>
            </a:r>
          </a:p>
          <a:p>
            <a:pPr lvl="1"/>
            <a:r>
              <a:rPr lang="en-US" altLang="en-US" dirty="0" smtClean="0"/>
              <a:t>SD = 0.14</a:t>
            </a:r>
          </a:p>
          <a:p>
            <a:r>
              <a:rPr lang="en-US" altLang="en-US" dirty="0" smtClean="0"/>
              <a:t>Only 2 of 23 conditions had non-significant associations (melanoma, endometrial cancer)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6"/>
          <p:cNvSpPr>
            <a:spLocks noGrp="1" noChangeArrowheads="1"/>
          </p:cNvSpPr>
          <p:nvPr>
            <p:ph type="sldNum" sz="quarter" idx="12"/>
          </p:nvPr>
        </p:nvSpPr>
        <p:spPr>
          <a:xfrm>
            <a:off x="6629400" y="6245225"/>
            <a:ext cx="24003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fld id="{B10C22E2-6DFE-4A5A-A5D4-BDB5288578F5}" type="slidenum">
              <a:rPr lang="en-US" sz="1400">
                <a:latin typeface="Times New Roman" panose="02020603050405020304" pitchFamily="18" charset="0"/>
              </a:rPr>
              <a:pPr>
                <a:spcBef>
                  <a:spcPct val="0"/>
                </a:spcBef>
                <a:buFontTx/>
                <a:buNone/>
                <a:defRPr/>
              </a:pPr>
              <a:t>87</a:t>
            </a:fld>
            <a:endParaRPr lang="en-US" sz="1400" dirty="0">
              <a:latin typeface="Times New Roman" panose="02020603050405020304" pitchFamily="18" charset="0"/>
            </a:endParaRPr>
          </a:p>
        </p:txBody>
      </p:sp>
      <p:sp>
        <p:nvSpPr>
          <p:cNvPr id="91139" name="Title 1"/>
          <p:cNvSpPr>
            <a:spLocks noGrp="1"/>
          </p:cNvSpPr>
          <p:nvPr>
            <p:ph type="title"/>
          </p:nvPr>
        </p:nvSpPr>
        <p:spPr>
          <a:xfrm>
            <a:off x="0" y="265113"/>
            <a:ext cx="9144000" cy="1143000"/>
          </a:xfrm>
        </p:spPr>
        <p:txBody>
          <a:bodyPr/>
          <a:lstStyle/>
          <a:p>
            <a:r>
              <a:rPr lang="en-US" altLang="en-US" sz="3600" b="1" dirty="0" smtClean="0">
                <a:latin typeface="Comic Sans MS" pitchFamily="66" charset="0"/>
              </a:rPr>
              <a:t>HRQOL in SEER-Medicare Health Outcomes Study (n = 126,366)</a:t>
            </a:r>
          </a:p>
        </p:txBody>
      </p:sp>
      <p:graphicFrame>
        <p:nvGraphicFramePr>
          <p:cNvPr id="91140" name="Content Placeholder 4"/>
          <p:cNvGraphicFramePr>
            <a:graphicFrameLocks noGrp="1"/>
          </p:cNvGraphicFramePr>
          <p:nvPr>
            <p:ph idx="1"/>
          </p:nvPr>
        </p:nvGraphicFramePr>
        <p:xfrm>
          <a:off x="25400" y="1549400"/>
          <a:ext cx="9169400" cy="4627563"/>
        </p:xfrm>
        <a:graphic>
          <a:graphicData uri="http://schemas.openxmlformats.org/presentationml/2006/ole">
            <mc:AlternateContent xmlns:mc="http://schemas.openxmlformats.org/markup-compatibility/2006">
              <mc:Choice xmlns:v="urn:schemas-microsoft-com:vml" Requires="v">
                <p:oleObj spid="_x0000_s91161" r:id="rId4" imgW="9169179" imgH="4627265" progId="Excel.Chart.8">
                  <p:embed/>
                </p:oleObj>
              </mc:Choice>
              <mc:Fallback>
                <p:oleObj r:id="rId4" imgW="9169179" imgH="4627265" progId="Excel.Chart.8">
                  <p:embed/>
                  <p:pic>
                    <p:nvPicPr>
                      <p:cNvPr id="0" name="Content Placeholder 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1549400"/>
                        <a:ext cx="9169400"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2" name="TextBox 1"/>
          <p:cNvSpPr txBox="1">
            <a:spLocks noChangeArrowheads="1"/>
          </p:cNvSpPr>
          <p:nvPr/>
        </p:nvSpPr>
        <p:spPr bwMode="auto">
          <a:xfrm>
            <a:off x="304800" y="5761464"/>
            <a:ext cx="8534400" cy="830997"/>
          </a:xfrm>
          <a:prstGeom prst="rect">
            <a:avLst/>
          </a:prstGeom>
          <a:noFill/>
          <a:ln w="9525">
            <a:noFill/>
            <a:miter lim="800000"/>
            <a:headEnd/>
            <a:tailEnd/>
          </a:ln>
        </p:spPr>
        <p:txBody>
          <a:bodyPr>
            <a:spAutoFit/>
          </a:bodyPr>
          <a:lstStyle/>
          <a:p>
            <a:r>
              <a:rPr lang="en-US" altLang="en-US" sz="2400" b="0" dirty="0">
                <a:latin typeface="+mn-lt"/>
              </a:rPr>
              <a:t>Controlling for age, gender, race/ethnicity, education, income, and marital status.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6553200" y="6245225"/>
            <a:ext cx="2400300" cy="476250"/>
          </a:xfrm>
        </p:spPr>
        <p:txBody>
          <a:bodyPr/>
          <a:lstStyle/>
          <a:p>
            <a:pPr>
              <a:defRPr/>
            </a:pPr>
            <a:fld id="{9448E851-6E01-4274-97CB-F39B0C5587E9}" type="slidenum">
              <a:rPr lang="en-US"/>
              <a:pPr>
                <a:defRPr/>
              </a:pPr>
              <a:t>88</a:t>
            </a:fld>
            <a:endParaRPr lang="en-US" dirty="0"/>
          </a:p>
        </p:txBody>
      </p:sp>
      <p:sp>
        <p:nvSpPr>
          <p:cNvPr id="2" name="Title 1"/>
          <p:cNvSpPr>
            <a:spLocks noGrp="1"/>
          </p:cNvSpPr>
          <p:nvPr>
            <p:ph type="title"/>
          </p:nvPr>
        </p:nvSpPr>
        <p:spPr>
          <a:xfrm>
            <a:off x="0" y="274638"/>
            <a:ext cx="9144000" cy="1143000"/>
          </a:xfrm>
        </p:spPr>
        <p:txBody>
          <a:bodyPr>
            <a:noAutofit/>
          </a:bodyPr>
          <a:lstStyle/>
          <a:p>
            <a:pPr>
              <a:defRPr/>
            </a:pPr>
            <a:r>
              <a:rPr lang="en-US" sz="3200" b="1" dirty="0" smtClean="0">
                <a:latin typeface="Comic Sans MS" pitchFamily="66" charset="0"/>
              </a:rPr>
              <a:t>Distant stage of cancer associated  </a:t>
            </a:r>
            <a:br>
              <a:rPr lang="en-US" sz="3200" b="1" dirty="0" smtClean="0">
                <a:latin typeface="Comic Sans MS" pitchFamily="66" charset="0"/>
              </a:rPr>
            </a:br>
            <a:r>
              <a:rPr lang="en-US" sz="3200" b="1" dirty="0" smtClean="0">
                <a:latin typeface="Comic Sans MS" pitchFamily="66" charset="0"/>
              </a:rPr>
              <a:t>with 0.05-0.10 lower SF-6D Score</a:t>
            </a:r>
            <a:endParaRPr lang="en-US" sz="3200" b="1" dirty="0">
              <a:latin typeface="Comic Sans MS" pitchFamily="66" charset="0"/>
            </a:endParaRPr>
          </a:p>
        </p:txBody>
      </p:sp>
      <p:graphicFrame>
        <p:nvGraphicFramePr>
          <p:cNvPr id="92164" name="Content Placeholder 3"/>
          <p:cNvGraphicFramePr>
            <a:graphicFrameLocks noGrp="1" noChangeAspect="1"/>
          </p:cNvGraphicFramePr>
          <p:nvPr>
            <p:ph idx="1"/>
          </p:nvPr>
        </p:nvGraphicFramePr>
        <p:xfrm>
          <a:off x="1223963" y="1614488"/>
          <a:ext cx="6696075" cy="4525962"/>
        </p:xfrm>
        <a:graphic>
          <a:graphicData uri="http://schemas.openxmlformats.org/presentationml/2006/ole">
            <mc:AlternateContent xmlns:mc="http://schemas.openxmlformats.org/markup-compatibility/2006">
              <mc:Choice xmlns:v="urn:schemas-microsoft-com:vml" Requires="v">
                <p:oleObj spid="_x0000_s92185" name="Document" r:id="rId4" imgW="8236942" imgH="5569675" progId="Word.Document.8">
                  <p:embed/>
                </p:oleObj>
              </mc:Choice>
              <mc:Fallback>
                <p:oleObj name="Document" r:id="rId4" imgW="8236942" imgH="5569675" progId="Word.Document.8">
                  <p:embed/>
                  <p:pic>
                    <p:nvPicPr>
                      <p:cNvPr id="0"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1614488"/>
                        <a:ext cx="6696075"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p:txBody>
          <a:bodyPr/>
          <a:lstStyle/>
          <a:p>
            <a:pPr>
              <a:defRPr/>
            </a:pPr>
            <a:fld id="{C2870ACF-2D88-4956-AA96-AE89C19450DB}" type="slidenum">
              <a:rPr lang="en-US"/>
              <a:pPr>
                <a:defRPr/>
              </a:pPr>
              <a:t>89</a:t>
            </a:fld>
            <a:endParaRPr lang="en-US"/>
          </a:p>
        </p:txBody>
      </p:sp>
      <p:graphicFrame>
        <p:nvGraphicFramePr>
          <p:cNvPr id="93187" name="Object 3">
            <a:hlinkClick r:id="" action="ppaction://ole?verb=0"/>
          </p:cNvPr>
          <p:cNvGraphicFramePr>
            <a:graphicFrameLocks/>
          </p:cNvGraphicFramePr>
          <p:nvPr/>
        </p:nvGraphicFramePr>
        <p:xfrm>
          <a:off x="171450" y="1711325"/>
          <a:ext cx="8667750" cy="3092450"/>
        </p:xfrm>
        <a:graphic>
          <a:graphicData uri="http://schemas.openxmlformats.org/presentationml/2006/ole">
            <mc:AlternateContent xmlns:mc="http://schemas.openxmlformats.org/markup-compatibility/2006">
              <mc:Choice xmlns:v="urn:schemas-microsoft-com:vml" Requires="v">
                <p:oleObj spid="_x0000_s93208" r:id="rId5" imgW="8669263" imgH="3090940" progId="Excel.Chart.8">
                  <p:embed/>
                </p:oleObj>
              </mc:Choice>
              <mc:Fallback>
                <p:oleObj r:id="rId5" imgW="8669263" imgH="3090940" progId="Excel.Char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1711325"/>
                        <a:ext cx="8667750" cy="309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188" name="Title 10"/>
          <p:cNvSpPr>
            <a:spLocks noGrp="1"/>
          </p:cNvSpPr>
          <p:nvPr>
            <p:ph type="title" idx="4294967295"/>
          </p:nvPr>
        </p:nvSpPr>
        <p:spPr>
          <a:xfrm>
            <a:off x="76200" y="271462"/>
            <a:ext cx="8939212" cy="1023938"/>
          </a:xfrm>
        </p:spPr>
        <p:txBody>
          <a:bodyPr/>
          <a:lstStyle/>
          <a:p>
            <a:pPr eaLnBrk="1" hangingPunct="1"/>
            <a:r>
              <a:rPr lang="en-US" altLang="en-US" sz="2400" b="1" dirty="0" smtClean="0">
                <a:latin typeface="Comic Sans MS" pitchFamily="66" charset="0"/>
              </a:rPr>
              <a:t>Physical Functioning and Emotional Well-Being at Baseline </a:t>
            </a:r>
            <a:br>
              <a:rPr lang="en-US" altLang="en-US" sz="2400" b="1" dirty="0" smtClean="0">
                <a:latin typeface="Comic Sans MS" pitchFamily="66" charset="0"/>
              </a:rPr>
            </a:br>
            <a:r>
              <a:rPr lang="en-US" altLang="en-US" sz="2400" b="1" dirty="0" smtClean="0">
                <a:latin typeface="Comic Sans MS" pitchFamily="66" charset="0"/>
              </a:rPr>
              <a:t>for 54 Patients at UCLA-Center for East West Medicine </a:t>
            </a:r>
          </a:p>
        </p:txBody>
      </p:sp>
      <p:grpSp>
        <p:nvGrpSpPr>
          <p:cNvPr id="93189" name="Group 14"/>
          <p:cNvGrpSpPr>
            <a:grpSpLocks/>
          </p:cNvGrpSpPr>
          <p:nvPr/>
        </p:nvGrpSpPr>
        <p:grpSpPr bwMode="auto">
          <a:xfrm>
            <a:off x="6921500" y="4286250"/>
            <a:ext cx="1460500" cy="584200"/>
            <a:chOff x="158750" y="1312333"/>
            <a:chExt cx="1227667" cy="584776"/>
          </a:xfrm>
        </p:grpSpPr>
        <p:sp>
          <p:nvSpPr>
            <p:cNvPr id="93192" name="TextBox 11"/>
            <p:cNvSpPr txBox="1">
              <a:spLocks noChangeArrowheads="1"/>
            </p:cNvSpPr>
            <p:nvPr/>
          </p:nvSpPr>
          <p:spPr bwMode="auto">
            <a:xfrm>
              <a:off x="158750" y="1312333"/>
              <a:ext cx="1227667" cy="584776"/>
            </a:xfrm>
            <a:prstGeom prst="rect">
              <a:avLst/>
            </a:prstGeom>
            <a:solidFill>
              <a:schemeClr val="bg1"/>
            </a:solidFill>
            <a:ln w="9525">
              <a:solidFill>
                <a:srgbClr val="606060"/>
              </a:solidFill>
              <a:miter lim="800000"/>
              <a:headEnd/>
              <a:tailEnd/>
            </a:ln>
          </p:spPr>
          <p:txBody>
            <a:bodyPr>
              <a:spAutoFit/>
            </a:bodyPr>
            <a:lstStyle/>
            <a:p>
              <a:pPr marL="233363" eaLnBrk="0" hangingPunct="0"/>
              <a:r>
                <a:rPr lang="en-US" altLang="en-US" sz="1600">
                  <a:latin typeface="Arial" pitchFamily="34" charset="0"/>
                  <a:ea typeface="MS PGothic" pitchFamily="34" charset="-128"/>
                </a:rPr>
                <a:t>EWB</a:t>
              </a:r>
            </a:p>
            <a:p>
              <a:pPr marL="233363" eaLnBrk="0" hangingPunct="0"/>
              <a:r>
                <a:rPr lang="en-US" altLang="en-US" sz="1600">
                  <a:latin typeface="Arial" pitchFamily="34" charset="0"/>
                  <a:ea typeface="MS PGothic" pitchFamily="34" charset="-128"/>
                </a:rPr>
                <a:t>Physical</a:t>
              </a:r>
            </a:p>
          </p:txBody>
        </p:sp>
        <p:sp>
          <p:nvSpPr>
            <p:cNvPr id="93193" name="Rectangle 12"/>
            <p:cNvSpPr>
              <a:spLocks noChangeArrowheads="1"/>
            </p:cNvSpPr>
            <p:nvPr/>
          </p:nvSpPr>
          <p:spPr bwMode="auto">
            <a:xfrm>
              <a:off x="243417" y="1428750"/>
              <a:ext cx="158750" cy="158750"/>
            </a:xfrm>
            <a:prstGeom prst="rect">
              <a:avLst/>
            </a:prstGeom>
            <a:solidFill>
              <a:srgbClr val="FF0000"/>
            </a:solidFill>
            <a:ln w="3175">
              <a:solidFill>
                <a:schemeClr val="bg2"/>
              </a:solidFill>
              <a:round/>
              <a:headEnd/>
              <a:tailEnd/>
            </a:ln>
          </p:spPr>
          <p:txBody>
            <a:bodyPr/>
            <a:lstStyle/>
            <a:p>
              <a:pPr eaLnBrk="0" hangingPunct="0"/>
              <a:endParaRPr lang="en-US" altLang="en-US"/>
            </a:p>
          </p:txBody>
        </p:sp>
        <p:sp>
          <p:nvSpPr>
            <p:cNvPr id="32777" name="Rectangle 13"/>
            <p:cNvSpPr>
              <a:spLocks noChangeArrowheads="1"/>
            </p:cNvSpPr>
            <p:nvPr/>
          </p:nvSpPr>
          <p:spPr bwMode="auto">
            <a:xfrm>
              <a:off x="242819" y="1671462"/>
              <a:ext cx="158796" cy="158907"/>
            </a:xfrm>
            <a:prstGeom prst="rect">
              <a:avLst/>
            </a:prstGeom>
            <a:solidFill>
              <a:schemeClr val="accent6"/>
            </a:solidFill>
            <a:ln w="3175">
              <a:solidFill>
                <a:schemeClr val="bg2"/>
              </a:solidFill>
              <a:round/>
              <a:headEnd/>
              <a:tailEnd/>
            </a:ln>
          </p:spPr>
          <p:txBody>
            <a:bodyPr/>
            <a:lstStyle/>
            <a:p>
              <a:pPr eaLnBrk="0" hangingPunct="0">
                <a:defRPr/>
              </a:pPr>
              <a:endParaRPr lang="en-US"/>
            </a:p>
          </p:txBody>
        </p:sp>
      </p:grpSp>
      <p:sp>
        <p:nvSpPr>
          <p:cNvPr id="93190" name="Rectangle 4"/>
          <p:cNvSpPr>
            <a:spLocks noChangeArrowheads="1"/>
          </p:cNvSpPr>
          <p:nvPr/>
        </p:nvSpPr>
        <p:spPr bwMode="auto">
          <a:xfrm>
            <a:off x="677863" y="5775325"/>
            <a:ext cx="8189743" cy="305212"/>
          </a:xfrm>
          <a:prstGeom prst="rect">
            <a:avLst/>
          </a:prstGeom>
          <a:noFill/>
          <a:ln w="9525">
            <a:noFill/>
            <a:miter lim="800000"/>
            <a:headEnd/>
            <a:tailEnd/>
          </a:ln>
        </p:spPr>
        <p:txBody>
          <a:bodyPr wrap="none" lIns="90488" tIns="44450" rIns="90488" bIns="44450">
            <a:spAutoFit/>
          </a:bodyPr>
          <a:lstStyle/>
          <a:p>
            <a:pPr eaLnBrk="0" hangingPunct="0"/>
            <a:r>
              <a:rPr lang="en-US" altLang="en-US" sz="1400" b="0" dirty="0">
                <a:latin typeface="+mn-lt"/>
              </a:rPr>
              <a:t>MS = multiple </a:t>
            </a:r>
            <a:r>
              <a:rPr lang="en-US" altLang="en-US" sz="1400" b="0" dirty="0" err="1">
                <a:latin typeface="+mn-lt"/>
              </a:rPr>
              <a:t>sclerois</a:t>
            </a:r>
            <a:r>
              <a:rPr lang="en-US" altLang="en-US" sz="1400" b="0" dirty="0">
                <a:latin typeface="+mn-lt"/>
              </a:rPr>
              <a:t>; ESRD =  end-stage renal disease; GERD = </a:t>
            </a:r>
            <a:r>
              <a:rPr lang="en-US" altLang="en-US" sz="1400" b="0" dirty="0" err="1">
                <a:latin typeface="+mn-lt"/>
              </a:rPr>
              <a:t>gastroesophageal</a:t>
            </a:r>
            <a:r>
              <a:rPr lang="en-US" altLang="en-US" sz="1400" b="0" dirty="0">
                <a:latin typeface="+mn-lt"/>
              </a:rPr>
              <a:t> reflux disease. </a:t>
            </a:r>
          </a:p>
        </p:txBody>
      </p:sp>
      <p:sp>
        <p:nvSpPr>
          <p:cNvPr id="2" name="Slide Number Placeholder 1"/>
          <p:cNvSpPr txBox="1">
            <a:spLocks noGrp="1"/>
          </p:cNvSpPr>
          <p:nvPr/>
        </p:nvSpPr>
        <p:spPr bwMode="auto">
          <a:xfrm>
            <a:off x="7372350" y="6245225"/>
            <a:ext cx="1466850" cy="476250"/>
          </a:xfrm>
          <a:prstGeom prst="rect">
            <a:avLst/>
          </a:prstGeom>
          <a:noFill/>
          <a:ln>
            <a:miter lim="800000"/>
            <a:headEnd/>
            <a:tailEnd/>
          </a:ln>
        </p:spPr>
        <p:txBody>
          <a:bodyPr/>
          <a:lstStyle/>
          <a:p>
            <a:pPr algn="r" eaLnBrk="0" hangingPunct="0">
              <a:defRPr/>
            </a:pPr>
            <a:fld id="{872B84B2-330E-4E25-943D-F27908E0BD29}" type="slidenum">
              <a:rPr lang="en-US" sz="1400" b="0">
                <a:cs typeface="+mn-cs"/>
              </a:rPr>
              <a:pPr algn="r" eaLnBrk="0" hangingPunct="0">
                <a:defRPr/>
              </a:pPr>
              <a:t>89</a:t>
            </a:fld>
            <a:endParaRPr lang="en-US" sz="1400" b="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A6280511-9216-4EF9-9928-AAC332413F76}" type="slidenum">
              <a:rPr lang="en-US"/>
              <a:pPr>
                <a:defRPr/>
              </a:pPr>
              <a:t>9</a:t>
            </a:fld>
            <a:endParaRPr lang="en-US"/>
          </a:p>
        </p:txBody>
      </p:sp>
      <p:sp>
        <p:nvSpPr>
          <p:cNvPr id="11267" name="Rectangle 2"/>
          <p:cNvSpPr>
            <a:spLocks noGrp="1" noChangeArrowheads="1"/>
          </p:cNvSpPr>
          <p:nvPr>
            <p:ph type="title" idx="4294967295"/>
          </p:nvPr>
        </p:nvSpPr>
        <p:spPr>
          <a:xfrm>
            <a:off x="-381000" y="593725"/>
            <a:ext cx="10287001" cy="473075"/>
          </a:xfrm>
        </p:spPr>
        <p:txBody>
          <a:bodyPr/>
          <a:lstStyle/>
          <a:p>
            <a:pPr eaLnBrk="1" hangingPunct="1"/>
            <a:r>
              <a:rPr lang="en-US" altLang="en-US" b="1" dirty="0" smtClean="0">
                <a:latin typeface="Comic Sans MS" pitchFamily="66" charset="0"/>
              </a:rPr>
              <a:t>HRQOL is Not</a:t>
            </a:r>
          </a:p>
        </p:txBody>
      </p:sp>
      <p:sp>
        <p:nvSpPr>
          <p:cNvPr id="202755" name="Rectangle 3"/>
          <p:cNvSpPr>
            <a:spLocks noGrp="1" noChangeArrowheads="1"/>
          </p:cNvSpPr>
          <p:nvPr>
            <p:ph type="body" sz="half" idx="4294967295"/>
          </p:nvPr>
        </p:nvSpPr>
        <p:spPr>
          <a:xfrm>
            <a:off x="773113" y="1676400"/>
            <a:ext cx="4332287" cy="4354513"/>
          </a:xfrm>
        </p:spPr>
        <p:txBody>
          <a:bodyPr/>
          <a:lstStyle/>
          <a:p>
            <a:pPr eaLnBrk="1" hangingPunct="1">
              <a:buFontTx/>
              <a:buNone/>
            </a:pPr>
            <a:r>
              <a:rPr lang="en-US" altLang="en-US" sz="2800" smtClean="0"/>
              <a:t> Quality of environment</a:t>
            </a:r>
          </a:p>
          <a:p>
            <a:pPr eaLnBrk="1" hangingPunct="1">
              <a:buFontTx/>
              <a:buNone/>
            </a:pPr>
            <a:r>
              <a:rPr lang="en-US" altLang="en-US" sz="2800" smtClean="0"/>
              <a:t> Type of housing</a:t>
            </a:r>
          </a:p>
          <a:p>
            <a:pPr eaLnBrk="1" hangingPunct="1">
              <a:buFontTx/>
              <a:buNone/>
            </a:pPr>
            <a:r>
              <a:rPr lang="en-US" altLang="en-US" sz="2800" smtClean="0"/>
              <a:t> Level of income</a:t>
            </a:r>
          </a:p>
          <a:p>
            <a:pPr eaLnBrk="1" hangingPunct="1">
              <a:buFontTx/>
              <a:buNone/>
            </a:pPr>
            <a:r>
              <a:rPr lang="en-US" altLang="en-US" sz="2800" smtClean="0"/>
              <a:t> Social Support</a:t>
            </a:r>
          </a:p>
        </p:txBody>
      </p:sp>
      <p:pic>
        <p:nvPicPr>
          <p:cNvPr id="11269" name="Picture 4" descr="j0178165"/>
          <p:cNvPicPr>
            <a:picLocks noChangeAspect="1" noChangeArrowheads="1" noCrop="1"/>
          </p:cNvPicPr>
          <p:nvPr/>
        </p:nvPicPr>
        <p:blipFill>
          <a:blip r:embed="rId3" cstate="print"/>
          <a:srcRect/>
          <a:stretch>
            <a:fillRect/>
          </a:stretch>
        </p:blipFill>
        <p:spPr bwMode="auto">
          <a:xfrm>
            <a:off x="5943600" y="2286000"/>
            <a:ext cx="228600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additive="base">
                                        <p:cTn id="7" dur="500" fill="hold"/>
                                        <p:tgtEl>
                                          <p:spTgt spid="2027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27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anim calcmode="lin" valueType="num">
                                      <p:cBhvr additive="base">
                                        <p:cTn id="13" dur="500" fill="hold"/>
                                        <p:tgtEl>
                                          <p:spTgt spid="2027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27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2755">
                                            <p:txEl>
                                              <p:pRg st="2" end="2"/>
                                            </p:txEl>
                                          </p:spTgt>
                                        </p:tgtEl>
                                        <p:attrNameLst>
                                          <p:attrName>style.visibility</p:attrName>
                                        </p:attrNameLst>
                                      </p:cBhvr>
                                      <p:to>
                                        <p:strVal val="visible"/>
                                      </p:to>
                                    </p:set>
                                    <p:anim calcmode="lin" valueType="num">
                                      <p:cBhvr additive="base">
                                        <p:cTn id="19" dur="500" fill="hold"/>
                                        <p:tgtEl>
                                          <p:spTgt spid="2027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27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2755">
                                            <p:txEl>
                                              <p:pRg st="3" end="3"/>
                                            </p:txEl>
                                          </p:spTgt>
                                        </p:tgtEl>
                                        <p:attrNameLst>
                                          <p:attrName>style.visibility</p:attrName>
                                        </p:attrNameLst>
                                      </p:cBhvr>
                                      <p:to>
                                        <p:strVal val="visible"/>
                                      </p:to>
                                    </p:set>
                                    <p:anim calcmode="lin" valueType="num">
                                      <p:cBhvr additive="base">
                                        <p:cTn id="25" dur="500" fill="hold"/>
                                        <p:tgtEl>
                                          <p:spTgt spid="2027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27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
          <p:cNvSpPr>
            <a:spLocks noGrp="1" noChangeArrowheads="1"/>
          </p:cNvSpPr>
          <p:nvPr>
            <p:ph type="sldNum" sz="quarter" idx="12"/>
          </p:nvPr>
        </p:nvSpPr>
        <p:spPr/>
        <p:txBody>
          <a:bodyPr/>
          <a:lstStyle/>
          <a:p>
            <a:pPr>
              <a:defRPr/>
            </a:pPr>
            <a:fld id="{1A07F7F2-C3C4-4583-9C03-7BD6F9B520AD}" type="slidenum">
              <a:rPr lang="en-US"/>
              <a:pPr>
                <a:defRPr/>
              </a:pPr>
              <a:t>90</a:t>
            </a:fld>
            <a:endParaRPr lang="en-US"/>
          </a:p>
        </p:txBody>
      </p:sp>
      <p:sp>
        <p:nvSpPr>
          <p:cNvPr id="94211" name="Rectangle 2"/>
          <p:cNvSpPr>
            <a:spLocks noGrp="1" noChangeArrowheads="1"/>
          </p:cNvSpPr>
          <p:nvPr>
            <p:ph type="title" idx="4294967295"/>
          </p:nvPr>
        </p:nvSpPr>
        <p:spPr>
          <a:xfrm>
            <a:off x="228600" y="152400"/>
            <a:ext cx="8915400" cy="1371600"/>
          </a:xfrm>
        </p:spPr>
        <p:txBody>
          <a:bodyPr/>
          <a:lstStyle/>
          <a:p>
            <a:pPr algn="l" eaLnBrk="1" hangingPunct="1"/>
            <a:r>
              <a:rPr lang="en-US" altLang="en-US" sz="2800" b="1" dirty="0" smtClean="0">
                <a:latin typeface="Comic Sans MS" pitchFamily="66" charset="0"/>
              </a:rPr>
              <a:t>Significant Improvement in all but 1 of SF-36 Scales (Change is in T-score metric)</a:t>
            </a:r>
          </a:p>
        </p:txBody>
      </p:sp>
      <p:grpSp>
        <p:nvGrpSpPr>
          <p:cNvPr id="94212" name="Group 69"/>
          <p:cNvGrpSpPr>
            <a:grpSpLocks noGrp="1"/>
          </p:cNvGrpSpPr>
          <p:nvPr/>
        </p:nvGrpSpPr>
        <p:grpSpPr bwMode="auto">
          <a:xfrm>
            <a:off x="290513" y="1581150"/>
            <a:ext cx="8472487" cy="4667250"/>
            <a:chOff x="183" y="833"/>
            <a:chExt cx="5337" cy="2940"/>
          </a:xfrm>
        </p:grpSpPr>
        <p:sp>
          <p:nvSpPr>
            <p:cNvPr id="94214" name="Rectangle 2053"/>
            <p:cNvSpPr>
              <a:spLocks noChangeArrowheads="1"/>
            </p:cNvSpPr>
            <p:nvPr/>
          </p:nvSpPr>
          <p:spPr bwMode="auto">
            <a:xfrm>
              <a:off x="183" y="833"/>
              <a:ext cx="1334" cy="38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chemeClr val="bg1"/>
                </a:solidFill>
              </a:endParaRPr>
            </a:p>
          </p:txBody>
        </p:sp>
        <p:sp>
          <p:nvSpPr>
            <p:cNvPr id="94215" name="Rectangle 2054"/>
            <p:cNvSpPr>
              <a:spLocks noChangeArrowheads="1"/>
            </p:cNvSpPr>
            <p:nvPr/>
          </p:nvSpPr>
          <p:spPr bwMode="auto">
            <a:xfrm>
              <a:off x="1517" y="833"/>
              <a:ext cx="1335"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Change</a:t>
              </a:r>
            </a:p>
          </p:txBody>
        </p:sp>
        <p:sp>
          <p:nvSpPr>
            <p:cNvPr id="94216" name="Rectangle 2055"/>
            <p:cNvSpPr>
              <a:spLocks noChangeArrowheads="1"/>
            </p:cNvSpPr>
            <p:nvPr/>
          </p:nvSpPr>
          <p:spPr bwMode="auto">
            <a:xfrm>
              <a:off x="2852"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t-test</a:t>
              </a:r>
            </a:p>
          </p:txBody>
        </p:sp>
        <p:sp>
          <p:nvSpPr>
            <p:cNvPr id="94217" name="Rectangle 2056"/>
            <p:cNvSpPr>
              <a:spLocks noChangeArrowheads="1"/>
            </p:cNvSpPr>
            <p:nvPr/>
          </p:nvSpPr>
          <p:spPr bwMode="auto">
            <a:xfrm>
              <a:off x="4186" y="833"/>
              <a:ext cx="1334" cy="38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chemeClr val="bg1"/>
                  </a:solidFill>
                </a:rPr>
                <a:t>prob.</a:t>
              </a:r>
            </a:p>
          </p:txBody>
        </p:sp>
        <p:sp>
          <p:nvSpPr>
            <p:cNvPr id="94218" name="Rectangle 2057"/>
            <p:cNvSpPr>
              <a:spLocks noChangeArrowheads="1"/>
            </p:cNvSpPr>
            <p:nvPr/>
          </p:nvSpPr>
          <p:spPr bwMode="auto">
            <a:xfrm>
              <a:off x="183" y="1213"/>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94219" name="Rectangle 2058"/>
            <p:cNvSpPr>
              <a:spLocks noChangeArrowheads="1"/>
            </p:cNvSpPr>
            <p:nvPr/>
          </p:nvSpPr>
          <p:spPr bwMode="auto">
            <a:xfrm>
              <a:off x="1517" y="1213"/>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94220" name="Rectangle 2059"/>
            <p:cNvSpPr>
              <a:spLocks noChangeArrowheads="1"/>
            </p:cNvSpPr>
            <p:nvPr/>
          </p:nvSpPr>
          <p:spPr bwMode="auto">
            <a:xfrm>
              <a:off x="2852"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2.38</a:t>
              </a:r>
            </a:p>
          </p:txBody>
        </p:sp>
        <p:sp>
          <p:nvSpPr>
            <p:cNvPr id="94221" name="Rectangle 2060"/>
            <p:cNvSpPr>
              <a:spLocks noChangeArrowheads="1"/>
            </p:cNvSpPr>
            <p:nvPr/>
          </p:nvSpPr>
          <p:spPr bwMode="auto">
            <a:xfrm>
              <a:off x="4186" y="1213"/>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.0208</a:t>
              </a:r>
            </a:p>
          </p:txBody>
        </p:sp>
        <p:sp>
          <p:nvSpPr>
            <p:cNvPr id="94222" name="Rectangle 2061"/>
            <p:cNvSpPr>
              <a:spLocks noChangeArrowheads="1"/>
            </p:cNvSpPr>
            <p:nvPr/>
          </p:nvSpPr>
          <p:spPr bwMode="auto">
            <a:xfrm>
              <a:off x="183" y="1469"/>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94223" name="Rectangle 2062"/>
            <p:cNvSpPr>
              <a:spLocks noChangeArrowheads="1"/>
            </p:cNvSpPr>
            <p:nvPr/>
          </p:nvSpPr>
          <p:spPr bwMode="auto">
            <a:xfrm>
              <a:off x="1517" y="1469"/>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4.1</a:t>
              </a:r>
            </a:p>
          </p:txBody>
        </p:sp>
        <p:sp>
          <p:nvSpPr>
            <p:cNvPr id="94224" name="Rectangle 2063"/>
            <p:cNvSpPr>
              <a:spLocks noChangeArrowheads="1"/>
            </p:cNvSpPr>
            <p:nvPr/>
          </p:nvSpPr>
          <p:spPr bwMode="auto">
            <a:xfrm>
              <a:off x="2852"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3.81</a:t>
              </a:r>
            </a:p>
          </p:txBody>
        </p:sp>
        <p:sp>
          <p:nvSpPr>
            <p:cNvPr id="94225" name="Rectangle 2064"/>
            <p:cNvSpPr>
              <a:spLocks noChangeArrowheads="1"/>
            </p:cNvSpPr>
            <p:nvPr/>
          </p:nvSpPr>
          <p:spPr bwMode="auto">
            <a:xfrm>
              <a:off x="4186" y="1469"/>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.0004</a:t>
              </a:r>
            </a:p>
          </p:txBody>
        </p:sp>
        <p:sp>
          <p:nvSpPr>
            <p:cNvPr id="94226" name="Rectangle 2065"/>
            <p:cNvSpPr>
              <a:spLocks noChangeArrowheads="1"/>
            </p:cNvSpPr>
            <p:nvPr/>
          </p:nvSpPr>
          <p:spPr bwMode="auto">
            <a:xfrm>
              <a:off x="183" y="1725"/>
              <a:ext cx="1334" cy="257"/>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94227" name="Rectangle 2066"/>
            <p:cNvSpPr>
              <a:spLocks noChangeArrowheads="1"/>
            </p:cNvSpPr>
            <p:nvPr/>
          </p:nvSpPr>
          <p:spPr bwMode="auto">
            <a:xfrm>
              <a:off x="1517" y="1725"/>
              <a:ext cx="1335"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3.6</a:t>
              </a:r>
            </a:p>
          </p:txBody>
        </p:sp>
        <p:sp>
          <p:nvSpPr>
            <p:cNvPr id="94228" name="Rectangle 2067"/>
            <p:cNvSpPr>
              <a:spLocks noChangeArrowheads="1"/>
            </p:cNvSpPr>
            <p:nvPr/>
          </p:nvSpPr>
          <p:spPr bwMode="auto">
            <a:xfrm>
              <a:off x="2852"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2.59</a:t>
              </a:r>
            </a:p>
          </p:txBody>
        </p:sp>
        <p:sp>
          <p:nvSpPr>
            <p:cNvPr id="94229" name="Rectangle 2068"/>
            <p:cNvSpPr>
              <a:spLocks noChangeArrowheads="1"/>
            </p:cNvSpPr>
            <p:nvPr/>
          </p:nvSpPr>
          <p:spPr bwMode="auto">
            <a:xfrm>
              <a:off x="4186" y="1725"/>
              <a:ext cx="1334" cy="257"/>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.0125</a:t>
              </a:r>
            </a:p>
          </p:txBody>
        </p:sp>
        <p:sp>
          <p:nvSpPr>
            <p:cNvPr id="94230" name="Rectangle 2069"/>
            <p:cNvSpPr>
              <a:spLocks noChangeArrowheads="1"/>
            </p:cNvSpPr>
            <p:nvPr/>
          </p:nvSpPr>
          <p:spPr bwMode="auto">
            <a:xfrm>
              <a:off x="183" y="1982"/>
              <a:ext cx="1334" cy="255"/>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94231" name="Rectangle 2070"/>
            <p:cNvSpPr>
              <a:spLocks noChangeArrowheads="1"/>
            </p:cNvSpPr>
            <p:nvPr/>
          </p:nvSpPr>
          <p:spPr bwMode="auto">
            <a:xfrm>
              <a:off x="1517" y="1982"/>
              <a:ext cx="1335"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94232" name="Rectangle 2071"/>
            <p:cNvSpPr>
              <a:spLocks noChangeArrowheads="1"/>
            </p:cNvSpPr>
            <p:nvPr/>
          </p:nvSpPr>
          <p:spPr bwMode="auto">
            <a:xfrm>
              <a:off x="2852"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2.86</a:t>
              </a:r>
            </a:p>
          </p:txBody>
        </p:sp>
        <p:sp>
          <p:nvSpPr>
            <p:cNvPr id="94233" name="Rectangle 2072"/>
            <p:cNvSpPr>
              <a:spLocks noChangeArrowheads="1"/>
            </p:cNvSpPr>
            <p:nvPr/>
          </p:nvSpPr>
          <p:spPr bwMode="auto">
            <a:xfrm>
              <a:off x="4186" y="1982"/>
              <a:ext cx="1334" cy="255"/>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.0061</a:t>
              </a:r>
            </a:p>
          </p:txBody>
        </p:sp>
        <p:sp>
          <p:nvSpPr>
            <p:cNvPr id="94234" name="Rectangle 2073"/>
            <p:cNvSpPr>
              <a:spLocks noChangeArrowheads="1"/>
            </p:cNvSpPr>
            <p:nvPr/>
          </p:nvSpPr>
          <p:spPr bwMode="auto">
            <a:xfrm>
              <a:off x="183" y="2237"/>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94235" name="Rectangle 2074"/>
            <p:cNvSpPr>
              <a:spLocks noChangeArrowheads="1"/>
            </p:cNvSpPr>
            <p:nvPr/>
          </p:nvSpPr>
          <p:spPr bwMode="auto">
            <a:xfrm>
              <a:off x="1517" y="2237"/>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5.1</a:t>
              </a:r>
            </a:p>
          </p:txBody>
        </p:sp>
        <p:sp>
          <p:nvSpPr>
            <p:cNvPr id="94236" name="Rectangle 2075"/>
            <p:cNvSpPr>
              <a:spLocks noChangeArrowheads="1"/>
            </p:cNvSpPr>
            <p:nvPr/>
          </p:nvSpPr>
          <p:spPr bwMode="auto">
            <a:xfrm>
              <a:off x="2852"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4.33</a:t>
              </a:r>
            </a:p>
          </p:txBody>
        </p:sp>
        <p:sp>
          <p:nvSpPr>
            <p:cNvPr id="94237" name="Rectangle 2076"/>
            <p:cNvSpPr>
              <a:spLocks noChangeArrowheads="1"/>
            </p:cNvSpPr>
            <p:nvPr/>
          </p:nvSpPr>
          <p:spPr bwMode="auto">
            <a:xfrm>
              <a:off x="4186" y="2237"/>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.0001</a:t>
              </a:r>
            </a:p>
          </p:txBody>
        </p:sp>
        <p:sp>
          <p:nvSpPr>
            <p:cNvPr id="94238" name="Rectangle 2077"/>
            <p:cNvSpPr>
              <a:spLocks noChangeArrowheads="1"/>
            </p:cNvSpPr>
            <p:nvPr/>
          </p:nvSpPr>
          <p:spPr bwMode="auto">
            <a:xfrm>
              <a:off x="183" y="2493"/>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94239" name="Rectangle 2078"/>
            <p:cNvSpPr>
              <a:spLocks noChangeArrowheads="1"/>
            </p:cNvSpPr>
            <p:nvPr/>
          </p:nvSpPr>
          <p:spPr bwMode="auto">
            <a:xfrm>
              <a:off x="1517" y="2493"/>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4.7</a:t>
              </a:r>
            </a:p>
          </p:txBody>
        </p:sp>
        <p:sp>
          <p:nvSpPr>
            <p:cNvPr id="94240" name="Rectangle 2079"/>
            <p:cNvSpPr>
              <a:spLocks noChangeArrowheads="1"/>
            </p:cNvSpPr>
            <p:nvPr/>
          </p:nvSpPr>
          <p:spPr bwMode="auto">
            <a:xfrm>
              <a:off x="2852"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3.51</a:t>
              </a:r>
            </a:p>
          </p:txBody>
        </p:sp>
        <p:sp>
          <p:nvSpPr>
            <p:cNvPr id="94241" name="Rectangle 2080"/>
            <p:cNvSpPr>
              <a:spLocks noChangeArrowheads="1"/>
            </p:cNvSpPr>
            <p:nvPr/>
          </p:nvSpPr>
          <p:spPr bwMode="auto">
            <a:xfrm>
              <a:off x="4186" y="2493"/>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.0009</a:t>
              </a:r>
            </a:p>
          </p:txBody>
        </p:sp>
        <p:sp>
          <p:nvSpPr>
            <p:cNvPr id="94242" name="Rectangle 2081"/>
            <p:cNvSpPr>
              <a:spLocks noChangeArrowheads="1"/>
            </p:cNvSpPr>
            <p:nvPr/>
          </p:nvSpPr>
          <p:spPr bwMode="auto">
            <a:xfrm>
              <a:off x="183" y="2749"/>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94243" name="Rectangle 2082"/>
            <p:cNvSpPr>
              <a:spLocks noChangeArrowheads="1"/>
            </p:cNvSpPr>
            <p:nvPr/>
          </p:nvSpPr>
          <p:spPr bwMode="auto">
            <a:xfrm>
              <a:off x="1517" y="2749"/>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94244" name="Rectangle 2083"/>
            <p:cNvSpPr>
              <a:spLocks noChangeArrowheads="1"/>
            </p:cNvSpPr>
            <p:nvPr/>
          </p:nvSpPr>
          <p:spPr bwMode="auto">
            <a:xfrm>
              <a:off x="2852"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0.96</a:t>
              </a:r>
            </a:p>
          </p:txBody>
        </p:sp>
        <p:sp>
          <p:nvSpPr>
            <p:cNvPr id="94245" name="Rectangle 2084"/>
            <p:cNvSpPr>
              <a:spLocks noChangeArrowheads="1"/>
            </p:cNvSpPr>
            <p:nvPr/>
          </p:nvSpPr>
          <p:spPr bwMode="auto">
            <a:xfrm>
              <a:off x="4186" y="2749"/>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.3400</a:t>
              </a:r>
            </a:p>
          </p:txBody>
        </p:sp>
        <p:sp>
          <p:nvSpPr>
            <p:cNvPr id="94246" name="Rectangle 2085"/>
            <p:cNvSpPr>
              <a:spLocks noChangeArrowheads="1"/>
            </p:cNvSpPr>
            <p:nvPr/>
          </p:nvSpPr>
          <p:spPr bwMode="auto">
            <a:xfrm>
              <a:off x="183" y="3005"/>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94247" name="Rectangle 2086"/>
            <p:cNvSpPr>
              <a:spLocks noChangeArrowheads="1"/>
            </p:cNvSpPr>
            <p:nvPr/>
          </p:nvSpPr>
          <p:spPr bwMode="auto">
            <a:xfrm>
              <a:off x="1517" y="3005"/>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4.3</a:t>
              </a:r>
            </a:p>
          </p:txBody>
        </p:sp>
        <p:sp>
          <p:nvSpPr>
            <p:cNvPr id="94248" name="Rectangle 2087"/>
            <p:cNvSpPr>
              <a:spLocks noChangeArrowheads="1"/>
            </p:cNvSpPr>
            <p:nvPr/>
          </p:nvSpPr>
          <p:spPr bwMode="auto">
            <a:xfrm>
              <a:off x="2852"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3.20</a:t>
              </a:r>
            </a:p>
          </p:txBody>
        </p:sp>
        <p:sp>
          <p:nvSpPr>
            <p:cNvPr id="94249" name="Rectangle 2088"/>
            <p:cNvSpPr>
              <a:spLocks noChangeArrowheads="1"/>
            </p:cNvSpPr>
            <p:nvPr/>
          </p:nvSpPr>
          <p:spPr bwMode="auto">
            <a:xfrm>
              <a:off x="4186" y="3005"/>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.0023</a:t>
              </a:r>
            </a:p>
          </p:txBody>
        </p:sp>
        <p:sp>
          <p:nvSpPr>
            <p:cNvPr id="94250" name="Rectangle 2089"/>
            <p:cNvSpPr>
              <a:spLocks noChangeArrowheads="1"/>
            </p:cNvSpPr>
            <p:nvPr/>
          </p:nvSpPr>
          <p:spPr bwMode="auto">
            <a:xfrm>
              <a:off x="183" y="3261"/>
              <a:ext cx="1334" cy="256"/>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94251" name="Rectangle 2090"/>
            <p:cNvSpPr>
              <a:spLocks noChangeArrowheads="1"/>
            </p:cNvSpPr>
            <p:nvPr/>
          </p:nvSpPr>
          <p:spPr bwMode="auto">
            <a:xfrm>
              <a:off x="1517" y="3261"/>
              <a:ext cx="1335"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a:t>
              </a:r>
            </a:p>
          </p:txBody>
        </p:sp>
        <p:sp>
          <p:nvSpPr>
            <p:cNvPr id="94252" name="Rectangle 2091"/>
            <p:cNvSpPr>
              <a:spLocks noChangeArrowheads="1"/>
            </p:cNvSpPr>
            <p:nvPr/>
          </p:nvSpPr>
          <p:spPr bwMode="auto">
            <a:xfrm>
              <a:off x="2852"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3.23</a:t>
              </a:r>
            </a:p>
          </p:txBody>
        </p:sp>
        <p:sp>
          <p:nvSpPr>
            <p:cNvPr id="94253" name="Rectangle 2092"/>
            <p:cNvSpPr>
              <a:spLocks noChangeArrowheads="1"/>
            </p:cNvSpPr>
            <p:nvPr/>
          </p:nvSpPr>
          <p:spPr bwMode="auto">
            <a:xfrm>
              <a:off x="4186" y="3261"/>
              <a:ext cx="1334" cy="256"/>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.0021</a:t>
              </a:r>
            </a:p>
          </p:txBody>
        </p:sp>
        <p:sp>
          <p:nvSpPr>
            <p:cNvPr id="94254" name="Rectangle 2093"/>
            <p:cNvSpPr>
              <a:spLocks noChangeArrowheads="1"/>
            </p:cNvSpPr>
            <p:nvPr/>
          </p:nvSpPr>
          <p:spPr bwMode="auto">
            <a:xfrm>
              <a:off x="183" y="3517"/>
              <a:ext cx="1334" cy="256"/>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94255" name="Rectangle 2094"/>
            <p:cNvSpPr>
              <a:spLocks noChangeArrowheads="1"/>
            </p:cNvSpPr>
            <p:nvPr/>
          </p:nvSpPr>
          <p:spPr bwMode="auto">
            <a:xfrm>
              <a:off x="1517" y="3517"/>
              <a:ext cx="1335"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3.9</a:t>
              </a:r>
            </a:p>
          </p:txBody>
        </p:sp>
        <p:sp>
          <p:nvSpPr>
            <p:cNvPr id="94256" name="Rectangle 2095"/>
            <p:cNvSpPr>
              <a:spLocks noChangeArrowheads="1"/>
            </p:cNvSpPr>
            <p:nvPr/>
          </p:nvSpPr>
          <p:spPr bwMode="auto">
            <a:xfrm>
              <a:off x="2852"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2.82</a:t>
              </a:r>
            </a:p>
          </p:txBody>
        </p:sp>
        <p:sp>
          <p:nvSpPr>
            <p:cNvPr id="94257" name="Rectangle 2096"/>
            <p:cNvSpPr>
              <a:spLocks noChangeArrowheads="1"/>
            </p:cNvSpPr>
            <p:nvPr/>
          </p:nvSpPr>
          <p:spPr bwMode="auto">
            <a:xfrm>
              <a:off x="4186" y="3517"/>
              <a:ext cx="1334" cy="256"/>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.0067</a:t>
              </a:r>
            </a:p>
          </p:txBody>
        </p:sp>
        <p:sp>
          <p:nvSpPr>
            <p:cNvPr id="94258" name="Line 2097"/>
            <p:cNvSpPr>
              <a:spLocks noChangeShapeType="1"/>
            </p:cNvSpPr>
            <p:nvPr/>
          </p:nvSpPr>
          <p:spPr bwMode="auto">
            <a:xfrm>
              <a:off x="1517" y="833"/>
              <a:ext cx="0" cy="2940"/>
            </a:xfrm>
            <a:prstGeom prst="line">
              <a:avLst/>
            </a:prstGeom>
            <a:noFill/>
            <a:ln w="12700">
              <a:solidFill>
                <a:srgbClr val="BFBFBF"/>
              </a:solidFill>
              <a:round/>
              <a:headEnd/>
              <a:tailEnd/>
            </a:ln>
          </p:spPr>
          <p:txBody>
            <a:bodyPr/>
            <a:lstStyle/>
            <a:p>
              <a:endParaRPr lang="en-US"/>
            </a:p>
          </p:txBody>
        </p:sp>
        <p:sp>
          <p:nvSpPr>
            <p:cNvPr id="94259" name="Line 2098"/>
            <p:cNvSpPr>
              <a:spLocks noChangeShapeType="1"/>
            </p:cNvSpPr>
            <p:nvPr/>
          </p:nvSpPr>
          <p:spPr bwMode="auto">
            <a:xfrm>
              <a:off x="2852" y="833"/>
              <a:ext cx="0" cy="2940"/>
            </a:xfrm>
            <a:prstGeom prst="line">
              <a:avLst/>
            </a:prstGeom>
            <a:noFill/>
            <a:ln w="12700">
              <a:solidFill>
                <a:srgbClr val="BFBFBF"/>
              </a:solidFill>
              <a:round/>
              <a:headEnd/>
              <a:tailEnd/>
            </a:ln>
          </p:spPr>
          <p:txBody>
            <a:bodyPr/>
            <a:lstStyle/>
            <a:p>
              <a:endParaRPr lang="en-US"/>
            </a:p>
          </p:txBody>
        </p:sp>
        <p:sp>
          <p:nvSpPr>
            <p:cNvPr id="94260" name="Line 2099"/>
            <p:cNvSpPr>
              <a:spLocks noChangeShapeType="1"/>
            </p:cNvSpPr>
            <p:nvPr/>
          </p:nvSpPr>
          <p:spPr bwMode="auto">
            <a:xfrm>
              <a:off x="4186" y="833"/>
              <a:ext cx="0" cy="2940"/>
            </a:xfrm>
            <a:prstGeom prst="line">
              <a:avLst/>
            </a:prstGeom>
            <a:noFill/>
            <a:ln w="12700">
              <a:solidFill>
                <a:srgbClr val="BFBFBF"/>
              </a:solidFill>
              <a:round/>
              <a:headEnd/>
              <a:tailEnd/>
            </a:ln>
          </p:spPr>
          <p:txBody>
            <a:bodyPr/>
            <a:lstStyle/>
            <a:p>
              <a:endParaRPr lang="en-US"/>
            </a:p>
          </p:txBody>
        </p:sp>
        <p:sp>
          <p:nvSpPr>
            <p:cNvPr id="94261" name="Line 2100"/>
            <p:cNvSpPr>
              <a:spLocks noChangeShapeType="1"/>
            </p:cNvSpPr>
            <p:nvPr/>
          </p:nvSpPr>
          <p:spPr bwMode="auto">
            <a:xfrm>
              <a:off x="183" y="1213"/>
              <a:ext cx="5337" cy="0"/>
            </a:xfrm>
            <a:prstGeom prst="line">
              <a:avLst/>
            </a:prstGeom>
            <a:noFill/>
            <a:ln w="12700">
              <a:solidFill>
                <a:srgbClr val="BFBFBF"/>
              </a:solidFill>
              <a:round/>
              <a:headEnd/>
              <a:tailEnd/>
            </a:ln>
          </p:spPr>
          <p:txBody>
            <a:bodyPr/>
            <a:lstStyle/>
            <a:p>
              <a:endParaRPr lang="en-US"/>
            </a:p>
          </p:txBody>
        </p:sp>
        <p:sp>
          <p:nvSpPr>
            <p:cNvPr id="94262" name="Line 2101"/>
            <p:cNvSpPr>
              <a:spLocks noChangeShapeType="1"/>
            </p:cNvSpPr>
            <p:nvPr/>
          </p:nvSpPr>
          <p:spPr bwMode="auto">
            <a:xfrm>
              <a:off x="183" y="1469"/>
              <a:ext cx="5337" cy="0"/>
            </a:xfrm>
            <a:prstGeom prst="line">
              <a:avLst/>
            </a:prstGeom>
            <a:noFill/>
            <a:ln w="12700">
              <a:solidFill>
                <a:srgbClr val="BFBFBF"/>
              </a:solidFill>
              <a:round/>
              <a:headEnd/>
              <a:tailEnd/>
            </a:ln>
          </p:spPr>
          <p:txBody>
            <a:bodyPr/>
            <a:lstStyle/>
            <a:p>
              <a:endParaRPr lang="en-US"/>
            </a:p>
          </p:txBody>
        </p:sp>
        <p:sp>
          <p:nvSpPr>
            <p:cNvPr id="94263" name="Line 2102"/>
            <p:cNvSpPr>
              <a:spLocks noChangeShapeType="1"/>
            </p:cNvSpPr>
            <p:nvPr/>
          </p:nvSpPr>
          <p:spPr bwMode="auto">
            <a:xfrm>
              <a:off x="183" y="1725"/>
              <a:ext cx="5337" cy="0"/>
            </a:xfrm>
            <a:prstGeom prst="line">
              <a:avLst/>
            </a:prstGeom>
            <a:noFill/>
            <a:ln w="12700">
              <a:solidFill>
                <a:srgbClr val="BFBFBF"/>
              </a:solidFill>
              <a:round/>
              <a:headEnd/>
              <a:tailEnd/>
            </a:ln>
          </p:spPr>
          <p:txBody>
            <a:bodyPr/>
            <a:lstStyle/>
            <a:p>
              <a:endParaRPr lang="en-US"/>
            </a:p>
          </p:txBody>
        </p:sp>
        <p:sp>
          <p:nvSpPr>
            <p:cNvPr id="94264" name="Line 2103"/>
            <p:cNvSpPr>
              <a:spLocks noChangeShapeType="1"/>
            </p:cNvSpPr>
            <p:nvPr/>
          </p:nvSpPr>
          <p:spPr bwMode="auto">
            <a:xfrm>
              <a:off x="183" y="1982"/>
              <a:ext cx="5337" cy="0"/>
            </a:xfrm>
            <a:prstGeom prst="line">
              <a:avLst/>
            </a:prstGeom>
            <a:noFill/>
            <a:ln w="12700">
              <a:solidFill>
                <a:srgbClr val="BFBFBF"/>
              </a:solidFill>
              <a:round/>
              <a:headEnd/>
              <a:tailEnd/>
            </a:ln>
          </p:spPr>
          <p:txBody>
            <a:bodyPr/>
            <a:lstStyle/>
            <a:p>
              <a:endParaRPr lang="en-US"/>
            </a:p>
          </p:txBody>
        </p:sp>
        <p:sp>
          <p:nvSpPr>
            <p:cNvPr id="94265" name="Line 2104"/>
            <p:cNvSpPr>
              <a:spLocks noChangeShapeType="1"/>
            </p:cNvSpPr>
            <p:nvPr/>
          </p:nvSpPr>
          <p:spPr bwMode="auto">
            <a:xfrm>
              <a:off x="183" y="2237"/>
              <a:ext cx="5337" cy="0"/>
            </a:xfrm>
            <a:prstGeom prst="line">
              <a:avLst/>
            </a:prstGeom>
            <a:noFill/>
            <a:ln w="12700">
              <a:solidFill>
                <a:srgbClr val="BFBFBF"/>
              </a:solidFill>
              <a:round/>
              <a:headEnd/>
              <a:tailEnd/>
            </a:ln>
          </p:spPr>
          <p:txBody>
            <a:bodyPr/>
            <a:lstStyle/>
            <a:p>
              <a:endParaRPr lang="en-US"/>
            </a:p>
          </p:txBody>
        </p:sp>
        <p:sp>
          <p:nvSpPr>
            <p:cNvPr id="94266" name="Line 2105"/>
            <p:cNvSpPr>
              <a:spLocks noChangeShapeType="1"/>
            </p:cNvSpPr>
            <p:nvPr/>
          </p:nvSpPr>
          <p:spPr bwMode="auto">
            <a:xfrm>
              <a:off x="183" y="2493"/>
              <a:ext cx="5337" cy="0"/>
            </a:xfrm>
            <a:prstGeom prst="line">
              <a:avLst/>
            </a:prstGeom>
            <a:noFill/>
            <a:ln w="12700">
              <a:solidFill>
                <a:srgbClr val="BFBFBF"/>
              </a:solidFill>
              <a:round/>
              <a:headEnd/>
              <a:tailEnd/>
            </a:ln>
          </p:spPr>
          <p:txBody>
            <a:bodyPr/>
            <a:lstStyle/>
            <a:p>
              <a:endParaRPr lang="en-US"/>
            </a:p>
          </p:txBody>
        </p:sp>
        <p:sp>
          <p:nvSpPr>
            <p:cNvPr id="94267" name="Line 2106"/>
            <p:cNvSpPr>
              <a:spLocks noChangeShapeType="1"/>
            </p:cNvSpPr>
            <p:nvPr/>
          </p:nvSpPr>
          <p:spPr bwMode="auto">
            <a:xfrm>
              <a:off x="183" y="2749"/>
              <a:ext cx="5337" cy="0"/>
            </a:xfrm>
            <a:prstGeom prst="line">
              <a:avLst/>
            </a:prstGeom>
            <a:noFill/>
            <a:ln w="12700">
              <a:solidFill>
                <a:srgbClr val="BFBFBF"/>
              </a:solidFill>
              <a:round/>
              <a:headEnd/>
              <a:tailEnd/>
            </a:ln>
          </p:spPr>
          <p:txBody>
            <a:bodyPr/>
            <a:lstStyle/>
            <a:p>
              <a:endParaRPr lang="en-US"/>
            </a:p>
          </p:txBody>
        </p:sp>
        <p:sp>
          <p:nvSpPr>
            <p:cNvPr id="94268" name="Line 2107"/>
            <p:cNvSpPr>
              <a:spLocks noChangeShapeType="1"/>
            </p:cNvSpPr>
            <p:nvPr/>
          </p:nvSpPr>
          <p:spPr bwMode="auto">
            <a:xfrm>
              <a:off x="183" y="3005"/>
              <a:ext cx="5337" cy="0"/>
            </a:xfrm>
            <a:prstGeom prst="line">
              <a:avLst/>
            </a:prstGeom>
            <a:noFill/>
            <a:ln w="12700">
              <a:solidFill>
                <a:srgbClr val="BFBFBF"/>
              </a:solidFill>
              <a:round/>
              <a:headEnd/>
              <a:tailEnd/>
            </a:ln>
          </p:spPr>
          <p:txBody>
            <a:bodyPr/>
            <a:lstStyle/>
            <a:p>
              <a:endParaRPr lang="en-US"/>
            </a:p>
          </p:txBody>
        </p:sp>
        <p:sp>
          <p:nvSpPr>
            <p:cNvPr id="94269" name="Line 2108"/>
            <p:cNvSpPr>
              <a:spLocks noChangeShapeType="1"/>
            </p:cNvSpPr>
            <p:nvPr/>
          </p:nvSpPr>
          <p:spPr bwMode="auto">
            <a:xfrm>
              <a:off x="183" y="3261"/>
              <a:ext cx="5337" cy="0"/>
            </a:xfrm>
            <a:prstGeom prst="line">
              <a:avLst/>
            </a:prstGeom>
            <a:noFill/>
            <a:ln w="12700">
              <a:solidFill>
                <a:srgbClr val="BFBFBF"/>
              </a:solidFill>
              <a:round/>
              <a:headEnd/>
              <a:tailEnd/>
            </a:ln>
          </p:spPr>
          <p:txBody>
            <a:bodyPr/>
            <a:lstStyle/>
            <a:p>
              <a:endParaRPr lang="en-US"/>
            </a:p>
          </p:txBody>
        </p:sp>
        <p:sp>
          <p:nvSpPr>
            <p:cNvPr id="94270" name="Line 2109"/>
            <p:cNvSpPr>
              <a:spLocks noChangeShapeType="1"/>
            </p:cNvSpPr>
            <p:nvPr/>
          </p:nvSpPr>
          <p:spPr bwMode="auto">
            <a:xfrm>
              <a:off x="183" y="3517"/>
              <a:ext cx="5337" cy="0"/>
            </a:xfrm>
            <a:prstGeom prst="line">
              <a:avLst/>
            </a:prstGeom>
            <a:noFill/>
            <a:ln w="12700">
              <a:solidFill>
                <a:srgbClr val="BFBFBF"/>
              </a:solidFill>
              <a:round/>
              <a:headEnd/>
              <a:tailEnd/>
            </a:ln>
          </p:spPr>
          <p:txBody>
            <a:bodyPr/>
            <a:lstStyle/>
            <a:p>
              <a:endParaRPr lang="en-US"/>
            </a:p>
          </p:txBody>
        </p:sp>
        <p:sp>
          <p:nvSpPr>
            <p:cNvPr id="94271" name="Line 2110"/>
            <p:cNvSpPr>
              <a:spLocks noChangeShapeType="1"/>
            </p:cNvSpPr>
            <p:nvPr/>
          </p:nvSpPr>
          <p:spPr bwMode="auto">
            <a:xfrm>
              <a:off x="183" y="833"/>
              <a:ext cx="0" cy="2940"/>
            </a:xfrm>
            <a:prstGeom prst="line">
              <a:avLst/>
            </a:prstGeom>
            <a:noFill/>
            <a:ln w="12700">
              <a:solidFill>
                <a:srgbClr val="BFBFBF"/>
              </a:solidFill>
              <a:round/>
              <a:headEnd/>
              <a:tailEnd/>
            </a:ln>
          </p:spPr>
          <p:txBody>
            <a:bodyPr/>
            <a:lstStyle/>
            <a:p>
              <a:endParaRPr lang="en-US"/>
            </a:p>
          </p:txBody>
        </p:sp>
        <p:sp>
          <p:nvSpPr>
            <p:cNvPr id="94272" name="Line 2111"/>
            <p:cNvSpPr>
              <a:spLocks noChangeShapeType="1"/>
            </p:cNvSpPr>
            <p:nvPr/>
          </p:nvSpPr>
          <p:spPr bwMode="auto">
            <a:xfrm>
              <a:off x="5520" y="833"/>
              <a:ext cx="0" cy="2940"/>
            </a:xfrm>
            <a:prstGeom prst="line">
              <a:avLst/>
            </a:prstGeom>
            <a:noFill/>
            <a:ln w="12700">
              <a:solidFill>
                <a:srgbClr val="BFBFBF"/>
              </a:solidFill>
              <a:round/>
              <a:headEnd/>
              <a:tailEnd/>
            </a:ln>
          </p:spPr>
          <p:txBody>
            <a:bodyPr/>
            <a:lstStyle/>
            <a:p>
              <a:endParaRPr lang="en-US"/>
            </a:p>
          </p:txBody>
        </p:sp>
        <p:sp>
          <p:nvSpPr>
            <p:cNvPr id="94273" name="Line 2112"/>
            <p:cNvSpPr>
              <a:spLocks noChangeShapeType="1"/>
            </p:cNvSpPr>
            <p:nvPr/>
          </p:nvSpPr>
          <p:spPr bwMode="auto">
            <a:xfrm>
              <a:off x="183" y="833"/>
              <a:ext cx="5337" cy="0"/>
            </a:xfrm>
            <a:prstGeom prst="line">
              <a:avLst/>
            </a:prstGeom>
            <a:noFill/>
            <a:ln w="12700">
              <a:solidFill>
                <a:srgbClr val="BFBFBF"/>
              </a:solidFill>
              <a:round/>
              <a:headEnd/>
              <a:tailEnd/>
            </a:ln>
          </p:spPr>
          <p:txBody>
            <a:bodyPr/>
            <a:lstStyle/>
            <a:p>
              <a:endParaRPr lang="en-US"/>
            </a:p>
          </p:txBody>
        </p:sp>
        <p:sp>
          <p:nvSpPr>
            <p:cNvPr id="94274" name="Line 2113"/>
            <p:cNvSpPr>
              <a:spLocks noChangeShapeType="1"/>
            </p:cNvSpPr>
            <p:nvPr/>
          </p:nvSpPr>
          <p:spPr bwMode="auto">
            <a:xfrm>
              <a:off x="183" y="3773"/>
              <a:ext cx="5337" cy="0"/>
            </a:xfrm>
            <a:prstGeom prst="line">
              <a:avLst/>
            </a:prstGeom>
            <a:noFill/>
            <a:ln w="12700">
              <a:solidFill>
                <a:srgbClr val="BFBFBF"/>
              </a:solidFill>
              <a:round/>
              <a:headEnd/>
              <a:tailEnd/>
            </a:ln>
          </p:spPr>
          <p:txBody>
            <a:bodyPr/>
            <a:lstStyle/>
            <a:p>
              <a:endParaRPr lang="en-US"/>
            </a:p>
          </p:txBody>
        </p:sp>
      </p:grpSp>
      <p:sp>
        <p:nvSpPr>
          <p:cNvPr id="94213" name="Line 68"/>
          <p:cNvSpPr>
            <a:spLocks noChangeShapeType="1"/>
          </p:cNvSpPr>
          <p:nvPr/>
        </p:nvSpPr>
        <p:spPr bwMode="auto">
          <a:xfrm>
            <a:off x="8096250" y="4826000"/>
            <a:ext cx="361950" cy="0"/>
          </a:xfrm>
          <a:prstGeom prst="line">
            <a:avLst/>
          </a:prstGeom>
          <a:noFill/>
          <a:ln w="41275">
            <a:solidFill>
              <a:schemeClr val="tx1"/>
            </a:solidFill>
            <a:round/>
            <a:headEnd type="triangle" w="med" len="med"/>
            <a:tailEnd/>
          </a:ln>
        </p:spPr>
        <p:txBody>
          <a:bodyPr/>
          <a:lstStyle/>
          <a:p>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a:xfrm>
            <a:off x="0" y="274638"/>
            <a:ext cx="9258300" cy="1143000"/>
          </a:xfrm>
        </p:spPr>
        <p:txBody>
          <a:bodyPr/>
          <a:lstStyle/>
          <a:p>
            <a:r>
              <a:rPr lang="en-US" altLang="en-US" b="1" dirty="0" smtClean="0">
                <a:latin typeface="Comic Sans MS" pitchFamily="66" charset="0"/>
              </a:rPr>
              <a:t>Effect Size</a:t>
            </a:r>
          </a:p>
        </p:txBody>
      </p:sp>
      <p:sp>
        <p:nvSpPr>
          <p:cNvPr id="4" name="Content Placeholder 3"/>
          <p:cNvSpPr>
            <a:spLocks noGrp="1"/>
          </p:cNvSpPr>
          <p:nvPr>
            <p:ph idx="1"/>
          </p:nvPr>
        </p:nvSpPr>
        <p:spPr>
          <a:xfrm>
            <a:off x="1066800" y="1600200"/>
            <a:ext cx="6934200" cy="4525963"/>
          </a:xfrm>
        </p:spPr>
        <p:txBody>
          <a:bodyPr/>
          <a:lstStyle/>
          <a:p>
            <a:pPr marL="0" indent="0">
              <a:buFontTx/>
              <a:buNone/>
              <a:defRPr/>
            </a:pPr>
            <a:r>
              <a:rPr lang="en-US" dirty="0" smtClean="0"/>
              <a:t>(Follow-up – Baseline)/ </a:t>
            </a:r>
            <a:r>
              <a:rPr lang="en-US" dirty="0" err="1" smtClean="0"/>
              <a:t>SD</a:t>
            </a:r>
            <a:r>
              <a:rPr lang="en-US" baseline="-25000" dirty="0" err="1" smtClean="0"/>
              <a:t>baseline</a:t>
            </a:r>
            <a:endParaRPr lang="en-US" baseline="-25000" dirty="0" smtClean="0"/>
          </a:p>
          <a:p>
            <a:pPr marL="0" indent="0">
              <a:buFontTx/>
              <a:buNone/>
              <a:defRPr/>
            </a:pPr>
            <a:endParaRPr lang="en-US" baseline="-25000" dirty="0"/>
          </a:p>
          <a:p>
            <a:pPr marL="0" indent="0">
              <a:buFontTx/>
              <a:buNone/>
              <a:defRPr/>
            </a:pPr>
            <a:r>
              <a:rPr lang="en-US" i="1" baseline="-25000" dirty="0" smtClean="0"/>
              <a:t>Cohen’s Rule of Thumb:</a:t>
            </a:r>
          </a:p>
          <a:p>
            <a:pPr marL="0" indent="0">
              <a:buFontTx/>
              <a:buNone/>
              <a:defRPr/>
            </a:pPr>
            <a:endParaRPr lang="en-US" i="1" baseline="-25000" dirty="0" smtClean="0"/>
          </a:p>
          <a:p>
            <a:pPr>
              <a:buFont typeface="Wingdings" pitchFamily="2" charset="2"/>
              <a:buChar char="ü"/>
              <a:defRPr/>
            </a:pPr>
            <a:r>
              <a:rPr lang="en-US" baseline="-25000" dirty="0" smtClean="0"/>
              <a:t>ES = 0.20   Small</a:t>
            </a:r>
          </a:p>
          <a:p>
            <a:pPr>
              <a:buFont typeface="Wingdings" pitchFamily="2" charset="2"/>
              <a:buChar char="ü"/>
              <a:defRPr/>
            </a:pPr>
            <a:endParaRPr lang="en-US" baseline="-25000" dirty="0" smtClean="0"/>
          </a:p>
          <a:p>
            <a:pPr>
              <a:buFont typeface="Wingdings" pitchFamily="2" charset="2"/>
              <a:buChar char="ü"/>
              <a:defRPr/>
            </a:pPr>
            <a:r>
              <a:rPr lang="en-US" baseline="-25000" dirty="0" smtClean="0"/>
              <a:t>ES = 0.50   Medium</a:t>
            </a:r>
          </a:p>
          <a:p>
            <a:pPr>
              <a:buFont typeface="Wingdings" pitchFamily="2" charset="2"/>
              <a:buChar char="ü"/>
              <a:defRPr/>
            </a:pPr>
            <a:endParaRPr lang="en-US" baseline="-25000" dirty="0" smtClean="0"/>
          </a:p>
          <a:p>
            <a:pPr>
              <a:buFont typeface="Wingdings" pitchFamily="2" charset="2"/>
              <a:buChar char="ü"/>
              <a:defRPr/>
            </a:pPr>
            <a:r>
              <a:rPr lang="en-US" baseline="-25000" dirty="0" smtClean="0"/>
              <a:t>ES = 0.80   Large</a:t>
            </a:r>
            <a:endParaRPr lang="en-US" baseline="-25000" dirty="0"/>
          </a:p>
        </p:txBody>
      </p:sp>
      <p:sp>
        <p:nvSpPr>
          <p:cNvPr id="2" name="Slide Number Placeholder 1"/>
          <p:cNvSpPr>
            <a:spLocks noGrp="1"/>
          </p:cNvSpPr>
          <p:nvPr>
            <p:ph type="sldNum" sz="quarter" idx="12"/>
          </p:nvPr>
        </p:nvSpPr>
        <p:spPr>
          <a:xfrm>
            <a:off x="7372350" y="6245225"/>
            <a:ext cx="1466850" cy="476250"/>
          </a:xfrm>
        </p:spPr>
        <p:txBody>
          <a:bodyPr/>
          <a:lstStyle/>
          <a:p>
            <a:pPr>
              <a:defRPr/>
            </a:pPr>
            <a:fld id="{DA2E848C-72AC-4329-BB4E-F562DE86D4BD}" type="slidenum">
              <a:rPr lang="en-US" smtClean="0"/>
              <a:pPr>
                <a:defRPr/>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F37E495E-AE45-4112-9940-15B8B01E4F56}" type="slidenum">
              <a:rPr lang="en-US"/>
              <a:pPr>
                <a:defRPr/>
              </a:pPr>
              <a:t>92</a:t>
            </a:fld>
            <a:endParaRPr lang="en-US"/>
          </a:p>
        </p:txBody>
      </p:sp>
      <p:sp>
        <p:nvSpPr>
          <p:cNvPr id="95235" name="Title 16"/>
          <p:cNvSpPr>
            <a:spLocks noGrp="1"/>
          </p:cNvSpPr>
          <p:nvPr>
            <p:ph type="title" idx="4294967295"/>
          </p:nvPr>
        </p:nvSpPr>
        <p:spPr>
          <a:xfrm>
            <a:off x="685800" y="0"/>
            <a:ext cx="7772400" cy="1600200"/>
          </a:xfrm>
        </p:spPr>
        <p:txBody>
          <a:bodyPr/>
          <a:lstStyle/>
          <a:p>
            <a:pPr eaLnBrk="1" hangingPunct="1"/>
            <a:r>
              <a:rPr lang="en-US" altLang="en-US" sz="3600" b="1" dirty="0" smtClean="0">
                <a:latin typeface="Comic Sans MS" pitchFamily="66" charset="0"/>
              </a:rPr>
              <a:t>Effect Sizes for Changes </a:t>
            </a:r>
            <a:br>
              <a:rPr lang="en-US" altLang="en-US" sz="3600" b="1" dirty="0" smtClean="0">
                <a:latin typeface="Comic Sans MS" pitchFamily="66" charset="0"/>
              </a:rPr>
            </a:br>
            <a:r>
              <a:rPr lang="en-US" altLang="en-US" sz="3600" b="1" dirty="0" smtClean="0">
                <a:latin typeface="Comic Sans MS" pitchFamily="66" charset="0"/>
              </a:rPr>
              <a:t>in SF-36 Scores </a:t>
            </a:r>
          </a:p>
        </p:txBody>
      </p:sp>
      <p:graphicFrame>
        <p:nvGraphicFramePr>
          <p:cNvPr id="95236"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95257" name="Chart" r:id="rId5" imgW="8563064" imgH="4048194" progId="Excel.Chart.8">
                  <p:embed/>
                </p:oleObj>
              </mc:Choice>
              <mc:Fallback>
                <p:oleObj name="Chart" r:id="rId5" imgW="8563064" imgH="4048194"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0.13</a:t>
            </a:r>
          </a:p>
        </p:txBody>
      </p:sp>
      <p:sp>
        <p:nvSpPr>
          <p:cNvPr id="95238"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39"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0.35</a:t>
            </a:r>
          </a:p>
        </p:txBody>
      </p:sp>
      <p:sp>
        <p:nvSpPr>
          <p:cNvPr id="95240"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0.21</a:t>
            </a:r>
          </a:p>
        </p:txBody>
      </p:sp>
      <p:sp>
        <p:nvSpPr>
          <p:cNvPr id="95241"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0.53</a:t>
            </a:r>
          </a:p>
        </p:txBody>
      </p:sp>
      <p:sp>
        <p:nvSpPr>
          <p:cNvPr id="95242"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0.36</a:t>
            </a:r>
          </a:p>
        </p:txBody>
      </p:sp>
      <p:sp>
        <p:nvSpPr>
          <p:cNvPr id="95243" name="Text Box 10"/>
          <p:cNvSpPr txBox="1">
            <a:spLocks noChangeArrowheads="1"/>
          </p:cNvSpPr>
          <p:nvPr/>
        </p:nvSpPr>
        <p:spPr bwMode="auto">
          <a:xfrm>
            <a:off x="5105400" y="1919288"/>
            <a:ext cx="4953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u="sng">
                <a:latin typeface="Arial" pitchFamily="34" charset="0"/>
                <a:ea typeface="MS PGothic" pitchFamily="34" charset="-128"/>
              </a:rPr>
              <a:t>0.11</a:t>
            </a:r>
          </a:p>
        </p:txBody>
      </p:sp>
      <p:sp>
        <p:nvSpPr>
          <p:cNvPr id="95244"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0.41 </a:t>
            </a:r>
          </a:p>
        </p:txBody>
      </p:sp>
      <p:sp>
        <p:nvSpPr>
          <p:cNvPr id="95245"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0.24</a:t>
            </a:r>
          </a:p>
        </p:txBody>
      </p:sp>
      <p:sp>
        <p:nvSpPr>
          <p:cNvPr id="95246"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0.30</a:t>
            </a:r>
          </a:p>
        </p:txBody>
      </p:sp>
      <p:sp>
        <p:nvSpPr>
          <p:cNvPr id="95247"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5248" name="Rectangle 4"/>
          <p:cNvSpPr>
            <a:spLocks noChangeArrowheads="1"/>
          </p:cNvSpPr>
          <p:nvPr/>
        </p:nvSpPr>
        <p:spPr bwMode="auto">
          <a:xfrm>
            <a:off x="220663" y="5870575"/>
            <a:ext cx="8597900" cy="728405"/>
          </a:xfrm>
          <a:prstGeom prst="rect">
            <a:avLst/>
          </a:prstGeom>
          <a:noFill/>
          <a:ln w="9525">
            <a:noFill/>
            <a:miter lim="800000"/>
            <a:headEnd/>
            <a:tailEnd/>
          </a:ln>
        </p:spPr>
        <p:txBody>
          <a:bodyPr lIns="90488" tIns="44450" rIns="90488" bIns="44450">
            <a:spAutoFit/>
          </a:bodyPr>
          <a:lstStyle/>
          <a:p>
            <a:pPr eaLnBrk="0" hangingPunct="0"/>
            <a:r>
              <a:rPr lang="en-US" altLang="en-US" sz="1050" b="0" dirty="0">
                <a:latin typeface="+mn-lt"/>
              </a:rPr>
              <a:t>PFI = Physical Functioning; Role-P = Role-Physical; Pain = Bodily Pain; Gen H=General Health; Energy = Energy/Fatigue; Social = Social </a:t>
            </a:r>
            <a:r>
              <a:rPr lang="en-US" altLang="en-US" sz="1050" b="0" dirty="0" smtClean="0">
                <a:latin typeface="+mn-lt"/>
              </a:rPr>
              <a:t>Functioning; Role-E </a:t>
            </a:r>
            <a:r>
              <a:rPr lang="en-US" altLang="en-US" sz="1050" b="0" dirty="0">
                <a:latin typeface="+mn-lt"/>
              </a:rPr>
              <a:t>= Role-Emotional; EWB = Emotional Well-being; PCS = Physical Component Summary; MCS =Mental Component Summary.</a:t>
            </a:r>
          </a:p>
          <a:p>
            <a:pPr eaLnBrk="0" hangingPunct="0"/>
            <a:endParaRPr lang="en-US" altLang="en-US" sz="1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8100" y="274638"/>
            <a:ext cx="9258300" cy="1143000"/>
          </a:xfrm>
        </p:spPr>
        <p:txBody>
          <a:bodyPr/>
          <a:lstStyle/>
          <a:p>
            <a:r>
              <a:rPr lang="en-US" altLang="en-US" b="1" dirty="0" smtClean="0">
                <a:latin typeface="Comic Sans MS" pitchFamily="66" charset="0"/>
              </a:rPr>
              <a:t>Break #3</a:t>
            </a:r>
          </a:p>
        </p:txBody>
      </p:sp>
      <p:sp>
        <p:nvSpPr>
          <p:cNvPr id="4" name="Slide Number Placeholder 3"/>
          <p:cNvSpPr>
            <a:spLocks noGrp="1"/>
          </p:cNvSpPr>
          <p:nvPr>
            <p:ph type="sldNum" sz="quarter" idx="12"/>
          </p:nvPr>
        </p:nvSpPr>
        <p:spPr>
          <a:xfrm>
            <a:off x="6477000" y="6245225"/>
            <a:ext cx="2400300" cy="476250"/>
          </a:xfrm>
        </p:spPr>
        <p:txBody>
          <a:bodyPr/>
          <a:lstStyle/>
          <a:p>
            <a:pPr>
              <a:defRPr/>
            </a:pPr>
            <a:fld id="{006528A3-FF90-474A-BC98-4BEBC7A07A63}" type="slidenum">
              <a:rPr lang="en-US" smtClean="0"/>
              <a:pPr>
                <a:defRPr/>
              </a:pPr>
              <a:t>93</a:t>
            </a:fld>
            <a:endParaRPr lang="en-US" dirty="0"/>
          </a:p>
        </p:txBody>
      </p:sp>
      <p:pic>
        <p:nvPicPr>
          <p:cNvPr id="100354" name="Picture 2" descr="C:\Program Files (x86)\Microsoft Office\MEDIA\CAGCAT10\j02129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6685" y="2854299"/>
            <a:ext cx="1830629" cy="114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4132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xfrm>
            <a:off x="6629400" y="6245225"/>
            <a:ext cx="2400300" cy="476250"/>
          </a:xfrm>
        </p:spPr>
        <p:txBody>
          <a:bodyPr/>
          <a:lstStyle/>
          <a:p>
            <a:pPr>
              <a:defRPr/>
            </a:pPr>
            <a:fld id="{570CB8CA-7845-4B69-8449-B201B285E5BC}" type="slidenum">
              <a:rPr lang="en-US"/>
              <a:pPr>
                <a:defRPr/>
              </a:pPr>
              <a:t>94</a:t>
            </a:fld>
            <a:endParaRPr lang="en-US" dirty="0"/>
          </a:p>
        </p:txBody>
      </p:sp>
      <p:sp>
        <p:nvSpPr>
          <p:cNvPr id="97283" name="Title 2"/>
          <p:cNvSpPr>
            <a:spLocks noGrp="1"/>
          </p:cNvSpPr>
          <p:nvPr>
            <p:ph type="title"/>
          </p:nvPr>
        </p:nvSpPr>
        <p:spPr>
          <a:xfrm>
            <a:off x="0" y="274638"/>
            <a:ext cx="9144000" cy="1143000"/>
          </a:xfrm>
        </p:spPr>
        <p:txBody>
          <a:bodyPr/>
          <a:lstStyle/>
          <a:p>
            <a:r>
              <a:rPr lang="en-US" altLang="en-US" sz="3600" b="1" dirty="0" smtClean="0">
                <a:latin typeface="Comic Sans MS" pitchFamily="66" charset="0"/>
              </a:rPr>
              <a:t>Use of Patient-Reported Outcome Measures in Clinical Practice</a:t>
            </a:r>
          </a:p>
        </p:txBody>
      </p:sp>
      <p:sp>
        <p:nvSpPr>
          <p:cNvPr id="4" name="Content Placeholder 3"/>
          <p:cNvSpPr>
            <a:spLocks noGrp="1"/>
          </p:cNvSpPr>
          <p:nvPr>
            <p:ph sz="half" idx="1"/>
          </p:nvPr>
        </p:nvSpPr>
        <p:spPr>
          <a:xfrm>
            <a:off x="514350" y="1600200"/>
            <a:ext cx="4543425" cy="4525963"/>
          </a:xfrm>
        </p:spPr>
        <p:txBody>
          <a:bodyPr/>
          <a:lstStyle/>
          <a:p>
            <a:pPr>
              <a:defRPr/>
            </a:pPr>
            <a:endParaRPr lang="en-US" dirty="0" smtClean="0">
              <a:latin typeface="Comic Sans MS" pitchFamily="66" charset="0"/>
            </a:endParaRPr>
          </a:p>
          <a:p>
            <a:pPr marL="0" indent="0">
              <a:buFontTx/>
              <a:buNone/>
              <a:defRPr/>
            </a:pPr>
            <a:endParaRPr lang="en-US" dirty="0" smtClean="0">
              <a:latin typeface="Comic Sans MS" pitchFamily="66" charset="0"/>
            </a:endParaRPr>
          </a:p>
          <a:p>
            <a:pPr marL="0" indent="0">
              <a:buFontTx/>
              <a:buNone/>
              <a:defRPr/>
            </a:pPr>
            <a:r>
              <a:rPr lang="en-US" dirty="0" smtClean="0">
                <a:latin typeface="Comic Sans MS" pitchFamily="66" charset="0"/>
              </a:rPr>
              <a:t>12:00-12:30 pm</a:t>
            </a:r>
            <a:endParaRPr lang="en-US" dirty="0">
              <a:latin typeface="Comic Sans MS" pitchFamily="66" charset="0"/>
            </a:endParaRPr>
          </a:p>
        </p:txBody>
      </p:sp>
      <p:pic>
        <p:nvPicPr>
          <p:cNvPr id="97285" name="Picture 2" descr="C:\Users\drhays\AppData\Local\Microsoft\Windows\Temporary Internet Files\Content.IE5\AUZWJ9S9\MM900283948[1].gif"/>
          <p:cNvPicPr>
            <a:picLocks noGrp="1" noChangeAspect="1" noChangeArrowheads="1" noCrop="1"/>
          </p:cNvPicPr>
          <p:nvPr>
            <p:ph sz="half" idx="2"/>
          </p:nvPr>
        </p:nvPicPr>
        <p:blipFill>
          <a:blip r:embed="rId2" cstate="print"/>
          <a:srcRect/>
          <a:stretch>
            <a:fillRect/>
          </a:stretch>
        </p:blipFill>
        <p:spPr>
          <a:xfrm>
            <a:off x="3581400" y="2057400"/>
            <a:ext cx="5105400" cy="3810000"/>
          </a:xfr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22B0A6DD-785B-4D0D-8573-1F9D95B0901C}" type="slidenum">
              <a:rPr lang="en-US"/>
              <a:pPr>
                <a:defRPr/>
              </a:pPr>
              <a:t>95</a:t>
            </a:fld>
            <a:endParaRPr lang="en-US"/>
          </a:p>
        </p:txBody>
      </p:sp>
      <p:sp>
        <p:nvSpPr>
          <p:cNvPr id="98307" name="Rectangle 2"/>
          <p:cNvSpPr>
            <a:spLocks noGrp="1" noChangeArrowheads="1"/>
          </p:cNvSpPr>
          <p:nvPr>
            <p:ph type="title" idx="4294967295"/>
          </p:nvPr>
        </p:nvSpPr>
        <p:spPr>
          <a:xfrm>
            <a:off x="685800" y="381000"/>
            <a:ext cx="7848600" cy="1143000"/>
          </a:xfrm>
        </p:spPr>
        <p:txBody>
          <a:bodyPr/>
          <a:lstStyle/>
          <a:p>
            <a:pPr eaLnBrk="1" hangingPunct="1"/>
            <a:r>
              <a:rPr lang="en-US" altLang="en-US" sz="4000" b="1" dirty="0" smtClean="0">
                <a:latin typeface="Comic Sans MS" pitchFamily="66" charset="0"/>
              </a:rPr>
              <a:t>Defining a Responder: Reliable Change Index (RCI)</a:t>
            </a:r>
          </a:p>
        </p:txBody>
      </p:sp>
      <p:graphicFrame>
        <p:nvGraphicFramePr>
          <p:cNvPr id="98308" name="Object 6"/>
          <p:cNvGraphicFramePr>
            <a:graphicFrameLocks noChangeAspect="1"/>
          </p:cNvGraphicFramePr>
          <p:nvPr/>
        </p:nvGraphicFramePr>
        <p:xfrm>
          <a:off x="2133600" y="1905000"/>
          <a:ext cx="4337050" cy="2233613"/>
        </p:xfrm>
        <a:graphic>
          <a:graphicData uri="http://schemas.openxmlformats.org/presentationml/2006/ole">
            <mc:AlternateContent xmlns:mc="http://schemas.openxmlformats.org/markup-compatibility/2006">
              <mc:Choice xmlns:v="urn:schemas-microsoft-com:vml" Requires="v">
                <p:oleObj spid="_x0000_s98350" name="Equation" r:id="rId4" imgW="837836" imgH="431613" progId="Equation.3">
                  <p:embed/>
                </p:oleObj>
              </mc:Choice>
              <mc:Fallback>
                <p:oleObj name="Equation" r:id="rId4" imgW="837836" imgH="4316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905000"/>
                        <a:ext cx="4337050"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8309" name="Object 5"/>
          <p:cNvGraphicFramePr>
            <a:graphicFrameLocks noChangeAspect="1"/>
          </p:cNvGraphicFramePr>
          <p:nvPr/>
        </p:nvGraphicFramePr>
        <p:xfrm>
          <a:off x="2401888" y="4298950"/>
          <a:ext cx="3675062" cy="709613"/>
        </p:xfrm>
        <a:graphic>
          <a:graphicData uri="http://schemas.openxmlformats.org/presentationml/2006/ole">
            <mc:AlternateContent xmlns:mc="http://schemas.openxmlformats.org/markup-compatibility/2006">
              <mc:Choice xmlns:v="urn:schemas-microsoft-com:vml" Requires="v">
                <p:oleObj spid="_x0000_s98351" name="Equation" r:id="rId6" imgW="1383699" imgH="266584" progId="Equation.3">
                  <p:embed/>
                </p:oleObj>
              </mc:Choice>
              <mc:Fallback>
                <p:oleObj name="Equation" r:id="rId6" imgW="1383699" imgH="266584"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88" y="4298950"/>
                        <a:ext cx="3675062" cy="709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0" name="TextBox 4"/>
          <p:cNvSpPr txBox="1">
            <a:spLocks noChangeArrowheads="1"/>
          </p:cNvSpPr>
          <p:nvPr/>
        </p:nvSpPr>
        <p:spPr bwMode="auto">
          <a:xfrm>
            <a:off x="4189413" y="5203825"/>
            <a:ext cx="3581400" cy="639763"/>
          </a:xfrm>
          <a:prstGeom prst="rect">
            <a:avLst/>
          </a:prstGeom>
          <a:noFill/>
          <a:ln w="9525">
            <a:noFill/>
            <a:miter lim="800000"/>
            <a:headEnd/>
            <a:tailEnd/>
          </a:ln>
        </p:spPr>
        <p:txBody>
          <a:bodyPr>
            <a:spAutoFit/>
          </a:bodyPr>
          <a:lstStyle/>
          <a:p>
            <a:pPr eaLnBrk="0" hangingPunct="0"/>
            <a:r>
              <a:rPr lang="en-US" altLang="en-US" sz="1200" i="1">
                <a:latin typeface="Arial" pitchFamily="34" charset="0"/>
                <a:ea typeface="MS PGothic" pitchFamily="34" charset="-128"/>
              </a:rPr>
              <a:t>Note: SD</a:t>
            </a:r>
            <a:r>
              <a:rPr lang="en-US" altLang="en-US" sz="1200" i="1" baseline="-25000">
                <a:latin typeface="Arial" pitchFamily="34" charset="0"/>
                <a:ea typeface="MS PGothic" pitchFamily="34" charset="-128"/>
              </a:rPr>
              <a:t>bl</a:t>
            </a:r>
            <a:r>
              <a:rPr lang="en-US" altLang="en-US" sz="1200" baseline="-25000">
                <a:latin typeface="Arial" pitchFamily="34" charset="0"/>
                <a:ea typeface="MS PGothic" pitchFamily="34" charset="-128"/>
              </a:rPr>
              <a:t> </a:t>
            </a:r>
            <a:r>
              <a:rPr lang="en-US" altLang="en-US" sz="1200">
                <a:latin typeface="Arial" pitchFamily="34" charset="0"/>
                <a:ea typeface="MS PGothic" pitchFamily="34" charset="-128"/>
              </a:rPr>
              <a:t> = standard deviation at baseline</a:t>
            </a:r>
          </a:p>
          <a:p>
            <a:pPr eaLnBrk="0" hangingPunct="0"/>
            <a:r>
              <a:rPr lang="en-US" altLang="en-US" sz="1200" i="1">
                <a:latin typeface="Arial" pitchFamily="34" charset="0"/>
                <a:ea typeface="MS PGothic" pitchFamily="34" charset="-128"/>
              </a:rPr>
              <a:t>          r</a:t>
            </a:r>
            <a:r>
              <a:rPr lang="en-US" altLang="en-US" sz="1200" i="1" baseline="-25000">
                <a:latin typeface="Arial" pitchFamily="34" charset="0"/>
                <a:ea typeface="MS PGothic" pitchFamily="34" charset="-128"/>
              </a:rPr>
              <a:t>xx</a:t>
            </a:r>
            <a:r>
              <a:rPr lang="en-US" altLang="en-US" sz="1200">
                <a:latin typeface="Arial" pitchFamily="34" charset="0"/>
                <a:ea typeface="MS PGothic" pitchFamily="34" charset="-128"/>
              </a:rPr>
              <a:t> = reliability</a:t>
            </a:r>
          </a:p>
          <a:p>
            <a:pPr eaLnBrk="0" hangingPunct="0"/>
            <a:r>
              <a:rPr lang="en-US" altLang="en-US" sz="1200" i="1">
                <a:latin typeface="Arial" pitchFamily="34" charset="0"/>
                <a:ea typeface="MS PGothic" pitchFamily="34" charset="-128"/>
              </a:rPr>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5B9EF12A-1CB7-45F4-B701-146E45B61531}" type="slidenum">
              <a:rPr lang="en-US"/>
              <a:pPr>
                <a:defRPr/>
              </a:pPr>
              <a:t>96</a:t>
            </a:fld>
            <a:endParaRPr lang="en-US"/>
          </a:p>
        </p:txBody>
      </p:sp>
      <p:sp>
        <p:nvSpPr>
          <p:cNvPr id="38915" name="Rectangle 2"/>
          <p:cNvSpPr>
            <a:spLocks noGrp="1" noChangeArrowheads="1"/>
          </p:cNvSpPr>
          <p:nvPr>
            <p:ph type="title" idx="4294967295"/>
          </p:nvPr>
        </p:nvSpPr>
        <p:spPr>
          <a:xfrm>
            <a:off x="722313" y="609600"/>
            <a:ext cx="7848600" cy="1143000"/>
          </a:xfrm>
        </p:spPr>
        <p:txBody>
          <a:bodyPr/>
          <a:lstStyle/>
          <a:p>
            <a:pPr eaLnBrk="1" hangingPunct="1"/>
            <a:r>
              <a:rPr lang="en-US" altLang="en-US" smtClean="0">
                <a:latin typeface="Comic Sans MS" pitchFamily="66" charset="0"/>
              </a:rPr>
              <a:t>Amount of Change in Observed Score Needed To be Statistically Significant </a:t>
            </a:r>
          </a:p>
        </p:txBody>
      </p:sp>
      <p:graphicFrame>
        <p:nvGraphicFramePr>
          <p:cNvPr id="38916" name="Object 6"/>
          <p:cNvGraphicFramePr>
            <a:graphicFrameLocks noChangeAspect="1"/>
          </p:cNvGraphicFramePr>
          <p:nvPr/>
        </p:nvGraphicFramePr>
        <p:xfrm>
          <a:off x="-66675" y="1871663"/>
          <a:ext cx="8740775" cy="2300287"/>
        </p:xfrm>
        <a:graphic>
          <a:graphicData uri="http://schemas.openxmlformats.org/presentationml/2006/ole">
            <mc:AlternateContent xmlns:mc="http://schemas.openxmlformats.org/markup-compatibility/2006">
              <mc:Choice xmlns:v="urn:schemas-microsoft-com:vml" Requires="v">
                <p:oleObj spid="_x0000_s100356" name="Equation" r:id="rId4" imgW="1688367" imgH="444307" progId="Equation.3">
                  <p:embed/>
                </p:oleObj>
              </mc:Choice>
              <mc:Fallback>
                <p:oleObj name="Equation" r:id="rId4" imgW="1688367"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1871663"/>
                        <a:ext cx="8740775" cy="230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7" name="TextBox 4"/>
          <p:cNvSpPr txBox="1">
            <a:spLocks noChangeArrowheads="1"/>
          </p:cNvSpPr>
          <p:nvPr/>
        </p:nvSpPr>
        <p:spPr bwMode="auto">
          <a:xfrm>
            <a:off x="838200" y="5203825"/>
            <a:ext cx="708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i="1">
                <a:ea typeface="MS PGothic" pitchFamily="34" charset="-128"/>
              </a:rPr>
              <a:t>Note: SD</a:t>
            </a:r>
            <a:r>
              <a:rPr lang="en-US" altLang="en-US" sz="1800" i="1" baseline="-25000">
                <a:ea typeface="MS PGothic" pitchFamily="34" charset="-128"/>
              </a:rPr>
              <a:t>bl</a:t>
            </a:r>
            <a:r>
              <a:rPr lang="en-US" altLang="en-US" sz="1800" baseline="-25000">
                <a:ea typeface="MS PGothic" pitchFamily="34" charset="-128"/>
              </a:rPr>
              <a:t> </a:t>
            </a:r>
            <a:r>
              <a:rPr lang="en-US" altLang="en-US" sz="1800">
                <a:ea typeface="MS PGothic" pitchFamily="34" charset="-128"/>
              </a:rPr>
              <a:t> = standard deviation at baseline and </a:t>
            </a:r>
            <a:r>
              <a:rPr lang="en-US" altLang="en-US" sz="1800" i="1">
                <a:ea typeface="MS PGothic" pitchFamily="34" charset="-128"/>
              </a:rPr>
              <a:t> r</a:t>
            </a:r>
            <a:r>
              <a:rPr lang="en-US" altLang="en-US" sz="1800" i="1" baseline="-25000">
                <a:ea typeface="MS PGothic" pitchFamily="34" charset="-128"/>
              </a:rPr>
              <a:t>xx</a:t>
            </a:r>
            <a:r>
              <a:rPr lang="en-US" altLang="en-US" sz="1800">
                <a:ea typeface="MS PGothic" pitchFamily="34" charset="-128"/>
              </a:rPr>
              <a:t> = reliability</a:t>
            </a:r>
          </a:p>
          <a:p>
            <a:pPr>
              <a:spcBef>
                <a:spcPct val="0"/>
              </a:spcBef>
              <a:buFontTx/>
              <a:buNone/>
            </a:pPr>
            <a:r>
              <a:rPr lang="en-US" altLang="en-US" sz="1200" i="1">
                <a:ea typeface="MS PGothic" pitchFamily="34" charset="-128"/>
              </a:rPr>
              <a:t>          </a:t>
            </a:r>
          </a:p>
        </p:txBody>
      </p:sp>
      <p:cxnSp>
        <p:nvCxnSpPr>
          <p:cNvPr id="38918" name="Straight Connector 2"/>
          <p:cNvCxnSpPr>
            <a:cxnSpLocks noChangeShapeType="1"/>
          </p:cNvCxnSpPr>
          <p:nvPr/>
        </p:nvCxnSpPr>
        <p:spPr bwMode="auto">
          <a:xfrm>
            <a:off x="457200" y="4138613"/>
            <a:ext cx="7848600" cy="0"/>
          </a:xfrm>
          <a:prstGeom prst="line">
            <a:avLst/>
          </a:prstGeom>
          <a:noFill/>
          <a:ln w="38100" algn="ctr">
            <a:solidFill>
              <a:schemeClr val="bg2"/>
            </a:solidFill>
            <a:prstDash val="sysDot"/>
            <a:round/>
            <a:headEnd type="none" w="sm" len="sm"/>
            <a:tailEnd type="triangle" w="sm" len="sm"/>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p:txBody>
          <a:bodyPr/>
          <a:lstStyle/>
          <a:p>
            <a:pPr>
              <a:defRPr/>
            </a:pPr>
            <a:fld id="{56463CF1-6C53-4E0E-9790-001D12327D2E}" type="slidenum">
              <a:rPr lang="en-US"/>
              <a:pPr>
                <a:defRPr/>
              </a:pPr>
              <a:t>97</a:t>
            </a:fld>
            <a:endParaRPr lang="en-US"/>
          </a:p>
        </p:txBody>
      </p:sp>
      <p:sp>
        <p:nvSpPr>
          <p:cNvPr id="99331" name="Title 16"/>
          <p:cNvSpPr>
            <a:spLocks noGrp="1"/>
          </p:cNvSpPr>
          <p:nvPr>
            <p:ph type="title" idx="4294967295"/>
          </p:nvPr>
        </p:nvSpPr>
        <p:spPr>
          <a:xfrm>
            <a:off x="220663" y="0"/>
            <a:ext cx="8237537" cy="1600200"/>
          </a:xfrm>
        </p:spPr>
        <p:txBody>
          <a:bodyPr/>
          <a:lstStyle/>
          <a:p>
            <a:pPr eaLnBrk="1" hangingPunct="1"/>
            <a:r>
              <a:rPr lang="en-US" altLang="en-US" sz="4000" b="1" dirty="0" smtClean="0">
                <a:latin typeface="Comic Sans MS" pitchFamily="66" charset="0"/>
              </a:rPr>
              <a:t>Amount of Change Needed for Significant Individual Change </a:t>
            </a:r>
          </a:p>
        </p:txBody>
      </p:sp>
      <p:graphicFrame>
        <p:nvGraphicFramePr>
          <p:cNvPr id="99332" name="Object 3"/>
          <p:cNvGraphicFramePr>
            <a:graphicFrameLocks noGrp="1" noChangeAspect="1"/>
          </p:cNvGraphicFramePr>
          <p:nvPr>
            <p:ph idx="4294967295"/>
          </p:nvPr>
        </p:nvGraphicFramePr>
        <p:xfrm>
          <a:off x="390525" y="1530350"/>
          <a:ext cx="8734425" cy="4129088"/>
        </p:xfrm>
        <a:graphic>
          <a:graphicData uri="http://schemas.openxmlformats.org/presentationml/2006/ole">
            <mc:AlternateContent xmlns:mc="http://schemas.openxmlformats.org/markup-compatibility/2006">
              <mc:Choice xmlns:v="urn:schemas-microsoft-com:vml" Requires="v">
                <p:oleObj spid="_x0000_s99353" r:id="rId5" imgW="8736325" imgH="4127350" progId="Excel.Chart.8">
                  <p:embed/>
                </p:oleObj>
              </mc:Choice>
              <mc:Fallback>
                <p:oleObj r:id="rId5" imgW="8736325" imgH="412735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25" y="1530350"/>
                        <a:ext cx="8734425" cy="412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9333" name="Text Box 4"/>
          <p:cNvSpPr txBox="1">
            <a:spLocks noChangeArrowheads="1"/>
          </p:cNvSpPr>
          <p:nvPr/>
        </p:nvSpPr>
        <p:spPr bwMode="auto">
          <a:xfrm>
            <a:off x="966788"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0.67</a:t>
            </a:r>
          </a:p>
        </p:txBody>
      </p:sp>
      <p:sp>
        <p:nvSpPr>
          <p:cNvPr id="99334" name="Text Box 5"/>
          <p:cNvSpPr txBox="1">
            <a:spLocks noChangeArrowheads="1"/>
          </p:cNvSpPr>
          <p:nvPr/>
        </p:nvSpPr>
        <p:spPr bwMode="auto">
          <a:xfrm>
            <a:off x="160496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0.72</a:t>
            </a:r>
          </a:p>
        </p:txBody>
      </p:sp>
      <p:sp>
        <p:nvSpPr>
          <p:cNvPr id="99335" name="Text Box 6"/>
          <p:cNvSpPr txBox="1">
            <a:spLocks noChangeArrowheads="1"/>
          </p:cNvSpPr>
          <p:nvPr/>
        </p:nvSpPr>
        <p:spPr bwMode="auto">
          <a:xfrm>
            <a:off x="224155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1.01</a:t>
            </a:r>
          </a:p>
        </p:txBody>
      </p:sp>
      <p:sp>
        <p:nvSpPr>
          <p:cNvPr id="99336" name="Text Box 7"/>
          <p:cNvSpPr txBox="1">
            <a:spLocks noChangeArrowheads="1"/>
          </p:cNvSpPr>
          <p:nvPr/>
        </p:nvSpPr>
        <p:spPr bwMode="auto">
          <a:xfrm>
            <a:off x="2879725" y="1919288"/>
            <a:ext cx="779463"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1.13</a:t>
            </a:r>
          </a:p>
        </p:txBody>
      </p:sp>
      <p:sp>
        <p:nvSpPr>
          <p:cNvPr id="99337" name="Text Box 8"/>
          <p:cNvSpPr txBox="1">
            <a:spLocks noChangeArrowheads="1"/>
          </p:cNvSpPr>
          <p:nvPr/>
        </p:nvSpPr>
        <p:spPr bwMode="auto">
          <a:xfrm>
            <a:off x="3581400" y="1844675"/>
            <a:ext cx="762000" cy="2778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1.33</a:t>
            </a:r>
          </a:p>
        </p:txBody>
      </p:sp>
      <p:sp>
        <p:nvSpPr>
          <p:cNvPr id="99338" name="Text Box 9"/>
          <p:cNvSpPr txBox="1">
            <a:spLocks noChangeArrowheads="1"/>
          </p:cNvSpPr>
          <p:nvPr/>
        </p:nvSpPr>
        <p:spPr bwMode="auto">
          <a:xfrm>
            <a:off x="4419600" y="1890713"/>
            <a:ext cx="5334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1.07</a:t>
            </a:r>
          </a:p>
        </p:txBody>
      </p:sp>
      <p:sp>
        <p:nvSpPr>
          <p:cNvPr id="99339" name="Text Box 10"/>
          <p:cNvSpPr txBox="1">
            <a:spLocks noChangeArrowheads="1"/>
          </p:cNvSpPr>
          <p:nvPr/>
        </p:nvSpPr>
        <p:spPr bwMode="auto">
          <a:xfrm>
            <a:off x="5105400" y="1919288"/>
            <a:ext cx="495300" cy="276225"/>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0.71</a:t>
            </a:r>
          </a:p>
        </p:txBody>
      </p:sp>
      <p:sp>
        <p:nvSpPr>
          <p:cNvPr id="99340" name="Text Box 11"/>
          <p:cNvSpPr txBox="1">
            <a:spLocks noChangeArrowheads="1"/>
          </p:cNvSpPr>
          <p:nvPr/>
        </p:nvSpPr>
        <p:spPr bwMode="auto">
          <a:xfrm>
            <a:off x="5715000"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1.26 </a:t>
            </a:r>
          </a:p>
        </p:txBody>
      </p:sp>
      <p:sp>
        <p:nvSpPr>
          <p:cNvPr id="99341" name="Text Box 12"/>
          <p:cNvSpPr txBox="1">
            <a:spLocks noChangeArrowheads="1"/>
          </p:cNvSpPr>
          <p:nvPr/>
        </p:nvSpPr>
        <p:spPr bwMode="auto">
          <a:xfrm>
            <a:off x="6324600" y="1919288"/>
            <a:ext cx="6858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0.62</a:t>
            </a:r>
          </a:p>
        </p:txBody>
      </p:sp>
      <p:sp>
        <p:nvSpPr>
          <p:cNvPr id="99342" name="Text Box 13"/>
          <p:cNvSpPr txBox="1">
            <a:spLocks noChangeArrowheads="1"/>
          </p:cNvSpPr>
          <p:nvPr/>
        </p:nvSpPr>
        <p:spPr bwMode="auto">
          <a:xfrm>
            <a:off x="7135813" y="1919288"/>
            <a:ext cx="609600" cy="277812"/>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200">
                <a:latin typeface="Arial" pitchFamily="34" charset="0"/>
                <a:ea typeface="MS PGothic" pitchFamily="34" charset="-128"/>
              </a:rPr>
              <a:t>0.73</a:t>
            </a:r>
          </a:p>
        </p:txBody>
      </p:sp>
      <p:sp>
        <p:nvSpPr>
          <p:cNvPr id="99343" name="Text Box 14"/>
          <p:cNvSpPr txBox="1">
            <a:spLocks noChangeArrowheads="1"/>
          </p:cNvSpPr>
          <p:nvPr/>
        </p:nvSpPr>
        <p:spPr bwMode="auto">
          <a:xfrm>
            <a:off x="2620963" y="1530350"/>
            <a:ext cx="2979737" cy="366713"/>
          </a:xfrm>
          <a:prstGeom prst="rect">
            <a:avLst/>
          </a:prstGeom>
          <a:noFill/>
          <a:ln w="25400">
            <a:noFill/>
            <a:miter lim="800000"/>
            <a:headEnd type="none" w="sm" len="sm"/>
            <a:tailEnd type="none" w="sm" len="sm"/>
          </a:ln>
        </p:spPr>
        <p:txBody>
          <a:bodyPr>
            <a:spAutoFit/>
          </a:bodyPr>
          <a:lstStyle/>
          <a:p>
            <a:pPr algn="ctr" eaLnBrk="0" hangingPunct="0">
              <a:spcBef>
                <a:spcPct val="50000"/>
              </a:spcBef>
              <a:buClr>
                <a:srgbClr val="FFDF00"/>
              </a:buClr>
              <a:buSzPct val="75000"/>
              <a:buFont typeface="Symbol" pitchFamily="18" charset="2"/>
              <a:buNone/>
            </a:pPr>
            <a:r>
              <a:rPr lang="en-US" altLang="en-US" sz="1800">
                <a:latin typeface="Arial" pitchFamily="34" charset="0"/>
                <a:ea typeface="MS PGothic" pitchFamily="34" charset="-128"/>
              </a:rPr>
              <a:t>Effect Size</a:t>
            </a:r>
          </a:p>
        </p:txBody>
      </p:sp>
      <p:sp>
        <p:nvSpPr>
          <p:cNvPr id="99344" name="Rectangle 4"/>
          <p:cNvSpPr>
            <a:spLocks noChangeArrowheads="1"/>
          </p:cNvSpPr>
          <p:nvPr/>
        </p:nvSpPr>
        <p:spPr bwMode="auto">
          <a:xfrm>
            <a:off x="220663" y="5870575"/>
            <a:ext cx="8597900" cy="550863"/>
          </a:xfrm>
          <a:prstGeom prst="rect">
            <a:avLst/>
          </a:prstGeom>
          <a:noFill/>
          <a:ln w="9525">
            <a:noFill/>
            <a:miter lim="800000"/>
            <a:headEnd/>
            <a:tailEnd/>
          </a:ln>
        </p:spPr>
        <p:txBody>
          <a:bodyPr lIns="90488" tIns="44450" rIns="90488" bIns="44450">
            <a:spAutoFit/>
          </a:bodyPr>
          <a:lstStyle/>
          <a:p>
            <a:pPr eaLnBrk="0" hangingPunct="0"/>
            <a:r>
              <a:rPr lang="en-US" altLang="en-US" sz="1000"/>
              <a:t>PFI = Physical Functioning; Role-P = Role-Physical; Pain = Bodily Pain; Gen H=General Health; Energy = Energy/Fatigue; Social = Social Functioning;</a:t>
            </a:r>
          </a:p>
          <a:p>
            <a:pPr eaLnBrk="0" hangingPunct="0"/>
            <a:r>
              <a:rPr lang="en-US" altLang="en-US" sz="1000"/>
              <a:t>Role-E = Role-Emotional; EWB = Emotional Well-being; PCS = Physical Component Summary; MCS =Mental Component Summary.</a:t>
            </a:r>
          </a:p>
          <a:p>
            <a:pPr eaLnBrk="0" hangingPunct="0"/>
            <a:endParaRPr lang="en-US" altLang="en-US" sz="100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
          <p:cNvSpPr>
            <a:spLocks noGrp="1" noChangeArrowheads="1"/>
          </p:cNvSpPr>
          <p:nvPr>
            <p:ph type="sldNum" sz="quarter" idx="12"/>
          </p:nvPr>
        </p:nvSpPr>
        <p:spPr/>
        <p:txBody>
          <a:bodyPr/>
          <a:lstStyle/>
          <a:p>
            <a:pPr>
              <a:defRPr/>
            </a:pPr>
            <a:fld id="{B9512359-6ECF-4A66-93D8-969F952A04EB}" type="slidenum">
              <a:rPr lang="en-US"/>
              <a:pPr>
                <a:defRPr/>
              </a:pPr>
              <a:t>98</a:t>
            </a:fld>
            <a:endParaRPr lang="en-US"/>
          </a:p>
        </p:txBody>
      </p:sp>
      <p:sp>
        <p:nvSpPr>
          <p:cNvPr id="100355" name="Rectangle 2"/>
          <p:cNvSpPr>
            <a:spLocks noGrp="1" noChangeArrowheads="1"/>
          </p:cNvSpPr>
          <p:nvPr>
            <p:ph type="title" idx="4294967295"/>
          </p:nvPr>
        </p:nvSpPr>
        <p:spPr>
          <a:xfrm>
            <a:off x="381000" y="0"/>
            <a:ext cx="8534400" cy="1371600"/>
          </a:xfrm>
        </p:spPr>
        <p:txBody>
          <a:bodyPr/>
          <a:lstStyle/>
          <a:p>
            <a:pPr eaLnBrk="1" hangingPunct="1"/>
            <a:r>
              <a:rPr lang="en-US" altLang="en-US" sz="3600" b="1" dirty="0" smtClean="0">
                <a:latin typeface="Comic Sans MS" pitchFamily="66" charset="0"/>
              </a:rPr>
              <a:t>7-31% of People in Sample Improve Significantly </a:t>
            </a:r>
          </a:p>
        </p:txBody>
      </p:sp>
      <p:grpSp>
        <p:nvGrpSpPr>
          <p:cNvPr id="100356" name="Group 65"/>
          <p:cNvGrpSpPr>
            <a:grpSpLocks noGrp="1"/>
          </p:cNvGrpSpPr>
          <p:nvPr/>
        </p:nvGrpSpPr>
        <p:grpSpPr bwMode="auto">
          <a:xfrm>
            <a:off x="290513" y="1312863"/>
            <a:ext cx="8520112" cy="4818062"/>
            <a:chOff x="183" y="827"/>
            <a:chExt cx="5367" cy="3035"/>
          </a:xfrm>
        </p:grpSpPr>
        <p:sp>
          <p:nvSpPr>
            <p:cNvPr id="100357" name="Rectangle 5"/>
            <p:cNvSpPr>
              <a:spLocks noChangeArrowheads="1"/>
            </p:cNvSpPr>
            <p:nvPr/>
          </p:nvSpPr>
          <p:spPr bwMode="auto">
            <a:xfrm>
              <a:off x="183" y="827"/>
              <a:ext cx="1404" cy="420"/>
            </a:xfrm>
            <a:prstGeom prst="rect">
              <a:avLst/>
            </a:prstGeom>
            <a:solidFill>
              <a:srgbClr val="C1154A"/>
            </a:solidFill>
            <a:ln w="9525">
              <a:noFill/>
              <a:miter lim="800000"/>
              <a:headEnd/>
              <a:tailEnd/>
            </a:ln>
          </p:spPr>
          <p:txBody>
            <a:bodyPr anchor="ctr"/>
            <a:lstStyle/>
            <a:p>
              <a:pPr defTabSz="971550">
                <a:lnSpc>
                  <a:spcPct val="95000"/>
                </a:lnSpc>
                <a:spcBef>
                  <a:spcPct val="35000"/>
                </a:spcBef>
                <a:buClr>
                  <a:srgbClr val="275DA6"/>
                </a:buClr>
              </a:pPr>
              <a:endParaRPr lang="en-US" altLang="en-US" sz="2000">
                <a:solidFill>
                  <a:srgbClr val="FFFFFF"/>
                </a:solidFill>
              </a:endParaRPr>
            </a:p>
          </p:txBody>
        </p:sp>
        <p:sp>
          <p:nvSpPr>
            <p:cNvPr id="100358" name="Rectangle 6"/>
            <p:cNvSpPr>
              <a:spLocks noChangeArrowheads="1"/>
            </p:cNvSpPr>
            <p:nvPr/>
          </p:nvSpPr>
          <p:spPr bwMode="auto">
            <a:xfrm>
              <a:off x="1587" y="827"/>
              <a:ext cx="127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Improving</a:t>
              </a:r>
            </a:p>
          </p:txBody>
        </p:sp>
        <p:sp>
          <p:nvSpPr>
            <p:cNvPr id="100359" name="Rectangle 7"/>
            <p:cNvSpPr>
              <a:spLocks noChangeArrowheads="1"/>
            </p:cNvSpPr>
            <p:nvPr/>
          </p:nvSpPr>
          <p:spPr bwMode="auto">
            <a:xfrm>
              <a:off x="2857" y="827"/>
              <a:ext cx="1363"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 Declining</a:t>
              </a:r>
            </a:p>
          </p:txBody>
        </p:sp>
        <p:sp>
          <p:nvSpPr>
            <p:cNvPr id="100360" name="Rectangle 8"/>
            <p:cNvSpPr>
              <a:spLocks noChangeArrowheads="1"/>
            </p:cNvSpPr>
            <p:nvPr/>
          </p:nvSpPr>
          <p:spPr bwMode="auto">
            <a:xfrm>
              <a:off x="4220" y="827"/>
              <a:ext cx="1330" cy="420"/>
            </a:xfrm>
            <a:prstGeom prst="rect">
              <a:avLst/>
            </a:prstGeom>
            <a:solidFill>
              <a:srgbClr val="C1154A"/>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solidFill>
                    <a:srgbClr val="FFFFFF"/>
                  </a:solidFill>
                </a:rPr>
                <a:t>Difference</a:t>
              </a:r>
            </a:p>
          </p:txBody>
        </p:sp>
        <p:sp>
          <p:nvSpPr>
            <p:cNvPr id="100361" name="Rectangle 9"/>
            <p:cNvSpPr>
              <a:spLocks noChangeArrowheads="1"/>
            </p:cNvSpPr>
            <p:nvPr/>
          </p:nvSpPr>
          <p:spPr bwMode="auto">
            <a:xfrm>
              <a:off x="183" y="1247"/>
              <a:ext cx="1404" cy="260"/>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PF-10</a:t>
              </a:r>
            </a:p>
          </p:txBody>
        </p:sp>
        <p:sp>
          <p:nvSpPr>
            <p:cNvPr id="100362" name="Rectangle 10"/>
            <p:cNvSpPr>
              <a:spLocks noChangeArrowheads="1"/>
            </p:cNvSpPr>
            <p:nvPr/>
          </p:nvSpPr>
          <p:spPr bwMode="auto">
            <a:xfrm>
              <a:off x="1587" y="1247"/>
              <a:ext cx="127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13%</a:t>
              </a:r>
            </a:p>
          </p:txBody>
        </p:sp>
        <p:sp>
          <p:nvSpPr>
            <p:cNvPr id="100363" name="Rectangle 11"/>
            <p:cNvSpPr>
              <a:spLocks noChangeArrowheads="1"/>
            </p:cNvSpPr>
            <p:nvPr/>
          </p:nvSpPr>
          <p:spPr bwMode="auto">
            <a:xfrm>
              <a:off x="2857" y="1247"/>
              <a:ext cx="1363"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4" name="Rectangle 12"/>
            <p:cNvSpPr>
              <a:spLocks noChangeArrowheads="1"/>
            </p:cNvSpPr>
            <p:nvPr/>
          </p:nvSpPr>
          <p:spPr bwMode="auto">
            <a:xfrm>
              <a:off x="4220" y="1247"/>
              <a:ext cx="1330" cy="260"/>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365" name="Rectangle 13"/>
            <p:cNvSpPr>
              <a:spLocks noChangeArrowheads="1"/>
            </p:cNvSpPr>
            <p:nvPr/>
          </p:nvSpPr>
          <p:spPr bwMode="auto">
            <a:xfrm>
              <a:off x="183" y="1507"/>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RP-4</a:t>
              </a:r>
            </a:p>
          </p:txBody>
        </p:sp>
        <p:sp>
          <p:nvSpPr>
            <p:cNvPr id="100366" name="Rectangle 14"/>
            <p:cNvSpPr>
              <a:spLocks noChangeArrowheads="1"/>
            </p:cNvSpPr>
            <p:nvPr/>
          </p:nvSpPr>
          <p:spPr bwMode="auto">
            <a:xfrm>
              <a:off x="1587" y="1507"/>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31%</a:t>
              </a:r>
            </a:p>
          </p:txBody>
        </p:sp>
        <p:sp>
          <p:nvSpPr>
            <p:cNvPr id="100367" name="Rectangle 15"/>
            <p:cNvSpPr>
              <a:spLocks noChangeArrowheads="1"/>
            </p:cNvSpPr>
            <p:nvPr/>
          </p:nvSpPr>
          <p:spPr bwMode="auto">
            <a:xfrm>
              <a:off x="2857" y="1507"/>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68" name="Rectangle 16"/>
            <p:cNvSpPr>
              <a:spLocks noChangeArrowheads="1"/>
            </p:cNvSpPr>
            <p:nvPr/>
          </p:nvSpPr>
          <p:spPr bwMode="auto">
            <a:xfrm>
              <a:off x="4220" y="1507"/>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+ 29%</a:t>
              </a:r>
            </a:p>
          </p:txBody>
        </p:sp>
        <p:sp>
          <p:nvSpPr>
            <p:cNvPr id="100369" name="Rectangle 17"/>
            <p:cNvSpPr>
              <a:spLocks noChangeArrowheads="1"/>
            </p:cNvSpPr>
            <p:nvPr/>
          </p:nvSpPr>
          <p:spPr bwMode="auto">
            <a:xfrm>
              <a:off x="183" y="1769"/>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BP-2</a:t>
              </a:r>
            </a:p>
          </p:txBody>
        </p:sp>
        <p:sp>
          <p:nvSpPr>
            <p:cNvPr id="100370" name="Rectangle 18"/>
            <p:cNvSpPr>
              <a:spLocks noChangeArrowheads="1"/>
            </p:cNvSpPr>
            <p:nvPr/>
          </p:nvSpPr>
          <p:spPr bwMode="auto">
            <a:xfrm>
              <a:off x="1587" y="1769"/>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71" name="Rectangle 19"/>
            <p:cNvSpPr>
              <a:spLocks noChangeArrowheads="1"/>
            </p:cNvSpPr>
            <p:nvPr/>
          </p:nvSpPr>
          <p:spPr bwMode="auto">
            <a:xfrm>
              <a:off x="2857" y="1769"/>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2" name="Rectangle 20"/>
            <p:cNvSpPr>
              <a:spLocks noChangeArrowheads="1"/>
            </p:cNvSpPr>
            <p:nvPr/>
          </p:nvSpPr>
          <p:spPr bwMode="auto">
            <a:xfrm>
              <a:off x="4220" y="1769"/>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73" name="Rectangle 21"/>
            <p:cNvSpPr>
              <a:spLocks noChangeArrowheads="1"/>
            </p:cNvSpPr>
            <p:nvPr/>
          </p:nvSpPr>
          <p:spPr bwMode="auto">
            <a:xfrm>
              <a:off x="183" y="2031"/>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GH-5</a:t>
              </a:r>
            </a:p>
          </p:txBody>
        </p:sp>
        <p:sp>
          <p:nvSpPr>
            <p:cNvPr id="100374" name="Rectangle 22"/>
            <p:cNvSpPr>
              <a:spLocks noChangeArrowheads="1"/>
            </p:cNvSpPr>
            <p:nvPr/>
          </p:nvSpPr>
          <p:spPr bwMode="auto">
            <a:xfrm>
              <a:off x="1587" y="2031"/>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5" name="Rectangle 23"/>
            <p:cNvSpPr>
              <a:spLocks noChangeArrowheads="1"/>
            </p:cNvSpPr>
            <p:nvPr/>
          </p:nvSpPr>
          <p:spPr bwMode="auto">
            <a:xfrm>
              <a:off x="2857" y="2031"/>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76" name="Rectangle 24"/>
            <p:cNvSpPr>
              <a:spLocks noChangeArrowheads="1"/>
            </p:cNvSpPr>
            <p:nvPr/>
          </p:nvSpPr>
          <p:spPr bwMode="auto">
            <a:xfrm>
              <a:off x="4220" y="2031"/>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77" name="Rectangle 25"/>
            <p:cNvSpPr>
              <a:spLocks noChangeArrowheads="1"/>
            </p:cNvSpPr>
            <p:nvPr/>
          </p:nvSpPr>
          <p:spPr bwMode="auto">
            <a:xfrm>
              <a:off x="183" y="2293"/>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EN-4</a:t>
              </a:r>
            </a:p>
          </p:txBody>
        </p:sp>
        <p:sp>
          <p:nvSpPr>
            <p:cNvPr id="100378" name="Rectangle 26"/>
            <p:cNvSpPr>
              <a:spLocks noChangeArrowheads="1"/>
            </p:cNvSpPr>
            <p:nvPr/>
          </p:nvSpPr>
          <p:spPr bwMode="auto">
            <a:xfrm>
              <a:off x="1587" y="2293"/>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9%</a:t>
              </a:r>
            </a:p>
          </p:txBody>
        </p:sp>
        <p:sp>
          <p:nvSpPr>
            <p:cNvPr id="100379" name="Rectangle 27"/>
            <p:cNvSpPr>
              <a:spLocks noChangeArrowheads="1"/>
            </p:cNvSpPr>
            <p:nvPr/>
          </p:nvSpPr>
          <p:spPr bwMode="auto">
            <a:xfrm>
              <a:off x="2857" y="2293"/>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2%</a:t>
              </a:r>
            </a:p>
          </p:txBody>
        </p:sp>
        <p:sp>
          <p:nvSpPr>
            <p:cNvPr id="100380" name="Rectangle 28"/>
            <p:cNvSpPr>
              <a:spLocks noChangeArrowheads="1"/>
            </p:cNvSpPr>
            <p:nvPr/>
          </p:nvSpPr>
          <p:spPr bwMode="auto">
            <a:xfrm>
              <a:off x="4220" y="2293"/>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81" name="Rectangle 29"/>
            <p:cNvSpPr>
              <a:spLocks noChangeArrowheads="1"/>
            </p:cNvSpPr>
            <p:nvPr/>
          </p:nvSpPr>
          <p:spPr bwMode="auto">
            <a:xfrm>
              <a:off x="183" y="2554"/>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SF-2</a:t>
              </a:r>
            </a:p>
          </p:txBody>
        </p:sp>
        <p:sp>
          <p:nvSpPr>
            <p:cNvPr id="100382" name="Rectangle 30"/>
            <p:cNvSpPr>
              <a:spLocks noChangeArrowheads="1"/>
            </p:cNvSpPr>
            <p:nvPr/>
          </p:nvSpPr>
          <p:spPr bwMode="auto">
            <a:xfrm>
              <a:off x="1587" y="2554"/>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17%</a:t>
              </a:r>
            </a:p>
          </p:txBody>
        </p:sp>
        <p:sp>
          <p:nvSpPr>
            <p:cNvPr id="100383" name="Rectangle 31"/>
            <p:cNvSpPr>
              <a:spLocks noChangeArrowheads="1"/>
            </p:cNvSpPr>
            <p:nvPr/>
          </p:nvSpPr>
          <p:spPr bwMode="auto">
            <a:xfrm>
              <a:off x="2857" y="2554"/>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84" name="Rectangle 32"/>
            <p:cNvSpPr>
              <a:spLocks noChangeArrowheads="1"/>
            </p:cNvSpPr>
            <p:nvPr/>
          </p:nvSpPr>
          <p:spPr bwMode="auto">
            <a:xfrm>
              <a:off x="4220" y="2554"/>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+ 13%</a:t>
              </a:r>
            </a:p>
          </p:txBody>
        </p:sp>
        <p:sp>
          <p:nvSpPr>
            <p:cNvPr id="100385" name="Rectangle 33"/>
            <p:cNvSpPr>
              <a:spLocks noChangeArrowheads="1"/>
            </p:cNvSpPr>
            <p:nvPr/>
          </p:nvSpPr>
          <p:spPr bwMode="auto">
            <a:xfrm>
              <a:off x="183" y="2816"/>
              <a:ext cx="1404" cy="261"/>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RE-3</a:t>
              </a:r>
            </a:p>
          </p:txBody>
        </p:sp>
        <p:sp>
          <p:nvSpPr>
            <p:cNvPr id="100386" name="Rectangle 34"/>
            <p:cNvSpPr>
              <a:spLocks noChangeArrowheads="1"/>
            </p:cNvSpPr>
            <p:nvPr/>
          </p:nvSpPr>
          <p:spPr bwMode="auto">
            <a:xfrm>
              <a:off x="1587" y="2816"/>
              <a:ext cx="127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7" name="Rectangle 35"/>
            <p:cNvSpPr>
              <a:spLocks noChangeArrowheads="1"/>
            </p:cNvSpPr>
            <p:nvPr/>
          </p:nvSpPr>
          <p:spPr bwMode="auto">
            <a:xfrm>
              <a:off x="2857" y="2816"/>
              <a:ext cx="1363"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15%</a:t>
              </a:r>
            </a:p>
          </p:txBody>
        </p:sp>
        <p:sp>
          <p:nvSpPr>
            <p:cNvPr id="100388" name="Rectangle 36"/>
            <p:cNvSpPr>
              <a:spLocks noChangeArrowheads="1"/>
            </p:cNvSpPr>
            <p:nvPr/>
          </p:nvSpPr>
          <p:spPr bwMode="auto">
            <a:xfrm>
              <a:off x="4220" y="2816"/>
              <a:ext cx="1330" cy="261"/>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0%</a:t>
              </a:r>
            </a:p>
          </p:txBody>
        </p:sp>
        <p:sp>
          <p:nvSpPr>
            <p:cNvPr id="100389" name="Rectangle 37"/>
            <p:cNvSpPr>
              <a:spLocks noChangeArrowheads="1"/>
            </p:cNvSpPr>
            <p:nvPr/>
          </p:nvSpPr>
          <p:spPr bwMode="auto">
            <a:xfrm>
              <a:off x="183" y="3077"/>
              <a:ext cx="1404" cy="261"/>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EWB-5</a:t>
              </a:r>
            </a:p>
          </p:txBody>
        </p:sp>
        <p:sp>
          <p:nvSpPr>
            <p:cNvPr id="100390" name="Rectangle 38"/>
            <p:cNvSpPr>
              <a:spLocks noChangeArrowheads="1"/>
            </p:cNvSpPr>
            <p:nvPr/>
          </p:nvSpPr>
          <p:spPr bwMode="auto">
            <a:xfrm>
              <a:off x="1587" y="3077"/>
              <a:ext cx="127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19%</a:t>
              </a:r>
            </a:p>
          </p:txBody>
        </p:sp>
        <p:sp>
          <p:nvSpPr>
            <p:cNvPr id="100391" name="Rectangle 39"/>
            <p:cNvSpPr>
              <a:spLocks noChangeArrowheads="1"/>
            </p:cNvSpPr>
            <p:nvPr/>
          </p:nvSpPr>
          <p:spPr bwMode="auto">
            <a:xfrm>
              <a:off x="2857" y="3077"/>
              <a:ext cx="1363"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4%</a:t>
              </a:r>
            </a:p>
          </p:txBody>
        </p:sp>
        <p:sp>
          <p:nvSpPr>
            <p:cNvPr id="100392" name="Rectangle 40"/>
            <p:cNvSpPr>
              <a:spLocks noChangeArrowheads="1"/>
            </p:cNvSpPr>
            <p:nvPr/>
          </p:nvSpPr>
          <p:spPr bwMode="auto">
            <a:xfrm>
              <a:off x="4220" y="3077"/>
              <a:ext cx="1330" cy="261"/>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+ 15%</a:t>
              </a:r>
            </a:p>
          </p:txBody>
        </p:sp>
        <p:sp>
          <p:nvSpPr>
            <p:cNvPr id="100393" name="Rectangle 41"/>
            <p:cNvSpPr>
              <a:spLocks noChangeArrowheads="1"/>
            </p:cNvSpPr>
            <p:nvPr/>
          </p:nvSpPr>
          <p:spPr bwMode="auto">
            <a:xfrm>
              <a:off x="183" y="3338"/>
              <a:ext cx="1404" cy="262"/>
            </a:xfrm>
            <a:prstGeom prst="rect">
              <a:avLst/>
            </a:prstGeom>
            <a:solidFill>
              <a:srgbClr val="FFF2BB"/>
            </a:solidFill>
            <a:ln w="9525">
              <a:noFill/>
              <a:miter lim="800000"/>
              <a:headEnd/>
              <a:tailEnd/>
            </a:ln>
          </p:spPr>
          <p:txBody>
            <a:bodyPr anchor="ctr"/>
            <a:lstStyle/>
            <a:p>
              <a:pPr defTabSz="971550">
                <a:lnSpc>
                  <a:spcPct val="95000"/>
                </a:lnSpc>
                <a:spcBef>
                  <a:spcPct val="35000"/>
                </a:spcBef>
                <a:buClr>
                  <a:srgbClr val="275DA6"/>
                </a:buClr>
              </a:pPr>
              <a:r>
                <a:rPr lang="en-US" altLang="en-US" sz="2000"/>
                <a:t>PCS</a:t>
              </a:r>
            </a:p>
          </p:txBody>
        </p:sp>
        <p:sp>
          <p:nvSpPr>
            <p:cNvPr id="100394" name="Rectangle 42"/>
            <p:cNvSpPr>
              <a:spLocks noChangeArrowheads="1"/>
            </p:cNvSpPr>
            <p:nvPr/>
          </p:nvSpPr>
          <p:spPr bwMode="auto">
            <a:xfrm>
              <a:off x="1587" y="3338"/>
              <a:ext cx="127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24%</a:t>
              </a:r>
            </a:p>
          </p:txBody>
        </p:sp>
        <p:sp>
          <p:nvSpPr>
            <p:cNvPr id="100395" name="Rectangle 43"/>
            <p:cNvSpPr>
              <a:spLocks noChangeArrowheads="1"/>
            </p:cNvSpPr>
            <p:nvPr/>
          </p:nvSpPr>
          <p:spPr bwMode="auto">
            <a:xfrm>
              <a:off x="2857" y="3338"/>
              <a:ext cx="1363"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7%</a:t>
              </a:r>
            </a:p>
          </p:txBody>
        </p:sp>
        <p:sp>
          <p:nvSpPr>
            <p:cNvPr id="100396" name="Rectangle 44"/>
            <p:cNvSpPr>
              <a:spLocks noChangeArrowheads="1"/>
            </p:cNvSpPr>
            <p:nvPr/>
          </p:nvSpPr>
          <p:spPr bwMode="auto">
            <a:xfrm>
              <a:off x="4220" y="3338"/>
              <a:ext cx="1330" cy="262"/>
            </a:xfrm>
            <a:prstGeom prst="rect">
              <a:avLst/>
            </a:prstGeom>
            <a:solidFill>
              <a:srgbClr val="FFF2BB"/>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+ 17%</a:t>
              </a:r>
            </a:p>
          </p:txBody>
        </p:sp>
        <p:sp>
          <p:nvSpPr>
            <p:cNvPr id="100397" name="Rectangle 45"/>
            <p:cNvSpPr>
              <a:spLocks noChangeArrowheads="1"/>
            </p:cNvSpPr>
            <p:nvPr/>
          </p:nvSpPr>
          <p:spPr bwMode="auto">
            <a:xfrm>
              <a:off x="183" y="3600"/>
              <a:ext cx="1404" cy="262"/>
            </a:xfrm>
            <a:prstGeom prst="rect">
              <a:avLst/>
            </a:prstGeom>
            <a:solidFill>
              <a:srgbClr val="F1DF94"/>
            </a:solidFill>
            <a:ln w="9525">
              <a:noFill/>
              <a:miter lim="800000"/>
              <a:headEnd/>
              <a:tailEnd/>
            </a:ln>
          </p:spPr>
          <p:txBody>
            <a:bodyPr anchor="ctr"/>
            <a:lstStyle/>
            <a:p>
              <a:pPr defTabSz="971550">
                <a:lnSpc>
                  <a:spcPct val="95000"/>
                </a:lnSpc>
                <a:spcBef>
                  <a:spcPct val="35000"/>
                </a:spcBef>
                <a:buClr>
                  <a:srgbClr val="275DA6"/>
                </a:buClr>
              </a:pPr>
              <a:r>
                <a:rPr lang="en-US" altLang="en-US" sz="2000"/>
                <a:t>MCS</a:t>
              </a:r>
            </a:p>
          </p:txBody>
        </p:sp>
        <p:sp>
          <p:nvSpPr>
            <p:cNvPr id="100398" name="Rectangle 46"/>
            <p:cNvSpPr>
              <a:spLocks noChangeArrowheads="1"/>
            </p:cNvSpPr>
            <p:nvPr/>
          </p:nvSpPr>
          <p:spPr bwMode="auto">
            <a:xfrm>
              <a:off x="1587" y="3600"/>
              <a:ext cx="127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22%</a:t>
              </a:r>
            </a:p>
          </p:txBody>
        </p:sp>
        <p:sp>
          <p:nvSpPr>
            <p:cNvPr id="100399" name="Rectangle 47"/>
            <p:cNvSpPr>
              <a:spLocks noChangeArrowheads="1"/>
            </p:cNvSpPr>
            <p:nvPr/>
          </p:nvSpPr>
          <p:spPr bwMode="auto">
            <a:xfrm>
              <a:off x="2857" y="3600"/>
              <a:ext cx="1363"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11%</a:t>
              </a:r>
            </a:p>
          </p:txBody>
        </p:sp>
        <p:sp>
          <p:nvSpPr>
            <p:cNvPr id="100400" name="Rectangle 48"/>
            <p:cNvSpPr>
              <a:spLocks noChangeArrowheads="1"/>
            </p:cNvSpPr>
            <p:nvPr/>
          </p:nvSpPr>
          <p:spPr bwMode="auto">
            <a:xfrm>
              <a:off x="4220" y="3600"/>
              <a:ext cx="1330" cy="262"/>
            </a:xfrm>
            <a:prstGeom prst="rect">
              <a:avLst/>
            </a:prstGeom>
            <a:solidFill>
              <a:srgbClr val="F1DF94"/>
            </a:solidFill>
            <a:ln w="9525">
              <a:noFill/>
              <a:miter lim="800000"/>
              <a:headEnd/>
              <a:tailEnd/>
            </a:ln>
          </p:spPr>
          <p:txBody>
            <a:bodyPr anchor="ctr"/>
            <a:lstStyle/>
            <a:p>
              <a:pPr algn="ctr" defTabSz="971550">
                <a:lnSpc>
                  <a:spcPct val="95000"/>
                </a:lnSpc>
                <a:spcBef>
                  <a:spcPct val="35000"/>
                </a:spcBef>
                <a:buClr>
                  <a:srgbClr val="275DA6"/>
                </a:buClr>
              </a:pPr>
              <a:r>
                <a:rPr lang="en-US" altLang="en-US" sz="2000"/>
                <a:t>+ 11%</a:t>
              </a:r>
            </a:p>
          </p:txBody>
        </p:sp>
        <p:sp>
          <p:nvSpPr>
            <p:cNvPr id="100401" name="Line 49"/>
            <p:cNvSpPr>
              <a:spLocks noChangeShapeType="1"/>
            </p:cNvSpPr>
            <p:nvPr/>
          </p:nvSpPr>
          <p:spPr bwMode="auto">
            <a:xfrm>
              <a:off x="1587" y="827"/>
              <a:ext cx="0" cy="3035"/>
            </a:xfrm>
            <a:prstGeom prst="line">
              <a:avLst/>
            </a:prstGeom>
            <a:noFill/>
            <a:ln w="12700">
              <a:solidFill>
                <a:srgbClr val="BFBFBF"/>
              </a:solidFill>
              <a:round/>
              <a:headEnd/>
              <a:tailEnd/>
            </a:ln>
          </p:spPr>
          <p:txBody>
            <a:bodyPr/>
            <a:lstStyle/>
            <a:p>
              <a:endParaRPr lang="en-US"/>
            </a:p>
          </p:txBody>
        </p:sp>
        <p:sp>
          <p:nvSpPr>
            <p:cNvPr id="100402" name="Line 50"/>
            <p:cNvSpPr>
              <a:spLocks noChangeShapeType="1"/>
            </p:cNvSpPr>
            <p:nvPr/>
          </p:nvSpPr>
          <p:spPr bwMode="auto">
            <a:xfrm>
              <a:off x="2857" y="827"/>
              <a:ext cx="0" cy="3035"/>
            </a:xfrm>
            <a:prstGeom prst="line">
              <a:avLst/>
            </a:prstGeom>
            <a:noFill/>
            <a:ln w="12700">
              <a:solidFill>
                <a:srgbClr val="BFBFBF"/>
              </a:solidFill>
              <a:round/>
              <a:headEnd/>
              <a:tailEnd/>
            </a:ln>
          </p:spPr>
          <p:txBody>
            <a:bodyPr/>
            <a:lstStyle/>
            <a:p>
              <a:endParaRPr lang="en-US"/>
            </a:p>
          </p:txBody>
        </p:sp>
        <p:sp>
          <p:nvSpPr>
            <p:cNvPr id="100403" name="Line 51"/>
            <p:cNvSpPr>
              <a:spLocks noChangeShapeType="1"/>
            </p:cNvSpPr>
            <p:nvPr/>
          </p:nvSpPr>
          <p:spPr bwMode="auto">
            <a:xfrm>
              <a:off x="4220" y="827"/>
              <a:ext cx="0" cy="3035"/>
            </a:xfrm>
            <a:prstGeom prst="line">
              <a:avLst/>
            </a:prstGeom>
            <a:noFill/>
            <a:ln w="12700">
              <a:solidFill>
                <a:srgbClr val="BFBFBF"/>
              </a:solidFill>
              <a:round/>
              <a:headEnd/>
              <a:tailEnd/>
            </a:ln>
          </p:spPr>
          <p:txBody>
            <a:bodyPr/>
            <a:lstStyle/>
            <a:p>
              <a:endParaRPr lang="en-US"/>
            </a:p>
          </p:txBody>
        </p:sp>
        <p:sp>
          <p:nvSpPr>
            <p:cNvPr id="100404" name="Line 52"/>
            <p:cNvSpPr>
              <a:spLocks noChangeShapeType="1"/>
            </p:cNvSpPr>
            <p:nvPr/>
          </p:nvSpPr>
          <p:spPr bwMode="auto">
            <a:xfrm>
              <a:off x="183" y="1247"/>
              <a:ext cx="5367" cy="0"/>
            </a:xfrm>
            <a:prstGeom prst="line">
              <a:avLst/>
            </a:prstGeom>
            <a:noFill/>
            <a:ln w="12700">
              <a:solidFill>
                <a:srgbClr val="BFBFBF"/>
              </a:solidFill>
              <a:round/>
              <a:headEnd/>
              <a:tailEnd/>
            </a:ln>
          </p:spPr>
          <p:txBody>
            <a:bodyPr/>
            <a:lstStyle/>
            <a:p>
              <a:endParaRPr lang="en-US"/>
            </a:p>
          </p:txBody>
        </p:sp>
        <p:sp>
          <p:nvSpPr>
            <p:cNvPr id="100405" name="Line 53"/>
            <p:cNvSpPr>
              <a:spLocks noChangeShapeType="1"/>
            </p:cNvSpPr>
            <p:nvPr/>
          </p:nvSpPr>
          <p:spPr bwMode="auto">
            <a:xfrm>
              <a:off x="183" y="1507"/>
              <a:ext cx="5367" cy="0"/>
            </a:xfrm>
            <a:prstGeom prst="line">
              <a:avLst/>
            </a:prstGeom>
            <a:noFill/>
            <a:ln w="12700">
              <a:solidFill>
                <a:srgbClr val="BFBFBF"/>
              </a:solidFill>
              <a:round/>
              <a:headEnd/>
              <a:tailEnd/>
            </a:ln>
          </p:spPr>
          <p:txBody>
            <a:bodyPr/>
            <a:lstStyle/>
            <a:p>
              <a:endParaRPr lang="en-US"/>
            </a:p>
          </p:txBody>
        </p:sp>
        <p:sp>
          <p:nvSpPr>
            <p:cNvPr id="100406" name="Line 54"/>
            <p:cNvSpPr>
              <a:spLocks noChangeShapeType="1"/>
            </p:cNvSpPr>
            <p:nvPr/>
          </p:nvSpPr>
          <p:spPr bwMode="auto">
            <a:xfrm>
              <a:off x="183" y="1769"/>
              <a:ext cx="5367" cy="0"/>
            </a:xfrm>
            <a:prstGeom prst="line">
              <a:avLst/>
            </a:prstGeom>
            <a:noFill/>
            <a:ln w="12700">
              <a:solidFill>
                <a:srgbClr val="BFBFBF"/>
              </a:solidFill>
              <a:round/>
              <a:headEnd/>
              <a:tailEnd/>
            </a:ln>
          </p:spPr>
          <p:txBody>
            <a:bodyPr/>
            <a:lstStyle/>
            <a:p>
              <a:endParaRPr lang="en-US"/>
            </a:p>
          </p:txBody>
        </p:sp>
        <p:sp>
          <p:nvSpPr>
            <p:cNvPr id="100407" name="Line 55"/>
            <p:cNvSpPr>
              <a:spLocks noChangeShapeType="1"/>
            </p:cNvSpPr>
            <p:nvPr/>
          </p:nvSpPr>
          <p:spPr bwMode="auto">
            <a:xfrm>
              <a:off x="183" y="2031"/>
              <a:ext cx="5367" cy="0"/>
            </a:xfrm>
            <a:prstGeom prst="line">
              <a:avLst/>
            </a:prstGeom>
            <a:noFill/>
            <a:ln w="12700">
              <a:solidFill>
                <a:srgbClr val="BFBFBF"/>
              </a:solidFill>
              <a:round/>
              <a:headEnd/>
              <a:tailEnd/>
            </a:ln>
          </p:spPr>
          <p:txBody>
            <a:bodyPr/>
            <a:lstStyle/>
            <a:p>
              <a:endParaRPr lang="en-US"/>
            </a:p>
          </p:txBody>
        </p:sp>
        <p:sp>
          <p:nvSpPr>
            <p:cNvPr id="100408" name="Line 56"/>
            <p:cNvSpPr>
              <a:spLocks noChangeShapeType="1"/>
            </p:cNvSpPr>
            <p:nvPr/>
          </p:nvSpPr>
          <p:spPr bwMode="auto">
            <a:xfrm>
              <a:off x="183" y="2293"/>
              <a:ext cx="5367" cy="0"/>
            </a:xfrm>
            <a:prstGeom prst="line">
              <a:avLst/>
            </a:prstGeom>
            <a:noFill/>
            <a:ln w="12700">
              <a:solidFill>
                <a:srgbClr val="BFBFBF"/>
              </a:solidFill>
              <a:round/>
              <a:headEnd/>
              <a:tailEnd/>
            </a:ln>
          </p:spPr>
          <p:txBody>
            <a:bodyPr/>
            <a:lstStyle/>
            <a:p>
              <a:endParaRPr lang="en-US"/>
            </a:p>
          </p:txBody>
        </p:sp>
        <p:sp>
          <p:nvSpPr>
            <p:cNvPr id="100409" name="Line 57"/>
            <p:cNvSpPr>
              <a:spLocks noChangeShapeType="1"/>
            </p:cNvSpPr>
            <p:nvPr/>
          </p:nvSpPr>
          <p:spPr bwMode="auto">
            <a:xfrm>
              <a:off x="183" y="2554"/>
              <a:ext cx="5367" cy="0"/>
            </a:xfrm>
            <a:prstGeom prst="line">
              <a:avLst/>
            </a:prstGeom>
            <a:noFill/>
            <a:ln w="12700">
              <a:solidFill>
                <a:srgbClr val="BFBFBF"/>
              </a:solidFill>
              <a:round/>
              <a:headEnd/>
              <a:tailEnd/>
            </a:ln>
          </p:spPr>
          <p:txBody>
            <a:bodyPr/>
            <a:lstStyle/>
            <a:p>
              <a:endParaRPr lang="en-US"/>
            </a:p>
          </p:txBody>
        </p:sp>
        <p:sp>
          <p:nvSpPr>
            <p:cNvPr id="100410" name="Line 58"/>
            <p:cNvSpPr>
              <a:spLocks noChangeShapeType="1"/>
            </p:cNvSpPr>
            <p:nvPr/>
          </p:nvSpPr>
          <p:spPr bwMode="auto">
            <a:xfrm>
              <a:off x="183" y="2816"/>
              <a:ext cx="5367" cy="0"/>
            </a:xfrm>
            <a:prstGeom prst="line">
              <a:avLst/>
            </a:prstGeom>
            <a:noFill/>
            <a:ln w="12700">
              <a:solidFill>
                <a:srgbClr val="BFBFBF"/>
              </a:solidFill>
              <a:round/>
              <a:headEnd/>
              <a:tailEnd/>
            </a:ln>
          </p:spPr>
          <p:txBody>
            <a:bodyPr/>
            <a:lstStyle/>
            <a:p>
              <a:endParaRPr lang="en-US"/>
            </a:p>
          </p:txBody>
        </p:sp>
        <p:sp>
          <p:nvSpPr>
            <p:cNvPr id="100411" name="Line 59"/>
            <p:cNvSpPr>
              <a:spLocks noChangeShapeType="1"/>
            </p:cNvSpPr>
            <p:nvPr/>
          </p:nvSpPr>
          <p:spPr bwMode="auto">
            <a:xfrm>
              <a:off x="183" y="3077"/>
              <a:ext cx="5367" cy="0"/>
            </a:xfrm>
            <a:prstGeom prst="line">
              <a:avLst/>
            </a:prstGeom>
            <a:noFill/>
            <a:ln w="12700">
              <a:solidFill>
                <a:srgbClr val="BFBFBF"/>
              </a:solidFill>
              <a:round/>
              <a:headEnd/>
              <a:tailEnd/>
            </a:ln>
          </p:spPr>
          <p:txBody>
            <a:bodyPr/>
            <a:lstStyle/>
            <a:p>
              <a:endParaRPr lang="en-US"/>
            </a:p>
          </p:txBody>
        </p:sp>
        <p:sp>
          <p:nvSpPr>
            <p:cNvPr id="100412" name="Line 60"/>
            <p:cNvSpPr>
              <a:spLocks noChangeShapeType="1"/>
            </p:cNvSpPr>
            <p:nvPr/>
          </p:nvSpPr>
          <p:spPr bwMode="auto">
            <a:xfrm>
              <a:off x="183" y="3338"/>
              <a:ext cx="5367" cy="0"/>
            </a:xfrm>
            <a:prstGeom prst="line">
              <a:avLst/>
            </a:prstGeom>
            <a:noFill/>
            <a:ln w="12700">
              <a:solidFill>
                <a:srgbClr val="BFBFBF"/>
              </a:solidFill>
              <a:round/>
              <a:headEnd/>
              <a:tailEnd/>
            </a:ln>
          </p:spPr>
          <p:txBody>
            <a:bodyPr/>
            <a:lstStyle/>
            <a:p>
              <a:endParaRPr lang="en-US"/>
            </a:p>
          </p:txBody>
        </p:sp>
        <p:sp>
          <p:nvSpPr>
            <p:cNvPr id="100413" name="Line 61"/>
            <p:cNvSpPr>
              <a:spLocks noChangeShapeType="1"/>
            </p:cNvSpPr>
            <p:nvPr/>
          </p:nvSpPr>
          <p:spPr bwMode="auto">
            <a:xfrm>
              <a:off x="183" y="3600"/>
              <a:ext cx="5367" cy="0"/>
            </a:xfrm>
            <a:prstGeom prst="line">
              <a:avLst/>
            </a:prstGeom>
            <a:noFill/>
            <a:ln w="12700">
              <a:solidFill>
                <a:srgbClr val="BFBFBF"/>
              </a:solidFill>
              <a:round/>
              <a:headEnd/>
              <a:tailEnd/>
            </a:ln>
          </p:spPr>
          <p:txBody>
            <a:bodyPr/>
            <a:lstStyle/>
            <a:p>
              <a:endParaRPr lang="en-US"/>
            </a:p>
          </p:txBody>
        </p:sp>
        <p:sp>
          <p:nvSpPr>
            <p:cNvPr id="100414" name="Line 62"/>
            <p:cNvSpPr>
              <a:spLocks noChangeShapeType="1"/>
            </p:cNvSpPr>
            <p:nvPr/>
          </p:nvSpPr>
          <p:spPr bwMode="auto">
            <a:xfrm>
              <a:off x="183" y="827"/>
              <a:ext cx="0" cy="3035"/>
            </a:xfrm>
            <a:prstGeom prst="line">
              <a:avLst/>
            </a:prstGeom>
            <a:noFill/>
            <a:ln w="12700">
              <a:solidFill>
                <a:srgbClr val="BFBFBF"/>
              </a:solidFill>
              <a:round/>
              <a:headEnd/>
              <a:tailEnd/>
            </a:ln>
          </p:spPr>
          <p:txBody>
            <a:bodyPr/>
            <a:lstStyle/>
            <a:p>
              <a:endParaRPr lang="en-US"/>
            </a:p>
          </p:txBody>
        </p:sp>
        <p:sp>
          <p:nvSpPr>
            <p:cNvPr id="100415" name="Line 63"/>
            <p:cNvSpPr>
              <a:spLocks noChangeShapeType="1"/>
            </p:cNvSpPr>
            <p:nvPr/>
          </p:nvSpPr>
          <p:spPr bwMode="auto">
            <a:xfrm>
              <a:off x="5550" y="827"/>
              <a:ext cx="0" cy="3035"/>
            </a:xfrm>
            <a:prstGeom prst="line">
              <a:avLst/>
            </a:prstGeom>
            <a:noFill/>
            <a:ln w="12700">
              <a:solidFill>
                <a:srgbClr val="BFBFBF"/>
              </a:solidFill>
              <a:round/>
              <a:headEnd/>
              <a:tailEnd/>
            </a:ln>
          </p:spPr>
          <p:txBody>
            <a:bodyPr/>
            <a:lstStyle/>
            <a:p>
              <a:endParaRPr lang="en-US"/>
            </a:p>
          </p:txBody>
        </p:sp>
        <p:sp>
          <p:nvSpPr>
            <p:cNvPr id="100416" name="Line 64"/>
            <p:cNvSpPr>
              <a:spLocks noChangeShapeType="1"/>
            </p:cNvSpPr>
            <p:nvPr/>
          </p:nvSpPr>
          <p:spPr bwMode="auto">
            <a:xfrm>
              <a:off x="183" y="827"/>
              <a:ext cx="5367" cy="0"/>
            </a:xfrm>
            <a:prstGeom prst="line">
              <a:avLst/>
            </a:prstGeom>
            <a:noFill/>
            <a:ln w="12700">
              <a:solidFill>
                <a:srgbClr val="BFBFBF"/>
              </a:solidFill>
              <a:round/>
              <a:headEnd/>
              <a:tailEnd/>
            </a:ln>
          </p:spPr>
          <p:txBody>
            <a:bodyPr/>
            <a:lstStyle/>
            <a:p>
              <a:endParaRPr lang="en-US"/>
            </a:p>
          </p:txBody>
        </p:sp>
        <p:sp>
          <p:nvSpPr>
            <p:cNvPr id="100417" name="Line 65"/>
            <p:cNvSpPr>
              <a:spLocks noChangeShapeType="1"/>
            </p:cNvSpPr>
            <p:nvPr/>
          </p:nvSpPr>
          <p:spPr bwMode="auto">
            <a:xfrm>
              <a:off x="183" y="3862"/>
              <a:ext cx="5367" cy="0"/>
            </a:xfrm>
            <a:prstGeom prst="line">
              <a:avLst/>
            </a:prstGeom>
            <a:noFill/>
            <a:ln w="12700">
              <a:solidFill>
                <a:srgbClr val="BFBFBF"/>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52400" y="274638"/>
            <a:ext cx="8991600" cy="1143000"/>
          </a:xfrm>
        </p:spPr>
        <p:txBody>
          <a:bodyPr/>
          <a:lstStyle/>
          <a:p>
            <a:pPr eaLnBrk="1" hangingPunct="1"/>
            <a:r>
              <a:rPr lang="en-US" altLang="en-US" b="1" dirty="0" smtClean="0">
                <a:latin typeface="Comic Sans MS" pitchFamily="66" charset="0"/>
              </a:rPr>
              <a:t>Item Responses and </a:t>
            </a:r>
            <a:br>
              <a:rPr lang="en-US" altLang="en-US" b="1" dirty="0" smtClean="0">
                <a:latin typeface="Comic Sans MS" pitchFamily="66" charset="0"/>
              </a:rPr>
            </a:br>
            <a:r>
              <a:rPr lang="en-US" altLang="en-US" b="1" dirty="0" smtClean="0">
                <a:latin typeface="Comic Sans MS" pitchFamily="66" charset="0"/>
              </a:rPr>
              <a:t>Trait Levels</a:t>
            </a:r>
          </a:p>
        </p:txBody>
      </p:sp>
      <p:grpSp>
        <p:nvGrpSpPr>
          <p:cNvPr id="102403" name="Group 3"/>
          <p:cNvGrpSpPr>
            <a:grpSpLocks/>
          </p:cNvGrpSpPr>
          <p:nvPr/>
        </p:nvGrpSpPr>
        <p:grpSpPr bwMode="auto">
          <a:xfrm>
            <a:off x="744538" y="2138363"/>
            <a:ext cx="8054975" cy="2362200"/>
            <a:chOff x="528" y="1347"/>
            <a:chExt cx="5708" cy="1488"/>
          </a:xfrm>
        </p:grpSpPr>
        <p:sp>
          <p:nvSpPr>
            <p:cNvPr id="102405" name="Line 4"/>
            <p:cNvSpPr>
              <a:spLocks noChangeShapeType="1"/>
            </p:cNvSpPr>
            <p:nvPr/>
          </p:nvSpPr>
          <p:spPr bwMode="auto">
            <a:xfrm>
              <a:off x="528" y="2090"/>
              <a:ext cx="5344" cy="0"/>
            </a:xfrm>
            <a:prstGeom prst="line">
              <a:avLst/>
            </a:prstGeom>
            <a:noFill/>
            <a:ln w="25400">
              <a:solidFill>
                <a:schemeClr val="tx1"/>
              </a:solidFill>
              <a:round/>
              <a:headEnd type="triangle" w="lg" len="med"/>
              <a:tailEnd type="triangle" w="lg" len="med"/>
            </a:ln>
          </p:spPr>
          <p:txBody>
            <a:bodyPr/>
            <a:lstStyle/>
            <a:p>
              <a:endParaRPr lang="en-US"/>
            </a:p>
          </p:txBody>
        </p:sp>
        <p:sp>
          <p:nvSpPr>
            <p:cNvPr id="102406" name="AutoShape 5"/>
            <p:cNvSpPr>
              <a:spLocks noChangeArrowheads="1"/>
            </p:cNvSpPr>
            <p:nvPr/>
          </p:nvSpPr>
          <p:spPr bwMode="auto">
            <a:xfrm flipV="1">
              <a:off x="1274" y="1691"/>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7" name="AutoShape 6"/>
            <p:cNvSpPr>
              <a:spLocks noChangeArrowheads="1"/>
            </p:cNvSpPr>
            <p:nvPr/>
          </p:nvSpPr>
          <p:spPr bwMode="auto">
            <a:xfrm flipV="1">
              <a:off x="3380" y="1692"/>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8" name="AutoShape 7"/>
            <p:cNvSpPr>
              <a:spLocks noChangeArrowheads="1"/>
            </p:cNvSpPr>
            <p:nvPr/>
          </p:nvSpPr>
          <p:spPr bwMode="auto">
            <a:xfrm flipV="1">
              <a:off x="4411" y="169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09" name="AutoShape 8"/>
            <p:cNvSpPr>
              <a:spLocks noChangeArrowheads="1"/>
            </p:cNvSpPr>
            <p:nvPr/>
          </p:nvSpPr>
          <p:spPr bwMode="auto">
            <a:xfrm>
              <a:off x="1569" y="2203"/>
              <a:ext cx="105"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0" name="AutoShape 9"/>
            <p:cNvSpPr>
              <a:spLocks noChangeArrowheads="1"/>
            </p:cNvSpPr>
            <p:nvPr/>
          </p:nvSpPr>
          <p:spPr bwMode="auto">
            <a:xfrm>
              <a:off x="2733" y="2203"/>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1" name="AutoShape 10"/>
            <p:cNvSpPr>
              <a:spLocks noChangeArrowheads="1"/>
            </p:cNvSpPr>
            <p:nvPr/>
          </p:nvSpPr>
          <p:spPr bwMode="auto">
            <a:xfrm>
              <a:off x="4083" y="2202"/>
              <a:ext cx="106" cy="277"/>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en-US" sz="1800">
                <a:latin typeface="Calibri" pitchFamily="34" charset="0"/>
              </a:endParaRPr>
            </a:p>
          </p:txBody>
        </p:sp>
        <p:sp>
          <p:nvSpPr>
            <p:cNvPr id="102412" name="Text Box 11"/>
            <p:cNvSpPr txBox="1">
              <a:spLocks noChangeArrowheads="1"/>
            </p:cNvSpPr>
            <p:nvPr/>
          </p:nvSpPr>
          <p:spPr bwMode="auto">
            <a:xfrm>
              <a:off x="1261" y="2526"/>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1</a:t>
              </a:r>
            </a:p>
          </p:txBody>
        </p:sp>
        <p:sp>
          <p:nvSpPr>
            <p:cNvPr id="102413" name="Text Box 12"/>
            <p:cNvSpPr txBox="1">
              <a:spLocks noChangeArrowheads="1"/>
            </p:cNvSpPr>
            <p:nvPr/>
          </p:nvSpPr>
          <p:spPr bwMode="auto">
            <a:xfrm>
              <a:off x="2426" y="2535"/>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2</a:t>
              </a:r>
            </a:p>
          </p:txBody>
        </p:sp>
        <p:sp>
          <p:nvSpPr>
            <p:cNvPr id="102414" name="Text Box 13"/>
            <p:cNvSpPr txBox="1">
              <a:spLocks noChangeArrowheads="1"/>
            </p:cNvSpPr>
            <p:nvPr/>
          </p:nvSpPr>
          <p:spPr bwMode="auto">
            <a:xfrm>
              <a:off x="3875" y="2544"/>
              <a:ext cx="870" cy="291"/>
            </a:xfrm>
            <a:prstGeom prst="rect">
              <a:avLst/>
            </a:prstGeom>
            <a:noFill/>
            <a:ln w="9525">
              <a:noFill/>
              <a:miter lim="800000"/>
              <a:headEnd/>
              <a:tailEnd/>
            </a:ln>
          </p:spPr>
          <p:txBody>
            <a:bodyPr wrap="none">
              <a:spAutoFit/>
            </a:bodyPr>
            <a:lstStyle/>
            <a:p>
              <a:r>
                <a:rPr lang="en-US" altLang="en-US" sz="2400">
                  <a:latin typeface="Comic Sans MS" pitchFamily="66" charset="0"/>
                </a:rPr>
                <a:t>Item 3</a:t>
              </a:r>
            </a:p>
          </p:txBody>
        </p:sp>
        <p:sp>
          <p:nvSpPr>
            <p:cNvPr id="102415" name="Text Box 14"/>
            <p:cNvSpPr txBox="1">
              <a:spLocks noChangeArrowheads="1"/>
            </p:cNvSpPr>
            <p:nvPr/>
          </p:nvSpPr>
          <p:spPr bwMode="auto">
            <a:xfrm>
              <a:off x="888"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1</a:t>
              </a:r>
            </a:p>
          </p:txBody>
        </p:sp>
        <p:sp>
          <p:nvSpPr>
            <p:cNvPr id="102416" name="Text Box 15"/>
            <p:cNvSpPr txBox="1">
              <a:spLocks noChangeArrowheads="1"/>
            </p:cNvSpPr>
            <p:nvPr/>
          </p:nvSpPr>
          <p:spPr bwMode="auto">
            <a:xfrm>
              <a:off x="2993"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2</a:t>
              </a:r>
            </a:p>
          </p:txBody>
        </p:sp>
        <p:sp>
          <p:nvSpPr>
            <p:cNvPr id="102417" name="Text Box 16"/>
            <p:cNvSpPr txBox="1">
              <a:spLocks noChangeArrowheads="1"/>
            </p:cNvSpPr>
            <p:nvPr/>
          </p:nvSpPr>
          <p:spPr bwMode="auto">
            <a:xfrm>
              <a:off x="4015" y="1347"/>
              <a:ext cx="1035" cy="291"/>
            </a:xfrm>
            <a:prstGeom prst="rect">
              <a:avLst/>
            </a:prstGeom>
            <a:noFill/>
            <a:ln w="9525">
              <a:noFill/>
              <a:miter lim="800000"/>
              <a:headEnd/>
              <a:tailEnd/>
            </a:ln>
          </p:spPr>
          <p:txBody>
            <a:bodyPr wrap="none">
              <a:spAutoFit/>
            </a:bodyPr>
            <a:lstStyle/>
            <a:p>
              <a:r>
                <a:rPr lang="en-US" altLang="en-US" sz="2400">
                  <a:latin typeface="Comic Sans MS" pitchFamily="66" charset="0"/>
                </a:rPr>
                <a:t>Person 3</a:t>
              </a:r>
            </a:p>
          </p:txBody>
        </p:sp>
        <p:sp>
          <p:nvSpPr>
            <p:cNvPr id="102418" name="AutoShape 17"/>
            <p:cNvSpPr>
              <a:spLocks/>
            </p:cNvSpPr>
            <p:nvPr/>
          </p:nvSpPr>
          <p:spPr bwMode="auto">
            <a:xfrm>
              <a:off x="5073" y="2318"/>
              <a:ext cx="1163" cy="384"/>
            </a:xfrm>
            <a:prstGeom prst="accentCallout2">
              <a:avLst>
                <a:gd name="adj1" fmla="val 18750"/>
                <a:gd name="adj2" fmla="val -4644"/>
                <a:gd name="adj3" fmla="val 18750"/>
                <a:gd name="adj4" fmla="val -23019"/>
                <a:gd name="adj5" fmla="val -57292"/>
                <a:gd name="adj6" fmla="val -42069"/>
              </a:avLst>
            </a:prstGeom>
            <a:noFill/>
            <a:ln w="9525">
              <a:solidFill>
                <a:schemeClr val="tx1"/>
              </a:solidFill>
              <a:miter lim="800000"/>
              <a:headEnd/>
              <a:tailEnd/>
            </a:ln>
          </p:spPr>
          <p:txBody>
            <a:bodyPr/>
            <a:lstStyle/>
            <a:p>
              <a:r>
                <a:rPr lang="en-US" altLang="en-US" sz="2000">
                  <a:latin typeface="Calibri" pitchFamily="34" charset="0"/>
                </a:rPr>
                <a:t>Trait</a:t>
              </a:r>
            </a:p>
            <a:p>
              <a:r>
                <a:rPr lang="en-US" altLang="en-US" sz="2000">
                  <a:latin typeface="Calibri" pitchFamily="34" charset="0"/>
                </a:rPr>
                <a:t>Continuum</a:t>
              </a:r>
            </a:p>
          </p:txBody>
        </p:sp>
      </p:grpSp>
      <p:sp>
        <p:nvSpPr>
          <p:cNvPr id="102404" name="TextBox 1"/>
          <p:cNvSpPr txBox="1">
            <a:spLocks noChangeArrowheads="1"/>
          </p:cNvSpPr>
          <p:nvPr/>
        </p:nvSpPr>
        <p:spPr bwMode="auto">
          <a:xfrm>
            <a:off x="2212975" y="5864225"/>
            <a:ext cx="2817813" cy="461963"/>
          </a:xfrm>
          <a:prstGeom prst="rect">
            <a:avLst/>
          </a:prstGeom>
          <a:noFill/>
          <a:ln w="9525">
            <a:noFill/>
            <a:miter lim="800000"/>
            <a:headEnd/>
            <a:tailEnd/>
          </a:ln>
        </p:spPr>
        <p:txBody>
          <a:bodyPr wrap="none">
            <a:spAutoFit/>
          </a:bodyPr>
          <a:lstStyle/>
          <a:p>
            <a:r>
              <a:rPr lang="en-US" altLang="en-US" sz="2400">
                <a:latin typeface="Comic Sans MS" pitchFamily="66" charset="0"/>
              </a:rPr>
              <a:t>www.nihpromis.org</a:t>
            </a:r>
          </a:p>
        </p:txBody>
      </p:sp>
      <p:sp>
        <p:nvSpPr>
          <p:cNvPr id="19" name="Slide Number Placeholder 18"/>
          <p:cNvSpPr>
            <a:spLocks noGrp="1"/>
          </p:cNvSpPr>
          <p:nvPr>
            <p:ph type="sldNum" sz="quarter" idx="12"/>
          </p:nvPr>
        </p:nvSpPr>
        <p:spPr/>
        <p:txBody>
          <a:bodyPr/>
          <a:lstStyle/>
          <a:p>
            <a:pPr>
              <a:defRPr/>
            </a:pPr>
            <a:fld id="{FC104A63-7622-4A0E-8213-283EA964E1B0}" type="slidenum">
              <a:rPr lang="en-US" smtClean="0"/>
              <a:pPr>
                <a:defRPr/>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ysDot"/>
          <a:round/>
          <a:headEnd type="none" w="sm" len="sm"/>
          <a:tailEnd type="triangl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4010</TotalTime>
  <Words>4933</Words>
  <Application>Microsoft Office PowerPoint</Application>
  <PresentationFormat>On-screen Show (4:3)</PresentationFormat>
  <Paragraphs>1184</Paragraphs>
  <Slides>111</Slides>
  <Notes>75</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111</vt:i4>
      </vt:variant>
    </vt:vector>
  </HeadingPairs>
  <TitlesOfParts>
    <vt:vector size="118" baseType="lpstr">
      <vt:lpstr>Custom Design</vt:lpstr>
      <vt:lpstr>Clip</vt:lpstr>
      <vt:lpstr>Chart</vt:lpstr>
      <vt:lpstr>Slide</vt:lpstr>
      <vt:lpstr>Equation</vt:lpstr>
      <vt:lpstr>Document</vt:lpstr>
      <vt:lpstr>Microsoft Excel Chart</vt:lpstr>
      <vt:lpstr>Patient-Centered Outcomes  of Health Care</vt:lpstr>
      <vt:lpstr>Introduction to  Patient-Reported Outcomes</vt:lpstr>
      <vt:lpstr>U.S. Health Care Issues </vt:lpstr>
      <vt:lpstr>  How Do We Know If Care Is Effective?</vt:lpstr>
      <vt:lpstr>Health Outcomes Measures </vt:lpstr>
      <vt:lpstr>Patient-Reported Measures (PRMs)</vt:lpstr>
      <vt:lpstr>PowerPoint Presentation</vt:lpstr>
      <vt:lpstr>Health-Related Quality  of Life (HRQOL)</vt:lpstr>
      <vt:lpstr>HRQOL is Not</vt:lpstr>
      <vt:lpstr>Types of HRQOL Measures</vt:lpstr>
      <vt:lpstr>Targeted Item</vt:lpstr>
      <vt:lpstr>Burden of Kidney Disease (Targeted Scale)</vt:lpstr>
      <vt:lpstr>Generic Item</vt:lpstr>
      <vt:lpstr>Does your health now limit you in walking more than a mile?</vt:lpstr>
      <vt:lpstr>How much of the time during the  past 4 weeks have you been happy?</vt:lpstr>
      <vt:lpstr>Generic Profile (SF-36)</vt:lpstr>
      <vt:lpstr>Scoring HRQOL Scales</vt:lpstr>
      <vt:lpstr>PowerPoint Presentation</vt:lpstr>
      <vt:lpstr>PowerPoint Presentation</vt:lpstr>
      <vt:lpstr>PowerPoint Presentation</vt:lpstr>
      <vt:lpstr>PowerPoint Presentation</vt:lpstr>
      <vt:lpstr>SF-36 PCS and MCS</vt:lpstr>
      <vt:lpstr>PowerPoint Presentation</vt:lpstr>
      <vt:lpstr>PowerPoint Presentation</vt:lpstr>
      <vt:lpstr>PowerPoint Presentation</vt:lpstr>
      <vt:lpstr>PowerPoint Presentation</vt:lpstr>
      <vt:lpstr>Is Medicine Related to Worse HRQOL?</vt:lpstr>
      <vt:lpstr>PowerPoint Presentation</vt:lpstr>
      <vt:lpstr>Ultimate Use of HRQOL Measures-- Helping to Ensure Access to  Cost-Effective Care</vt:lpstr>
      <vt:lpstr>PowerPoint Presentation</vt:lpstr>
      <vt:lpstr>“QALYs: The Basics” Milton Weinstein, George Torrance,  Alistair McGuire (Value in Health, 2009, vol. 12 Supplement 1)</vt:lpstr>
      <vt:lpstr>Direct Preference Measures</vt:lpstr>
      <vt:lpstr>Rating Scale</vt:lpstr>
      <vt:lpstr>Standard Gamble</vt:lpstr>
      <vt:lpstr>Time Tradeoff</vt:lpstr>
      <vt:lpstr>http://araw.mede.uic.edu/cgi-bin/utility.cgi</vt:lpstr>
      <vt:lpstr>SG&gt;TTO&gt;RS</vt:lpstr>
      <vt:lpstr>Indirect Preference Measures</vt:lpstr>
      <vt:lpstr>Quality of Well-Being (QWB) Scale</vt:lpstr>
      <vt:lpstr>Quality of Well-Being Weighting Procedure</vt:lpstr>
      <vt:lpstr>PowerPoint Presentation</vt:lpstr>
      <vt:lpstr>PowerPoint Presentation</vt:lpstr>
      <vt:lpstr>PowerPoint Presentation</vt:lpstr>
      <vt:lpstr>PowerPoint Presentation</vt:lpstr>
      <vt:lpstr>Correlations Among   Indirect Measures</vt:lpstr>
      <vt:lpstr>Change in Indirect Preference Measures Over Time</vt:lpstr>
      <vt:lpstr>Break #1</vt:lpstr>
      <vt:lpstr>Development and Evaluation of Patient-reported Outcomes</vt:lpstr>
      <vt:lpstr>End goal is measure that is “Psychometrically Sound” </vt:lpstr>
      <vt:lpstr>Measurement Steps</vt:lpstr>
      <vt:lpstr>Focus Groups</vt:lpstr>
      <vt:lpstr>Pretesting</vt:lpstr>
      <vt:lpstr>Cognitive Interviews</vt:lpstr>
      <vt:lpstr>Flesch-Kincaid Grade Level </vt:lpstr>
      <vt:lpstr>Listed below are a few statements about your relationships with others.  How much is each statement TRUE or FALSE for you                                                   Definitely  Mostly  Don’t  Mostly Definitely                                              True       True    Know   False     False</vt:lpstr>
      <vt:lpstr>Scoring Multi-Item Scales</vt:lpstr>
      <vt:lpstr>Listed below are a few statements about your relationships with others.  How much is each statement TRUE or FALSE for you                                                   Definitely  Mostly  Don’t  Mostly Definitely                                              True       True    Know   False     False</vt:lpstr>
      <vt:lpstr>Create T-score</vt:lpstr>
      <vt:lpstr>Reliability </vt:lpstr>
      <vt:lpstr>PowerPoint Presentation</vt:lpstr>
      <vt:lpstr>PowerPoint Presentation</vt:lpstr>
      <vt:lpstr>Reliability Minimum Standards</vt:lpstr>
      <vt:lpstr>Range of reliability estimates</vt:lpstr>
      <vt:lpstr>Category Response Curves</vt:lpstr>
      <vt:lpstr>PowerPoint Presentation</vt:lpstr>
      <vt:lpstr>PowerPoint Presentation</vt:lpstr>
      <vt:lpstr>Validity</vt:lpstr>
      <vt:lpstr>Self-Reports of Physical Health  Predict Five-Year Mortality  </vt:lpstr>
      <vt:lpstr>Mortality Prediction with a Single General Self-Rated Health Question</vt:lpstr>
      <vt:lpstr>Evaluating Construct Validity</vt:lpstr>
      <vt:lpstr>Responsiveness to Change </vt:lpstr>
      <vt:lpstr>Listed below are a few statements about your relationships with others.  How much is each statement TRUE or FALSE for you? </vt:lpstr>
      <vt:lpstr>Break #2</vt:lpstr>
      <vt:lpstr>Use of Patient-Reported Outcome Measures in Research</vt:lpstr>
      <vt:lpstr>Course of Emotional Well-being Over  2-years for Patients in the MOS  General Medical Sector</vt:lpstr>
      <vt:lpstr>Physical Functioning in Relation to Time Spent Exercising 2-years Before </vt:lpstr>
      <vt:lpstr>Specific Aims</vt:lpstr>
      <vt:lpstr>PowerPoint Presentation</vt:lpstr>
      <vt:lpstr>PowerPoint Presentation</vt:lpstr>
      <vt:lpstr>Sample (n = 126,366) </vt:lpstr>
      <vt:lpstr>Dependent Variable = SF-6D</vt:lpstr>
      <vt:lpstr>10 Cancer Conditions (n = 22,740; 18%)</vt:lpstr>
      <vt:lpstr>Historic Stage of Disease  (time of diagnosis)</vt:lpstr>
      <vt:lpstr>13 Non-cancer Conditions (mean number = 2.44)</vt:lpstr>
      <vt:lpstr>Demographic &amp; Administration Variables</vt:lpstr>
      <vt:lpstr>Results </vt:lpstr>
      <vt:lpstr>HRQOL in SEER-Medicare Health Outcomes Study (n = 126,366)</vt:lpstr>
      <vt:lpstr>Distant stage of cancer associated   with 0.05-0.10 lower SF-6D Score</vt:lpstr>
      <vt:lpstr>Physical Functioning and Emotional Well-Being at Baseline  for 54 Patients at UCLA-Center for East West Medicine </vt:lpstr>
      <vt:lpstr>Significant Improvement in all but 1 of SF-36 Scales (Change is in T-score metric)</vt:lpstr>
      <vt:lpstr>Effect Size</vt:lpstr>
      <vt:lpstr>Effect Sizes for Changes  in SF-36 Scores </vt:lpstr>
      <vt:lpstr>Break #3</vt:lpstr>
      <vt:lpstr>Use of Patient-Reported Outcome Measures in Clinical Practice</vt:lpstr>
      <vt:lpstr>Defining a Responder: Reliable Change Index (RCI)</vt:lpstr>
      <vt:lpstr>Amount of Change in Observed Score Needed To be Statistically Significant </vt:lpstr>
      <vt:lpstr>Amount of Change Needed for Significant Individual Change </vt:lpstr>
      <vt:lpstr>7-31% of People in Sample Improve Significantly </vt:lpstr>
      <vt:lpstr>Item Responses and  Trait Levels</vt:lpstr>
      <vt:lpstr>Computer Adaptive Testing (CAT)</vt:lpstr>
      <vt:lpstr>Reliability Target for Use of Measures with Individuals </vt:lpstr>
      <vt:lpstr>Reliability and SEM</vt:lpstr>
      <vt:lpstr>In the past 7 days … </vt:lpstr>
      <vt:lpstr>In the past 7 days …</vt:lpstr>
      <vt:lpstr>In the past 7 days …</vt:lpstr>
      <vt:lpstr>In the past 7 days …</vt:lpstr>
      <vt:lpstr>In the past 7 days …</vt:lpstr>
      <vt:lpstr>In the past 7 days …</vt:lpstr>
      <vt:lpstr>PROMIS Physical Functioning  vs. “Legacy” Measures</vt:lpstr>
      <vt:lpstr>“Implementing patient-reported outcomes assessment in clinical practice: a review of  the options and considerations”</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Overview</dc:title>
  <dc:creator>Dept of Medicine</dc:creator>
  <cp:lastModifiedBy>Ron Hays</cp:lastModifiedBy>
  <cp:revision>271</cp:revision>
  <cp:lastPrinted>2014-01-23T14:32:33Z</cp:lastPrinted>
  <dcterms:created xsi:type="dcterms:W3CDTF">2001-01-03T19:26:53Z</dcterms:created>
  <dcterms:modified xsi:type="dcterms:W3CDTF">2014-01-23T20:25:43Z</dcterms:modified>
</cp:coreProperties>
</file>