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598" r:id="rId2"/>
    <p:sldId id="543" r:id="rId3"/>
    <p:sldId id="545" r:id="rId4"/>
    <p:sldId id="602" r:id="rId5"/>
    <p:sldId id="601" r:id="rId6"/>
    <p:sldId id="546" r:id="rId7"/>
    <p:sldId id="642" r:id="rId8"/>
    <p:sldId id="627" r:id="rId9"/>
    <p:sldId id="599" r:id="rId10"/>
    <p:sldId id="548" r:id="rId11"/>
    <p:sldId id="587" r:id="rId12"/>
    <p:sldId id="588" r:id="rId13"/>
    <p:sldId id="637" r:id="rId14"/>
    <p:sldId id="641" r:id="rId15"/>
    <p:sldId id="640" r:id="rId16"/>
    <p:sldId id="643" r:id="rId17"/>
    <p:sldId id="589" r:id="rId18"/>
    <p:sldId id="590" r:id="rId19"/>
    <p:sldId id="591" r:id="rId20"/>
    <p:sldId id="592" r:id="rId21"/>
    <p:sldId id="593" r:id="rId22"/>
    <p:sldId id="594" r:id="rId23"/>
    <p:sldId id="595" r:id="rId24"/>
    <p:sldId id="596" r:id="rId25"/>
    <p:sldId id="628" r:id="rId26"/>
    <p:sldId id="629" r:id="rId27"/>
    <p:sldId id="631" r:id="rId28"/>
    <p:sldId id="635" r:id="rId29"/>
    <p:sldId id="633" r:id="rId30"/>
    <p:sldId id="603" r:id="rId31"/>
    <p:sldId id="524" r:id="rId32"/>
    <p:sldId id="636" r:id="rId3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4"/>
    </p:cViewPr>
  </p:sorterViewPr>
  <p:notesViewPr>
    <p:cSldViewPr snapToObjects="1">
      <p:cViewPr varScale="1">
        <p:scale>
          <a:sx n="56" d="100"/>
          <a:sy n="56" d="100"/>
        </p:scale>
        <p:origin x="2850" y="7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28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385" y="1"/>
            <a:ext cx="2982428" cy="4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423"/>
            <a:ext cx="2982428" cy="46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385" y="8831423"/>
            <a:ext cx="2982428" cy="46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5CFF0E0-9292-4E99-842A-D31D68E32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28" cy="46497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385" y="1"/>
            <a:ext cx="2982428" cy="46497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958" y="4414924"/>
            <a:ext cx="5047898" cy="41847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423"/>
            <a:ext cx="2982428" cy="464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385" y="8831423"/>
            <a:ext cx="2982428" cy="464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60BD1C5-117E-4168-A7B7-3C97EA08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92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74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313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73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1212" indent="-28135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5432" indent="-224134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5288" indent="-224134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26732" indent="-224134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534" indent="-2241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2337" indent="-2241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0140" indent="-2241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57942" indent="-2241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76F464E-75EE-4A02-9FCE-A592909F0471}" type="slidenum">
              <a:rPr lang="en-US" altLang="en-US">
                <a:latin typeface="Times New Roman" pitchFamily="18" charset="0"/>
              </a:rPr>
              <a:pPr>
                <a:spcBef>
                  <a:spcPct val="0"/>
                </a:spcBef>
                <a:defRPr/>
              </a:pPr>
              <a:t>12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98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6654-5B52-4275-9BD0-2D30F62DAB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81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86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0995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25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217132" indent="-217132"/>
            <a:r>
              <a:rPr lang="en-US" altLang="en-US" smtClean="0">
                <a:latin typeface="Arial" pitchFamily="34" charset="0"/>
              </a:rPr>
              <a:t>T = z*10 + 50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DACCB05D-A5F4-4803-9055-6982377C32B3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414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AB49BFFE-0224-4968-9F7B-D0DA6128F570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771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15AE009-CDB2-4EBA-AFD5-79D28A9D7461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3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4222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146E6715-F9A2-4292-8C91-E78D999E9B6D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286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28A48D0-FB42-461A-8A79-F64BCEC06516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965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B59BCE4-3637-46BB-BA75-2E0E8A8413AA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468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0749EF7-91DD-424C-BC6B-D3F4E3F7C9F3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42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8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A31052-8432-4454-A2D9-6D59DC023825}" type="slidenum">
              <a:rPr lang="en-US" altLang="en-US" smtClean="0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07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CB4C81-E7FD-4C6F-B47D-97E5669CB7C5}" type="slidenum">
              <a:rPr lang="en-US" altLang="en-US" smtClean="0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38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11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97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6993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24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3930" indent="-28612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4507" indent="-22890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2310" indent="-22890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60112" indent="-22890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defRPr/>
            </a:pPr>
            <a:fld id="{D81E44E4-4BC4-4A8B-8C00-2341FDED9C6C}" type="slidenum">
              <a:rPr lang="en-US"/>
              <a:pPr eaLnBrk="1" hangingPunct="1">
                <a:defRPr/>
              </a:pPr>
              <a:t>31</a:t>
            </a:fld>
            <a:endParaRPr lang="en-US"/>
          </a:p>
        </p:txBody>
      </p:sp>
      <p:sp>
        <p:nvSpPr>
          <p:cNvPr id="190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8" name="Notes Placeholder 2"/>
          <p:cNvSpPr>
            <a:spLocks noGrp="1"/>
          </p:cNvSpPr>
          <p:nvPr>
            <p:ph type="body" idx="1"/>
          </p:nvPr>
        </p:nvSpPr>
        <p:spPr>
          <a:xfrm>
            <a:off x="916958" y="4416500"/>
            <a:ext cx="5047898" cy="4183222"/>
          </a:xfrm>
          <a:noFill/>
          <a:ln w="9525"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90469" name="Slide Number Placeholder 3"/>
          <p:cNvSpPr txBox="1">
            <a:spLocks noGrp="1"/>
          </p:cNvSpPr>
          <p:nvPr/>
        </p:nvSpPr>
        <p:spPr bwMode="auto">
          <a:xfrm>
            <a:off x="3899385" y="8831423"/>
            <a:ext cx="2982428" cy="464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560" tIns="45781" rIns="91560" bIns="45781" anchor="b"/>
          <a:lstStyle/>
          <a:p>
            <a:pPr algn="r" eaLnBrk="0" hangingPunct="0"/>
            <a:fld id="{1C66787E-2916-4B06-8C09-D7DF3ED913EA}" type="slidenum">
              <a:rPr lang="en-US" altLang="en-US" sz="1200">
                <a:ea typeface="MS PGothic" pitchFamily="34" charset="-128"/>
              </a:rPr>
              <a:pPr algn="r" eaLnBrk="0" hangingPunct="0"/>
              <a:t>31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861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8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9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808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633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764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0462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469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63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2D00-B1E3-4835-884C-5F222AD40C36}" type="datetime4">
              <a:rPr lang="en-US" smtClean="0"/>
              <a:pPr>
                <a:defRPr/>
              </a:pPr>
              <a:t>July 24,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FC7D-27F8-4040-9DB7-283913AE0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A4A1-9252-4FD7-8760-8C2999A8B094}" type="datetime4">
              <a:rPr lang="en-US" smtClean="0"/>
              <a:pPr>
                <a:defRPr/>
              </a:pPr>
              <a:t>July 24,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D421E-8161-453C-8076-6BF540675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851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851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01EB-4B9C-48CC-ADED-389175255878}" type="datetime4">
              <a:rPr lang="en-US" smtClean="0"/>
              <a:pPr>
                <a:defRPr/>
              </a:pPr>
              <a:t>July 24,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F06D7-3CF0-4962-B168-1E7701C0A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360E-EB38-4DBC-9C96-F00C75741A90}" type="datetime4">
              <a:rPr lang="en-US" smtClean="0"/>
              <a:pPr>
                <a:defRPr/>
              </a:pPr>
              <a:t>July 24,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61925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44EA-161E-419D-B606-46724030B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1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6653-7477-46EE-A296-04E01C88B3E7}" type="datetime4">
              <a:rPr lang="en-US" smtClean="0"/>
              <a:pPr>
                <a:defRPr/>
              </a:pPr>
              <a:t>July 24, 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8977-03B1-44FE-8B2A-BEE55865E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4D67-F380-4D19-8DC2-D8D7A69C8563}" type="datetime4">
              <a:rPr lang="en-US" smtClean="0"/>
              <a:pPr>
                <a:defRPr/>
              </a:pPr>
              <a:t>July 24,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9EFA-3A8A-4C18-A720-9C0EC50EC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7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7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CBE2D-70F3-49DF-A8CE-D027752C8EA0}" type="datetime4">
              <a:rPr lang="en-US" smtClean="0"/>
              <a:pPr>
                <a:defRPr/>
              </a:pPr>
              <a:t>July 24, 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A2FA-A687-472D-9525-18D7C7100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0A68-4B0D-44CB-80E7-7F72BDD3676F}" type="datetime4">
              <a:rPr lang="en-US" smtClean="0"/>
              <a:pPr>
                <a:defRPr/>
              </a:pPr>
              <a:t>July 24, 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15C0F-D46F-4F15-BEA4-3F0FAA134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1A488-F133-44E0-BCE0-C7297E6E078D}" type="datetime4">
              <a:rPr lang="en-US" smtClean="0"/>
              <a:pPr>
                <a:defRPr/>
              </a:pPr>
              <a:t>July 24, 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4A63-7622-4A0E-8213-283EA964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75F8-1663-4452-B460-4155C3994215}" type="datetime4">
              <a:rPr lang="en-US" smtClean="0"/>
              <a:pPr>
                <a:defRPr/>
              </a:pPr>
              <a:t>July 24,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6091-6E7F-47D4-BCEF-D4FB530B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B6E74-21EF-4574-967D-34216100E44B}" type="datetime4">
              <a:rPr lang="en-US" smtClean="0"/>
              <a:pPr>
                <a:defRPr/>
              </a:pPr>
              <a:t>July 24,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E16E-B068-4EA7-9C0F-EA431C66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61280BB-8824-4F15-A934-5DD9C1B3420A}" type="datetime4">
              <a:rPr lang="en-US" smtClean="0"/>
              <a:pPr>
                <a:defRPr/>
              </a:pPr>
              <a:t>July 24, 2014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122CADC7-F8D5-43F5-B6BB-578E5327D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8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promis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promis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Excel_97-2003_Worksheet1.xls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rhays@ucla.ed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gim.med.ucla.edu/FacultyPages/Hays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162050"/>
          </a:xfrm>
        </p:spPr>
        <p:txBody>
          <a:bodyPr/>
          <a:lstStyle/>
          <a:p>
            <a:pPr algn="ctr"/>
            <a:r>
              <a:rPr lang="en-US" altLang="en-US" sz="3200" dirty="0" smtClean="0">
                <a:latin typeface="Comic Sans MS" pitchFamily="66" charset="0"/>
              </a:rPr>
              <a:t> </a:t>
            </a:r>
            <a:br>
              <a:rPr lang="en-US" altLang="en-US" sz="3200" dirty="0" smtClean="0">
                <a:latin typeface="Comic Sans MS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Use of Health-Related Quality of Life Measures to Assess Individual Patients</a:t>
            </a:r>
            <a:endParaRPr lang="en-US" altLang="en-US" sz="3200" dirty="0" smtClean="0">
              <a:latin typeface="Comic Sans MS" pitchFamily="66" charset="0"/>
            </a:endParaRPr>
          </a:p>
        </p:txBody>
      </p:sp>
      <p:pic>
        <p:nvPicPr>
          <p:cNvPr id="307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60627" y="2709863"/>
            <a:ext cx="3745173" cy="3233737"/>
          </a:xfrm>
        </p:spPr>
      </p:pic>
      <p:sp>
        <p:nvSpPr>
          <p:cNvPr id="3076" name="Text Placeholder 6"/>
          <p:cNvSpPr>
            <a:spLocks noGrp="1"/>
          </p:cNvSpPr>
          <p:nvPr>
            <p:ph type="body" sz="half" idx="2"/>
          </p:nvPr>
        </p:nvSpPr>
        <p:spPr>
          <a:xfrm>
            <a:off x="1143000" y="1447800"/>
            <a:ext cx="6591300" cy="1066800"/>
          </a:xfrm>
        </p:spPr>
        <p:txBody>
          <a:bodyPr/>
          <a:lstStyle/>
          <a:p>
            <a:pPr algn="ctr"/>
            <a:r>
              <a:rPr lang="en-US" altLang="en-US" sz="2400" dirty="0" smtClean="0">
                <a:latin typeface="Comic Sans MS" pitchFamily="66" charset="0"/>
              </a:rPr>
              <a:t>July 24, 2014 (1:00 – 2:00 PDT)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Kaiser Permanente Methods Webinar Series</a:t>
            </a:r>
          </a:p>
          <a:p>
            <a:endParaRPr lang="en-US" altLang="en-US" sz="2400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1300" y="6245225"/>
            <a:ext cx="2400300" cy="4762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4740324" y="5390345"/>
            <a:ext cx="3809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Comic Sans MS" pitchFamily="66" charset="0"/>
              </a:rPr>
              <a:t>Ron </a:t>
            </a:r>
            <a:r>
              <a:rPr lang="en-US" altLang="en-US" sz="2800" dirty="0" err="1" smtClean="0">
                <a:latin typeface="Comic Sans MS" pitchFamily="66" charset="0"/>
              </a:rPr>
              <a:t>D.Hays</a:t>
            </a:r>
            <a:r>
              <a:rPr lang="en-US" altLang="en-US" sz="2800" dirty="0">
                <a:latin typeface="Comic Sans MS" pitchFamily="66" charset="0"/>
              </a:rPr>
              <a:t>, Ph.D</a:t>
            </a:r>
            <a:r>
              <a:rPr lang="en-US" altLang="en-US" sz="2800" dirty="0" smtClean="0">
                <a:latin typeface="Comic Sans MS" pitchFamily="66" charset="0"/>
              </a:rPr>
              <a:t>. </a:t>
            </a:r>
            <a:r>
              <a:rPr lang="en-US" altLang="en-US" sz="2800" b="0" i="1" dirty="0" smtClean="0">
                <a:latin typeface="Comic Sans MS" pitchFamily="66" charset="0"/>
              </a:rPr>
              <a:t>drhays@ucla.edu</a:t>
            </a:r>
            <a:endParaRPr lang="en-US" altLang="en-US" sz="2800" b="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12359-6ECF-4A66-93D8-969F952A04E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Comic Sans MS" pitchFamily="66" charset="0"/>
              </a:rPr>
              <a:t>7-31% Improve Significantly </a:t>
            </a:r>
          </a:p>
        </p:txBody>
      </p:sp>
      <p:grpSp>
        <p:nvGrpSpPr>
          <p:cNvPr id="100356" name="Group 65"/>
          <p:cNvGrpSpPr>
            <a:grpSpLocks noGrp="1"/>
          </p:cNvGrpSpPr>
          <p:nvPr/>
        </p:nvGrpSpPr>
        <p:grpSpPr bwMode="auto">
          <a:xfrm>
            <a:off x="290513" y="1312863"/>
            <a:ext cx="8520112" cy="4818062"/>
            <a:chOff x="183" y="827"/>
            <a:chExt cx="5367" cy="3035"/>
          </a:xfrm>
        </p:grpSpPr>
        <p:sp>
          <p:nvSpPr>
            <p:cNvPr id="100357" name="Rectangle 5"/>
            <p:cNvSpPr>
              <a:spLocks noChangeArrowheads="1"/>
            </p:cNvSpPr>
            <p:nvPr/>
          </p:nvSpPr>
          <p:spPr bwMode="auto">
            <a:xfrm>
              <a:off x="183" y="827"/>
              <a:ext cx="1404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endParaRPr lang="en-US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100358" name="Rectangle 6"/>
            <p:cNvSpPr>
              <a:spLocks noChangeArrowheads="1"/>
            </p:cNvSpPr>
            <p:nvPr/>
          </p:nvSpPr>
          <p:spPr bwMode="auto">
            <a:xfrm>
              <a:off x="1587" y="827"/>
              <a:ext cx="1270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rgbClr val="FFFFFF"/>
                  </a:solidFill>
                </a:rPr>
                <a:t>% Improving</a:t>
              </a:r>
            </a:p>
          </p:txBody>
        </p:sp>
        <p:sp>
          <p:nvSpPr>
            <p:cNvPr id="100359" name="Rectangle 7"/>
            <p:cNvSpPr>
              <a:spLocks noChangeArrowheads="1"/>
            </p:cNvSpPr>
            <p:nvPr/>
          </p:nvSpPr>
          <p:spPr bwMode="auto">
            <a:xfrm>
              <a:off x="2857" y="827"/>
              <a:ext cx="1363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rgbClr val="FFFFFF"/>
                  </a:solidFill>
                </a:rPr>
                <a:t>% Declining</a:t>
              </a:r>
            </a:p>
          </p:txBody>
        </p:sp>
        <p:sp>
          <p:nvSpPr>
            <p:cNvPr id="100360" name="Rectangle 8"/>
            <p:cNvSpPr>
              <a:spLocks noChangeArrowheads="1"/>
            </p:cNvSpPr>
            <p:nvPr/>
          </p:nvSpPr>
          <p:spPr bwMode="auto">
            <a:xfrm>
              <a:off x="4220" y="827"/>
              <a:ext cx="1330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rgbClr val="FFFFFF"/>
                  </a:solidFill>
                </a:rPr>
                <a:t>Difference</a:t>
              </a:r>
            </a:p>
          </p:txBody>
        </p:sp>
        <p:sp>
          <p:nvSpPr>
            <p:cNvPr id="100361" name="Rectangle 9"/>
            <p:cNvSpPr>
              <a:spLocks noChangeArrowheads="1"/>
            </p:cNvSpPr>
            <p:nvPr/>
          </p:nvSpPr>
          <p:spPr bwMode="auto">
            <a:xfrm>
              <a:off x="183" y="1247"/>
              <a:ext cx="1404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PF-10</a:t>
              </a:r>
            </a:p>
          </p:txBody>
        </p:sp>
        <p:sp>
          <p:nvSpPr>
            <p:cNvPr id="100362" name="Rectangle 10"/>
            <p:cNvSpPr>
              <a:spLocks noChangeArrowheads="1"/>
            </p:cNvSpPr>
            <p:nvPr/>
          </p:nvSpPr>
          <p:spPr bwMode="auto">
            <a:xfrm>
              <a:off x="1587" y="1247"/>
              <a:ext cx="1270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13%</a:t>
              </a:r>
            </a:p>
          </p:txBody>
        </p:sp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>
              <a:off x="2857" y="1247"/>
              <a:ext cx="1363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2%</a:t>
              </a:r>
            </a:p>
          </p:txBody>
        </p:sp>
        <p:sp>
          <p:nvSpPr>
            <p:cNvPr id="100364" name="Rectangle 12"/>
            <p:cNvSpPr>
              <a:spLocks noChangeArrowheads="1"/>
            </p:cNvSpPr>
            <p:nvPr/>
          </p:nvSpPr>
          <p:spPr bwMode="auto">
            <a:xfrm>
              <a:off x="4220" y="1247"/>
              <a:ext cx="1330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+ 11%</a:t>
              </a:r>
            </a:p>
          </p:txBody>
        </p:sp>
        <p:sp>
          <p:nvSpPr>
            <p:cNvPr id="100365" name="Rectangle 13"/>
            <p:cNvSpPr>
              <a:spLocks noChangeArrowheads="1"/>
            </p:cNvSpPr>
            <p:nvPr/>
          </p:nvSpPr>
          <p:spPr bwMode="auto">
            <a:xfrm>
              <a:off x="183" y="1507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RP-4</a:t>
              </a:r>
            </a:p>
          </p:txBody>
        </p:sp>
        <p:sp>
          <p:nvSpPr>
            <p:cNvPr id="100366" name="Rectangle 14"/>
            <p:cNvSpPr>
              <a:spLocks noChangeArrowheads="1"/>
            </p:cNvSpPr>
            <p:nvPr/>
          </p:nvSpPr>
          <p:spPr bwMode="auto">
            <a:xfrm>
              <a:off x="1587" y="1507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31%</a:t>
              </a:r>
            </a:p>
          </p:txBody>
        </p:sp>
        <p:sp>
          <p:nvSpPr>
            <p:cNvPr id="100367" name="Rectangle 15"/>
            <p:cNvSpPr>
              <a:spLocks noChangeArrowheads="1"/>
            </p:cNvSpPr>
            <p:nvPr/>
          </p:nvSpPr>
          <p:spPr bwMode="auto">
            <a:xfrm>
              <a:off x="2857" y="1507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2%</a:t>
              </a:r>
            </a:p>
          </p:txBody>
        </p:sp>
        <p:sp>
          <p:nvSpPr>
            <p:cNvPr id="100368" name="Rectangle 16"/>
            <p:cNvSpPr>
              <a:spLocks noChangeArrowheads="1"/>
            </p:cNvSpPr>
            <p:nvPr/>
          </p:nvSpPr>
          <p:spPr bwMode="auto">
            <a:xfrm>
              <a:off x="4220" y="1507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+ 29%</a:t>
              </a:r>
            </a:p>
          </p:txBody>
        </p:sp>
        <p:sp>
          <p:nvSpPr>
            <p:cNvPr id="100369" name="Rectangle 17"/>
            <p:cNvSpPr>
              <a:spLocks noChangeArrowheads="1"/>
            </p:cNvSpPr>
            <p:nvPr/>
          </p:nvSpPr>
          <p:spPr bwMode="auto">
            <a:xfrm>
              <a:off x="183" y="1769"/>
              <a:ext cx="1404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BP-2</a:t>
              </a:r>
            </a:p>
          </p:txBody>
        </p:sp>
        <p:sp>
          <p:nvSpPr>
            <p:cNvPr id="100370" name="Rectangle 18"/>
            <p:cNvSpPr>
              <a:spLocks noChangeArrowheads="1"/>
            </p:cNvSpPr>
            <p:nvPr/>
          </p:nvSpPr>
          <p:spPr bwMode="auto">
            <a:xfrm>
              <a:off x="1587" y="1769"/>
              <a:ext cx="127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22%</a:t>
              </a:r>
            </a:p>
          </p:txBody>
        </p:sp>
        <p:sp>
          <p:nvSpPr>
            <p:cNvPr id="100371" name="Rectangle 19"/>
            <p:cNvSpPr>
              <a:spLocks noChangeArrowheads="1"/>
            </p:cNvSpPr>
            <p:nvPr/>
          </p:nvSpPr>
          <p:spPr bwMode="auto">
            <a:xfrm>
              <a:off x="2857" y="1769"/>
              <a:ext cx="1363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7%</a:t>
              </a:r>
            </a:p>
          </p:txBody>
        </p:sp>
        <p:sp>
          <p:nvSpPr>
            <p:cNvPr id="100372" name="Rectangle 20"/>
            <p:cNvSpPr>
              <a:spLocks noChangeArrowheads="1"/>
            </p:cNvSpPr>
            <p:nvPr/>
          </p:nvSpPr>
          <p:spPr bwMode="auto">
            <a:xfrm>
              <a:off x="4220" y="1769"/>
              <a:ext cx="133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+ 15%</a:t>
              </a:r>
            </a:p>
          </p:txBody>
        </p:sp>
        <p:sp>
          <p:nvSpPr>
            <p:cNvPr id="100373" name="Rectangle 21"/>
            <p:cNvSpPr>
              <a:spLocks noChangeArrowheads="1"/>
            </p:cNvSpPr>
            <p:nvPr/>
          </p:nvSpPr>
          <p:spPr bwMode="auto">
            <a:xfrm>
              <a:off x="183" y="2031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GH-5</a:t>
              </a:r>
            </a:p>
          </p:txBody>
        </p:sp>
        <p:sp>
          <p:nvSpPr>
            <p:cNvPr id="100374" name="Rectangle 22"/>
            <p:cNvSpPr>
              <a:spLocks noChangeArrowheads="1"/>
            </p:cNvSpPr>
            <p:nvPr/>
          </p:nvSpPr>
          <p:spPr bwMode="auto">
            <a:xfrm>
              <a:off x="1587" y="2031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7%</a:t>
              </a:r>
            </a:p>
          </p:txBody>
        </p:sp>
        <p:sp>
          <p:nvSpPr>
            <p:cNvPr id="100375" name="Rectangle 23"/>
            <p:cNvSpPr>
              <a:spLocks noChangeArrowheads="1"/>
            </p:cNvSpPr>
            <p:nvPr/>
          </p:nvSpPr>
          <p:spPr bwMode="auto">
            <a:xfrm>
              <a:off x="2857" y="2031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0%</a:t>
              </a:r>
            </a:p>
          </p:txBody>
        </p:sp>
        <p:sp>
          <p:nvSpPr>
            <p:cNvPr id="100376" name="Rectangle 24"/>
            <p:cNvSpPr>
              <a:spLocks noChangeArrowheads="1"/>
            </p:cNvSpPr>
            <p:nvPr/>
          </p:nvSpPr>
          <p:spPr bwMode="auto">
            <a:xfrm>
              <a:off x="4220" y="2031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 7%</a:t>
              </a:r>
            </a:p>
          </p:txBody>
        </p:sp>
        <p:sp>
          <p:nvSpPr>
            <p:cNvPr id="100377" name="Rectangle 25"/>
            <p:cNvSpPr>
              <a:spLocks noChangeArrowheads="1"/>
            </p:cNvSpPr>
            <p:nvPr/>
          </p:nvSpPr>
          <p:spPr bwMode="auto">
            <a:xfrm>
              <a:off x="183" y="2293"/>
              <a:ext cx="1404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EN-4</a:t>
              </a:r>
            </a:p>
          </p:txBody>
        </p:sp>
        <p:sp>
          <p:nvSpPr>
            <p:cNvPr id="100378" name="Rectangle 26"/>
            <p:cNvSpPr>
              <a:spLocks noChangeArrowheads="1"/>
            </p:cNvSpPr>
            <p:nvPr/>
          </p:nvSpPr>
          <p:spPr bwMode="auto">
            <a:xfrm>
              <a:off x="1587" y="2293"/>
              <a:ext cx="127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9%</a:t>
              </a:r>
            </a:p>
          </p:txBody>
        </p:sp>
        <p:sp>
          <p:nvSpPr>
            <p:cNvPr id="100379" name="Rectangle 27"/>
            <p:cNvSpPr>
              <a:spLocks noChangeArrowheads="1"/>
            </p:cNvSpPr>
            <p:nvPr/>
          </p:nvSpPr>
          <p:spPr bwMode="auto">
            <a:xfrm>
              <a:off x="2857" y="2293"/>
              <a:ext cx="1363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2%</a:t>
              </a:r>
            </a:p>
          </p:txBody>
        </p:sp>
        <p:sp>
          <p:nvSpPr>
            <p:cNvPr id="100380" name="Rectangle 28"/>
            <p:cNvSpPr>
              <a:spLocks noChangeArrowheads="1"/>
            </p:cNvSpPr>
            <p:nvPr/>
          </p:nvSpPr>
          <p:spPr bwMode="auto">
            <a:xfrm>
              <a:off x="4220" y="2293"/>
              <a:ext cx="133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 7%</a:t>
              </a:r>
            </a:p>
          </p:txBody>
        </p:sp>
        <p:sp>
          <p:nvSpPr>
            <p:cNvPr id="100381" name="Rectangle 29"/>
            <p:cNvSpPr>
              <a:spLocks noChangeArrowheads="1"/>
            </p:cNvSpPr>
            <p:nvPr/>
          </p:nvSpPr>
          <p:spPr bwMode="auto">
            <a:xfrm>
              <a:off x="183" y="2554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SF-2</a:t>
              </a:r>
            </a:p>
          </p:txBody>
        </p:sp>
        <p:sp>
          <p:nvSpPr>
            <p:cNvPr id="100382" name="Rectangle 30"/>
            <p:cNvSpPr>
              <a:spLocks noChangeArrowheads="1"/>
            </p:cNvSpPr>
            <p:nvPr/>
          </p:nvSpPr>
          <p:spPr bwMode="auto">
            <a:xfrm>
              <a:off x="1587" y="2554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17%</a:t>
              </a:r>
            </a:p>
          </p:txBody>
        </p:sp>
        <p:sp>
          <p:nvSpPr>
            <p:cNvPr id="100383" name="Rectangle 31"/>
            <p:cNvSpPr>
              <a:spLocks noChangeArrowheads="1"/>
            </p:cNvSpPr>
            <p:nvPr/>
          </p:nvSpPr>
          <p:spPr bwMode="auto">
            <a:xfrm>
              <a:off x="2857" y="2554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4%</a:t>
              </a:r>
            </a:p>
          </p:txBody>
        </p:sp>
        <p:sp>
          <p:nvSpPr>
            <p:cNvPr id="100384" name="Rectangle 32"/>
            <p:cNvSpPr>
              <a:spLocks noChangeArrowheads="1"/>
            </p:cNvSpPr>
            <p:nvPr/>
          </p:nvSpPr>
          <p:spPr bwMode="auto">
            <a:xfrm>
              <a:off x="4220" y="2554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+ 13%</a:t>
              </a:r>
            </a:p>
          </p:txBody>
        </p:sp>
        <p:sp>
          <p:nvSpPr>
            <p:cNvPr id="100385" name="Rectangle 33"/>
            <p:cNvSpPr>
              <a:spLocks noChangeArrowheads="1"/>
            </p:cNvSpPr>
            <p:nvPr/>
          </p:nvSpPr>
          <p:spPr bwMode="auto">
            <a:xfrm>
              <a:off x="183" y="2816"/>
              <a:ext cx="1404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RE-3</a:t>
              </a:r>
            </a:p>
          </p:txBody>
        </p:sp>
        <p:sp>
          <p:nvSpPr>
            <p:cNvPr id="100386" name="Rectangle 34"/>
            <p:cNvSpPr>
              <a:spLocks noChangeArrowheads="1"/>
            </p:cNvSpPr>
            <p:nvPr/>
          </p:nvSpPr>
          <p:spPr bwMode="auto">
            <a:xfrm>
              <a:off x="1587" y="2816"/>
              <a:ext cx="127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15%</a:t>
              </a:r>
            </a:p>
          </p:txBody>
        </p:sp>
        <p:sp>
          <p:nvSpPr>
            <p:cNvPr id="100387" name="Rectangle 35"/>
            <p:cNvSpPr>
              <a:spLocks noChangeArrowheads="1"/>
            </p:cNvSpPr>
            <p:nvPr/>
          </p:nvSpPr>
          <p:spPr bwMode="auto">
            <a:xfrm>
              <a:off x="2857" y="2816"/>
              <a:ext cx="1363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15%</a:t>
              </a:r>
            </a:p>
          </p:txBody>
        </p:sp>
        <p:sp>
          <p:nvSpPr>
            <p:cNvPr id="100388" name="Rectangle 36"/>
            <p:cNvSpPr>
              <a:spLocks noChangeArrowheads="1"/>
            </p:cNvSpPr>
            <p:nvPr/>
          </p:nvSpPr>
          <p:spPr bwMode="auto">
            <a:xfrm>
              <a:off x="4220" y="2816"/>
              <a:ext cx="133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    0%</a:t>
              </a:r>
            </a:p>
          </p:txBody>
        </p:sp>
        <p:sp>
          <p:nvSpPr>
            <p:cNvPr id="100389" name="Rectangle 37"/>
            <p:cNvSpPr>
              <a:spLocks noChangeArrowheads="1"/>
            </p:cNvSpPr>
            <p:nvPr/>
          </p:nvSpPr>
          <p:spPr bwMode="auto">
            <a:xfrm>
              <a:off x="183" y="3077"/>
              <a:ext cx="1404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EWB-5</a:t>
              </a:r>
            </a:p>
          </p:txBody>
        </p:sp>
        <p:sp>
          <p:nvSpPr>
            <p:cNvPr id="100390" name="Rectangle 38"/>
            <p:cNvSpPr>
              <a:spLocks noChangeArrowheads="1"/>
            </p:cNvSpPr>
            <p:nvPr/>
          </p:nvSpPr>
          <p:spPr bwMode="auto">
            <a:xfrm>
              <a:off x="1587" y="3077"/>
              <a:ext cx="1270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19%</a:t>
              </a:r>
            </a:p>
          </p:txBody>
        </p:sp>
        <p:sp>
          <p:nvSpPr>
            <p:cNvPr id="100391" name="Rectangle 39"/>
            <p:cNvSpPr>
              <a:spLocks noChangeArrowheads="1"/>
            </p:cNvSpPr>
            <p:nvPr/>
          </p:nvSpPr>
          <p:spPr bwMode="auto">
            <a:xfrm>
              <a:off x="2857" y="3077"/>
              <a:ext cx="1363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4%</a:t>
              </a:r>
            </a:p>
          </p:txBody>
        </p:sp>
        <p:sp>
          <p:nvSpPr>
            <p:cNvPr id="100392" name="Rectangle 40"/>
            <p:cNvSpPr>
              <a:spLocks noChangeArrowheads="1"/>
            </p:cNvSpPr>
            <p:nvPr/>
          </p:nvSpPr>
          <p:spPr bwMode="auto">
            <a:xfrm>
              <a:off x="4220" y="3077"/>
              <a:ext cx="1330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+ 15%</a:t>
              </a:r>
            </a:p>
          </p:txBody>
        </p:sp>
        <p:sp>
          <p:nvSpPr>
            <p:cNvPr id="100393" name="Rectangle 41"/>
            <p:cNvSpPr>
              <a:spLocks noChangeArrowheads="1"/>
            </p:cNvSpPr>
            <p:nvPr/>
          </p:nvSpPr>
          <p:spPr bwMode="auto">
            <a:xfrm>
              <a:off x="183" y="3338"/>
              <a:ext cx="1404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PCS</a:t>
              </a:r>
            </a:p>
          </p:txBody>
        </p:sp>
        <p:sp>
          <p:nvSpPr>
            <p:cNvPr id="100394" name="Rectangle 42"/>
            <p:cNvSpPr>
              <a:spLocks noChangeArrowheads="1"/>
            </p:cNvSpPr>
            <p:nvPr/>
          </p:nvSpPr>
          <p:spPr bwMode="auto">
            <a:xfrm>
              <a:off x="1587" y="3338"/>
              <a:ext cx="127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24%</a:t>
              </a:r>
            </a:p>
          </p:txBody>
        </p:sp>
        <p:sp>
          <p:nvSpPr>
            <p:cNvPr id="100395" name="Rectangle 43"/>
            <p:cNvSpPr>
              <a:spLocks noChangeArrowheads="1"/>
            </p:cNvSpPr>
            <p:nvPr/>
          </p:nvSpPr>
          <p:spPr bwMode="auto">
            <a:xfrm>
              <a:off x="2857" y="3338"/>
              <a:ext cx="1363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7%</a:t>
              </a:r>
            </a:p>
          </p:txBody>
        </p:sp>
        <p:sp>
          <p:nvSpPr>
            <p:cNvPr id="100396" name="Rectangle 44"/>
            <p:cNvSpPr>
              <a:spLocks noChangeArrowheads="1"/>
            </p:cNvSpPr>
            <p:nvPr/>
          </p:nvSpPr>
          <p:spPr bwMode="auto">
            <a:xfrm>
              <a:off x="4220" y="3338"/>
              <a:ext cx="133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+ 17%</a:t>
              </a:r>
            </a:p>
          </p:txBody>
        </p:sp>
        <p:sp>
          <p:nvSpPr>
            <p:cNvPr id="100397" name="Rectangle 45"/>
            <p:cNvSpPr>
              <a:spLocks noChangeArrowheads="1"/>
            </p:cNvSpPr>
            <p:nvPr/>
          </p:nvSpPr>
          <p:spPr bwMode="auto">
            <a:xfrm>
              <a:off x="183" y="3600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MCS</a:t>
              </a:r>
            </a:p>
          </p:txBody>
        </p:sp>
        <p:sp>
          <p:nvSpPr>
            <p:cNvPr id="100398" name="Rectangle 46"/>
            <p:cNvSpPr>
              <a:spLocks noChangeArrowheads="1"/>
            </p:cNvSpPr>
            <p:nvPr/>
          </p:nvSpPr>
          <p:spPr bwMode="auto">
            <a:xfrm>
              <a:off x="1587" y="3600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22%</a:t>
              </a:r>
            </a:p>
          </p:txBody>
        </p:sp>
        <p:sp>
          <p:nvSpPr>
            <p:cNvPr id="100399" name="Rectangle 47"/>
            <p:cNvSpPr>
              <a:spLocks noChangeArrowheads="1"/>
            </p:cNvSpPr>
            <p:nvPr/>
          </p:nvSpPr>
          <p:spPr bwMode="auto">
            <a:xfrm>
              <a:off x="2857" y="3600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11%</a:t>
              </a:r>
            </a:p>
          </p:txBody>
        </p:sp>
        <p:sp>
          <p:nvSpPr>
            <p:cNvPr id="100400" name="Rectangle 48"/>
            <p:cNvSpPr>
              <a:spLocks noChangeArrowheads="1"/>
            </p:cNvSpPr>
            <p:nvPr/>
          </p:nvSpPr>
          <p:spPr bwMode="auto">
            <a:xfrm>
              <a:off x="4220" y="3600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+ 11%</a:t>
              </a:r>
            </a:p>
          </p:txBody>
        </p:sp>
        <p:sp>
          <p:nvSpPr>
            <p:cNvPr id="100401" name="Line 49"/>
            <p:cNvSpPr>
              <a:spLocks noChangeShapeType="1"/>
            </p:cNvSpPr>
            <p:nvPr/>
          </p:nvSpPr>
          <p:spPr bwMode="auto">
            <a:xfrm>
              <a:off x="158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2" name="Line 50"/>
            <p:cNvSpPr>
              <a:spLocks noChangeShapeType="1"/>
            </p:cNvSpPr>
            <p:nvPr/>
          </p:nvSpPr>
          <p:spPr bwMode="auto">
            <a:xfrm>
              <a:off x="285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3" name="Line 51"/>
            <p:cNvSpPr>
              <a:spLocks noChangeShapeType="1"/>
            </p:cNvSpPr>
            <p:nvPr/>
          </p:nvSpPr>
          <p:spPr bwMode="auto">
            <a:xfrm>
              <a:off x="422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4" name="Line 52"/>
            <p:cNvSpPr>
              <a:spLocks noChangeShapeType="1"/>
            </p:cNvSpPr>
            <p:nvPr/>
          </p:nvSpPr>
          <p:spPr bwMode="auto">
            <a:xfrm>
              <a:off x="183" y="124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5" name="Line 53"/>
            <p:cNvSpPr>
              <a:spLocks noChangeShapeType="1"/>
            </p:cNvSpPr>
            <p:nvPr/>
          </p:nvSpPr>
          <p:spPr bwMode="auto">
            <a:xfrm>
              <a:off x="183" y="150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6" name="Line 54"/>
            <p:cNvSpPr>
              <a:spLocks noChangeShapeType="1"/>
            </p:cNvSpPr>
            <p:nvPr/>
          </p:nvSpPr>
          <p:spPr bwMode="auto">
            <a:xfrm>
              <a:off x="183" y="1769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7" name="Line 55"/>
            <p:cNvSpPr>
              <a:spLocks noChangeShapeType="1"/>
            </p:cNvSpPr>
            <p:nvPr/>
          </p:nvSpPr>
          <p:spPr bwMode="auto">
            <a:xfrm>
              <a:off x="183" y="2031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8" name="Line 56"/>
            <p:cNvSpPr>
              <a:spLocks noChangeShapeType="1"/>
            </p:cNvSpPr>
            <p:nvPr/>
          </p:nvSpPr>
          <p:spPr bwMode="auto">
            <a:xfrm>
              <a:off x="183" y="2293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9" name="Line 57"/>
            <p:cNvSpPr>
              <a:spLocks noChangeShapeType="1"/>
            </p:cNvSpPr>
            <p:nvPr/>
          </p:nvSpPr>
          <p:spPr bwMode="auto">
            <a:xfrm>
              <a:off x="183" y="2554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0" name="Line 58"/>
            <p:cNvSpPr>
              <a:spLocks noChangeShapeType="1"/>
            </p:cNvSpPr>
            <p:nvPr/>
          </p:nvSpPr>
          <p:spPr bwMode="auto">
            <a:xfrm>
              <a:off x="183" y="2816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1" name="Line 59"/>
            <p:cNvSpPr>
              <a:spLocks noChangeShapeType="1"/>
            </p:cNvSpPr>
            <p:nvPr/>
          </p:nvSpPr>
          <p:spPr bwMode="auto">
            <a:xfrm>
              <a:off x="183" y="307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2" name="Line 60"/>
            <p:cNvSpPr>
              <a:spLocks noChangeShapeType="1"/>
            </p:cNvSpPr>
            <p:nvPr/>
          </p:nvSpPr>
          <p:spPr bwMode="auto">
            <a:xfrm>
              <a:off x="183" y="3338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3" name="Line 61"/>
            <p:cNvSpPr>
              <a:spLocks noChangeShapeType="1"/>
            </p:cNvSpPr>
            <p:nvPr/>
          </p:nvSpPr>
          <p:spPr bwMode="auto">
            <a:xfrm>
              <a:off x="183" y="3600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4" name="Line 62"/>
            <p:cNvSpPr>
              <a:spLocks noChangeShapeType="1"/>
            </p:cNvSpPr>
            <p:nvPr/>
          </p:nvSpPr>
          <p:spPr bwMode="auto">
            <a:xfrm>
              <a:off x="183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5" name="Line 63"/>
            <p:cNvSpPr>
              <a:spLocks noChangeShapeType="1"/>
            </p:cNvSpPr>
            <p:nvPr/>
          </p:nvSpPr>
          <p:spPr bwMode="auto">
            <a:xfrm>
              <a:off x="555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6" name="Line 64"/>
            <p:cNvSpPr>
              <a:spLocks noChangeShapeType="1"/>
            </p:cNvSpPr>
            <p:nvPr/>
          </p:nvSpPr>
          <p:spPr bwMode="auto">
            <a:xfrm>
              <a:off x="183" y="82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7" name="Line 65"/>
            <p:cNvSpPr>
              <a:spLocks noChangeShapeType="1"/>
            </p:cNvSpPr>
            <p:nvPr/>
          </p:nvSpPr>
          <p:spPr bwMode="auto">
            <a:xfrm>
              <a:off x="183" y="3862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omic Sans MS" pitchFamily="66" charset="0"/>
              </a:rPr>
              <a:t>Item Responses and </a:t>
            </a:r>
            <a:br>
              <a:rPr lang="en-US" altLang="en-US" b="1" dirty="0" smtClean="0">
                <a:latin typeface="Comic Sans MS" pitchFamily="66" charset="0"/>
              </a:rPr>
            </a:br>
            <a:r>
              <a:rPr lang="en-US" altLang="en-US" b="1" dirty="0" smtClean="0">
                <a:latin typeface="Comic Sans MS" pitchFamily="66" charset="0"/>
              </a:rPr>
              <a:t>Trait Levels</a:t>
            </a:r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744538" y="2138363"/>
            <a:ext cx="8054975" cy="2362200"/>
            <a:chOff x="528" y="1347"/>
            <a:chExt cx="5708" cy="1488"/>
          </a:xfrm>
        </p:grpSpPr>
        <p:sp>
          <p:nvSpPr>
            <p:cNvPr id="102405" name="Line 4"/>
            <p:cNvSpPr>
              <a:spLocks noChangeShapeType="1"/>
            </p:cNvSpPr>
            <p:nvPr/>
          </p:nvSpPr>
          <p:spPr bwMode="auto">
            <a:xfrm>
              <a:off x="528" y="2090"/>
              <a:ext cx="5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06" name="AutoShape 5"/>
            <p:cNvSpPr>
              <a:spLocks noChangeArrowheads="1"/>
            </p:cNvSpPr>
            <p:nvPr/>
          </p:nvSpPr>
          <p:spPr bwMode="auto">
            <a:xfrm flipV="1">
              <a:off x="1274" y="1691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7" name="AutoShape 6"/>
            <p:cNvSpPr>
              <a:spLocks noChangeArrowheads="1"/>
            </p:cNvSpPr>
            <p:nvPr/>
          </p:nvSpPr>
          <p:spPr bwMode="auto">
            <a:xfrm flipV="1">
              <a:off x="3380" y="1692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8" name="AutoShape 7"/>
            <p:cNvSpPr>
              <a:spLocks noChangeArrowheads="1"/>
            </p:cNvSpPr>
            <p:nvPr/>
          </p:nvSpPr>
          <p:spPr bwMode="auto">
            <a:xfrm flipV="1">
              <a:off x="4411" y="169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9" name="AutoShape 8"/>
            <p:cNvSpPr>
              <a:spLocks noChangeArrowheads="1"/>
            </p:cNvSpPr>
            <p:nvPr/>
          </p:nvSpPr>
          <p:spPr bwMode="auto">
            <a:xfrm>
              <a:off x="1569" y="2203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0" name="AutoShape 9"/>
            <p:cNvSpPr>
              <a:spLocks noChangeArrowheads="1"/>
            </p:cNvSpPr>
            <p:nvPr/>
          </p:nvSpPr>
          <p:spPr bwMode="auto">
            <a:xfrm>
              <a:off x="2733" y="2203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1" name="AutoShape 10"/>
            <p:cNvSpPr>
              <a:spLocks noChangeArrowheads="1"/>
            </p:cNvSpPr>
            <p:nvPr/>
          </p:nvSpPr>
          <p:spPr bwMode="auto">
            <a:xfrm>
              <a:off x="4083" y="220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2" name="Text Box 11"/>
            <p:cNvSpPr txBox="1">
              <a:spLocks noChangeArrowheads="1"/>
            </p:cNvSpPr>
            <p:nvPr/>
          </p:nvSpPr>
          <p:spPr bwMode="auto">
            <a:xfrm>
              <a:off x="1261" y="2526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1</a:t>
              </a:r>
            </a:p>
          </p:txBody>
        </p:sp>
        <p:sp>
          <p:nvSpPr>
            <p:cNvPr id="102413" name="Text Box 12"/>
            <p:cNvSpPr txBox="1">
              <a:spLocks noChangeArrowheads="1"/>
            </p:cNvSpPr>
            <p:nvPr/>
          </p:nvSpPr>
          <p:spPr bwMode="auto">
            <a:xfrm>
              <a:off x="2426" y="2535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2</a:t>
              </a:r>
            </a:p>
          </p:txBody>
        </p:sp>
        <p:sp>
          <p:nvSpPr>
            <p:cNvPr id="102414" name="Text Box 13"/>
            <p:cNvSpPr txBox="1">
              <a:spLocks noChangeArrowheads="1"/>
            </p:cNvSpPr>
            <p:nvPr/>
          </p:nvSpPr>
          <p:spPr bwMode="auto">
            <a:xfrm>
              <a:off x="3875" y="2544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3</a:t>
              </a:r>
            </a:p>
          </p:txBody>
        </p:sp>
        <p:sp>
          <p:nvSpPr>
            <p:cNvPr id="102415" name="Text Box 14"/>
            <p:cNvSpPr txBox="1">
              <a:spLocks noChangeArrowheads="1"/>
            </p:cNvSpPr>
            <p:nvPr/>
          </p:nvSpPr>
          <p:spPr bwMode="auto">
            <a:xfrm>
              <a:off x="888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1</a:t>
              </a:r>
            </a:p>
          </p:txBody>
        </p:sp>
        <p:sp>
          <p:nvSpPr>
            <p:cNvPr id="102416" name="Text Box 15"/>
            <p:cNvSpPr txBox="1">
              <a:spLocks noChangeArrowheads="1"/>
            </p:cNvSpPr>
            <p:nvPr/>
          </p:nvSpPr>
          <p:spPr bwMode="auto">
            <a:xfrm>
              <a:off x="2993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2</a:t>
              </a:r>
            </a:p>
          </p:txBody>
        </p:sp>
        <p:sp>
          <p:nvSpPr>
            <p:cNvPr id="102417" name="Text Box 16"/>
            <p:cNvSpPr txBox="1">
              <a:spLocks noChangeArrowheads="1"/>
            </p:cNvSpPr>
            <p:nvPr/>
          </p:nvSpPr>
          <p:spPr bwMode="auto">
            <a:xfrm>
              <a:off x="4015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3</a:t>
              </a:r>
            </a:p>
          </p:txBody>
        </p:sp>
        <p:sp>
          <p:nvSpPr>
            <p:cNvPr id="102418" name="AutoShape 17"/>
            <p:cNvSpPr>
              <a:spLocks/>
            </p:cNvSpPr>
            <p:nvPr/>
          </p:nvSpPr>
          <p:spPr bwMode="auto">
            <a:xfrm>
              <a:off x="5073" y="2318"/>
              <a:ext cx="1163" cy="384"/>
            </a:xfrm>
            <a:prstGeom prst="accentCallout2">
              <a:avLst>
                <a:gd name="adj1" fmla="val 18750"/>
                <a:gd name="adj2" fmla="val -4644"/>
                <a:gd name="adj3" fmla="val 18750"/>
                <a:gd name="adj4" fmla="val -23019"/>
                <a:gd name="adj5" fmla="val -57292"/>
                <a:gd name="adj6" fmla="val -420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2000">
                  <a:latin typeface="Calibri" pitchFamily="34" charset="0"/>
                </a:rPr>
                <a:t>Trait</a:t>
              </a:r>
            </a:p>
            <a:p>
              <a:r>
                <a:rPr lang="en-US" altLang="en-US" sz="2000">
                  <a:latin typeface="Calibri" pitchFamily="34" charset="0"/>
                </a:rPr>
                <a:t>Continuum</a:t>
              </a: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altLang="en-US" sz="3600" b="1" dirty="0" smtClean="0">
                <a:latin typeface="Comic Sans MS" pitchFamily="66" charset="0"/>
              </a:rPr>
              <a:t>Computer Adaptive Testing (CAT)</a:t>
            </a:r>
          </a:p>
        </p:txBody>
      </p:sp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8610600" y="63388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800"/>
          </a:p>
        </p:txBody>
      </p:sp>
      <p:pic>
        <p:nvPicPr>
          <p:cNvPr id="5" name="Picture 4" descr="armyhd"/>
          <p:cNvPicPr>
            <a:picLocks noChangeAspect="1" noChangeArrowheads="1"/>
          </p:cNvPicPr>
          <p:nvPr/>
        </p:nvPicPr>
        <p:blipFill rotWithShape="1">
          <a:blip r:embed="rId3" cstate="print"/>
          <a:srcRect r="79384"/>
          <a:stretch/>
        </p:blipFill>
        <p:spPr bwMode="auto">
          <a:xfrm>
            <a:off x="838200" y="1905000"/>
            <a:ext cx="1657350" cy="87312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3429" name="Picture 6" descr="nasd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95638"/>
            <a:ext cx="269081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10" descr="ncsbn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200400"/>
            <a:ext cx="5527675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5" descr="gr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905000"/>
            <a:ext cx="570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4800600"/>
            <a:ext cx="51689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2262" y="228600"/>
            <a:ext cx="8610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Comic Sans MS" panose="030F0702030302020204" pitchFamily="66" charset="0"/>
              </a:rPr>
              <a:t>PROMIS Measures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262" y="1295400"/>
            <a:ext cx="8610599" cy="5137484"/>
          </a:xfrm>
        </p:spPr>
        <p:txBody>
          <a:bodyPr>
            <a:noAutofit/>
          </a:bodyPr>
          <a:lstStyle/>
          <a:p>
            <a:pPr marL="571352" indent="-400950" algn="l" eaLnBrk="1" hangingPunct="1">
              <a:buSzPct val="15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Adult Health Measures</a:t>
            </a:r>
          </a:p>
          <a:p>
            <a:pPr marL="971402" lvl="1" indent="-400950"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More than 1,000 individual items (questions)</a:t>
            </a:r>
          </a:p>
          <a:p>
            <a:pPr marL="971402" lvl="1" indent="-400950"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51 distinct item banks or scales</a:t>
            </a:r>
          </a:p>
          <a:p>
            <a:pPr marL="971402" lvl="1" indent="-400950"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languages</a:t>
            </a:r>
          </a:p>
          <a:p>
            <a:pPr marL="971402" lvl="1" indent="-400950">
              <a:buSzPct val="150000"/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571352" indent="-400950" algn="l" eaLnBrk="1" hangingPunct="1">
              <a:buSzPct val="15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Pediatric Health Measures</a:t>
            </a:r>
          </a:p>
          <a:p>
            <a:pPr marL="971402" lvl="1" indent="-400950"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More than 150 items (questions)</a:t>
            </a:r>
          </a:p>
          <a:p>
            <a:pPr marL="971402" lvl="1" indent="-400950"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18 distinct banks or scales </a:t>
            </a:r>
          </a:p>
          <a:p>
            <a:pPr marL="971402" lvl="1" indent="-400950"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53000" y="5371859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097" indent="0" eaLnBrk="1" hangingPunct="1">
              <a:buSzPct val="150000"/>
              <a:buNone/>
              <a:defRPr/>
            </a:pPr>
            <a:r>
              <a:rPr lang="en-US" altLang="en-US" dirty="0">
                <a:hlinkClick r:id="rId3"/>
              </a:rPr>
              <a:t>www.nihpromis.org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57113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>
          <a:xfrm>
            <a:off x="893763" y="139700"/>
            <a:ext cx="7358062" cy="1146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omic Sans MS" panose="030F0702030302020204" pitchFamily="66" charset="0"/>
              </a:rPr>
              <a:t>The PROMIS Metric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179636" cy="4064000"/>
          </a:xfrm>
        </p:spPr>
        <p:txBody>
          <a:bodyPr>
            <a:normAutofit lnSpcReduction="10000"/>
          </a:bodyPr>
          <a:lstStyle/>
          <a:p>
            <a:pPr marL="651459" indent="-481103" algn="l" eaLnBrk="1" hangingPunct="1">
              <a:buSzPct val="150000"/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 Score</a:t>
            </a:r>
          </a:p>
          <a:p>
            <a:pPr marL="1080250" lvl="1" indent="-481103" algn="l" eaLnBrk="1" hangingPunct="1">
              <a:buSzPct val="150000"/>
              <a:buFont typeface="Symbol" pitchFamily="18" charset="2"/>
              <a:buChar char=""/>
              <a:defRPr/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Mean = 50</a:t>
            </a:r>
          </a:p>
          <a:p>
            <a:pPr marL="1080250" lvl="1" indent="-481103" algn="l" eaLnBrk="1" hangingPunct="1">
              <a:buSzPct val="150000"/>
              <a:buFont typeface="Symbol" pitchFamily="18" charset="2"/>
              <a:buChar char=""/>
              <a:defRPr/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SD = 10</a:t>
            </a:r>
          </a:p>
          <a:p>
            <a:pPr marL="1080250" lvl="1" indent="-481103" algn="l" eaLnBrk="1" hangingPunct="1">
              <a:buSzPct val="150000"/>
              <a:buFont typeface="Symbol" pitchFamily="18" charset="2"/>
              <a:buChar char=""/>
              <a:defRPr/>
            </a:pP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Referenced </a:t>
            </a: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to 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US General Pop. </a:t>
            </a:r>
          </a:p>
          <a:p>
            <a:pPr marL="1080250" lvl="1" indent="-481103" eaLnBrk="1" hangingPunct="1">
              <a:buSzPct val="150000"/>
              <a:buFont typeface="Symbol" pitchFamily="18" charset="2"/>
              <a:buChar char=""/>
              <a:defRPr/>
            </a:pPr>
            <a:r>
              <a:rPr lang="en-US" altLang="en-US" sz="3600" dirty="0"/>
              <a:t>T = 50 + (z * 10</a:t>
            </a:r>
            <a:r>
              <a:rPr lang="en-US" altLang="en-US" sz="3600" dirty="0" smtClean="0"/>
              <a:t>)</a:t>
            </a:r>
          </a:p>
          <a:p>
            <a:pPr marL="1080250" lvl="1" indent="-481103" eaLnBrk="1" hangingPunct="1">
              <a:buSzPct val="150000"/>
              <a:buFont typeface="Symbol" pitchFamily="18" charset="2"/>
              <a:buChar char=""/>
              <a:defRPr/>
            </a:pPr>
            <a:endParaRPr lang="en-US" altLang="en-US" sz="3600" dirty="0"/>
          </a:p>
          <a:p>
            <a:pPr marL="199097" indent="0" eaLnBrk="1" hangingPunct="1">
              <a:buSzPct val="150000"/>
              <a:buNone/>
              <a:defRPr/>
            </a:pPr>
            <a:r>
              <a:rPr lang="en-US" altLang="en-US" sz="4000" dirty="0" smtClean="0">
                <a:hlinkClick r:id="rId3"/>
              </a:rPr>
              <a:t>www.nihpromis.org</a:t>
            </a:r>
            <a:endParaRPr lang="en-US" altLang="en-US" sz="4000" dirty="0" smtClean="0"/>
          </a:p>
          <a:p>
            <a:pPr marL="199097" indent="0" eaLnBrk="1" hangingPunct="1">
              <a:buSzPct val="150000"/>
              <a:buNone/>
              <a:defRPr/>
            </a:pPr>
            <a:endParaRPr lang="en-US" altLang="en-US" sz="4000" dirty="0"/>
          </a:p>
          <a:p>
            <a:pPr marL="1080250" lvl="1" indent="-481103" algn="l" eaLnBrk="1" hangingPunct="1">
              <a:buSzPct val="150000"/>
              <a:buFont typeface="Symbol" pitchFamily="18" charset="2"/>
              <a:buChar char=""/>
              <a:defRPr/>
            </a:pP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63" name="Picture 528" descr="C:\Users\bas455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" y="209227"/>
            <a:ext cx="9121243" cy="6496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37624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23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Normal Distribution</a:t>
            </a:r>
            <a:endParaRPr lang="en-US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9223"/>
            <a:ext cx="9144000" cy="53975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sz="24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	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Within 1 SD = 68.2%, 2 SDs =95.4%; 3 SDs =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99.6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%</a:t>
            </a:r>
            <a:endParaRPr lang="en-US" altLang="en-US" sz="2400" dirty="0" smtClean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dirty="0" smtClean="0"/>
          </a:p>
        </p:txBody>
      </p:sp>
      <p:grpSp>
        <p:nvGrpSpPr>
          <p:cNvPr id="22533" name="Group 29"/>
          <p:cNvGrpSpPr>
            <a:grpSpLocks/>
          </p:cNvGrpSpPr>
          <p:nvPr/>
        </p:nvGrpSpPr>
        <p:grpSpPr bwMode="auto">
          <a:xfrm>
            <a:off x="1676400" y="3657600"/>
            <a:ext cx="5867400" cy="3352800"/>
            <a:chOff x="1056" y="2304"/>
            <a:chExt cx="3696" cy="2112"/>
          </a:xfrm>
        </p:grpSpPr>
        <p:sp>
          <p:nvSpPr>
            <p:cNvPr id="22535" name="Line 5"/>
            <p:cNvSpPr>
              <a:spLocks noChangeShapeType="1"/>
            </p:cNvSpPr>
            <p:nvPr/>
          </p:nvSpPr>
          <p:spPr bwMode="auto">
            <a:xfrm>
              <a:off x="1056" y="2544"/>
              <a:ext cx="0" cy="1344"/>
            </a:xfrm>
            <a:prstGeom prst="line">
              <a:avLst/>
            </a:prstGeom>
            <a:noFill/>
            <a:ln w="12699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Line 6"/>
            <p:cNvSpPr>
              <a:spLocks noChangeShapeType="1"/>
            </p:cNvSpPr>
            <p:nvPr/>
          </p:nvSpPr>
          <p:spPr bwMode="auto">
            <a:xfrm>
              <a:off x="1056" y="3888"/>
              <a:ext cx="3696" cy="0"/>
            </a:xfrm>
            <a:prstGeom prst="line">
              <a:avLst/>
            </a:prstGeom>
            <a:noFill/>
            <a:ln w="12699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37" name="Group 28"/>
            <p:cNvGrpSpPr>
              <a:grpSpLocks/>
            </p:cNvGrpSpPr>
            <p:nvPr/>
          </p:nvGrpSpPr>
          <p:grpSpPr bwMode="auto">
            <a:xfrm>
              <a:off x="1104" y="2304"/>
              <a:ext cx="3648" cy="2112"/>
              <a:chOff x="1104" y="2304"/>
              <a:chExt cx="3648" cy="2112"/>
            </a:xfrm>
          </p:grpSpPr>
          <p:sp>
            <p:nvSpPr>
              <p:cNvPr id="22538" name="AutoShape 25"/>
              <p:cNvSpPr>
                <a:spLocks noChangeArrowheads="1"/>
              </p:cNvSpPr>
              <p:nvPr/>
            </p:nvSpPr>
            <p:spPr bwMode="auto">
              <a:xfrm>
                <a:off x="2151" y="2304"/>
                <a:ext cx="1554" cy="21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01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" y="11094"/>
                    </a:moveTo>
                    <a:cubicBezTo>
                      <a:pt x="1" y="10996"/>
                      <a:pt x="0" y="10898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98"/>
                      <a:pt x="21598" y="10996"/>
                      <a:pt x="21595" y="11094"/>
                    </a:cubicBezTo>
                    <a:cubicBezTo>
                      <a:pt x="21598" y="10996"/>
                      <a:pt x="21600" y="1089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98"/>
                      <a:pt x="1" y="10996"/>
                      <a:pt x="4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9" name="Arc 26"/>
              <p:cNvSpPr>
                <a:spLocks/>
              </p:cNvSpPr>
              <p:nvPr/>
            </p:nvSpPr>
            <p:spPr bwMode="auto">
              <a:xfrm flipV="1">
                <a:off x="1104" y="3360"/>
                <a:ext cx="1047" cy="4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0" name="Arc 27"/>
              <p:cNvSpPr>
                <a:spLocks/>
              </p:cNvSpPr>
              <p:nvPr/>
            </p:nvSpPr>
            <p:spPr bwMode="auto">
              <a:xfrm rot="10800000">
                <a:off x="3705" y="3360"/>
                <a:ext cx="1047" cy="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25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74938"/>
            <a:ext cx="6781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Reliability Target for Use of Measures with Individuals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3505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Reliability ranges from 0-1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0.90 or above is goal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SE = SD (1- reliability)</a:t>
            </a:r>
            <a:r>
              <a:rPr lang="en-US" sz="3200" baseline="30000" dirty="0"/>
              <a:t>1/2</a:t>
            </a:r>
            <a:r>
              <a:rPr lang="en-US" sz="3200" dirty="0"/>
              <a:t> 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Comic Sans MS" panose="030F0702030302020204" pitchFamily="66" charset="0"/>
              </a:rPr>
              <a:t>Reliability </a:t>
            </a:r>
            <a:r>
              <a:rPr lang="en-US" sz="3200" dirty="0">
                <a:latin typeface="Comic Sans MS" panose="030F0702030302020204" pitchFamily="66" charset="0"/>
              </a:rPr>
              <a:t>= 1 – (SE/10)</a:t>
            </a:r>
            <a:r>
              <a:rPr lang="en-US" sz="3200" baseline="30000" dirty="0">
                <a:latin typeface="Comic Sans MS" panose="030F0702030302020204" pitchFamily="66" charset="0"/>
              </a:rPr>
              <a:t>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Reliability </a:t>
            </a:r>
            <a:r>
              <a:rPr lang="en-US" dirty="0">
                <a:latin typeface="Comic Sans MS" panose="030F0702030302020204" pitchFamily="66" charset="0"/>
              </a:rPr>
              <a:t>= 0.90 when </a:t>
            </a:r>
            <a:r>
              <a:rPr lang="en-US" u="sng" dirty="0">
                <a:latin typeface="Comic Sans MS" panose="030F0702030302020204" pitchFamily="66" charset="0"/>
              </a:rPr>
              <a:t>SE = </a:t>
            </a:r>
            <a:r>
              <a:rPr lang="en-US" u="sng" dirty="0" smtClean="0">
                <a:latin typeface="Comic Sans MS" panose="030F0702030302020204" pitchFamily="66" charset="0"/>
              </a:rPr>
              <a:t>3.2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95</a:t>
            </a:r>
            <a:r>
              <a:rPr lang="en-US" dirty="0" smtClean="0"/>
              <a:t>% CI = true score +/- 1.96 x </a:t>
            </a:r>
            <a:r>
              <a:rPr lang="en-US" dirty="0" smtClean="0"/>
              <a:t>SE</a:t>
            </a:r>
            <a:endParaRPr lang="en-US" dirty="0" smtClean="0"/>
          </a:p>
          <a:p>
            <a:pPr marL="984250" lvl="2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914400" lvl="2" indent="0">
              <a:buFontTx/>
              <a:buNone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dirty="0" smtClean="0"/>
              <a:t>	</a:t>
            </a:r>
            <a:endParaRPr lang="en-US" baseline="300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baseline="30000" dirty="0" smtClean="0"/>
          </a:p>
          <a:p>
            <a:pPr lvl="1">
              <a:buFontTx/>
              <a:buNone/>
              <a:defRPr/>
            </a:pPr>
            <a:endParaRPr lang="en-US" dirty="0" smtClean="0"/>
          </a:p>
        </p:txBody>
      </p:sp>
      <p:sp>
        <p:nvSpPr>
          <p:cNvPr id="104452" name="TextBox 1"/>
          <p:cNvSpPr txBox="1">
            <a:spLocks noChangeArrowheads="1"/>
          </p:cNvSpPr>
          <p:nvPr/>
        </p:nvSpPr>
        <p:spPr bwMode="auto">
          <a:xfrm>
            <a:off x="6781800" y="5453063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In the past 7 days …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was grouchy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[1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st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                            [39]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                            [48]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                     [56]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                             [64]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                            [72]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56.1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5.7 (rel. = 0.68)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13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467600" cy="3429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like I was ready to explode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[2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nd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51.9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4.8 (rel. = 0.77)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70ACF-2D88-4956-AA96-AE89C19450DB}" type="slidenum">
              <a:rPr lang="en-US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9318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5100" y="1701800"/>
          <a:ext cx="8364538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1" name="Worksheet" r:id="rId4" imgW="8372475" imgH="3028950" progId="Excel.Sheet.8">
                  <p:embed/>
                </p:oleObj>
              </mc:Choice>
              <mc:Fallback>
                <p:oleObj name="Worksheet" r:id="rId4" imgW="8372475" imgH="3028950" progId="Excel.Sheet.8">
                  <p:embed/>
                  <p:pic>
                    <p:nvPicPr>
                      <p:cNvPr id="0" name="Picture 8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1701800"/>
                        <a:ext cx="8364538" cy="302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Title 10"/>
          <p:cNvSpPr>
            <a:spLocks noGrp="1"/>
          </p:cNvSpPr>
          <p:nvPr>
            <p:ph type="title" idx="4294967295"/>
          </p:nvPr>
        </p:nvSpPr>
        <p:spPr>
          <a:xfrm>
            <a:off x="76200" y="271462"/>
            <a:ext cx="8939212" cy="1023938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Comic Sans MS" pitchFamily="66" charset="0"/>
              </a:rPr>
              <a:t>Physical Functioning and Emotional Well-Being at Baseline </a:t>
            </a:r>
            <a:br>
              <a:rPr lang="en-US" altLang="en-US" sz="2400" b="1" dirty="0" smtClean="0">
                <a:latin typeface="Comic Sans MS" pitchFamily="66" charset="0"/>
              </a:rPr>
            </a:br>
            <a:r>
              <a:rPr lang="en-US" altLang="en-US" sz="2400" b="1" dirty="0" smtClean="0">
                <a:latin typeface="Comic Sans MS" pitchFamily="66" charset="0"/>
              </a:rPr>
              <a:t>for 54 Patients at UCLA-Center for East West Medicine </a:t>
            </a:r>
          </a:p>
        </p:txBody>
      </p:sp>
      <p:grpSp>
        <p:nvGrpSpPr>
          <p:cNvPr id="93189" name="Group 14"/>
          <p:cNvGrpSpPr>
            <a:grpSpLocks/>
          </p:cNvGrpSpPr>
          <p:nvPr/>
        </p:nvGrpSpPr>
        <p:grpSpPr bwMode="auto">
          <a:xfrm>
            <a:off x="7528441" y="2971800"/>
            <a:ext cx="1460500" cy="584200"/>
            <a:chOff x="401615" y="635391"/>
            <a:chExt cx="1227667" cy="584776"/>
          </a:xfrm>
        </p:grpSpPr>
        <p:sp>
          <p:nvSpPr>
            <p:cNvPr id="93192" name="TextBox 11"/>
            <p:cNvSpPr txBox="1">
              <a:spLocks noChangeArrowheads="1"/>
            </p:cNvSpPr>
            <p:nvPr/>
          </p:nvSpPr>
          <p:spPr bwMode="auto">
            <a:xfrm>
              <a:off x="401615" y="635391"/>
              <a:ext cx="1227667" cy="5847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06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3363" eaLnBrk="0" hangingPunct="0"/>
              <a:r>
                <a:rPr lang="en-US" altLang="en-US" sz="1600" dirty="0">
                  <a:latin typeface="Arial" pitchFamily="34" charset="0"/>
                  <a:ea typeface="MS PGothic" pitchFamily="34" charset="-128"/>
                </a:rPr>
                <a:t>EWB</a:t>
              </a:r>
            </a:p>
            <a:p>
              <a:pPr marL="233363" eaLnBrk="0" hangingPunct="0"/>
              <a:r>
                <a:rPr lang="en-US" altLang="en-US" sz="1600" dirty="0">
                  <a:latin typeface="Arial" pitchFamily="34" charset="0"/>
                  <a:ea typeface="MS PGothic" pitchFamily="34" charset="-128"/>
                </a:rPr>
                <a:t>Physical</a:t>
              </a:r>
            </a:p>
          </p:txBody>
        </p:sp>
        <p:sp>
          <p:nvSpPr>
            <p:cNvPr id="93193" name="Rectangle 12"/>
            <p:cNvSpPr>
              <a:spLocks noChangeArrowheads="1"/>
            </p:cNvSpPr>
            <p:nvPr/>
          </p:nvSpPr>
          <p:spPr bwMode="auto">
            <a:xfrm>
              <a:off x="478578" y="728471"/>
              <a:ext cx="158750" cy="15875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32777" name="Rectangle 13"/>
            <p:cNvSpPr>
              <a:spLocks noChangeArrowheads="1"/>
            </p:cNvSpPr>
            <p:nvPr/>
          </p:nvSpPr>
          <p:spPr bwMode="auto">
            <a:xfrm>
              <a:off x="478578" y="956005"/>
              <a:ext cx="158796" cy="158907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93190" name="Rectangle 4"/>
          <p:cNvSpPr>
            <a:spLocks noChangeArrowheads="1"/>
          </p:cNvSpPr>
          <p:nvPr/>
        </p:nvSpPr>
        <p:spPr bwMode="auto">
          <a:xfrm>
            <a:off x="649457" y="4876800"/>
            <a:ext cx="8279512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0" dirty="0">
                <a:latin typeface="+mn-lt"/>
              </a:rPr>
              <a:t>MS = multiple </a:t>
            </a:r>
            <a:r>
              <a:rPr lang="en-US" altLang="en-US" sz="1400" b="0" dirty="0" smtClean="0">
                <a:latin typeface="+mn-lt"/>
              </a:rPr>
              <a:t>sclerosis; </a:t>
            </a:r>
            <a:r>
              <a:rPr lang="en-US" altLang="en-US" sz="1400" b="0" dirty="0">
                <a:latin typeface="+mn-lt"/>
              </a:rPr>
              <a:t>ESRD =  end-stage renal disease; GERD = </a:t>
            </a:r>
            <a:r>
              <a:rPr lang="en-US" altLang="en-US" sz="1400" b="0" dirty="0" err="1">
                <a:latin typeface="+mn-lt"/>
              </a:rPr>
              <a:t>gastroesophageal</a:t>
            </a:r>
            <a:r>
              <a:rPr lang="en-US" altLang="en-US" sz="1400" b="0" dirty="0">
                <a:latin typeface="+mn-lt"/>
              </a:rPr>
              <a:t> reflux disease. </a:t>
            </a: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 bwMode="auto">
          <a:xfrm>
            <a:off x="7372350" y="6245225"/>
            <a:ext cx="14668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872B84B2-330E-4E25-943D-F27908E0BD29}" type="slidenum">
              <a:rPr lang="en-US" sz="1400" b="0">
                <a:cs typeface="+mn-cs"/>
              </a:rPr>
              <a:pPr algn="r" eaLnBrk="0" hangingPunct="0">
                <a:defRPr/>
              </a:pPr>
              <a:t>2</a:t>
            </a:fld>
            <a:endParaRPr lang="en-US" sz="1400" b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angry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[3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rd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50.5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3.9 (rel. = 0.85)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502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angrier than I thought I should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[4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    - </a:t>
            </a:r>
            <a:r>
              <a:rPr lang="en-US" altLang="en-US" sz="2800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48.8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3.6 (rel. = 0.87)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845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42950" y="14478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annoyed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[5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50.1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3.2 (rel. = 0.90)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-114300" y="7620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made myself angry about something just by thinking about it.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[6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sz="2800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sz="2800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50.2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2.8 (</a:t>
            </a:r>
            <a:r>
              <a:rPr lang="en-US" altLang="en-US" dirty="0" err="1" smtClean="0">
                <a:latin typeface="Comic Sans MS" pitchFamily="66" charset="0"/>
              </a:rPr>
              <a:t>rel</a:t>
            </a:r>
            <a:r>
              <a:rPr lang="en-US" altLang="en-US" dirty="0" smtClean="0">
                <a:latin typeface="Comic Sans MS" pitchFamily="66" charset="0"/>
              </a:rPr>
              <a:t> = 0.92)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3887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600" b="1" dirty="0" smtClean="0">
                <a:latin typeface="Comic Sans MS" pitchFamily="66" charset="0"/>
              </a:rPr>
              <a:t>PROMIS Physical Functioning </a:t>
            </a:r>
            <a:br>
              <a:rPr lang="en-US" altLang="en-US" sz="3600" b="1" dirty="0" smtClean="0">
                <a:latin typeface="Comic Sans MS" pitchFamily="66" charset="0"/>
              </a:rPr>
            </a:br>
            <a:r>
              <a:rPr lang="en-US" altLang="en-US" sz="3600" b="1" dirty="0" smtClean="0">
                <a:latin typeface="Comic Sans MS" pitchFamily="66" charset="0"/>
              </a:rPr>
              <a:t>vs. “Legacy” Measures</a:t>
            </a:r>
          </a:p>
        </p:txBody>
      </p:sp>
      <p:pic>
        <p:nvPicPr>
          <p:cNvPr id="11161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67500" y="6245225"/>
            <a:ext cx="2400300" cy="476250"/>
          </a:xfrm>
        </p:spPr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66800" y="5822196"/>
            <a:ext cx="6934200" cy="18210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1620" name="TextBox 3"/>
          <p:cNvSpPr txBox="1">
            <a:spLocks noChangeArrowheads="1"/>
          </p:cNvSpPr>
          <p:nvPr/>
        </p:nvSpPr>
        <p:spPr bwMode="auto">
          <a:xfrm>
            <a:off x="1143000" y="5726112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 dirty="0">
                <a:latin typeface="Arial" pitchFamily="34" charset="0"/>
              </a:rPr>
              <a:t>10             20             30              40               50           60            70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65225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Person Fit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457200" y="925513"/>
            <a:ext cx="8229600" cy="5200650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Large negative Z</a:t>
            </a:r>
            <a:r>
              <a:rPr lang="en-US" altLang="en-US" baseline="-25000" smtClean="0">
                <a:latin typeface="Comic Sans MS" panose="030F0702030302020204" pitchFamily="66" charset="0"/>
              </a:rPr>
              <a:t>L</a:t>
            </a:r>
            <a:r>
              <a:rPr lang="en-US" altLang="en-US" smtClean="0">
                <a:latin typeface="Comic Sans MS" panose="030F0702030302020204" pitchFamily="66" charset="0"/>
              </a:rPr>
              <a:t> values indicate misfit.</a:t>
            </a:r>
          </a:p>
          <a:p>
            <a:endParaRPr lang="en-US" altLang="en-US" sz="2800" smtClean="0">
              <a:latin typeface="Comic Sans MS" panose="030F0702030302020204" pitchFamily="66" charset="0"/>
            </a:endParaRPr>
          </a:p>
          <a:p>
            <a:pPr lvl="1"/>
            <a:r>
              <a:rPr lang="en-US" altLang="en-US" smtClean="0">
                <a:latin typeface="Comic Sans MS" panose="030F0702030302020204" pitchFamily="66" charset="0"/>
              </a:rPr>
              <a:t>one person who responded to 14 of the PROMIS physical functioning items had a Z</a:t>
            </a:r>
            <a:r>
              <a:rPr lang="en-US" altLang="en-US" baseline="-25000" smtClean="0">
                <a:latin typeface="Comic Sans MS" panose="030F0702030302020204" pitchFamily="66" charset="0"/>
              </a:rPr>
              <a:t>L</a:t>
            </a:r>
            <a:r>
              <a:rPr lang="en-US" altLang="en-US" smtClean="0">
                <a:latin typeface="Comic Sans MS" panose="030F0702030302020204" pitchFamily="66" charset="0"/>
              </a:rPr>
              <a:t> = -3.13</a:t>
            </a:r>
          </a:p>
          <a:p>
            <a:pPr lvl="1"/>
            <a:endParaRPr lang="en-US" altLang="en-US" smtClean="0">
              <a:latin typeface="Comic Sans MS" panose="030F0702030302020204" pitchFamily="66" charset="0"/>
            </a:endParaRPr>
          </a:p>
          <a:p>
            <a:pPr lvl="1"/>
            <a:r>
              <a:rPr lang="en-US" altLang="en-US" smtClean="0">
                <a:latin typeface="Comic Sans MS" panose="030F0702030302020204" pitchFamily="66" charset="0"/>
              </a:rPr>
              <a:t>For 13 items the person could do the activity (including running 5 miles) </a:t>
            </a:r>
            <a:r>
              <a:rPr lang="en-US" altLang="en-US" i="1" smtClean="0">
                <a:latin typeface="Comic Sans MS" panose="030F0702030302020204" pitchFamily="66" charset="0"/>
              </a:rPr>
              <a:t>without any difficulty</a:t>
            </a:r>
            <a:r>
              <a:rPr lang="en-US" altLang="en-US" smtClean="0">
                <a:latin typeface="Comic Sans MS" panose="030F0702030302020204" pitchFamily="66" charset="0"/>
              </a:rPr>
              <a:t>.</a:t>
            </a:r>
          </a:p>
          <a:p>
            <a:pPr lvl="1"/>
            <a:endParaRPr lang="en-US" altLang="en-US" smtClean="0">
              <a:latin typeface="Comic Sans MS" panose="030F0702030302020204" pitchFamily="66" charset="0"/>
            </a:endParaRPr>
          </a:p>
          <a:p>
            <a:pPr lvl="2"/>
            <a:r>
              <a:rPr lang="en-US" altLang="en-US" smtClean="0">
                <a:latin typeface="Comic Sans MS" panose="030F0702030302020204" pitchFamily="66" charset="0"/>
              </a:rPr>
              <a:t>But this person reported </a:t>
            </a:r>
            <a:r>
              <a:rPr lang="en-US" altLang="en-US" i="1" smtClean="0">
                <a:latin typeface="Comic Sans MS" panose="030F0702030302020204" pitchFamily="66" charset="0"/>
              </a:rPr>
              <a:t>a little difficulty </a:t>
            </a:r>
            <a:r>
              <a:rPr lang="en-US" altLang="en-US" smtClean="0">
                <a:latin typeface="Comic Sans MS" panose="030F0702030302020204" pitchFamily="66" charset="0"/>
              </a:rPr>
              <a:t> being out of bed for most of the day.</a:t>
            </a:r>
          </a:p>
          <a:p>
            <a:pPr lvl="1"/>
            <a:endParaRPr lang="en-US" altLang="en-US" sz="2400" i="1" smtClean="0">
              <a:latin typeface="Comic Sans MS" panose="030F0702030302020204" pitchFamily="66" charset="0"/>
            </a:endParaRPr>
          </a:p>
          <a:p>
            <a:pPr lvl="1"/>
            <a:endParaRPr lang="en-US" altLang="en-US" sz="2400" smtClean="0">
              <a:latin typeface="Comic Sans MS" panose="030F0702030302020204" pitchFamily="66" charset="0"/>
            </a:endParaRPr>
          </a:p>
          <a:p>
            <a:pPr lvl="1"/>
            <a:endParaRPr lang="en-US" altLang="en-US" sz="2400" smtClean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2825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Person Fit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93688" y="1000125"/>
            <a:ext cx="8393112" cy="512603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3600" dirty="0" smtClean="0">
                <a:latin typeface="Comic Sans MS" pitchFamily="66" charset="0"/>
                <a:ea typeface="MS PGothic" pitchFamily="34" charset="-128"/>
              </a:rPr>
              <a:t>Item misfit significantly related to:</a:t>
            </a:r>
          </a:p>
          <a:p>
            <a:pPr marL="0" indent="0">
              <a:buFont typeface="Arial" charset="0"/>
              <a:buNone/>
              <a:defRPr/>
            </a:pPr>
            <a:endParaRPr lang="en-US" sz="3600" dirty="0" smtClean="0">
              <a:latin typeface="Comic Sans MS" pitchFamily="66" charset="0"/>
              <a:ea typeface="MS PGothic" pitchFamily="34" charset="-128"/>
            </a:endParaRPr>
          </a:p>
          <a:p>
            <a:pPr lvl="1">
              <a:defRPr/>
            </a:pPr>
            <a:r>
              <a:rPr lang="en-US" sz="3200" i="1" dirty="0" smtClean="0">
                <a:latin typeface="Comic Sans MS" pitchFamily="66" charset="0"/>
                <a:ea typeface="MS PGothic" pitchFamily="34" charset="-128"/>
              </a:rPr>
              <a:t>Longer response time </a:t>
            </a:r>
          </a:p>
          <a:p>
            <a:pPr lvl="1">
              <a:defRPr/>
            </a:pPr>
            <a:r>
              <a:rPr lang="en-US" sz="3200" i="1" dirty="0">
                <a:latin typeface="Comic Sans MS" pitchFamily="66" charset="0"/>
                <a:ea typeface="MS PGothic" pitchFamily="34" charset="-128"/>
              </a:rPr>
              <a:t>More chronic conditions</a:t>
            </a:r>
          </a:p>
          <a:p>
            <a:pPr lvl="1">
              <a:defRPr/>
            </a:pPr>
            <a:r>
              <a:rPr lang="en-US" sz="3200" i="1" dirty="0" smtClean="0">
                <a:latin typeface="Comic Sans MS" pitchFamily="66" charset="0"/>
                <a:ea typeface="MS PGothic" pitchFamily="34" charset="-128"/>
              </a:rPr>
              <a:t>Younger age </a:t>
            </a:r>
            <a:endParaRPr lang="en-US" sz="3200" dirty="0" smtClean="0">
              <a:latin typeface="Comic Sans MS" pitchFamily="66" charset="0"/>
              <a:ea typeface="MS PGothic" pitchFamily="34" charset="-128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sz="2400" i="1" dirty="0" smtClean="0">
              <a:latin typeface="Comic Sans MS" pitchFamily="66" charset="0"/>
              <a:ea typeface="MS PGothic" pitchFamily="34" charset="-128"/>
            </a:endParaRPr>
          </a:p>
          <a:p>
            <a:pPr lvl="1">
              <a:defRPr/>
            </a:pPr>
            <a:endParaRPr lang="en-US" sz="2400" dirty="0" smtClean="0">
              <a:latin typeface="Comic Sans MS" pitchFamily="66" charset="0"/>
              <a:ea typeface="MS PGothic" pitchFamily="34" charset="-128"/>
            </a:endParaRPr>
          </a:p>
          <a:p>
            <a:pPr lvl="1">
              <a:defRPr/>
            </a:pPr>
            <a:endParaRPr lang="en-US" sz="2400" dirty="0" smtClean="0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489386"/>
              </p:ext>
            </p:extLst>
          </p:nvPr>
        </p:nvGraphicFramePr>
        <p:xfrm>
          <a:off x="1311275" y="49213"/>
          <a:ext cx="6505575" cy="657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5" name="Document" r:id="rId4" imgW="6675024" imgH="6737182" progId="Word.Document.12">
                  <p:embed/>
                </p:oleObj>
              </mc:Choice>
              <mc:Fallback>
                <p:oleObj name="Document" r:id="rId4" imgW="6675024" imgH="6737182" progId="Word.Document.12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49213"/>
                        <a:ext cx="6505575" cy="657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55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PROMIS CAT Report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40030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914400"/>
            <a:ext cx="5794300" cy="5797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4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72350" y="6369209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37878"/>
            <a:ext cx="5562600" cy="6720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6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7F7F2-C3C4-4583-9C03-7BD6F9B520A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915400" cy="137160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latin typeface="Comic Sans MS" pitchFamily="66" charset="0"/>
              </a:rPr>
              <a:t>Significant Improvement in all but 1 of SF-36 Scales (Change is in T-score metric)</a:t>
            </a:r>
          </a:p>
        </p:txBody>
      </p:sp>
      <p:grpSp>
        <p:nvGrpSpPr>
          <p:cNvPr id="94212" name="Group 69"/>
          <p:cNvGrpSpPr>
            <a:grpSpLocks noGrp="1"/>
          </p:cNvGrpSpPr>
          <p:nvPr/>
        </p:nvGrpSpPr>
        <p:grpSpPr bwMode="auto">
          <a:xfrm>
            <a:off x="290513" y="1581150"/>
            <a:ext cx="8472487" cy="4667250"/>
            <a:chOff x="183" y="833"/>
            <a:chExt cx="5337" cy="2940"/>
          </a:xfrm>
        </p:grpSpPr>
        <p:sp>
          <p:nvSpPr>
            <p:cNvPr id="94214" name="Rectangle 2053"/>
            <p:cNvSpPr>
              <a:spLocks noChangeArrowheads="1"/>
            </p:cNvSpPr>
            <p:nvPr/>
          </p:nvSpPr>
          <p:spPr bwMode="auto">
            <a:xfrm>
              <a:off x="183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endParaRPr lang="en-US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94215" name="Rectangle 2054"/>
            <p:cNvSpPr>
              <a:spLocks noChangeArrowheads="1"/>
            </p:cNvSpPr>
            <p:nvPr/>
          </p:nvSpPr>
          <p:spPr bwMode="auto">
            <a:xfrm>
              <a:off x="1517" y="833"/>
              <a:ext cx="1335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Change</a:t>
              </a:r>
            </a:p>
          </p:txBody>
        </p:sp>
        <p:sp>
          <p:nvSpPr>
            <p:cNvPr id="94216" name="Rectangle 2055"/>
            <p:cNvSpPr>
              <a:spLocks noChangeArrowheads="1"/>
            </p:cNvSpPr>
            <p:nvPr/>
          </p:nvSpPr>
          <p:spPr bwMode="auto">
            <a:xfrm>
              <a:off x="2852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t-test</a:t>
              </a:r>
            </a:p>
          </p:txBody>
        </p:sp>
        <p:sp>
          <p:nvSpPr>
            <p:cNvPr id="94217" name="Rectangle 2056"/>
            <p:cNvSpPr>
              <a:spLocks noChangeArrowheads="1"/>
            </p:cNvSpPr>
            <p:nvPr/>
          </p:nvSpPr>
          <p:spPr bwMode="auto">
            <a:xfrm>
              <a:off x="4186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prob.</a:t>
              </a:r>
            </a:p>
          </p:txBody>
        </p:sp>
        <p:sp>
          <p:nvSpPr>
            <p:cNvPr id="94218" name="Rectangle 2057"/>
            <p:cNvSpPr>
              <a:spLocks noChangeArrowheads="1"/>
            </p:cNvSpPr>
            <p:nvPr/>
          </p:nvSpPr>
          <p:spPr bwMode="auto">
            <a:xfrm>
              <a:off x="183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PF-10</a:t>
              </a:r>
            </a:p>
          </p:txBody>
        </p:sp>
        <p:sp>
          <p:nvSpPr>
            <p:cNvPr id="94219" name="Rectangle 2058"/>
            <p:cNvSpPr>
              <a:spLocks noChangeArrowheads="1"/>
            </p:cNvSpPr>
            <p:nvPr/>
          </p:nvSpPr>
          <p:spPr bwMode="auto">
            <a:xfrm>
              <a:off x="1517" y="1213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1.7</a:t>
              </a:r>
            </a:p>
          </p:txBody>
        </p:sp>
        <p:sp>
          <p:nvSpPr>
            <p:cNvPr id="94220" name="Rectangle 2059"/>
            <p:cNvSpPr>
              <a:spLocks noChangeArrowheads="1"/>
            </p:cNvSpPr>
            <p:nvPr/>
          </p:nvSpPr>
          <p:spPr bwMode="auto">
            <a:xfrm>
              <a:off x="2852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2.38</a:t>
              </a:r>
            </a:p>
          </p:txBody>
        </p:sp>
        <p:sp>
          <p:nvSpPr>
            <p:cNvPr id="94221" name="Rectangle 2060"/>
            <p:cNvSpPr>
              <a:spLocks noChangeArrowheads="1"/>
            </p:cNvSpPr>
            <p:nvPr/>
          </p:nvSpPr>
          <p:spPr bwMode="auto">
            <a:xfrm>
              <a:off x="4186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.0208</a:t>
              </a:r>
            </a:p>
          </p:txBody>
        </p:sp>
        <p:sp>
          <p:nvSpPr>
            <p:cNvPr id="94222" name="Rectangle 2061"/>
            <p:cNvSpPr>
              <a:spLocks noChangeArrowheads="1"/>
            </p:cNvSpPr>
            <p:nvPr/>
          </p:nvSpPr>
          <p:spPr bwMode="auto">
            <a:xfrm>
              <a:off x="183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RP-4</a:t>
              </a:r>
            </a:p>
          </p:txBody>
        </p:sp>
        <p:sp>
          <p:nvSpPr>
            <p:cNvPr id="94223" name="Rectangle 2062"/>
            <p:cNvSpPr>
              <a:spLocks noChangeArrowheads="1"/>
            </p:cNvSpPr>
            <p:nvPr/>
          </p:nvSpPr>
          <p:spPr bwMode="auto">
            <a:xfrm>
              <a:off x="1517" y="1469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4.1</a:t>
              </a:r>
            </a:p>
          </p:txBody>
        </p:sp>
        <p:sp>
          <p:nvSpPr>
            <p:cNvPr id="94224" name="Rectangle 2063"/>
            <p:cNvSpPr>
              <a:spLocks noChangeArrowheads="1"/>
            </p:cNvSpPr>
            <p:nvPr/>
          </p:nvSpPr>
          <p:spPr bwMode="auto">
            <a:xfrm>
              <a:off x="2852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3.81</a:t>
              </a:r>
            </a:p>
          </p:txBody>
        </p:sp>
        <p:sp>
          <p:nvSpPr>
            <p:cNvPr id="94225" name="Rectangle 2064"/>
            <p:cNvSpPr>
              <a:spLocks noChangeArrowheads="1"/>
            </p:cNvSpPr>
            <p:nvPr/>
          </p:nvSpPr>
          <p:spPr bwMode="auto">
            <a:xfrm>
              <a:off x="4186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.0004</a:t>
              </a:r>
            </a:p>
          </p:txBody>
        </p:sp>
        <p:sp>
          <p:nvSpPr>
            <p:cNvPr id="94226" name="Rectangle 2065"/>
            <p:cNvSpPr>
              <a:spLocks noChangeArrowheads="1"/>
            </p:cNvSpPr>
            <p:nvPr/>
          </p:nvSpPr>
          <p:spPr bwMode="auto">
            <a:xfrm>
              <a:off x="183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BP-2</a:t>
              </a:r>
            </a:p>
          </p:txBody>
        </p:sp>
        <p:sp>
          <p:nvSpPr>
            <p:cNvPr id="94227" name="Rectangle 2066"/>
            <p:cNvSpPr>
              <a:spLocks noChangeArrowheads="1"/>
            </p:cNvSpPr>
            <p:nvPr/>
          </p:nvSpPr>
          <p:spPr bwMode="auto">
            <a:xfrm>
              <a:off x="1517" y="1725"/>
              <a:ext cx="1335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3.6</a:t>
              </a:r>
            </a:p>
          </p:txBody>
        </p:sp>
        <p:sp>
          <p:nvSpPr>
            <p:cNvPr id="94228" name="Rectangle 2067"/>
            <p:cNvSpPr>
              <a:spLocks noChangeArrowheads="1"/>
            </p:cNvSpPr>
            <p:nvPr/>
          </p:nvSpPr>
          <p:spPr bwMode="auto">
            <a:xfrm>
              <a:off x="2852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2.59</a:t>
              </a:r>
            </a:p>
          </p:txBody>
        </p:sp>
        <p:sp>
          <p:nvSpPr>
            <p:cNvPr id="94229" name="Rectangle 2068"/>
            <p:cNvSpPr>
              <a:spLocks noChangeArrowheads="1"/>
            </p:cNvSpPr>
            <p:nvPr/>
          </p:nvSpPr>
          <p:spPr bwMode="auto">
            <a:xfrm>
              <a:off x="4186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.0125</a:t>
              </a:r>
            </a:p>
          </p:txBody>
        </p:sp>
        <p:sp>
          <p:nvSpPr>
            <p:cNvPr id="94230" name="Rectangle 2069"/>
            <p:cNvSpPr>
              <a:spLocks noChangeArrowheads="1"/>
            </p:cNvSpPr>
            <p:nvPr/>
          </p:nvSpPr>
          <p:spPr bwMode="auto">
            <a:xfrm>
              <a:off x="183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GH-5</a:t>
              </a:r>
            </a:p>
          </p:txBody>
        </p:sp>
        <p:sp>
          <p:nvSpPr>
            <p:cNvPr id="94231" name="Rectangle 2070"/>
            <p:cNvSpPr>
              <a:spLocks noChangeArrowheads="1"/>
            </p:cNvSpPr>
            <p:nvPr/>
          </p:nvSpPr>
          <p:spPr bwMode="auto">
            <a:xfrm>
              <a:off x="1517" y="1982"/>
              <a:ext cx="1335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2.4</a:t>
              </a:r>
            </a:p>
          </p:txBody>
        </p:sp>
        <p:sp>
          <p:nvSpPr>
            <p:cNvPr id="94232" name="Rectangle 2071"/>
            <p:cNvSpPr>
              <a:spLocks noChangeArrowheads="1"/>
            </p:cNvSpPr>
            <p:nvPr/>
          </p:nvSpPr>
          <p:spPr bwMode="auto">
            <a:xfrm>
              <a:off x="2852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2.86</a:t>
              </a:r>
            </a:p>
          </p:txBody>
        </p:sp>
        <p:sp>
          <p:nvSpPr>
            <p:cNvPr id="94233" name="Rectangle 2072"/>
            <p:cNvSpPr>
              <a:spLocks noChangeArrowheads="1"/>
            </p:cNvSpPr>
            <p:nvPr/>
          </p:nvSpPr>
          <p:spPr bwMode="auto">
            <a:xfrm>
              <a:off x="4186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.0061</a:t>
              </a:r>
            </a:p>
          </p:txBody>
        </p:sp>
        <p:sp>
          <p:nvSpPr>
            <p:cNvPr id="94234" name="Rectangle 2073"/>
            <p:cNvSpPr>
              <a:spLocks noChangeArrowheads="1"/>
            </p:cNvSpPr>
            <p:nvPr/>
          </p:nvSpPr>
          <p:spPr bwMode="auto">
            <a:xfrm>
              <a:off x="183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EN-4</a:t>
              </a:r>
            </a:p>
          </p:txBody>
        </p:sp>
        <p:sp>
          <p:nvSpPr>
            <p:cNvPr id="94235" name="Rectangle 2074"/>
            <p:cNvSpPr>
              <a:spLocks noChangeArrowheads="1"/>
            </p:cNvSpPr>
            <p:nvPr/>
          </p:nvSpPr>
          <p:spPr bwMode="auto">
            <a:xfrm>
              <a:off x="1517" y="2237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5.1</a:t>
              </a:r>
            </a:p>
          </p:txBody>
        </p:sp>
        <p:sp>
          <p:nvSpPr>
            <p:cNvPr id="94236" name="Rectangle 2075"/>
            <p:cNvSpPr>
              <a:spLocks noChangeArrowheads="1"/>
            </p:cNvSpPr>
            <p:nvPr/>
          </p:nvSpPr>
          <p:spPr bwMode="auto">
            <a:xfrm>
              <a:off x="2852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4.33</a:t>
              </a:r>
            </a:p>
          </p:txBody>
        </p:sp>
        <p:sp>
          <p:nvSpPr>
            <p:cNvPr id="94237" name="Rectangle 2076"/>
            <p:cNvSpPr>
              <a:spLocks noChangeArrowheads="1"/>
            </p:cNvSpPr>
            <p:nvPr/>
          </p:nvSpPr>
          <p:spPr bwMode="auto">
            <a:xfrm>
              <a:off x="4186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.0001</a:t>
              </a:r>
            </a:p>
          </p:txBody>
        </p:sp>
        <p:sp>
          <p:nvSpPr>
            <p:cNvPr id="94238" name="Rectangle 2077"/>
            <p:cNvSpPr>
              <a:spLocks noChangeArrowheads="1"/>
            </p:cNvSpPr>
            <p:nvPr/>
          </p:nvSpPr>
          <p:spPr bwMode="auto">
            <a:xfrm>
              <a:off x="183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SF-2</a:t>
              </a:r>
            </a:p>
          </p:txBody>
        </p:sp>
        <p:sp>
          <p:nvSpPr>
            <p:cNvPr id="94239" name="Rectangle 2078"/>
            <p:cNvSpPr>
              <a:spLocks noChangeArrowheads="1"/>
            </p:cNvSpPr>
            <p:nvPr/>
          </p:nvSpPr>
          <p:spPr bwMode="auto">
            <a:xfrm>
              <a:off x="1517" y="2493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4.7</a:t>
              </a:r>
            </a:p>
          </p:txBody>
        </p:sp>
        <p:sp>
          <p:nvSpPr>
            <p:cNvPr id="94240" name="Rectangle 2079"/>
            <p:cNvSpPr>
              <a:spLocks noChangeArrowheads="1"/>
            </p:cNvSpPr>
            <p:nvPr/>
          </p:nvSpPr>
          <p:spPr bwMode="auto">
            <a:xfrm>
              <a:off x="2852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3.51</a:t>
              </a:r>
            </a:p>
          </p:txBody>
        </p:sp>
        <p:sp>
          <p:nvSpPr>
            <p:cNvPr id="94241" name="Rectangle 2080"/>
            <p:cNvSpPr>
              <a:spLocks noChangeArrowheads="1"/>
            </p:cNvSpPr>
            <p:nvPr/>
          </p:nvSpPr>
          <p:spPr bwMode="auto">
            <a:xfrm>
              <a:off x="4186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.0009</a:t>
              </a:r>
            </a:p>
          </p:txBody>
        </p:sp>
        <p:sp>
          <p:nvSpPr>
            <p:cNvPr id="94242" name="Rectangle 2081"/>
            <p:cNvSpPr>
              <a:spLocks noChangeArrowheads="1"/>
            </p:cNvSpPr>
            <p:nvPr/>
          </p:nvSpPr>
          <p:spPr bwMode="auto">
            <a:xfrm>
              <a:off x="183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RE-3</a:t>
              </a:r>
            </a:p>
          </p:txBody>
        </p:sp>
        <p:sp>
          <p:nvSpPr>
            <p:cNvPr id="94243" name="Rectangle 2082"/>
            <p:cNvSpPr>
              <a:spLocks noChangeArrowheads="1"/>
            </p:cNvSpPr>
            <p:nvPr/>
          </p:nvSpPr>
          <p:spPr bwMode="auto">
            <a:xfrm>
              <a:off x="1517" y="2749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1.5</a:t>
              </a:r>
            </a:p>
          </p:txBody>
        </p:sp>
        <p:sp>
          <p:nvSpPr>
            <p:cNvPr id="94244" name="Rectangle 2083"/>
            <p:cNvSpPr>
              <a:spLocks noChangeArrowheads="1"/>
            </p:cNvSpPr>
            <p:nvPr/>
          </p:nvSpPr>
          <p:spPr bwMode="auto">
            <a:xfrm>
              <a:off x="2852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0.96</a:t>
              </a:r>
            </a:p>
          </p:txBody>
        </p:sp>
        <p:sp>
          <p:nvSpPr>
            <p:cNvPr id="94245" name="Rectangle 2084"/>
            <p:cNvSpPr>
              <a:spLocks noChangeArrowheads="1"/>
            </p:cNvSpPr>
            <p:nvPr/>
          </p:nvSpPr>
          <p:spPr bwMode="auto">
            <a:xfrm>
              <a:off x="4186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.3400</a:t>
              </a:r>
            </a:p>
          </p:txBody>
        </p:sp>
        <p:sp>
          <p:nvSpPr>
            <p:cNvPr id="94246" name="Rectangle 2085"/>
            <p:cNvSpPr>
              <a:spLocks noChangeArrowheads="1"/>
            </p:cNvSpPr>
            <p:nvPr/>
          </p:nvSpPr>
          <p:spPr bwMode="auto">
            <a:xfrm>
              <a:off x="183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EWB-5</a:t>
              </a:r>
            </a:p>
          </p:txBody>
        </p:sp>
        <p:sp>
          <p:nvSpPr>
            <p:cNvPr id="94247" name="Rectangle 2086"/>
            <p:cNvSpPr>
              <a:spLocks noChangeArrowheads="1"/>
            </p:cNvSpPr>
            <p:nvPr/>
          </p:nvSpPr>
          <p:spPr bwMode="auto">
            <a:xfrm>
              <a:off x="1517" y="3005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4.3</a:t>
              </a:r>
            </a:p>
          </p:txBody>
        </p:sp>
        <p:sp>
          <p:nvSpPr>
            <p:cNvPr id="94248" name="Rectangle 2087"/>
            <p:cNvSpPr>
              <a:spLocks noChangeArrowheads="1"/>
            </p:cNvSpPr>
            <p:nvPr/>
          </p:nvSpPr>
          <p:spPr bwMode="auto">
            <a:xfrm>
              <a:off x="2852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3.20</a:t>
              </a:r>
            </a:p>
          </p:txBody>
        </p:sp>
        <p:sp>
          <p:nvSpPr>
            <p:cNvPr id="94249" name="Rectangle 2088"/>
            <p:cNvSpPr>
              <a:spLocks noChangeArrowheads="1"/>
            </p:cNvSpPr>
            <p:nvPr/>
          </p:nvSpPr>
          <p:spPr bwMode="auto">
            <a:xfrm>
              <a:off x="4186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.0023</a:t>
              </a:r>
            </a:p>
          </p:txBody>
        </p:sp>
        <p:sp>
          <p:nvSpPr>
            <p:cNvPr id="94250" name="Rectangle 2089"/>
            <p:cNvSpPr>
              <a:spLocks noChangeArrowheads="1"/>
            </p:cNvSpPr>
            <p:nvPr/>
          </p:nvSpPr>
          <p:spPr bwMode="auto">
            <a:xfrm>
              <a:off x="183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PCS</a:t>
              </a:r>
            </a:p>
          </p:txBody>
        </p:sp>
        <p:sp>
          <p:nvSpPr>
            <p:cNvPr id="94251" name="Rectangle 2090"/>
            <p:cNvSpPr>
              <a:spLocks noChangeArrowheads="1"/>
            </p:cNvSpPr>
            <p:nvPr/>
          </p:nvSpPr>
          <p:spPr bwMode="auto">
            <a:xfrm>
              <a:off x="1517" y="3261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</a:t>
              </a:r>
            </a:p>
          </p:txBody>
        </p:sp>
        <p:sp>
          <p:nvSpPr>
            <p:cNvPr id="94252" name="Rectangle 2091"/>
            <p:cNvSpPr>
              <a:spLocks noChangeArrowheads="1"/>
            </p:cNvSpPr>
            <p:nvPr/>
          </p:nvSpPr>
          <p:spPr bwMode="auto">
            <a:xfrm>
              <a:off x="2852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3.23</a:t>
              </a:r>
            </a:p>
          </p:txBody>
        </p:sp>
        <p:sp>
          <p:nvSpPr>
            <p:cNvPr id="94253" name="Rectangle 2092"/>
            <p:cNvSpPr>
              <a:spLocks noChangeArrowheads="1"/>
            </p:cNvSpPr>
            <p:nvPr/>
          </p:nvSpPr>
          <p:spPr bwMode="auto">
            <a:xfrm>
              <a:off x="4186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.0021</a:t>
              </a:r>
            </a:p>
          </p:txBody>
        </p:sp>
        <p:sp>
          <p:nvSpPr>
            <p:cNvPr id="94254" name="Rectangle 2093"/>
            <p:cNvSpPr>
              <a:spLocks noChangeArrowheads="1"/>
            </p:cNvSpPr>
            <p:nvPr/>
          </p:nvSpPr>
          <p:spPr bwMode="auto">
            <a:xfrm>
              <a:off x="183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MCS</a:t>
              </a:r>
            </a:p>
          </p:txBody>
        </p:sp>
        <p:sp>
          <p:nvSpPr>
            <p:cNvPr id="94255" name="Rectangle 2094"/>
            <p:cNvSpPr>
              <a:spLocks noChangeArrowheads="1"/>
            </p:cNvSpPr>
            <p:nvPr/>
          </p:nvSpPr>
          <p:spPr bwMode="auto">
            <a:xfrm>
              <a:off x="1517" y="3517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3.9</a:t>
              </a:r>
            </a:p>
          </p:txBody>
        </p:sp>
        <p:sp>
          <p:nvSpPr>
            <p:cNvPr id="94256" name="Rectangle 2095"/>
            <p:cNvSpPr>
              <a:spLocks noChangeArrowheads="1"/>
            </p:cNvSpPr>
            <p:nvPr/>
          </p:nvSpPr>
          <p:spPr bwMode="auto">
            <a:xfrm>
              <a:off x="2852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2.82</a:t>
              </a:r>
            </a:p>
          </p:txBody>
        </p:sp>
        <p:sp>
          <p:nvSpPr>
            <p:cNvPr id="94257" name="Rectangle 2096"/>
            <p:cNvSpPr>
              <a:spLocks noChangeArrowheads="1"/>
            </p:cNvSpPr>
            <p:nvPr/>
          </p:nvSpPr>
          <p:spPr bwMode="auto">
            <a:xfrm>
              <a:off x="4186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.0067</a:t>
              </a:r>
            </a:p>
          </p:txBody>
        </p:sp>
        <p:sp>
          <p:nvSpPr>
            <p:cNvPr id="94258" name="Line 2097"/>
            <p:cNvSpPr>
              <a:spLocks noChangeShapeType="1"/>
            </p:cNvSpPr>
            <p:nvPr/>
          </p:nvSpPr>
          <p:spPr bwMode="auto">
            <a:xfrm>
              <a:off x="1517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9" name="Line 2098"/>
            <p:cNvSpPr>
              <a:spLocks noChangeShapeType="1"/>
            </p:cNvSpPr>
            <p:nvPr/>
          </p:nvSpPr>
          <p:spPr bwMode="auto">
            <a:xfrm>
              <a:off x="2852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0" name="Line 2099"/>
            <p:cNvSpPr>
              <a:spLocks noChangeShapeType="1"/>
            </p:cNvSpPr>
            <p:nvPr/>
          </p:nvSpPr>
          <p:spPr bwMode="auto">
            <a:xfrm>
              <a:off x="4186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1" name="Line 2100"/>
            <p:cNvSpPr>
              <a:spLocks noChangeShapeType="1"/>
            </p:cNvSpPr>
            <p:nvPr/>
          </p:nvSpPr>
          <p:spPr bwMode="auto">
            <a:xfrm>
              <a:off x="183" y="121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2" name="Line 2101"/>
            <p:cNvSpPr>
              <a:spLocks noChangeShapeType="1"/>
            </p:cNvSpPr>
            <p:nvPr/>
          </p:nvSpPr>
          <p:spPr bwMode="auto">
            <a:xfrm>
              <a:off x="183" y="146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3" name="Line 2102"/>
            <p:cNvSpPr>
              <a:spLocks noChangeShapeType="1"/>
            </p:cNvSpPr>
            <p:nvPr/>
          </p:nvSpPr>
          <p:spPr bwMode="auto">
            <a:xfrm>
              <a:off x="183" y="172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4" name="Line 2103"/>
            <p:cNvSpPr>
              <a:spLocks noChangeShapeType="1"/>
            </p:cNvSpPr>
            <p:nvPr/>
          </p:nvSpPr>
          <p:spPr bwMode="auto">
            <a:xfrm>
              <a:off x="183" y="1982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5" name="Line 2104"/>
            <p:cNvSpPr>
              <a:spLocks noChangeShapeType="1"/>
            </p:cNvSpPr>
            <p:nvPr/>
          </p:nvSpPr>
          <p:spPr bwMode="auto">
            <a:xfrm>
              <a:off x="183" y="223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6" name="Line 2105"/>
            <p:cNvSpPr>
              <a:spLocks noChangeShapeType="1"/>
            </p:cNvSpPr>
            <p:nvPr/>
          </p:nvSpPr>
          <p:spPr bwMode="auto">
            <a:xfrm>
              <a:off x="183" y="249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7" name="Line 2106"/>
            <p:cNvSpPr>
              <a:spLocks noChangeShapeType="1"/>
            </p:cNvSpPr>
            <p:nvPr/>
          </p:nvSpPr>
          <p:spPr bwMode="auto">
            <a:xfrm>
              <a:off x="183" y="274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8" name="Line 2107"/>
            <p:cNvSpPr>
              <a:spLocks noChangeShapeType="1"/>
            </p:cNvSpPr>
            <p:nvPr/>
          </p:nvSpPr>
          <p:spPr bwMode="auto">
            <a:xfrm>
              <a:off x="183" y="300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9" name="Line 2108"/>
            <p:cNvSpPr>
              <a:spLocks noChangeShapeType="1"/>
            </p:cNvSpPr>
            <p:nvPr/>
          </p:nvSpPr>
          <p:spPr bwMode="auto">
            <a:xfrm>
              <a:off x="183" y="3261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0" name="Line 2109"/>
            <p:cNvSpPr>
              <a:spLocks noChangeShapeType="1"/>
            </p:cNvSpPr>
            <p:nvPr/>
          </p:nvSpPr>
          <p:spPr bwMode="auto">
            <a:xfrm>
              <a:off x="183" y="351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1" name="Line 2110"/>
            <p:cNvSpPr>
              <a:spLocks noChangeShapeType="1"/>
            </p:cNvSpPr>
            <p:nvPr/>
          </p:nvSpPr>
          <p:spPr bwMode="auto">
            <a:xfrm>
              <a:off x="183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2" name="Line 2111"/>
            <p:cNvSpPr>
              <a:spLocks noChangeShapeType="1"/>
            </p:cNvSpPr>
            <p:nvPr/>
          </p:nvSpPr>
          <p:spPr bwMode="auto">
            <a:xfrm>
              <a:off x="5520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3" name="Line 2112"/>
            <p:cNvSpPr>
              <a:spLocks noChangeShapeType="1"/>
            </p:cNvSpPr>
            <p:nvPr/>
          </p:nvSpPr>
          <p:spPr bwMode="auto">
            <a:xfrm>
              <a:off x="183" y="83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4" name="Line 2113"/>
            <p:cNvSpPr>
              <a:spLocks noChangeShapeType="1"/>
            </p:cNvSpPr>
            <p:nvPr/>
          </p:nvSpPr>
          <p:spPr bwMode="auto">
            <a:xfrm>
              <a:off x="183" y="377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13" name="Line 68"/>
          <p:cNvSpPr>
            <a:spLocks noChangeShapeType="1"/>
          </p:cNvSpPr>
          <p:nvPr/>
        </p:nvSpPr>
        <p:spPr bwMode="auto">
          <a:xfrm>
            <a:off x="8096250" y="4826000"/>
            <a:ext cx="36195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2800" b="1" dirty="0" smtClean="0">
                <a:latin typeface="Comic Sans MS" pitchFamily="66" charset="0"/>
              </a:rPr>
              <a:t>“Implementing patient-reported outcomes assessment in clinical practice: a review of </a:t>
            </a:r>
            <a:br>
              <a:rPr lang="en-US" altLang="en-US" sz="2800" b="1" dirty="0" smtClean="0">
                <a:latin typeface="Comic Sans MS" pitchFamily="66" charset="0"/>
              </a:rPr>
            </a:br>
            <a:r>
              <a:rPr lang="en-US" altLang="en-US" sz="2800" b="1" dirty="0" smtClean="0">
                <a:latin typeface="Comic Sans MS" pitchFamily="66" charset="0"/>
              </a:rPr>
              <a:t>the options and considerations”</a:t>
            </a:r>
          </a:p>
        </p:txBody>
      </p:sp>
      <p:sp>
        <p:nvSpPr>
          <p:cNvPr id="112643" name="Content Placeholder 3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3735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dirty="0" smtClean="0"/>
              <a:t>Snyder, C.F., Aaronson, N. K., et al.   </a:t>
            </a:r>
            <a:r>
              <a:rPr lang="en-US" altLang="en-US" u="sng" dirty="0" smtClean="0"/>
              <a:t>Quality of Life Research</a:t>
            </a:r>
            <a:r>
              <a:rPr lang="en-US" altLang="en-US" dirty="0" smtClean="0"/>
              <a:t>, 21</a:t>
            </a:r>
            <a:r>
              <a:rPr lang="en-US" altLang="en-US" smtClean="0"/>
              <a:t>, 1305-1314, 2012.</a:t>
            </a:r>
            <a:endParaRPr lang="en-US" altLang="en-US" dirty="0" smtClean="0"/>
          </a:p>
          <a:p>
            <a:endParaRPr lang="en-US" altLang="en-US" dirty="0" smtClean="0"/>
          </a:p>
          <a:p>
            <a:pPr lvl="1"/>
            <a:r>
              <a:rPr lang="en-US" altLang="en-US" dirty="0" smtClean="0"/>
              <a:t>HRQOL has rarely been collected in a standardized fashion in routine clinical practice.</a:t>
            </a:r>
          </a:p>
          <a:p>
            <a:pPr lvl="1"/>
            <a:r>
              <a:rPr lang="en-US" altLang="en-US" dirty="0" smtClean="0"/>
              <a:t>Increased interest in using PROs for individual patient management.</a:t>
            </a:r>
          </a:p>
          <a:p>
            <a:pPr lvl="1"/>
            <a:r>
              <a:rPr lang="en-US" altLang="en-US" dirty="0" smtClean="0"/>
              <a:t>Research shows that use of PROs:</a:t>
            </a:r>
          </a:p>
          <a:p>
            <a:pPr lvl="2"/>
            <a:r>
              <a:rPr lang="en-US" altLang="en-US" dirty="0" smtClean="0"/>
              <a:t>Improves patient-clinician communication</a:t>
            </a:r>
          </a:p>
          <a:p>
            <a:pPr lvl="2"/>
            <a:r>
              <a:rPr lang="en-US" altLang="en-US" dirty="0" smtClean="0"/>
              <a:t>May improve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06F102F-DB05-448F-A844-67A11CCC9E5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A6E72-2B83-42F2-A9BD-CCC40E15C79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0"/>
            <a:ext cx="9258300" cy="1143000"/>
          </a:xfrm>
        </p:spPr>
        <p:txBody>
          <a:bodyPr/>
          <a:lstStyle/>
          <a:p>
            <a:r>
              <a:rPr lang="en-US" altLang="en-US" sz="4000" b="1" dirty="0" smtClean="0"/>
              <a:t> </a:t>
            </a:r>
            <a:r>
              <a:rPr lang="en-US" altLang="en-US" sz="6000" b="1" dirty="0" smtClean="0">
                <a:latin typeface="Comic Sans MS" pitchFamily="66" charset="0"/>
              </a:rPr>
              <a:t>Thank you </a:t>
            </a: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113669" name="TextBox 1"/>
          <p:cNvSpPr txBox="1">
            <a:spLocks noChangeArrowheads="1"/>
          </p:cNvSpPr>
          <p:nvPr/>
        </p:nvSpPr>
        <p:spPr bwMode="auto">
          <a:xfrm>
            <a:off x="152400" y="5662873"/>
            <a:ext cx="8991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dirty="0">
                <a:hlinkClick r:id="rId3"/>
              </a:rPr>
              <a:t>drhays@ucla.edu</a:t>
            </a:r>
            <a:r>
              <a:rPr lang="en-US" altLang="en-US" sz="2000" dirty="0"/>
              <a:t>  (310-794-2294</a:t>
            </a:r>
            <a:r>
              <a:rPr lang="en-US" altLang="en-US" sz="2000" dirty="0" smtClean="0"/>
              <a:t>)  </a:t>
            </a:r>
          </a:p>
          <a:p>
            <a:pPr algn="ctr"/>
            <a:r>
              <a:rPr lang="en-US" altLang="en-US" sz="2000" dirty="0" err="1" smtClean="0"/>
              <a:t>Powerpoint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file available for downloading at: </a:t>
            </a:r>
            <a:r>
              <a:rPr lang="en-US" altLang="en-US" sz="2000" dirty="0">
                <a:hlinkClick r:id="rId4"/>
              </a:rPr>
              <a:t>http://gim.med.ucla.edu/FacultyPages/Hays/</a:t>
            </a:r>
            <a:endParaRPr lang="en-US" altLang="en-US" sz="2000" dirty="0"/>
          </a:p>
          <a:p>
            <a:endParaRPr lang="en-US" altLang="en-US" dirty="0">
              <a:cs typeface="Times New Roman" pitchFamily="18" charset="0"/>
            </a:endParaRPr>
          </a:p>
          <a:p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66800"/>
            <a:ext cx="32004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3200400" cy="1143000"/>
          </a:xfrm>
        </p:spPr>
        <p:txBody>
          <a:bodyPr/>
          <a:lstStyle/>
          <a:p>
            <a:pPr algn="l"/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Appendix: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Dartmouth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COOP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Charts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40030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-1"/>
            <a:ext cx="4301744" cy="672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7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Effect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600200"/>
            <a:ext cx="69342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(Follow-up – Baseline)/ </a:t>
            </a:r>
            <a:r>
              <a:rPr lang="en-US" dirty="0" err="1" smtClean="0"/>
              <a:t>SD</a:t>
            </a:r>
            <a:r>
              <a:rPr lang="en-US" baseline="-25000" dirty="0" err="1" smtClean="0"/>
              <a:t>baseline</a:t>
            </a:r>
            <a:endParaRPr lang="en-US" baseline="-25000" dirty="0" smtClean="0"/>
          </a:p>
          <a:p>
            <a:pPr marL="0" indent="0">
              <a:buFontTx/>
              <a:buNone/>
              <a:defRPr/>
            </a:pPr>
            <a:endParaRPr lang="en-US" baseline="-25000" dirty="0"/>
          </a:p>
          <a:p>
            <a:pPr marL="0" indent="0">
              <a:buFontTx/>
              <a:buNone/>
              <a:defRPr/>
            </a:pPr>
            <a:r>
              <a:rPr lang="en-US" i="1" baseline="-25000" dirty="0" smtClean="0"/>
              <a:t>Cohen’s Rule of Thumb:</a:t>
            </a:r>
          </a:p>
          <a:p>
            <a:pPr marL="0" indent="0">
              <a:buFontTx/>
              <a:buNone/>
              <a:defRPr/>
            </a:pPr>
            <a:endParaRPr lang="en-US" i="1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0.20   Small</a:t>
            </a:r>
          </a:p>
          <a:p>
            <a:pPr>
              <a:buFont typeface="Wingdings" pitchFamily="2" charset="2"/>
              <a:buChar char="ü"/>
              <a:defRPr/>
            </a:pPr>
            <a:endParaRPr lang="en-US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0.50   Medium</a:t>
            </a:r>
          </a:p>
          <a:p>
            <a:pPr>
              <a:buFont typeface="Wingdings" pitchFamily="2" charset="2"/>
              <a:buChar char="ü"/>
              <a:defRPr/>
            </a:pPr>
            <a:endParaRPr lang="en-US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0.80   Large</a:t>
            </a:r>
            <a:endParaRPr lang="en-US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</p:spPr>
        <p:txBody>
          <a:bodyPr/>
          <a:lstStyle/>
          <a:p>
            <a:pPr>
              <a:defRPr/>
            </a:pPr>
            <a:fld id="{DA2E848C-72AC-4329-BB4E-F562DE86D4B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E495E-AE45-4112-9940-15B8B01E4F5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5235" name="Title 16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Comic Sans MS" pitchFamily="66" charset="0"/>
              </a:rPr>
              <a:t>Effect Sizes for Changes </a:t>
            </a:r>
            <a:br>
              <a:rPr lang="en-US" altLang="en-US" sz="3600" b="1" dirty="0" smtClean="0">
                <a:latin typeface="Comic Sans MS" pitchFamily="66" charset="0"/>
              </a:rPr>
            </a:br>
            <a:r>
              <a:rPr lang="en-US" altLang="en-US" sz="3600" b="1" dirty="0" smtClean="0">
                <a:latin typeface="Comic Sans MS" pitchFamily="66" charset="0"/>
              </a:rPr>
              <a:t>in SF-36 Scores </a:t>
            </a:r>
          </a:p>
        </p:txBody>
      </p:sp>
      <p:graphicFrame>
        <p:nvGraphicFramePr>
          <p:cNvPr id="9523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90525" y="1530350"/>
          <a:ext cx="873442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0" name="Chart" r:id="rId4" imgW="8563064" imgH="4048194" progId="Excel.Sheet.8">
                  <p:embed/>
                </p:oleObj>
              </mc:Choice>
              <mc:Fallback>
                <p:oleObj name="Chart" r:id="rId4" imgW="8563064" imgH="4048194" progId="Excel.Sheet.8">
                  <p:embed/>
                  <p:pic>
                    <p:nvPicPr>
                      <p:cNvPr id="0" name="Picture 8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530350"/>
                        <a:ext cx="8734425" cy="412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Text Box 4"/>
          <p:cNvSpPr txBox="1">
            <a:spLocks noChangeArrowheads="1"/>
          </p:cNvSpPr>
          <p:nvPr/>
        </p:nvSpPr>
        <p:spPr bwMode="auto">
          <a:xfrm>
            <a:off x="966788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0.13</a:t>
            </a:r>
          </a:p>
        </p:txBody>
      </p:sp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160496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0.35</a:t>
            </a:r>
          </a:p>
        </p:txBody>
      </p:sp>
      <p:sp>
        <p:nvSpPr>
          <p:cNvPr id="95239" name="Text Box 6"/>
          <p:cNvSpPr txBox="1">
            <a:spLocks noChangeArrowheads="1"/>
          </p:cNvSpPr>
          <p:nvPr/>
        </p:nvSpPr>
        <p:spPr bwMode="auto">
          <a:xfrm>
            <a:off x="224155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0.35</a:t>
            </a:r>
          </a:p>
        </p:txBody>
      </p:sp>
      <p:sp>
        <p:nvSpPr>
          <p:cNvPr id="95240" name="Text Box 7"/>
          <p:cNvSpPr txBox="1">
            <a:spLocks noChangeArrowheads="1"/>
          </p:cNvSpPr>
          <p:nvPr/>
        </p:nvSpPr>
        <p:spPr bwMode="auto">
          <a:xfrm>
            <a:off x="2879725" y="1919288"/>
            <a:ext cx="779463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0.21</a:t>
            </a:r>
          </a:p>
        </p:txBody>
      </p:sp>
      <p:sp>
        <p:nvSpPr>
          <p:cNvPr id="95241" name="Text Box 8"/>
          <p:cNvSpPr txBox="1">
            <a:spLocks noChangeArrowheads="1"/>
          </p:cNvSpPr>
          <p:nvPr/>
        </p:nvSpPr>
        <p:spPr bwMode="auto">
          <a:xfrm>
            <a:off x="3581400" y="1844675"/>
            <a:ext cx="762000" cy="2778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0.53</a:t>
            </a:r>
          </a:p>
        </p:txBody>
      </p:sp>
      <p:sp>
        <p:nvSpPr>
          <p:cNvPr id="95242" name="Text Box 9"/>
          <p:cNvSpPr txBox="1">
            <a:spLocks noChangeArrowheads="1"/>
          </p:cNvSpPr>
          <p:nvPr/>
        </p:nvSpPr>
        <p:spPr bwMode="auto">
          <a:xfrm>
            <a:off x="4419600" y="1890713"/>
            <a:ext cx="5334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0.36</a:t>
            </a:r>
          </a:p>
        </p:txBody>
      </p:sp>
      <p:sp>
        <p:nvSpPr>
          <p:cNvPr id="95243" name="Text Box 10"/>
          <p:cNvSpPr txBox="1">
            <a:spLocks noChangeArrowheads="1"/>
          </p:cNvSpPr>
          <p:nvPr/>
        </p:nvSpPr>
        <p:spPr bwMode="auto">
          <a:xfrm>
            <a:off x="5105400" y="1919288"/>
            <a:ext cx="4953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 u="sng">
                <a:latin typeface="Arial" pitchFamily="34" charset="0"/>
                <a:ea typeface="MS PGothic" pitchFamily="34" charset="-128"/>
              </a:rPr>
              <a:t>0.11</a:t>
            </a:r>
          </a:p>
        </p:txBody>
      </p:sp>
      <p:sp>
        <p:nvSpPr>
          <p:cNvPr id="95244" name="Text Box 11"/>
          <p:cNvSpPr txBox="1">
            <a:spLocks noChangeArrowheads="1"/>
          </p:cNvSpPr>
          <p:nvPr/>
        </p:nvSpPr>
        <p:spPr bwMode="auto">
          <a:xfrm>
            <a:off x="571500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0.41 </a:t>
            </a:r>
          </a:p>
        </p:txBody>
      </p:sp>
      <p:sp>
        <p:nvSpPr>
          <p:cNvPr id="95245" name="Text Box 12"/>
          <p:cNvSpPr txBox="1">
            <a:spLocks noChangeArrowheads="1"/>
          </p:cNvSpPr>
          <p:nvPr/>
        </p:nvSpPr>
        <p:spPr bwMode="auto">
          <a:xfrm>
            <a:off x="6324600" y="1919288"/>
            <a:ext cx="6858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0.24</a:t>
            </a:r>
          </a:p>
        </p:txBody>
      </p:sp>
      <p:sp>
        <p:nvSpPr>
          <p:cNvPr id="95246" name="Text Box 13"/>
          <p:cNvSpPr txBox="1">
            <a:spLocks noChangeArrowheads="1"/>
          </p:cNvSpPr>
          <p:nvPr/>
        </p:nvSpPr>
        <p:spPr bwMode="auto">
          <a:xfrm>
            <a:off x="713581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0.30</a:t>
            </a:r>
          </a:p>
        </p:txBody>
      </p:sp>
      <p:sp>
        <p:nvSpPr>
          <p:cNvPr id="95247" name="Text Box 14"/>
          <p:cNvSpPr txBox="1">
            <a:spLocks noChangeArrowheads="1"/>
          </p:cNvSpPr>
          <p:nvPr/>
        </p:nvSpPr>
        <p:spPr bwMode="auto">
          <a:xfrm>
            <a:off x="2620963" y="1530350"/>
            <a:ext cx="2979737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800">
                <a:latin typeface="Arial" pitchFamily="34" charset="0"/>
                <a:ea typeface="MS PGothic" pitchFamily="34" charset="-128"/>
              </a:rPr>
              <a:t>Effect Size</a:t>
            </a:r>
          </a:p>
        </p:txBody>
      </p:sp>
      <p:sp>
        <p:nvSpPr>
          <p:cNvPr id="95248" name="Rectangle 4"/>
          <p:cNvSpPr>
            <a:spLocks noChangeArrowheads="1"/>
          </p:cNvSpPr>
          <p:nvPr/>
        </p:nvSpPr>
        <p:spPr bwMode="auto">
          <a:xfrm>
            <a:off x="220663" y="5870575"/>
            <a:ext cx="8597900" cy="72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050" b="0" dirty="0">
                <a:latin typeface="+mn-lt"/>
              </a:rPr>
              <a:t>PFI = Physical Functioning; Role-P = Role-Physical; Pain = Bodily Pain; Gen H=General Health; Energy = Energy/Fatigue; Social = Social </a:t>
            </a:r>
            <a:r>
              <a:rPr lang="en-US" altLang="en-US" sz="1050" b="0" dirty="0" smtClean="0">
                <a:latin typeface="+mn-lt"/>
              </a:rPr>
              <a:t>Functioning; Role-E </a:t>
            </a:r>
            <a:r>
              <a:rPr lang="en-US" altLang="en-US" sz="1050" b="0" dirty="0">
                <a:latin typeface="+mn-lt"/>
              </a:rPr>
              <a:t>= Role-Emotional; EWB = Emotional Well-being; PCS = Physical Component Summary; MCS =Mental Component Summary.</a:t>
            </a:r>
          </a:p>
          <a:p>
            <a:pPr eaLnBrk="0" hangingPunct="0"/>
            <a:r>
              <a:rPr lang="en-US" altLang="en-US" sz="1000" dirty="0" smtClean="0"/>
              <a:t>0.11 0.13      </a:t>
            </a:r>
            <a:r>
              <a:rPr lang="en-US" altLang="en-US" sz="1000" u="sng" dirty="0" smtClean="0"/>
              <a:t>0.21 0.24 0.30 0.35 0.35 0.36 0.41  </a:t>
            </a:r>
            <a:r>
              <a:rPr lang="en-US" altLang="en-US" sz="1000" dirty="0" smtClean="0"/>
              <a:t>0.53</a:t>
            </a:r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0A6DD-785B-4D0D-8573-1F9D95B0901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Defining a Responder: Reliable Change Index (RCI)</a:t>
            </a:r>
          </a:p>
        </p:txBody>
      </p:sp>
      <p:graphicFrame>
        <p:nvGraphicFramePr>
          <p:cNvPr id="98308" name="Object 6"/>
          <p:cNvGraphicFramePr>
            <a:graphicFrameLocks noChangeAspect="1"/>
          </p:cNvGraphicFramePr>
          <p:nvPr/>
        </p:nvGraphicFramePr>
        <p:xfrm>
          <a:off x="2133600" y="1905000"/>
          <a:ext cx="4337050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96" name="Equation" r:id="rId4" imgW="837836" imgH="431613" progId="Equation.3">
                  <p:embed/>
                </p:oleObj>
              </mc:Choice>
              <mc:Fallback>
                <p:oleObj name="Equation" r:id="rId4" imgW="837836" imgH="431613" progId="Equation.3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4337050" cy="223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2401888" y="4298950"/>
          <a:ext cx="36750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97" name="Equation" r:id="rId6" imgW="1383699" imgH="266584" progId="Equation.3">
                  <p:embed/>
                </p:oleObj>
              </mc:Choice>
              <mc:Fallback>
                <p:oleObj name="Equation" r:id="rId6" imgW="1383699" imgH="266584" progId="Equation.3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298950"/>
                        <a:ext cx="3675062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TextBox 4"/>
          <p:cNvSpPr txBox="1">
            <a:spLocks noChangeArrowheads="1"/>
          </p:cNvSpPr>
          <p:nvPr/>
        </p:nvSpPr>
        <p:spPr bwMode="auto">
          <a:xfrm>
            <a:off x="4189413" y="5203825"/>
            <a:ext cx="3581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Note: SD</a:t>
            </a:r>
            <a:r>
              <a:rPr lang="en-US" altLang="en-US" sz="1200" i="1" baseline="-25000">
                <a:latin typeface="Arial" pitchFamily="34" charset="0"/>
                <a:ea typeface="MS PGothic" pitchFamily="34" charset="-128"/>
              </a:rPr>
              <a:t>bl</a:t>
            </a:r>
            <a:r>
              <a:rPr lang="en-US" altLang="en-US" sz="1200" baseline="-2500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1200">
                <a:latin typeface="Arial" pitchFamily="34" charset="0"/>
                <a:ea typeface="MS PGothic" pitchFamily="34" charset="-128"/>
              </a:rPr>
              <a:t> = standard deviation at baseline</a:t>
            </a:r>
          </a:p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          r</a:t>
            </a:r>
            <a:r>
              <a:rPr lang="en-US" altLang="en-US" sz="1200" i="1" baseline="-25000">
                <a:latin typeface="Arial" pitchFamily="34" charset="0"/>
                <a:ea typeface="MS PGothic" pitchFamily="34" charset="-128"/>
              </a:rPr>
              <a:t>xx</a:t>
            </a:r>
            <a:r>
              <a:rPr lang="en-US" altLang="en-US" sz="1200">
                <a:latin typeface="Arial" pitchFamily="34" charset="0"/>
                <a:ea typeface="MS PGothic" pitchFamily="34" charset="-128"/>
              </a:rPr>
              <a:t> = reliability</a:t>
            </a:r>
          </a:p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0A6DD-785B-4D0D-8573-1F9D95B0901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Significant Change</a:t>
            </a:r>
          </a:p>
        </p:txBody>
      </p:sp>
      <p:graphicFrame>
        <p:nvGraphicFramePr>
          <p:cNvPr id="9830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481543"/>
              </p:ext>
            </p:extLst>
          </p:nvPr>
        </p:nvGraphicFramePr>
        <p:xfrm>
          <a:off x="381000" y="1881899"/>
          <a:ext cx="6837363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6" name="Equation" r:id="rId4" imgW="1244520" imgH="444240" progId="Equation.3">
                  <p:embed/>
                </p:oleObj>
              </mc:Choice>
              <mc:Fallback>
                <p:oleObj name="Equation" r:id="rId4" imgW="1244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81899"/>
                        <a:ext cx="6837363" cy="2300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47045" y="2590800"/>
            <a:ext cx="1644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 = 1.96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EF12A-1CB7-45F4-B701-146E45B6153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6096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Amount of Change in Observed Score Needed To be Statistically Significant </a:t>
            </a:r>
          </a:p>
        </p:txBody>
      </p:sp>
      <p:graphicFrame>
        <p:nvGraphicFramePr>
          <p:cNvPr id="389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867015"/>
              </p:ext>
            </p:extLst>
          </p:nvPr>
        </p:nvGraphicFramePr>
        <p:xfrm>
          <a:off x="130175" y="1871663"/>
          <a:ext cx="8347075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9" name="Equation" r:id="rId4" imgW="1612800" imgH="444240" progId="Equation.3">
                  <p:embed/>
                </p:oleObj>
              </mc:Choice>
              <mc:Fallback>
                <p:oleObj name="Equation" r:id="rId4" imgW="1612800" imgH="44424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871663"/>
                        <a:ext cx="8347075" cy="230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838200" y="5203825"/>
            <a:ext cx="7086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ea typeface="MS PGothic" pitchFamily="34" charset="-128"/>
              </a:rPr>
              <a:t>Note: SD</a:t>
            </a:r>
            <a:r>
              <a:rPr lang="en-US" altLang="en-US" sz="1800" i="1" baseline="-25000">
                <a:ea typeface="MS PGothic" pitchFamily="34" charset="-128"/>
              </a:rPr>
              <a:t>bl</a:t>
            </a:r>
            <a:r>
              <a:rPr lang="en-US" altLang="en-US" sz="1800" baseline="-25000">
                <a:ea typeface="MS PGothic" pitchFamily="34" charset="-128"/>
              </a:rPr>
              <a:t> </a:t>
            </a:r>
            <a:r>
              <a:rPr lang="en-US" altLang="en-US" sz="1800">
                <a:ea typeface="MS PGothic" pitchFamily="34" charset="-128"/>
              </a:rPr>
              <a:t> = standard deviation at baseline and </a:t>
            </a:r>
            <a:r>
              <a:rPr lang="en-US" altLang="en-US" sz="1800" i="1">
                <a:ea typeface="MS PGothic" pitchFamily="34" charset="-128"/>
              </a:rPr>
              <a:t> r</a:t>
            </a:r>
            <a:r>
              <a:rPr lang="en-US" altLang="en-US" sz="1800" i="1" baseline="-25000">
                <a:ea typeface="MS PGothic" pitchFamily="34" charset="-128"/>
              </a:rPr>
              <a:t>xx</a:t>
            </a:r>
            <a:r>
              <a:rPr lang="en-US" altLang="en-US" sz="1800">
                <a:ea typeface="MS PGothic" pitchFamily="34" charset="-128"/>
              </a:rPr>
              <a:t> = reliability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ea typeface="MS PGothic" pitchFamily="34" charset="-128"/>
              </a:rPr>
              <a:t>          </a:t>
            </a:r>
          </a:p>
        </p:txBody>
      </p:sp>
      <p:cxnSp>
        <p:nvCxnSpPr>
          <p:cNvPr id="38918" name="Straight Connector 2"/>
          <p:cNvCxnSpPr>
            <a:cxnSpLocks noChangeShapeType="1"/>
          </p:cNvCxnSpPr>
          <p:nvPr/>
        </p:nvCxnSpPr>
        <p:spPr bwMode="auto">
          <a:xfrm>
            <a:off x="457200" y="4138613"/>
            <a:ext cx="7848600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63CF1-6C53-4E0E-9790-001D12327D2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9331" name="Title 16"/>
          <p:cNvSpPr>
            <a:spLocks noGrp="1"/>
          </p:cNvSpPr>
          <p:nvPr>
            <p:ph type="title" idx="4294967295"/>
          </p:nvPr>
        </p:nvSpPr>
        <p:spPr>
          <a:xfrm>
            <a:off x="220663" y="0"/>
            <a:ext cx="8237537" cy="16002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Amount of Change Needed for Significant Individual Change </a:t>
            </a:r>
          </a:p>
        </p:txBody>
      </p:sp>
      <p:graphicFrame>
        <p:nvGraphicFramePr>
          <p:cNvPr id="9933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90525" y="1530350"/>
          <a:ext cx="873442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6" r:id="rId4" imgW="8736325" imgH="4127350" progId="Excel.Sheet.8">
                  <p:embed/>
                </p:oleObj>
              </mc:Choice>
              <mc:Fallback>
                <p:oleObj r:id="rId4" imgW="8736325" imgH="4127350" progId="Excel.Sheet.8">
                  <p:embed/>
                  <p:pic>
                    <p:nvPicPr>
                      <p:cNvPr id="0" name="Picture 8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530350"/>
                        <a:ext cx="8734425" cy="412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966788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0.67</a:t>
            </a:r>
          </a:p>
        </p:txBody>
      </p:sp>
      <p:sp>
        <p:nvSpPr>
          <p:cNvPr id="99334" name="Text Box 5"/>
          <p:cNvSpPr txBox="1">
            <a:spLocks noChangeArrowheads="1"/>
          </p:cNvSpPr>
          <p:nvPr/>
        </p:nvSpPr>
        <p:spPr bwMode="auto">
          <a:xfrm>
            <a:off x="160496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0.72</a:t>
            </a:r>
          </a:p>
        </p:txBody>
      </p:sp>
      <p:sp>
        <p:nvSpPr>
          <p:cNvPr id="99335" name="Text Box 6"/>
          <p:cNvSpPr txBox="1">
            <a:spLocks noChangeArrowheads="1"/>
          </p:cNvSpPr>
          <p:nvPr/>
        </p:nvSpPr>
        <p:spPr bwMode="auto">
          <a:xfrm>
            <a:off x="224155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1.01</a:t>
            </a:r>
          </a:p>
        </p:txBody>
      </p:sp>
      <p:sp>
        <p:nvSpPr>
          <p:cNvPr id="99336" name="Text Box 7"/>
          <p:cNvSpPr txBox="1">
            <a:spLocks noChangeArrowheads="1"/>
          </p:cNvSpPr>
          <p:nvPr/>
        </p:nvSpPr>
        <p:spPr bwMode="auto">
          <a:xfrm>
            <a:off x="2879725" y="1919288"/>
            <a:ext cx="779463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1.13</a:t>
            </a:r>
          </a:p>
        </p:txBody>
      </p:sp>
      <p:sp>
        <p:nvSpPr>
          <p:cNvPr id="99337" name="Text Box 8"/>
          <p:cNvSpPr txBox="1">
            <a:spLocks noChangeArrowheads="1"/>
          </p:cNvSpPr>
          <p:nvPr/>
        </p:nvSpPr>
        <p:spPr bwMode="auto">
          <a:xfrm>
            <a:off x="3581400" y="1844675"/>
            <a:ext cx="762000" cy="2778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1.33</a:t>
            </a:r>
          </a:p>
        </p:txBody>
      </p:sp>
      <p:sp>
        <p:nvSpPr>
          <p:cNvPr id="99338" name="Text Box 9"/>
          <p:cNvSpPr txBox="1">
            <a:spLocks noChangeArrowheads="1"/>
          </p:cNvSpPr>
          <p:nvPr/>
        </p:nvSpPr>
        <p:spPr bwMode="auto">
          <a:xfrm>
            <a:off x="4419600" y="1890713"/>
            <a:ext cx="5334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1.07</a:t>
            </a:r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>
            <a:off x="5105400" y="1919288"/>
            <a:ext cx="4953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0.71</a:t>
            </a:r>
          </a:p>
        </p:txBody>
      </p:sp>
      <p:sp>
        <p:nvSpPr>
          <p:cNvPr id="99340" name="Text Box 11"/>
          <p:cNvSpPr txBox="1">
            <a:spLocks noChangeArrowheads="1"/>
          </p:cNvSpPr>
          <p:nvPr/>
        </p:nvSpPr>
        <p:spPr bwMode="auto">
          <a:xfrm>
            <a:off x="571500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1.26 </a:t>
            </a:r>
          </a:p>
        </p:txBody>
      </p:sp>
      <p:sp>
        <p:nvSpPr>
          <p:cNvPr id="99341" name="Text Box 12"/>
          <p:cNvSpPr txBox="1">
            <a:spLocks noChangeArrowheads="1"/>
          </p:cNvSpPr>
          <p:nvPr/>
        </p:nvSpPr>
        <p:spPr bwMode="auto">
          <a:xfrm>
            <a:off x="6324600" y="1919288"/>
            <a:ext cx="6858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0.62</a:t>
            </a:r>
          </a:p>
        </p:txBody>
      </p:sp>
      <p:sp>
        <p:nvSpPr>
          <p:cNvPr id="99342" name="Text Box 13"/>
          <p:cNvSpPr txBox="1">
            <a:spLocks noChangeArrowheads="1"/>
          </p:cNvSpPr>
          <p:nvPr/>
        </p:nvSpPr>
        <p:spPr bwMode="auto">
          <a:xfrm>
            <a:off x="713581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0.73</a:t>
            </a:r>
          </a:p>
        </p:txBody>
      </p:sp>
      <p:sp>
        <p:nvSpPr>
          <p:cNvPr id="99343" name="Text Box 14"/>
          <p:cNvSpPr txBox="1">
            <a:spLocks noChangeArrowheads="1"/>
          </p:cNvSpPr>
          <p:nvPr/>
        </p:nvSpPr>
        <p:spPr bwMode="auto">
          <a:xfrm>
            <a:off x="2620963" y="1530350"/>
            <a:ext cx="2979737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800">
                <a:latin typeface="Arial" pitchFamily="34" charset="0"/>
                <a:ea typeface="MS PGothic" pitchFamily="34" charset="-128"/>
              </a:rPr>
              <a:t>Effect Size</a:t>
            </a:r>
          </a:p>
        </p:txBody>
      </p:sp>
      <p:sp>
        <p:nvSpPr>
          <p:cNvPr id="99344" name="Rectangle 4"/>
          <p:cNvSpPr>
            <a:spLocks noChangeArrowheads="1"/>
          </p:cNvSpPr>
          <p:nvPr/>
        </p:nvSpPr>
        <p:spPr bwMode="auto">
          <a:xfrm>
            <a:off x="220663" y="5870575"/>
            <a:ext cx="85979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000"/>
              <a:t>PFI = Physical Functioning; Role-P = Role-Physical; Pain = Bodily Pain; Gen H=General Health; Energy = Energy/Fatigue; Social = Social Functioning;</a:t>
            </a:r>
          </a:p>
          <a:p>
            <a:pPr eaLnBrk="0" hangingPunct="0"/>
            <a:r>
              <a:rPr lang="en-US" altLang="en-US" sz="1000"/>
              <a:t>Role-E = Role-Emotional; EWB = Emotional Well-being; PCS = Physical Component Summary; MCS =Mental Component Summary.</a:t>
            </a:r>
          </a:p>
          <a:p>
            <a:pPr eaLnBrk="0" hangingPunct="0"/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4524</TotalTime>
  <Words>1036</Words>
  <Application>Microsoft Office PowerPoint</Application>
  <PresentationFormat>On-screen Show (4:3)</PresentationFormat>
  <Paragraphs>338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MS PGothic</vt:lpstr>
      <vt:lpstr>MS PGothic</vt:lpstr>
      <vt:lpstr>Arial</vt:lpstr>
      <vt:lpstr>Calibri</vt:lpstr>
      <vt:lpstr>Comic Sans MS</vt:lpstr>
      <vt:lpstr>Symbol</vt:lpstr>
      <vt:lpstr>Times New Roman</vt:lpstr>
      <vt:lpstr>Wingdings</vt:lpstr>
      <vt:lpstr>Custom Design</vt:lpstr>
      <vt:lpstr>Worksheet</vt:lpstr>
      <vt:lpstr>Chart</vt:lpstr>
      <vt:lpstr>Equation</vt:lpstr>
      <vt:lpstr>Microsoft Excel 97-2003 Worksheet</vt:lpstr>
      <vt:lpstr>Document</vt:lpstr>
      <vt:lpstr>  Use of Health-Related Quality of Life Measures to Assess Individual Patients</vt:lpstr>
      <vt:lpstr>Physical Functioning and Emotional Well-Being at Baseline  for 54 Patients at UCLA-Center for East West Medicine </vt:lpstr>
      <vt:lpstr>Significant Improvement in all but 1 of SF-36 Scales (Change is in T-score metric)</vt:lpstr>
      <vt:lpstr>Effect Size</vt:lpstr>
      <vt:lpstr>Effect Sizes for Changes  in SF-36 Scores </vt:lpstr>
      <vt:lpstr>Defining a Responder: Reliable Change Index (RCI)</vt:lpstr>
      <vt:lpstr>Significant Change</vt:lpstr>
      <vt:lpstr>Amount of Change in Observed Score Needed To be Statistically Significant </vt:lpstr>
      <vt:lpstr>Amount of Change Needed for Significant Individual Change </vt:lpstr>
      <vt:lpstr>7-31% Improve Significantly </vt:lpstr>
      <vt:lpstr>Item Responses and  Trait Levels</vt:lpstr>
      <vt:lpstr>Computer Adaptive Testing (CAT)</vt:lpstr>
      <vt:lpstr>PROMIS Measures</vt:lpstr>
      <vt:lpstr>The PROMIS Metric</vt:lpstr>
      <vt:lpstr>PowerPoint Presentation</vt:lpstr>
      <vt:lpstr>Normal Distribution</vt:lpstr>
      <vt:lpstr>Reliability Target for Use of Measures with Individuals </vt:lpstr>
      <vt:lpstr>In the past 7 days … </vt:lpstr>
      <vt:lpstr>In the past 7 days …</vt:lpstr>
      <vt:lpstr>In the past 7 days …</vt:lpstr>
      <vt:lpstr>In the past 7 days …</vt:lpstr>
      <vt:lpstr>In the past 7 days …</vt:lpstr>
      <vt:lpstr>In the past 7 days …</vt:lpstr>
      <vt:lpstr>PROMIS Physical Functioning  vs. “Legacy” Measures</vt:lpstr>
      <vt:lpstr>Person Fit</vt:lpstr>
      <vt:lpstr>Person Fit</vt:lpstr>
      <vt:lpstr>PowerPoint Presentation</vt:lpstr>
      <vt:lpstr>PROMIS CAT Report</vt:lpstr>
      <vt:lpstr>PowerPoint Presentation</vt:lpstr>
      <vt:lpstr>“Implementing patient-reported outcomes assessment in clinical practice: a review of  the options and considerations”</vt:lpstr>
      <vt:lpstr> Thank you </vt:lpstr>
      <vt:lpstr> Appendix: Dartmouth  COOP  Charts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Ron Hays</cp:lastModifiedBy>
  <cp:revision>318</cp:revision>
  <cp:lastPrinted>2014-07-24T18:34:39Z</cp:lastPrinted>
  <dcterms:created xsi:type="dcterms:W3CDTF">2001-01-03T19:26:53Z</dcterms:created>
  <dcterms:modified xsi:type="dcterms:W3CDTF">2014-07-24T18:54:26Z</dcterms:modified>
</cp:coreProperties>
</file>