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96" r:id="rId2"/>
    <p:sldId id="692" r:id="rId3"/>
    <p:sldId id="693" r:id="rId4"/>
    <p:sldId id="694" r:id="rId5"/>
    <p:sldId id="543" r:id="rId6"/>
    <p:sldId id="552" r:id="rId7"/>
    <p:sldId id="676" r:id="rId8"/>
    <p:sldId id="546" r:id="rId9"/>
    <p:sldId id="665" r:id="rId10"/>
    <p:sldId id="695" r:id="rId11"/>
    <p:sldId id="674" r:id="rId12"/>
    <p:sldId id="655" r:id="rId13"/>
    <p:sldId id="667" r:id="rId14"/>
    <p:sldId id="668" r:id="rId15"/>
    <p:sldId id="673" r:id="rId16"/>
    <p:sldId id="677" r:id="rId17"/>
    <p:sldId id="678" r:id="rId18"/>
    <p:sldId id="679" r:id="rId19"/>
    <p:sldId id="680" r:id="rId20"/>
    <p:sldId id="681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524" r:id="rId32"/>
    <p:sldId id="675" r:id="rId33"/>
    <p:sldId id="696" r:id="rId34"/>
    <p:sldId id="671" r:id="rId35"/>
    <p:sldId id="672" r:id="rId3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81" autoAdjust="0"/>
  </p:normalViewPr>
  <p:slideViewPr>
    <p:cSldViewPr snapToObjects="1">
      <p:cViewPr varScale="1">
        <p:scale>
          <a:sx n="131" d="100"/>
          <a:sy n="131" d="100"/>
        </p:scale>
        <p:origin x="1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813"/>
    </p:cViewPr>
  </p:sorterViewPr>
  <p:notesViewPr>
    <p:cSldViewPr snapToObjects="1">
      <p:cViewPr>
        <p:scale>
          <a:sx n="100" d="100"/>
          <a:sy n="100" d="100"/>
        </p:scale>
        <p:origin x="2323" y="-1085"/>
      </p:cViewPr>
      <p:guideLst>
        <p:guide orient="horz" pos="2957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17" y="1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17" y="1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60" y="4458651"/>
            <a:ext cx="5209756" cy="42262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2" tIns="47101" rIns="94202" bIns="471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31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Standard errors are obtained using the information function.  We use Expected A Posterior (EAP) estimates of physical function and associated standard errors.</a:t>
            </a:r>
          </a:p>
        </p:txBody>
      </p:sp>
    </p:spTree>
    <p:extLst>
      <p:ext uri="{BB962C8B-B14F-4D97-AF65-F5344CB8AC3E}">
        <p14:creationId xmlns:p14="http://schemas.microsoft.com/office/powerpoint/2010/main" val="2040599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The standard error of measurement in the classical reliable change index is the same for everyone: in the sample.</a:t>
            </a:r>
          </a:p>
          <a:p>
            <a:r>
              <a:rPr lang="en-US" dirty="0">
                <a:latin typeface="Comic Sans MS" panose="030F0702030302020204" pitchFamily="66" charset="0"/>
              </a:rPr>
              <a:t>SEM = SD * SQRT (1-reliability)</a:t>
            </a:r>
          </a:p>
          <a:p>
            <a:r>
              <a:rPr lang="en-US" dirty="0">
                <a:latin typeface="Comic Sans MS" panose="030F0702030302020204" pitchFamily="66" charset="0"/>
              </a:rPr>
              <a:t>We used the average of the SEM at baseline and follow-up.</a:t>
            </a:r>
          </a:p>
          <a:p>
            <a:r>
              <a:rPr lang="en-US" dirty="0">
                <a:latin typeface="Comic Sans MS" panose="030F0702030302020204" pitchFamily="66" charset="0"/>
              </a:rPr>
              <a:t>With item response theory the standard error depends on the responses to the items in the scale and where the person is on the underlying concept.  We used expected a-posterior SDs to estimate standard errors for comparison to the CTT results. (SD of the posterior distribution).</a:t>
            </a:r>
          </a:p>
          <a:p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78%</a:t>
            </a:r>
            <a:r>
              <a:rPr lang="en-US" dirty="0">
                <a:latin typeface="Comic Sans MS" panose="030F0702030302020204" pitchFamily="66" charset="0"/>
              </a:rPr>
              <a:t> of the patients </a:t>
            </a:r>
            <a:r>
              <a:rPr lang="en-US" i="1" dirty="0">
                <a:latin typeface="Comic Sans MS" panose="030F0702030302020204" pitchFamily="66" charset="0"/>
              </a:rPr>
              <a:t>stayed the same</a:t>
            </a:r>
            <a:r>
              <a:rPr lang="en-US" dirty="0">
                <a:latin typeface="Comic Sans MS" panose="030F0702030302020204" pitchFamily="66" charset="0"/>
              </a:rPr>
              <a:t> according to the CTT estimates versus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91%</a:t>
            </a:r>
            <a:r>
              <a:rPr lang="en-US" dirty="0">
                <a:latin typeface="Comic Sans MS" panose="030F0702030302020204" pitchFamily="66" charset="0"/>
              </a:rPr>
              <a:t> based on IRT.  </a:t>
            </a:r>
          </a:p>
          <a:p>
            <a:r>
              <a:rPr lang="en-US" dirty="0">
                <a:latin typeface="Comic Sans MS" panose="030F0702030302020204" pitchFamily="66" charset="0"/>
              </a:rPr>
              <a:t>Of the 1425 that were classified as the </a:t>
            </a:r>
            <a:r>
              <a:rPr lang="en-US" i="1" dirty="0">
                <a:latin typeface="Comic Sans MS" panose="030F0702030302020204" pitchFamily="66" charset="0"/>
              </a:rPr>
              <a:t>same</a:t>
            </a:r>
            <a:r>
              <a:rPr lang="en-US" dirty="0">
                <a:latin typeface="Comic Sans MS" panose="030F0702030302020204" pitchFamily="66" charset="0"/>
              </a:rPr>
              <a:t> according to CTT,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99%</a:t>
            </a:r>
            <a:r>
              <a:rPr lang="en-US" dirty="0">
                <a:latin typeface="Comic Sans MS" panose="030F0702030302020204" pitchFamily="66" charset="0"/>
              </a:rPr>
              <a:t> were also classified as the </a:t>
            </a:r>
            <a:r>
              <a:rPr lang="en-US" i="1" dirty="0">
                <a:latin typeface="Comic Sans MS" panose="030F0702030302020204" pitchFamily="66" charset="0"/>
              </a:rPr>
              <a:t>same</a:t>
            </a:r>
            <a:r>
              <a:rPr lang="en-US" dirty="0">
                <a:latin typeface="Comic Sans MS" panose="030F0702030302020204" pitchFamily="66" charset="0"/>
              </a:rPr>
              <a:t> by IRT. </a:t>
            </a:r>
          </a:p>
          <a:p>
            <a:r>
              <a:rPr lang="en-US" dirty="0">
                <a:latin typeface="Comic Sans MS" panose="030F0702030302020204" pitchFamily="66" charset="0"/>
              </a:rPr>
              <a:t>However, only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27%</a:t>
            </a:r>
            <a:r>
              <a:rPr lang="en-US" dirty="0">
                <a:latin typeface="Comic Sans MS" panose="030F0702030302020204" pitchFamily="66" charset="0"/>
              </a:rPr>
              <a:t> of the 173 people that were </a:t>
            </a:r>
            <a:r>
              <a:rPr lang="en-US" i="1" dirty="0">
                <a:latin typeface="Comic Sans MS" panose="030F0702030302020204" pitchFamily="66" charset="0"/>
              </a:rPr>
              <a:t>worse</a:t>
            </a:r>
            <a:r>
              <a:rPr lang="en-US" dirty="0">
                <a:latin typeface="Comic Sans MS" panose="030F0702030302020204" pitchFamily="66" charset="0"/>
              </a:rPr>
              <a:t> according to CTT were classified as such by IRT.  Similarly, only 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38%</a:t>
            </a:r>
            <a:r>
              <a:rPr lang="en-US" dirty="0">
                <a:latin typeface="Comic Sans MS" panose="030F0702030302020204" pitchFamily="66" charset="0"/>
              </a:rPr>
              <a:t> of the 236 people classified as </a:t>
            </a:r>
            <a:r>
              <a:rPr lang="en-US" i="1" dirty="0">
                <a:latin typeface="Comic Sans MS" panose="030F0702030302020204" pitchFamily="66" charset="0"/>
              </a:rPr>
              <a:t>better</a:t>
            </a:r>
            <a:r>
              <a:rPr lang="en-US" dirty="0">
                <a:latin typeface="Comic Sans MS" panose="030F0702030302020204" pitchFamily="66" charset="0"/>
              </a:rPr>
              <a:t> by CTT were also deemed </a:t>
            </a:r>
            <a:r>
              <a:rPr lang="en-US" i="1" dirty="0">
                <a:latin typeface="Comic Sans MS" panose="030F0702030302020204" pitchFamily="66" charset="0"/>
              </a:rPr>
              <a:t>better</a:t>
            </a:r>
            <a:r>
              <a:rPr lang="en-US" dirty="0">
                <a:latin typeface="Comic Sans MS" panose="030F0702030302020204" pitchFamily="66" charset="0"/>
              </a:rPr>
              <a:t> by IRT.  </a:t>
            </a:r>
          </a:p>
          <a:p>
            <a:r>
              <a:rPr lang="en-US" dirty="0">
                <a:latin typeface="Comic Sans MS" panose="030F0702030302020204" pitchFamily="66" charset="0"/>
              </a:rPr>
              <a:t>The Spearman rank—order correlation between CTT and IRT categories of change was 0.54 (p = 0.0228).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0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1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9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40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77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0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6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5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5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88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087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8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3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8288" indent="-29164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6596" indent="-2333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33235" indent="-2333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9872" indent="-2333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66511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33149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99787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66426" indent="-2333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31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6360" y="4460243"/>
            <a:ext cx="5209756" cy="4224654"/>
          </a:xfrm>
          <a:noFill/>
          <a:ln w="9525"/>
        </p:spPr>
        <p:txBody>
          <a:bodyPr/>
          <a:lstStyle/>
          <a:p>
            <a:pPr eaLnBrk="1" hangingPunct="1"/>
            <a:r>
              <a:rPr lang="en-US" altLang="en-US" sz="1400" dirty="0" err="1">
                <a:latin typeface="Comic Sans MS" panose="030F0702030302020204" pitchFamily="66" charset="0"/>
              </a:rPr>
              <a:t>Jabrayilov</a:t>
            </a:r>
            <a:r>
              <a:rPr lang="en-US" altLang="en-US" sz="1400" dirty="0">
                <a:latin typeface="Comic Sans MS" panose="030F0702030302020204" pitchFamily="66" charset="0"/>
              </a:rPr>
              <a:t> et al. did a simulation and concluded that IRT is superior to CTT in detection of individual change when a scale has 20 or more items, but CTT was superior for shorter scales.  </a:t>
            </a:r>
          </a:p>
          <a:p>
            <a:pPr eaLnBrk="1" hangingPunct="1"/>
            <a:endParaRPr lang="en-US" altLang="en-US" sz="14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>
                <a:latin typeface="Comic Sans MS" panose="030F0702030302020204" pitchFamily="66" charset="0"/>
              </a:rPr>
              <a:t>The simulation used the Fisher information function to estimate IRT standard errors.  We used expected a-posterior SDs here.</a:t>
            </a: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327" tIns="46665" rIns="93327" bIns="46665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31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3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06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6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15E605F-F418-4A61-A399-7F583B2AF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0D80AF7-8425-4901-B46F-B586A35D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9AF488-0976-4306-B2F4-EF0A258A3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72B4F4-A13B-465B-92E4-CD662CDF6D9A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6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9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1294" y="1417638"/>
            <a:ext cx="7261414" cy="4930775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54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8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61925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November 18, 2019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  <p:sldLayoutId id="2147483809" r:id="rId12"/>
    <p:sldLayoutId id="21474838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hays.dgsom.ucla.edu/pages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3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4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5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6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7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8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9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0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12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3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ncipalspov.blogspot.com/2014/12/the-three-question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5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16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17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eb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21"/>
            <a:ext cx="91440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Estimating Individual Change</a:t>
            </a: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529A07-6510-41A2-8539-2740A921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3124200"/>
            <a:ext cx="899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RCMAR Methods Seminar</a:t>
            </a:r>
          </a:p>
          <a:p>
            <a:pPr marL="0" indent="0" algn="ctr">
              <a:buNone/>
            </a:pPr>
            <a:r>
              <a:rPr lang="en-US"/>
              <a:t>November 18, </a:t>
            </a:r>
            <a:r>
              <a:rPr lang="en-US" dirty="0"/>
              <a:t>2019 (3-4pm)</a:t>
            </a:r>
          </a:p>
          <a:p>
            <a:pPr marL="0" indent="0" algn="ctr">
              <a:buNone/>
            </a:pPr>
            <a:r>
              <a:rPr lang="en-US" sz="2400" dirty="0"/>
              <a:t>1100 Glendon Ave (Suite 850, Room 852  </a:t>
            </a:r>
          </a:p>
          <a:p>
            <a:pPr marL="0" indent="0" algn="ctr">
              <a:buNone/>
            </a:pPr>
            <a:r>
              <a:rPr lang="en-US" altLang="en-US" dirty="0"/>
              <a:t>    </a:t>
            </a:r>
          </a:p>
          <a:p>
            <a:pPr marL="0" indent="0" algn="ctr">
              <a:buNone/>
            </a:pPr>
            <a:r>
              <a:rPr lang="en-US" altLang="en-US" sz="1800" dirty="0">
                <a:hlinkClick r:id="rId3"/>
              </a:rPr>
              <a:t>https://drhays.dgsom.ucla.edu/pages/presentations</a:t>
            </a:r>
            <a:endParaRPr lang="en-US" sz="1800" dirty="0"/>
          </a:p>
        </p:txBody>
      </p:sp>
      <p:pic>
        <p:nvPicPr>
          <p:cNvPr id="5" name="Picture 3" descr="hays-burning-text.gif">
            <a:extLst>
              <a:ext uri="{FF2B5EF4-FFF2-40B4-BE49-F238E27FC236}">
                <a16:creationId xmlns:a16="http://schemas.microsoft.com/office/drawing/2014/main" id="{92350F12-4A69-468E-914B-3FE37598F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1172220"/>
            <a:ext cx="4967287" cy="16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31D8C55B-8BBD-4B1D-BE43-137555B1D4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467600" y="35814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43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8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9830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 dirty="0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55DCE-FE88-4C65-992D-361158B88EF3}"/>
              </a:ext>
            </a:extLst>
          </p:cNvPr>
          <p:cNvSpPr txBox="1"/>
          <p:nvPr/>
        </p:nvSpPr>
        <p:spPr>
          <a:xfrm>
            <a:off x="6834634" y="2611624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&gt;= 1.96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52218-6900-48E6-BBB9-7B65AF20F975}"/>
              </a:ext>
            </a:extLst>
          </p:cNvPr>
          <p:cNvSpPr txBox="1"/>
          <p:nvPr/>
        </p:nvSpPr>
        <p:spPr>
          <a:xfrm>
            <a:off x="2028825" y="4441407"/>
            <a:ext cx="54895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13% </a:t>
            </a:r>
            <a:r>
              <a:rPr lang="en-US" u="sng" dirty="0"/>
              <a:t>Got Better</a:t>
            </a:r>
            <a:r>
              <a:rPr lang="en-US" dirty="0"/>
              <a:t>  (Responders)</a:t>
            </a:r>
          </a:p>
          <a:p>
            <a:r>
              <a:rPr lang="en-US" dirty="0"/>
              <a:t>  9% Got Worse</a:t>
            </a:r>
          </a:p>
          <a:p>
            <a:r>
              <a:rPr lang="en-US" dirty="0"/>
              <a:t>78% Stayed the Same</a:t>
            </a:r>
          </a:p>
        </p:txBody>
      </p:sp>
    </p:spTree>
    <p:extLst>
      <p:ext uri="{BB962C8B-B14F-4D97-AF65-F5344CB8AC3E}">
        <p14:creationId xmlns:p14="http://schemas.microsoft.com/office/powerpoint/2010/main" val="121918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Reliable Change in IRT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8" name="Object 6"/>
              <p:cNvSpPr txBox="1"/>
              <p:nvPr/>
            </p:nvSpPr>
            <p:spPr bwMode="auto">
              <a:xfrm>
                <a:off x="1828800" y="2286000"/>
                <a:ext cx="6172200" cy="25906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𝑆𝑄𝑅𝑇</m:t>
                          </m:r>
                          <m:r>
                            <a:rPr lang="en-US" sz="4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sz="48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800" b="0" i="1" baseline="30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sz="4800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4800" b="0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48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830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2286000"/>
                <a:ext cx="6172200" cy="2590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6C0D804-E0DE-4931-9ABF-9A67D4B6EB2A}"/>
              </a:ext>
            </a:extLst>
          </p:cNvPr>
          <p:cNvSpPr txBox="1"/>
          <p:nvPr/>
        </p:nvSpPr>
        <p:spPr>
          <a:xfrm>
            <a:off x="609600" y="533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Jabrayilov</a:t>
            </a:r>
            <a:r>
              <a:rPr lang="en-US" sz="2400" dirty="0"/>
              <a:t> et al. (2016).  Comparison of classical test theory </a:t>
            </a:r>
          </a:p>
          <a:p>
            <a:r>
              <a:rPr lang="en-US" sz="2400" dirty="0"/>
              <a:t>and item response theory in individual change assessment.  </a:t>
            </a:r>
          </a:p>
          <a:p>
            <a:r>
              <a:rPr lang="en-US" sz="2400" u="sng" dirty="0" err="1"/>
              <a:t>Appled</a:t>
            </a:r>
            <a:r>
              <a:rPr lang="en-US" sz="2400" u="sng" dirty="0"/>
              <a:t> Psychological Measurement</a:t>
            </a:r>
            <a:r>
              <a:rPr lang="en-US" sz="2400" dirty="0"/>
              <a:t>, 40(8), 559-572.</a:t>
            </a:r>
          </a:p>
        </p:txBody>
      </p:sp>
    </p:spTree>
    <p:extLst>
      <p:ext uri="{BB962C8B-B14F-4D97-AF65-F5344CB8AC3E}">
        <p14:creationId xmlns:p14="http://schemas.microsoft.com/office/powerpoint/2010/main" val="235423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55167"/>
              </p:ext>
            </p:extLst>
          </p:nvPr>
        </p:nvGraphicFramePr>
        <p:xfrm>
          <a:off x="457200" y="762000"/>
          <a:ext cx="8077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8" name="Document" r:id="rId4" imgW="5942845" imgH="3625715" progId="Word.Document.12">
                  <p:embed/>
                </p:oleObj>
              </mc:Choice>
              <mc:Fallback>
                <p:oleObj name="Document" r:id="rId4" imgW="5942845" imgH="3625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80772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82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762000"/>
          <a:ext cx="8077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34" name="Document" r:id="rId4" imgW="5942845" imgH="3625715" progId="Word.Document.12">
                  <p:embed/>
                </p:oleObj>
              </mc:Choice>
              <mc:Fallback>
                <p:oleObj name="Document" r:id="rId4" imgW="5942845" imgH="362571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762000"/>
                        <a:ext cx="80772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8B5621-E199-4322-9EB4-8B1528271C9A}"/>
              </a:ext>
            </a:extLst>
          </p:cNvPr>
          <p:cNvSpPr txBox="1"/>
          <p:nvPr/>
        </p:nvSpPr>
        <p:spPr>
          <a:xfrm>
            <a:off x="7467600" y="4038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78%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C99B-E7CB-4254-99EC-5838EEBDFF2F}"/>
              </a:ext>
            </a:extLst>
          </p:cNvPr>
          <p:cNvSpPr txBox="1"/>
          <p:nvPr/>
        </p:nvSpPr>
        <p:spPr>
          <a:xfrm>
            <a:off x="4146986" y="5438745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91%</a:t>
            </a:r>
          </a:p>
        </p:txBody>
      </p:sp>
    </p:spTree>
    <p:extLst>
      <p:ext uri="{BB962C8B-B14F-4D97-AF65-F5344CB8AC3E}">
        <p14:creationId xmlns:p14="http://schemas.microsoft.com/office/powerpoint/2010/main" val="296510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87484"/>
              </p:ext>
            </p:extLst>
          </p:nvPr>
        </p:nvGraphicFramePr>
        <p:xfrm>
          <a:off x="466725" y="800100"/>
          <a:ext cx="8018463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6" name="Document" r:id="rId4" imgW="5942845" imgH="3638337" progId="Word.Document.12">
                  <p:embed/>
                </p:oleObj>
              </mc:Choice>
              <mc:Fallback>
                <p:oleObj name="Document" r:id="rId4" imgW="5942845" imgH="363833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8018463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91000" y="365760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90800" y="304558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27%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800725" y="4214526"/>
            <a:ext cx="77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8C5A-2D32-4122-B3E1-F4847F608100}"/>
              </a:ext>
            </a:extLst>
          </p:cNvPr>
          <p:cNvSpPr txBox="1"/>
          <p:nvPr/>
        </p:nvSpPr>
        <p:spPr>
          <a:xfrm>
            <a:off x="469900" y="5398036"/>
            <a:ext cx="7988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      Spearman rank-order correlation = 0.54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00FFFF"/>
                </a:highlight>
              </a:rPr>
              <a:t>*</a:t>
            </a:r>
            <a:r>
              <a:rPr lang="el-GR" sz="2000" dirty="0">
                <a:highlight>
                  <a:srgbClr val="00FFFF"/>
                </a:highlight>
              </a:rPr>
              <a:t>Δ</a:t>
            </a:r>
            <a:r>
              <a:rPr lang="en-US" sz="2000" dirty="0">
                <a:highlight>
                  <a:srgbClr val="00FFFF"/>
                </a:highlight>
              </a:rPr>
              <a:t> = -13.7 </a:t>
            </a:r>
          </a:p>
          <a:p>
            <a:r>
              <a:rPr lang="en-US" sz="2000" dirty="0"/>
              <a:t>  SEM = 2.6, RCI</a:t>
            </a:r>
            <a:r>
              <a:rPr lang="en-US" sz="2000" baseline="-25000" dirty="0"/>
              <a:t>CTT</a:t>
            </a:r>
            <a:r>
              <a:rPr lang="en-US" sz="2000" dirty="0"/>
              <a:t> = 3.7 versus SE = 7.1, RCI</a:t>
            </a:r>
            <a:r>
              <a:rPr lang="en-US" sz="2000" baseline="-25000" dirty="0"/>
              <a:t>IRT</a:t>
            </a:r>
            <a:r>
              <a:rPr lang="en-US" sz="2000" dirty="0"/>
              <a:t> = 1.93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999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7FE2-A9C1-47C5-8D54-14F989B9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Physical Function Simulation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5B56-D8C3-4BA5-B127-645E0B5E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R </a:t>
            </a:r>
            <a:r>
              <a:rPr lang="en-US" sz="2800" i="1" dirty="0" err="1">
                <a:latin typeface="Comic Sans MS" panose="030F0702030302020204" pitchFamily="66" charset="0"/>
              </a:rPr>
              <a:t>mirt</a:t>
            </a:r>
            <a:r>
              <a:rPr lang="en-US" sz="2800" dirty="0">
                <a:latin typeface="Comic Sans MS" panose="030F0702030302020204" pitchFamily="66" charset="0"/>
              </a:rPr>
              <a:t> library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Simulated 10k response patterns for change in  true “thetas”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</a:t>
            </a:r>
            <a:r>
              <a:rPr lang="en-US" sz="2000" dirty="0">
                <a:latin typeface="Comic Sans MS" panose="030F0702030302020204" pitchFamily="66" charset="0"/>
              </a:rPr>
              <a:t>-3.0, -2.0, -1.0, 0.0, 1.0, 2.0, 3.0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-3 to -2, -3 to -1, -3 to 0, -3 to 1, -3 to 2, -3 to 2, -3 to 3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-2 to -1, -2 to 0, -2 to 1, -2 to 2, -2 to 3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-1 to 0, -1 to 1, -1 to 2, -1 to 3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0 to 1, 0 to 2, 0 to 3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1 to 2, 1 to 3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2 to 3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D379-C519-4373-A4A2-CD45CC85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40313"/>
              </p:ext>
            </p:extLst>
          </p:nvPr>
        </p:nvGraphicFramePr>
        <p:xfrm>
          <a:off x="466725" y="800100"/>
          <a:ext cx="7947025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5" name="Document" r:id="rId4" imgW="5942845" imgH="3801339" progId="Word.Document.12">
                  <p:embed/>
                </p:oleObj>
              </mc:Choice>
              <mc:Fallback>
                <p:oleObj name="Document" r:id="rId4" imgW="5942845" imgH="3801339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947025" cy="507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14800" y="3857655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257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716467" y="43910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94099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51854"/>
              </p:ext>
            </p:extLst>
          </p:nvPr>
        </p:nvGraphicFramePr>
        <p:xfrm>
          <a:off x="466725" y="800100"/>
          <a:ext cx="787717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8" name="Document" r:id="rId4" imgW="5942845" imgH="3808552" progId="Word.Document.12">
                  <p:embed/>
                </p:oleObj>
              </mc:Choice>
              <mc:Fallback>
                <p:oleObj name="Document" r:id="rId4" imgW="5942845" imgH="3808552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877175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14800" y="3857655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257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1" y="4391055"/>
            <a:ext cx="104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99.9%</a:t>
            </a:r>
          </a:p>
        </p:txBody>
      </p:sp>
    </p:spTree>
    <p:extLst>
      <p:ext uri="{BB962C8B-B14F-4D97-AF65-F5344CB8AC3E}">
        <p14:creationId xmlns:p14="http://schemas.microsoft.com/office/powerpoint/2010/main" val="82782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57739"/>
              </p:ext>
            </p:extLst>
          </p:nvPr>
        </p:nvGraphicFramePr>
        <p:xfrm>
          <a:off x="466725" y="800100"/>
          <a:ext cx="787717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1" name="Document" r:id="rId4" imgW="5942845" imgH="3815043" progId="Word.Document.12">
                  <p:embed/>
                </p:oleObj>
              </mc:Choice>
              <mc:Fallback>
                <p:oleObj name="Document" r:id="rId4" imgW="5942845" imgH="3815043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877175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14800" y="3857655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257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716467" y="439105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9950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57113"/>
              </p:ext>
            </p:extLst>
          </p:nvPr>
        </p:nvGraphicFramePr>
        <p:xfrm>
          <a:off x="514350" y="940593"/>
          <a:ext cx="7745413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5" name="Document" r:id="rId4" imgW="5942845" imgH="3827665" progId="Word.Document.12">
                  <p:embed/>
                </p:oleObj>
              </mc:Choice>
              <mc:Fallback>
                <p:oleObj name="Document" r:id="rId4" imgW="5942845" imgH="382766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" y="940593"/>
                        <a:ext cx="7745413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076700" y="388623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352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638800" y="4419630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117158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E7DD-6163-480C-B170-5C5708E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PROMIS® 4-item Physical Function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EE189-BC21-4F12-8691-11E6A1528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DBE9B-B2D3-408F-A24F-8CA8DAD0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8686800" cy="4351338"/>
          </a:xfrm>
        </p:spPr>
        <p:txBody>
          <a:bodyPr/>
          <a:lstStyle/>
          <a:p>
            <a:r>
              <a:rPr lang="en-US" dirty="0"/>
              <a:t>T-score metric</a:t>
            </a:r>
          </a:p>
          <a:p>
            <a:pPr lvl="1"/>
            <a:r>
              <a:rPr lang="en-US" dirty="0"/>
              <a:t>Mean of 50 and SD of 10 in U.S. general population</a:t>
            </a:r>
          </a:p>
          <a:p>
            <a:r>
              <a:rPr lang="en-US" dirty="0"/>
              <a:t>Items in the scale</a:t>
            </a:r>
          </a:p>
          <a:p>
            <a:r>
              <a:rPr lang="en-US" dirty="0"/>
              <a:t>Group-level change</a:t>
            </a:r>
          </a:p>
          <a:p>
            <a:r>
              <a:rPr lang="en-US" dirty="0"/>
              <a:t>Minimally important difference</a:t>
            </a:r>
          </a:p>
          <a:p>
            <a:r>
              <a:rPr lang="en-US" dirty="0"/>
              <a:t>Individual Change (Responder)</a:t>
            </a:r>
          </a:p>
          <a:p>
            <a:pPr lvl="1"/>
            <a:r>
              <a:rPr lang="en-US" dirty="0"/>
              <a:t>Reliable Change Index</a:t>
            </a:r>
          </a:p>
        </p:txBody>
      </p:sp>
    </p:spTree>
    <p:extLst>
      <p:ext uri="{BB962C8B-B14F-4D97-AF65-F5344CB8AC3E}">
        <p14:creationId xmlns:p14="http://schemas.microsoft.com/office/powerpoint/2010/main" val="152568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67367"/>
              </p:ext>
            </p:extLst>
          </p:nvPr>
        </p:nvGraphicFramePr>
        <p:xfrm>
          <a:off x="466725" y="800100"/>
          <a:ext cx="7745413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8" name="Document" r:id="rId4" imgW="5942845" imgH="3827665" progId="Word.Document.12">
                  <p:embed/>
                </p:oleObj>
              </mc:Choice>
              <mc:Fallback>
                <p:oleObj name="Document" r:id="rId4" imgW="5942845" imgH="382766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745413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733800"/>
            <a:ext cx="114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362200" y="32574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486400" y="4343400"/>
            <a:ext cx="92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748721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88249"/>
              </p:ext>
            </p:extLst>
          </p:nvPr>
        </p:nvGraphicFramePr>
        <p:xfrm>
          <a:off x="466725" y="800100"/>
          <a:ext cx="7745413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1" name="Document" r:id="rId4" imgW="5942845" imgH="3827665" progId="Word.Document.12">
                  <p:embed/>
                </p:oleObj>
              </mc:Choice>
              <mc:Fallback>
                <p:oleObj name="Document" r:id="rId4" imgW="5942845" imgH="3827665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745413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73380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257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0" y="431482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428548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750608"/>
              </p:ext>
            </p:extLst>
          </p:nvPr>
        </p:nvGraphicFramePr>
        <p:xfrm>
          <a:off x="466725" y="800100"/>
          <a:ext cx="7675563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4" name="Document" r:id="rId4" imgW="5942845" imgH="3834156" progId="Word.Document.12">
                  <p:embed/>
                </p:oleObj>
              </mc:Choice>
              <mc:Fallback>
                <p:oleObj name="Document" r:id="rId4" imgW="5942845" imgH="3834156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675563" cy="494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73380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362200" y="32574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0" y="42672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2768502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157962"/>
              </p:ext>
            </p:extLst>
          </p:nvPr>
        </p:nvGraphicFramePr>
        <p:xfrm>
          <a:off x="466725" y="800100"/>
          <a:ext cx="7604125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7" name="Document" r:id="rId4" imgW="5942845" imgH="3840287" progId="Word.Document.12">
                  <p:embed/>
                </p:oleObj>
              </mc:Choice>
              <mc:Fallback>
                <p:oleObj name="Document" r:id="rId4" imgW="5942845" imgH="384028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604125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667125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362200" y="3228945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</a:t>
            </a:r>
            <a:r>
              <a:rPr lang="en-US" sz="16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486400" y="4267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235278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36834"/>
              </p:ext>
            </p:extLst>
          </p:nvPr>
        </p:nvGraphicFramePr>
        <p:xfrm>
          <a:off x="466725" y="800100"/>
          <a:ext cx="75438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0" name="Document" r:id="rId4" imgW="5942845" imgH="3846778" progId="Word.Document.12">
                  <p:embed/>
                </p:oleObj>
              </mc:Choice>
              <mc:Fallback>
                <p:oleObj name="Document" r:id="rId4" imgW="5942845" imgH="3846778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543800" cy="487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65760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286000" y="3124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486400" y="4191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3366895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829215"/>
              </p:ext>
            </p:extLst>
          </p:nvPr>
        </p:nvGraphicFramePr>
        <p:xfrm>
          <a:off x="466725" y="800100"/>
          <a:ext cx="75438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3" name="Document" r:id="rId4" imgW="5942845" imgH="3853269" progId="Word.Document.12">
                  <p:embed/>
                </p:oleObj>
              </mc:Choice>
              <mc:Fallback>
                <p:oleObj name="Document" r:id="rId4" imgW="5942845" imgH="3853269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543800" cy="487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886200" y="3667125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286000" y="3124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486400" y="4191000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650814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78872"/>
              </p:ext>
            </p:extLst>
          </p:nvPr>
        </p:nvGraphicFramePr>
        <p:xfrm>
          <a:off x="466725" y="800100"/>
          <a:ext cx="75438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6" name="Document" r:id="rId4" imgW="5942845" imgH="3859400" progId="Word.Document.12">
                  <p:embed/>
                </p:oleObj>
              </mc:Choice>
              <mc:Fallback>
                <p:oleObj name="Document" r:id="rId4" imgW="5942845" imgH="385940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543800" cy="487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886200" y="3657600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362200" y="3124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11715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49398"/>
              </p:ext>
            </p:extLst>
          </p:nvPr>
        </p:nvGraphicFramePr>
        <p:xfrm>
          <a:off x="466725" y="800100"/>
          <a:ext cx="75438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9" name="Document" r:id="rId4" imgW="5942845" imgH="3865891" progId="Word.Document.12">
                  <p:embed/>
                </p:oleObj>
              </mc:Choice>
              <mc:Fallback>
                <p:oleObj name="Document" r:id="rId4" imgW="5942845" imgH="3865891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543800" cy="489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886200" y="3733800"/>
            <a:ext cx="99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286000" y="3124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0" y="4191000"/>
            <a:ext cx="62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411924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13352"/>
              </p:ext>
            </p:extLst>
          </p:nvPr>
        </p:nvGraphicFramePr>
        <p:xfrm>
          <a:off x="466725" y="800100"/>
          <a:ext cx="7543800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1" name="Document" r:id="rId4" imgW="5942845" imgH="3872382" progId="Word.Document.12">
                  <p:embed/>
                </p:oleObj>
              </mc:Choice>
              <mc:Fallback>
                <p:oleObj name="Document" r:id="rId4" imgW="5942845" imgH="3872382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543800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886200" y="373380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438400" y="3124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0" y="419100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860307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555387"/>
              </p:ext>
            </p:extLst>
          </p:nvPr>
        </p:nvGraphicFramePr>
        <p:xfrm>
          <a:off x="466725" y="800100"/>
          <a:ext cx="75438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4" name="Document" r:id="rId4" imgW="5956042" imgH="3889923" progId="Word.Document.12">
                  <p:embed/>
                </p:oleObj>
              </mc:Choice>
              <mc:Fallback>
                <p:oleObj name="Document" r:id="rId4" imgW="5956042" imgH="3889923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725" y="800100"/>
                        <a:ext cx="754380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65760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362200" y="3124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562600" y="4191000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63255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B3A0A-59FE-4F9E-9F55-37CCFF85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6F2E8-FA29-4D67-8BFB-F9DAE1E7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7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83745"/>
              </p:ext>
            </p:extLst>
          </p:nvPr>
        </p:nvGraphicFramePr>
        <p:xfrm>
          <a:off x="469900" y="785813"/>
          <a:ext cx="7461250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Document" r:id="rId4" imgW="5956042" imgH="3894602" progId="Word.Document.12">
                  <p:embed/>
                </p:oleObj>
              </mc:Choice>
              <mc:Fallback>
                <p:oleObj name="Document" r:id="rId4" imgW="5956042" imgH="3894602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785813"/>
                        <a:ext cx="7461250" cy="488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3962400" y="3657600"/>
            <a:ext cx="99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362200" y="31813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486400" y="4191000"/>
            <a:ext cx="69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53917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8629650" cy="1143000"/>
          </a:xfrm>
        </p:spPr>
        <p:txBody>
          <a:bodyPr/>
          <a:lstStyle/>
          <a:p>
            <a:pPr algn="l"/>
            <a:r>
              <a:rPr lang="en-US" altLang="en-US" sz="5600" dirty="0">
                <a:latin typeface="Comic Sans MS" pitchFamily="66" charset="0"/>
              </a:rPr>
              <a:t>Thank you.</a:t>
            </a:r>
            <a:br>
              <a:rPr lang="en-US" altLang="en-US" sz="5600" dirty="0">
                <a:latin typeface="Comic Sans MS" pitchFamily="66" charset="0"/>
              </a:rPr>
            </a:br>
            <a:r>
              <a:rPr lang="en-US" altLang="en-US" sz="5600" b="1" dirty="0">
                <a:latin typeface="Comic Sans MS" pitchFamily="66" charset="0"/>
              </a:rPr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52400" y="5662873"/>
            <a:ext cx="8991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en-US" sz="2000" dirty="0"/>
          </a:p>
          <a:p>
            <a:pPr algn="ctr"/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8C5DC-C704-46B1-9BF9-6B9B91B70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333875" y="273051"/>
            <a:ext cx="4467225" cy="22076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4ABBDB-F47B-477F-B727-F60029DF2AC0}"/>
              </a:ext>
            </a:extLst>
          </p:cNvPr>
          <p:cNvSpPr/>
          <p:nvPr/>
        </p:nvSpPr>
        <p:spPr>
          <a:xfrm>
            <a:off x="0" y="2480723"/>
            <a:ext cx="86106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  </a:t>
            </a:r>
            <a:r>
              <a:rPr lang="en-US" sz="2400" dirty="0" err="1"/>
              <a:t>Cella</a:t>
            </a:r>
            <a:r>
              <a:rPr lang="en-US" sz="2400" dirty="0"/>
              <a:t>, D., Choi S. W. Condon, D. M., et al. (2019). PROMIS</a:t>
            </a:r>
            <a:r>
              <a:rPr lang="en-US" sz="2400" baseline="30000" dirty="0"/>
              <a:t>®</a:t>
            </a:r>
            <a:r>
              <a:rPr lang="en-US" sz="2400" dirty="0"/>
              <a:t> adult health profiles: Efficient short-form measures of seven health domains.  </a:t>
            </a:r>
            <a:r>
              <a:rPr lang="en-US" sz="2400" u="sng" dirty="0"/>
              <a:t>Value in Health</a:t>
            </a:r>
            <a:r>
              <a:rPr lang="en-US" sz="2400" dirty="0"/>
              <a:t>, </a:t>
            </a:r>
            <a:r>
              <a:rPr lang="en-US" sz="2400" u="sng" dirty="0"/>
              <a:t>22</a:t>
            </a:r>
            <a:r>
              <a:rPr lang="en-US" sz="2400" dirty="0"/>
              <a:t>(5), 537-544.</a:t>
            </a:r>
          </a:p>
          <a:p>
            <a:pPr lvl="1"/>
            <a:r>
              <a:rPr lang="en-US" sz="2400" dirty="0"/>
              <a:t>  Hays, R. D., Spritzer, K. L., </a:t>
            </a:r>
            <a:r>
              <a:rPr lang="en-US" sz="2400" dirty="0" err="1"/>
              <a:t>Sherbourne</a:t>
            </a:r>
            <a:r>
              <a:rPr lang="en-US" sz="2400" dirty="0"/>
              <a:t>, C. D., Ryan, G. W., &amp; Coulter, I. D.  (2019). Group and individual-level change on health-related quality of life in chiropractic patients with chronic low back or neck pain. </a:t>
            </a:r>
            <a:r>
              <a:rPr lang="en-US" sz="2400" u="sng" dirty="0"/>
              <a:t>Spine</a:t>
            </a:r>
            <a:r>
              <a:rPr lang="en-US" sz="2400" dirty="0"/>
              <a:t>, </a:t>
            </a:r>
            <a:r>
              <a:rPr lang="en-US" sz="2400" u="sng" dirty="0"/>
              <a:t>44</a:t>
            </a:r>
            <a:r>
              <a:rPr lang="en-US" sz="2400" dirty="0"/>
              <a:t>(9), 647-651.</a:t>
            </a:r>
          </a:p>
          <a:p>
            <a:pPr lvl="1"/>
            <a:r>
              <a:rPr lang="en-US" sz="2400" dirty="0"/>
              <a:t>  Hays, R. D., Spritzer, K. L., </a:t>
            </a:r>
            <a:r>
              <a:rPr lang="en-US" sz="2400" dirty="0" err="1"/>
              <a:t>Schalet</a:t>
            </a:r>
            <a:r>
              <a:rPr lang="en-US" sz="2400" dirty="0"/>
              <a:t>, B.D. , &amp; </a:t>
            </a:r>
            <a:r>
              <a:rPr lang="en-US" sz="2400" dirty="0" err="1"/>
              <a:t>Cella</a:t>
            </a:r>
            <a:r>
              <a:rPr lang="en-US" sz="2400" dirty="0"/>
              <a:t>, D. (2018). PROMIS®-29 v2.0 profile physical and mental health summary scores.  </a:t>
            </a:r>
            <a:r>
              <a:rPr lang="en-US" sz="2400" u="sng" dirty="0"/>
              <a:t>Quality of Life Research</a:t>
            </a:r>
            <a:r>
              <a:rPr lang="en-US" sz="2400" dirty="0"/>
              <a:t>, </a:t>
            </a:r>
            <a:r>
              <a:rPr lang="en-US" sz="2400" u="sng" dirty="0"/>
              <a:t>27</a:t>
            </a:r>
            <a:r>
              <a:rPr lang="en-US" sz="2400" dirty="0"/>
              <a:t>, 1885-1891.</a:t>
            </a:r>
          </a:p>
          <a:p>
            <a:pPr lvl="1"/>
            <a:endParaRPr lang="en-US" sz="2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183436"/>
              </p:ext>
            </p:extLst>
          </p:nvPr>
        </p:nvGraphicFramePr>
        <p:xfrm>
          <a:off x="377825" y="800100"/>
          <a:ext cx="8634413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8" name="Document" r:id="rId4" imgW="5942845" imgH="3651320" progId="Word.Document.12">
                  <p:embed/>
                </p:oleObj>
              </mc:Choice>
              <mc:Fallback>
                <p:oleObj name="Document" r:id="rId4" imgW="5942845" imgH="365132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825" y="800100"/>
                        <a:ext cx="8634413" cy="5292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419600" y="392768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100%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743200" y="327659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6187638" y="4495800"/>
            <a:ext cx="77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32%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8C5A-2D32-4122-B3E1-F4847F608100}"/>
              </a:ext>
            </a:extLst>
          </p:cNvPr>
          <p:cNvSpPr txBox="1"/>
          <p:nvPr/>
        </p:nvSpPr>
        <p:spPr>
          <a:xfrm>
            <a:off x="469900" y="5398036"/>
            <a:ext cx="798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      Spearman rank-order correlation = 0.56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31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7FE2-A9C1-47C5-8D54-14F989B9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>
                <a:latin typeface="Comic Sans MS" panose="030F0702030302020204" pitchFamily="66" charset="0"/>
              </a:rPr>
              <a:t>Physical Function Simulation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25B56-D8C3-4BA5-B127-645E0B5E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R </a:t>
            </a:r>
            <a:r>
              <a:rPr lang="en-US" sz="2800" i="1" dirty="0" err="1">
                <a:latin typeface="Comic Sans MS" panose="030F0702030302020204" pitchFamily="66" charset="0"/>
              </a:rPr>
              <a:t>mirt</a:t>
            </a:r>
            <a:r>
              <a:rPr lang="en-US" sz="2800" dirty="0">
                <a:latin typeface="Comic Sans MS" panose="030F0702030302020204" pitchFamily="66" charset="0"/>
              </a:rPr>
              <a:t> library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Simulated 10k response patterns for each of the following true thetas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</a:t>
            </a:r>
            <a:r>
              <a:rPr lang="en-US" sz="2000" dirty="0">
                <a:latin typeface="Comic Sans MS" panose="030F0702030302020204" pitchFamily="66" charset="0"/>
              </a:rPr>
              <a:t>-3.0, -2.5, -2.0, -1.5, -1.0, -0.5, 0.0, 0.5, 1.0, 1.5, 2.0, 2.5, 3.0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130,000 observations for baseline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130,000 observations for follow-up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Randomly linked baseline to follow-up simulated response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D379-C519-4373-A4A2-CD45CC85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963" y="766763"/>
          <a:ext cx="796607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8" name="Document" r:id="rId4" imgW="5942845" imgH="3638337" progId="Word.Document.12">
                  <p:embed/>
                </p:oleObj>
              </mc:Choice>
              <mc:Fallback>
                <p:oleObj name="Document" r:id="rId4" imgW="5942845" imgH="363833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766763"/>
                        <a:ext cx="7966075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8B5621-E199-4322-9EB4-8B1528271C9A}"/>
              </a:ext>
            </a:extLst>
          </p:cNvPr>
          <p:cNvSpPr txBox="1"/>
          <p:nvPr/>
        </p:nvSpPr>
        <p:spPr>
          <a:xfrm>
            <a:off x="7315200" y="3581400"/>
            <a:ext cx="883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51%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C99B-E7CB-4254-99EC-5838EEBDFF2F}"/>
              </a:ext>
            </a:extLst>
          </p:cNvPr>
          <p:cNvSpPr txBox="1"/>
          <p:nvPr/>
        </p:nvSpPr>
        <p:spPr>
          <a:xfrm>
            <a:off x="4092701" y="4724400"/>
            <a:ext cx="76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 46%</a:t>
            </a:r>
          </a:p>
        </p:txBody>
      </p:sp>
    </p:spTree>
    <p:extLst>
      <p:ext uri="{BB962C8B-B14F-4D97-AF65-F5344CB8AC3E}">
        <p14:creationId xmlns:p14="http://schemas.microsoft.com/office/powerpoint/2010/main" val="2252162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C5669-9046-4D17-8266-99051005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C7E44D3-E1BD-4A90-8710-461EF7E60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" y="798513"/>
          <a:ext cx="7966075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62" name="Document" r:id="rId4" imgW="5942845" imgH="3638337" progId="Word.Document.12">
                  <p:embed/>
                </p:oleObj>
              </mc:Choice>
              <mc:Fallback>
                <p:oleObj name="Document" r:id="rId4" imgW="5942845" imgH="3638337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C7E44D3-E1BD-4A90-8710-461EF7E60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798513"/>
                        <a:ext cx="7966075" cy="486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F8FB2-FDD4-479A-9DCB-A549CEB34179}"/>
              </a:ext>
            </a:extLst>
          </p:cNvPr>
          <p:cNvSpPr txBox="1"/>
          <p:nvPr/>
        </p:nvSpPr>
        <p:spPr>
          <a:xfrm>
            <a:off x="4191000" y="365760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89%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44487-622D-4167-B0B7-D02C09C1BA58}"/>
              </a:ext>
            </a:extLst>
          </p:cNvPr>
          <p:cNvSpPr txBox="1"/>
          <p:nvPr/>
        </p:nvSpPr>
        <p:spPr>
          <a:xfrm>
            <a:off x="2514600" y="3111223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296AFF-AA73-4765-ADAA-E75B256494EB}"/>
              </a:ext>
            </a:extLst>
          </p:cNvPr>
          <p:cNvSpPr txBox="1"/>
          <p:nvPr/>
        </p:nvSpPr>
        <p:spPr>
          <a:xfrm>
            <a:off x="5716467" y="4191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98%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8C5A-2D32-4122-B3E1-F4847F608100}"/>
              </a:ext>
            </a:extLst>
          </p:cNvPr>
          <p:cNvSpPr txBox="1"/>
          <p:nvPr/>
        </p:nvSpPr>
        <p:spPr>
          <a:xfrm>
            <a:off x="1828800" y="6324600"/>
            <a:ext cx="4585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Spearman rank-order correlation = 0.94</a:t>
            </a:r>
          </a:p>
        </p:txBody>
      </p:sp>
    </p:spTree>
    <p:extLst>
      <p:ext uri="{BB962C8B-B14F-4D97-AF65-F5344CB8AC3E}">
        <p14:creationId xmlns:p14="http://schemas.microsoft.com/office/powerpoint/2010/main" val="349944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Comic Sans MS" pitchFamily="66" charset="0"/>
              </a:rPr>
              <a:t>Group-Level Change in Physical Functioning from Baseline (46) to 3 months Later (47)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308" name="Object 6"/>
              <p:cNvSpPr txBox="1"/>
              <p:nvPr/>
            </p:nvSpPr>
            <p:spPr bwMode="auto">
              <a:xfrm>
                <a:off x="2133600" y="1932282"/>
                <a:ext cx="6555514" cy="357582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4400" b="0" i="0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sz="4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44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830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932282"/>
                <a:ext cx="6555514" cy="3575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 dirty="0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55DCE-FE88-4C65-992D-361158B88EF3}"/>
              </a:ext>
            </a:extLst>
          </p:cNvPr>
          <p:cNvSpPr txBox="1"/>
          <p:nvPr/>
        </p:nvSpPr>
        <p:spPr>
          <a:xfrm>
            <a:off x="4726714" y="2319236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&gt;= 1.96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AAB3A-0D50-477B-8080-1A4D1A46CB9D}"/>
              </a:ext>
            </a:extLst>
          </p:cNvPr>
          <p:cNvSpPr txBox="1"/>
          <p:nvPr/>
        </p:nvSpPr>
        <p:spPr>
          <a:xfrm>
            <a:off x="224260" y="4312025"/>
            <a:ext cx="5221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mic Sans MS" panose="030F0702030302020204" pitchFamily="66" charset="0"/>
              </a:rPr>
              <a:t>Within group t-test = </a:t>
            </a:r>
            <a:r>
              <a:rPr lang="en-US" b="0" u="sng" dirty="0">
                <a:latin typeface="Comic Sans MS" panose="030F0702030302020204" pitchFamily="66" charset="0"/>
              </a:rPr>
              <a:t>4.15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E44D1-C3CB-4140-9194-ABB3AE87306E}"/>
              </a:ext>
            </a:extLst>
          </p:cNvPr>
          <p:cNvSpPr txBox="1"/>
          <p:nvPr/>
        </p:nvSpPr>
        <p:spPr>
          <a:xfrm>
            <a:off x="224261" y="6122155"/>
            <a:ext cx="773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omic Sans MS" panose="030F0702030302020204" pitchFamily="66" charset="0"/>
              </a:rPr>
              <a:t>Effect size = Numerator/</a:t>
            </a:r>
            <a:r>
              <a:rPr lang="en-US" b="0" dirty="0" err="1">
                <a:latin typeface="Comic Sans MS" panose="030F0702030302020204" pitchFamily="66" charset="0"/>
              </a:rPr>
              <a:t>SD</a:t>
            </a:r>
            <a:r>
              <a:rPr lang="en-US" b="0" baseline="-25000" dirty="0" err="1">
                <a:latin typeface="Comic Sans MS" panose="030F0702030302020204" pitchFamily="66" charset="0"/>
              </a:rPr>
              <a:t>b</a:t>
            </a:r>
            <a:r>
              <a:rPr lang="en-US" b="0" dirty="0">
                <a:latin typeface="Comic Sans MS" panose="030F0702030302020204" pitchFamily="66" charset="0"/>
              </a:rPr>
              <a:t> = </a:t>
            </a:r>
            <a:r>
              <a:rPr lang="en-US" b="0" u="sng" dirty="0">
                <a:latin typeface="Comic Sans MS" panose="030F0702030302020204" pitchFamily="66" charset="0"/>
              </a:rPr>
              <a:t>0.08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61981-1967-478D-A3A8-428412347A5C}"/>
              </a:ext>
            </a:extLst>
          </p:cNvPr>
          <p:cNvSpPr txBox="1"/>
          <p:nvPr/>
        </p:nvSpPr>
        <p:spPr>
          <a:xfrm>
            <a:off x="2362200" y="1586925"/>
            <a:ext cx="60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52633-5CB2-462A-AB88-AA3665BDD18C}"/>
              </a:ext>
            </a:extLst>
          </p:cNvPr>
          <p:cNvSpPr txBox="1"/>
          <p:nvPr/>
        </p:nvSpPr>
        <p:spPr>
          <a:xfrm>
            <a:off x="3648027" y="158692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</a:t>
            </a:r>
          </a:p>
        </p:txBody>
      </p:sp>
      <p:pic>
        <p:nvPicPr>
          <p:cNvPr id="1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id="{A59D25EF-2F93-4B98-96C4-BE88E4B69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05" y="3124200"/>
            <a:ext cx="270739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673F763B-D14B-4E7E-BA20-47D3602AB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3075"/>
            <a:ext cx="9067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dirty="0">
                <a:latin typeface="Comic Sans MS" panose="030F0702030302020204" pitchFamily="66" charset="0"/>
              </a:rPr>
              <a:t>Minimally Important Difference (MID) </a:t>
            </a:r>
            <a:r>
              <a:rPr lang="en-US" sz="3000" dirty="0">
                <a:latin typeface="Comic Sans MS" panose="030F0702030302020204" pitchFamily="66" charset="0"/>
              </a:rPr>
              <a:t>Retrospective Rating of Change Anchor Item</a:t>
            </a:r>
            <a:r>
              <a:rPr lang="en-US" sz="3400" dirty="0">
                <a:latin typeface="Comic Sans MS" panose="030F0702030302020204" pitchFamily="66" charset="0"/>
              </a:rPr>
              <a:t/>
            </a:r>
            <a:br>
              <a:rPr lang="en-US" sz="3400" dirty="0">
                <a:latin typeface="Comic Sans MS" panose="030F0702030302020204" pitchFamily="66" charset="0"/>
              </a:rPr>
            </a:br>
            <a:endParaRPr lang="en-US" sz="3400" dirty="0">
              <a:latin typeface="Comic Sans MS" panose="030F0702030302020204" pitchFamily="66" charset="0"/>
            </a:endParaRPr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76EF5672-ABCB-400C-ADA1-62066EC62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1933575"/>
            <a:ext cx="8775700" cy="4525963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dirty="0"/>
              <a:t>We would like know about any changes in how you are feeling </a:t>
            </a:r>
            <a:r>
              <a:rPr lang="en-US" sz="4000" u="sng" dirty="0"/>
              <a:t>now</a:t>
            </a:r>
            <a:r>
              <a:rPr lang="en-US" sz="4000" dirty="0"/>
              <a:t> compared to how you were feeling </a:t>
            </a:r>
            <a:r>
              <a:rPr lang="en-US" sz="4000" u="sng" dirty="0"/>
              <a:t>6 months ago</a:t>
            </a:r>
            <a:r>
              <a:rPr lang="en-US" sz="40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000" dirty="0"/>
              <a:t>How has your ability to carry out your everyday physical activities such as walking, climbing stairs, carrying groceries, or moving a chair changed?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Got a lot better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u="sng" dirty="0"/>
              <a:t>Got a little better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Stayed the same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u="sng" dirty="0"/>
              <a:t>Got a little worse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Got a lot worse</a:t>
            </a:r>
          </a:p>
        </p:txBody>
      </p:sp>
    </p:spTree>
    <p:extLst>
      <p:ext uri="{BB962C8B-B14F-4D97-AF65-F5344CB8AC3E}">
        <p14:creationId xmlns:p14="http://schemas.microsoft.com/office/powerpoint/2010/main" val="287601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B656477-EC91-49E7-B8D2-18658F6A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484188"/>
            <a:ext cx="8947150" cy="1863725"/>
          </a:xfrm>
        </p:spPr>
        <p:txBody>
          <a:bodyPr/>
          <a:lstStyle/>
          <a:p>
            <a:r>
              <a:rPr lang="en-US" altLang="en-US" sz="4000"/>
              <a:t>Raw Score Change on PROMIS </a:t>
            </a:r>
            <a:br>
              <a:rPr lang="en-US" altLang="en-US" sz="4000"/>
            </a:br>
            <a:r>
              <a:rPr lang="en-US" altLang="en-US" sz="4000"/>
              <a:t>Physical Functioning (T-score) </a:t>
            </a:r>
            <a:br>
              <a:rPr lang="en-US" altLang="en-US" sz="4000"/>
            </a:br>
            <a:r>
              <a:rPr lang="en-US" altLang="en-US" sz="4000"/>
              <a:t>by Change on Anchor </a:t>
            </a:r>
            <a:br>
              <a:rPr lang="en-US" altLang="en-US" sz="4000"/>
            </a:br>
            <a:endParaRPr lang="en-US" altLang="en-US" sz="4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D2A8AF-D52C-46B8-94B2-8FE529F12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11662"/>
              </p:ext>
            </p:extLst>
          </p:nvPr>
        </p:nvGraphicFramePr>
        <p:xfrm>
          <a:off x="495300" y="2347913"/>
          <a:ext cx="7747002" cy="33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338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Lot Better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Little Better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Same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Little Worse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Lot </a:t>
                      </a:r>
                    </a:p>
                    <a:p>
                      <a:pPr algn="ctr"/>
                      <a:r>
                        <a:rPr lang="en-US" sz="1800" dirty="0"/>
                        <a:t>Worse</a:t>
                      </a:r>
                    </a:p>
                  </a:txBody>
                  <a:tcPr marT="45751" marB="45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1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(n = 21)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(n = 35)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(n = 252)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(n = 113)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(n = 30)</a:t>
                      </a:r>
                    </a:p>
                  </a:txBody>
                  <a:tcPr marT="45751" marB="45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267">
                <a:tc>
                  <a:txBody>
                    <a:bodyPr/>
                    <a:lstStyle/>
                    <a:p>
                      <a:r>
                        <a:rPr lang="en-US" sz="1800" dirty="0"/>
                        <a:t>Change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1.94</a:t>
                      </a:r>
                      <a:r>
                        <a:rPr lang="en-US" sz="1800" b="0" baseline="30000" dirty="0"/>
                        <a:t>a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/>
                        <a:t>1.63</a:t>
                      </a:r>
                      <a:r>
                        <a:rPr lang="en-US" sz="1800" b="0" baseline="30000" dirty="0"/>
                        <a:t>a,b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0.27</a:t>
                      </a:r>
                      <a:r>
                        <a:rPr lang="en-US" sz="1800" b="0" baseline="30000" dirty="0"/>
                        <a:t>b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sng" dirty="0"/>
                        <a:t>-1.68</a:t>
                      </a:r>
                      <a:r>
                        <a:rPr lang="en-US" sz="1800" b="0" baseline="30000" dirty="0"/>
                        <a:t>c</a:t>
                      </a:r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-3.20</a:t>
                      </a:r>
                      <a:r>
                        <a:rPr lang="en-US" sz="1800" baseline="30000" dirty="0"/>
                        <a:t>d</a:t>
                      </a:r>
                    </a:p>
                  </a:txBody>
                  <a:tcPr marT="45751" marB="45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26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300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300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300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endParaRPr lang="en-US" sz="1800" b="0" baseline="30000" dirty="0"/>
                    </a:p>
                  </a:txBody>
                  <a:tcPr marT="45751" marB="45751"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30000" dirty="0"/>
                    </a:p>
                  </a:txBody>
                  <a:tcPr marT="45751" marB="457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50B0BCC-936F-4E7C-8B68-7A4BF65B2D15}"/>
              </a:ext>
            </a:extLst>
          </p:cNvPr>
          <p:cNvSpPr txBox="1"/>
          <p:nvPr/>
        </p:nvSpPr>
        <p:spPr>
          <a:xfrm>
            <a:off x="381000" y="5714999"/>
            <a:ext cx="26880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Hays, R.D., Spritzer, K. L., Fries, J. F., &amp; Krishnan, E.  (2015).  Responsiveness and minimally important </a:t>
            </a:r>
          </a:p>
          <a:p>
            <a:r>
              <a:rPr lang="en-US" sz="1400" dirty="0"/>
              <a:t>difference for the  Patient-Reported Outcomes Measurement and Information System (PROMIS) 20-Item </a:t>
            </a:r>
          </a:p>
          <a:p>
            <a:r>
              <a:rPr lang="en-US" sz="1400" dirty="0"/>
              <a:t>Physical Functioning Short-Form in a Prospective Observational study of Rheumatoid Arthritis.  </a:t>
            </a:r>
            <a:r>
              <a:rPr lang="en-US" sz="1400" u="sng" dirty="0"/>
              <a:t>Annals of </a:t>
            </a:r>
          </a:p>
          <a:p>
            <a:r>
              <a:rPr lang="en-US" sz="1400" u="sng" dirty="0"/>
              <a:t>the Rheumatic Diseases</a:t>
            </a:r>
            <a:r>
              <a:rPr lang="en-US" sz="1400" dirty="0"/>
              <a:t>. 74(1):104-7. </a:t>
            </a:r>
          </a:p>
        </p:txBody>
      </p:sp>
    </p:spTree>
    <p:extLst>
      <p:ext uri="{BB962C8B-B14F-4D97-AF65-F5344CB8AC3E}">
        <p14:creationId xmlns:p14="http://schemas.microsoft.com/office/powerpoint/2010/main" val="226757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9FA64-9A58-4806-BE7A-700C1CD7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2E630-80C5-4604-AC0C-13E8B9B83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99"/>
            <a:ext cx="9144000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46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47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 dirty="0">
                <a:latin typeface="Arial" pitchFamily="34" charset="0"/>
                <a:ea typeface="MS PGothic" pitchFamily="34" charset="-128"/>
              </a:rPr>
              <a:t>SEM</a:t>
            </a:r>
            <a:r>
              <a:rPr lang="en-US" altLang="en-US" sz="1200" baseline="-250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 dirty="0">
                <a:latin typeface="Arial" pitchFamily="34" charset="0"/>
                <a:ea typeface="MS PGothic" pitchFamily="34" charset="-128"/>
              </a:rPr>
              <a:t> = standard error of measurement</a:t>
            </a:r>
            <a:endParaRPr lang="en-US" altLang="en-US" sz="1200" i="1" dirty="0">
              <a:latin typeface="Arial" pitchFamily="34" charset="0"/>
              <a:ea typeface="MS PGothic" pitchFamily="34" charset="-128"/>
            </a:endParaRPr>
          </a:p>
          <a:p>
            <a:pPr eaLnBrk="0" hangingPunct="0"/>
            <a:r>
              <a:rPr lang="en-US" altLang="en-US" sz="1200" i="1" dirty="0" err="1">
                <a:latin typeface="Arial" pitchFamily="34" charset="0"/>
                <a:ea typeface="MS PGothic" pitchFamily="34" charset="-128"/>
              </a:rPr>
              <a:t>SD</a:t>
            </a:r>
            <a:r>
              <a:rPr lang="en-US" altLang="en-US" sz="1200" i="1" baseline="-25000" dirty="0" err="1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 dirty="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 dirty="0" err="1">
                <a:latin typeface="Arial" pitchFamily="34" charset="0"/>
                <a:ea typeface="MS PGothic" pitchFamily="34" charset="-128"/>
              </a:rPr>
              <a:t>r</a:t>
            </a:r>
            <a:r>
              <a:rPr lang="en-US" altLang="en-US" sz="1200" i="1" baseline="-25000" dirty="0" err="1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 dirty="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 dirty="0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55DCE-FE88-4C65-992D-361158B88EF3}"/>
              </a:ext>
            </a:extLst>
          </p:cNvPr>
          <p:cNvSpPr txBox="1"/>
          <p:nvPr/>
        </p:nvSpPr>
        <p:spPr>
          <a:xfrm>
            <a:off x="6834634" y="2611624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&gt;= 1.96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/>
        </p:nvGraphicFramePr>
        <p:xfrm>
          <a:off x="130175" y="1871663"/>
          <a:ext cx="83470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36" name="Equation" r:id="rId4" imgW="1612800" imgH="444240" progId="Equation.3">
                  <p:embed/>
                </p:oleObj>
              </mc:Choice>
              <mc:Fallback>
                <p:oleObj name="Equation" r:id="rId4" imgW="1612800" imgH="444240" progId="Equation.3">
                  <p:embed/>
                  <p:pic>
                    <p:nvPicPr>
                      <p:cNvPr id="389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71663"/>
                        <a:ext cx="83470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561665" y="6216323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ea typeface="MS PGothic" pitchFamily="34" charset="-128"/>
              </a:rPr>
              <a:t>Note: SD</a:t>
            </a:r>
            <a:r>
              <a:rPr lang="en-US" altLang="en-US" sz="1800" baseline="-25000" dirty="0">
                <a:ea typeface="MS PGothic" pitchFamily="34" charset="-128"/>
              </a:rPr>
              <a:t> </a:t>
            </a:r>
            <a:r>
              <a:rPr lang="en-US" altLang="en-US" sz="1800" dirty="0">
                <a:ea typeface="MS PGothic" pitchFamily="34" charset="-128"/>
              </a:rPr>
              <a:t> = standard deviation and </a:t>
            </a:r>
            <a:r>
              <a:rPr lang="en-US" altLang="en-US" sz="1800" i="1" dirty="0">
                <a:ea typeface="MS PGothic" pitchFamily="34" charset="-128"/>
              </a:rPr>
              <a:t> </a:t>
            </a:r>
            <a:r>
              <a:rPr lang="en-US" altLang="en-US" sz="1800" i="1" dirty="0" err="1">
                <a:ea typeface="MS PGothic" pitchFamily="34" charset="-128"/>
              </a:rPr>
              <a:t>r</a:t>
            </a:r>
            <a:r>
              <a:rPr lang="en-US" altLang="en-US" sz="1800" i="1" baseline="-25000" dirty="0" err="1">
                <a:ea typeface="MS PGothic" pitchFamily="34" charset="-128"/>
              </a:rPr>
              <a:t>xx</a:t>
            </a:r>
            <a:r>
              <a:rPr lang="en-US" altLang="en-US" sz="1800" dirty="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 dirty="0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7AB8F5B-1860-4BF4-96E5-BD62CA5AD44C}"/>
              </a:ext>
            </a:extLst>
          </p:cNvPr>
          <p:cNvSpPr txBox="1"/>
          <p:nvPr/>
        </p:nvSpPr>
        <p:spPr>
          <a:xfrm>
            <a:off x="531845" y="4426563"/>
            <a:ext cx="160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2.77 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4FBF3-319E-461F-9D6D-8AD3F3F7F2B5}"/>
              </a:ext>
            </a:extLst>
          </p:cNvPr>
          <p:cNvSpPr txBox="1"/>
          <p:nvPr/>
        </p:nvSpPr>
        <p:spPr>
          <a:xfrm>
            <a:off x="531844" y="5050508"/>
            <a:ext cx="8079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600" dirty="0"/>
              <a:t>Coefficient of repeatability” or “minimal detectable change” given measurement error of instrument</a:t>
            </a:r>
          </a:p>
        </p:txBody>
      </p:sp>
      <p:grpSp>
        <p:nvGrpSpPr>
          <p:cNvPr id="23" name="Canvas 15"/>
          <p:cNvGrpSpPr/>
          <p:nvPr/>
        </p:nvGrpSpPr>
        <p:grpSpPr>
          <a:xfrm>
            <a:off x="2145712" y="4384322"/>
            <a:ext cx="3797888" cy="781685"/>
            <a:chOff x="154898" y="28575"/>
            <a:chExt cx="3521117" cy="781685"/>
          </a:xfrm>
        </p:grpSpPr>
        <p:sp>
          <p:nvSpPr>
            <p:cNvPr id="24" name="Rectangle 23"/>
            <p:cNvSpPr/>
            <p:nvPr/>
          </p:nvSpPr>
          <p:spPr>
            <a:xfrm>
              <a:off x="1190625" y="28575"/>
              <a:ext cx="2485390" cy="78168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25" name="Line 5"/>
            <p:cNvCxnSpPr>
              <a:cxnSpLocks noChangeShapeType="1"/>
            </p:cNvCxnSpPr>
            <p:nvPr/>
          </p:nvCxnSpPr>
          <p:spPr bwMode="auto">
            <a:xfrm flipV="1">
              <a:off x="1234398" y="382074"/>
              <a:ext cx="52070" cy="29845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6"/>
            <p:cNvCxnSpPr>
              <a:cxnSpLocks noChangeShapeType="1"/>
            </p:cNvCxnSpPr>
            <p:nvPr/>
          </p:nvCxnSpPr>
          <p:spPr bwMode="auto">
            <a:xfrm>
              <a:off x="1286468" y="390964"/>
              <a:ext cx="74930" cy="176530"/>
            </a:xfrm>
            <a:prstGeom prst="line">
              <a:avLst/>
            </a:prstGeom>
            <a:noFill/>
            <a:ln w="3365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"/>
            <p:cNvCxnSpPr>
              <a:cxnSpLocks noChangeShapeType="1"/>
            </p:cNvCxnSpPr>
            <p:nvPr/>
          </p:nvCxnSpPr>
          <p:spPr bwMode="auto">
            <a:xfrm flipV="1">
              <a:off x="1369653" y="58224"/>
              <a:ext cx="99695" cy="509270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8"/>
            <p:cNvCxnSpPr>
              <a:cxnSpLocks noChangeShapeType="1"/>
            </p:cNvCxnSpPr>
            <p:nvPr/>
          </p:nvCxnSpPr>
          <p:spPr bwMode="auto">
            <a:xfrm>
              <a:off x="1469348" y="58224"/>
              <a:ext cx="935990" cy="0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30487" y="335719"/>
              <a:ext cx="214630" cy="44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9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37498" y="335531"/>
              <a:ext cx="60" cy="18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005923" y="82962"/>
              <a:ext cx="158750" cy="66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54898" y="82962"/>
              <a:ext cx="497205" cy="66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703028" y="35999"/>
              <a:ext cx="223520" cy="6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-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933087" y="35987"/>
              <a:ext cx="203835" cy="69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*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455378" y="82989"/>
              <a:ext cx="203835" cy="66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596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5941</TotalTime>
  <Words>1120</Words>
  <Application>Microsoft Office PowerPoint</Application>
  <PresentationFormat>On-screen Show (4:3)</PresentationFormat>
  <Paragraphs>244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Cambria Math</vt:lpstr>
      <vt:lpstr>Comic Sans MS</vt:lpstr>
      <vt:lpstr>Symbol</vt:lpstr>
      <vt:lpstr>Times New Roman</vt:lpstr>
      <vt:lpstr>Custom Design</vt:lpstr>
      <vt:lpstr>Equation</vt:lpstr>
      <vt:lpstr>Document</vt:lpstr>
      <vt:lpstr>Microsoft Word Document</vt:lpstr>
      <vt:lpstr>Estimating Individual Change</vt:lpstr>
      <vt:lpstr>PROMIS® 4-item Physical Function Scale</vt:lpstr>
      <vt:lpstr>PowerPoint Presentation</vt:lpstr>
      <vt:lpstr>Group-Level Change in Physical Functioning from Baseline (46) to 3 months Later (47) </vt:lpstr>
      <vt:lpstr>Minimally Important Difference (MID) Retrospective Rating of Change Anchor Item </vt:lpstr>
      <vt:lpstr>Raw Score Change on PROMIS  Physical Functioning (T-score)  by Change on Anchor  </vt:lpstr>
      <vt:lpstr>PowerPoint Presentation</vt:lpstr>
      <vt:lpstr>Reliable Change Index (RCI)</vt:lpstr>
      <vt:lpstr>Amount of Change in Observed Score Needed To be Statistically Significant </vt:lpstr>
      <vt:lpstr>Reliable Change Index (RCI)</vt:lpstr>
      <vt:lpstr>Reliable Change in IRT</vt:lpstr>
      <vt:lpstr>PowerPoint Presentation</vt:lpstr>
      <vt:lpstr>PowerPoint Presentation</vt:lpstr>
      <vt:lpstr>PowerPoint Presentation</vt:lpstr>
      <vt:lpstr>Physical Function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 </vt:lpstr>
      <vt:lpstr>PowerPoint Presentation</vt:lpstr>
      <vt:lpstr>Physical Function Simulation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kspritzer</cp:lastModifiedBy>
  <cp:revision>564</cp:revision>
  <cp:lastPrinted>2019-11-16T15:10:42Z</cp:lastPrinted>
  <dcterms:created xsi:type="dcterms:W3CDTF">2001-01-03T19:26:53Z</dcterms:created>
  <dcterms:modified xsi:type="dcterms:W3CDTF">2019-11-18T21:56:24Z</dcterms:modified>
</cp:coreProperties>
</file>